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7"/>
  </p:notesMasterIdLst>
  <p:handoutMasterIdLst>
    <p:handoutMasterId r:id="rId108"/>
  </p:handoutMasterIdLst>
  <p:sldIdLst>
    <p:sldId id="256" r:id="rId2"/>
    <p:sldId id="654" r:id="rId3"/>
    <p:sldId id="750" r:id="rId4"/>
    <p:sldId id="629" r:id="rId5"/>
    <p:sldId id="655" r:id="rId6"/>
    <p:sldId id="656" r:id="rId7"/>
    <p:sldId id="733" r:id="rId8"/>
    <p:sldId id="857" r:id="rId9"/>
    <p:sldId id="800" r:id="rId10"/>
    <p:sldId id="801" r:id="rId11"/>
    <p:sldId id="745" r:id="rId12"/>
    <p:sldId id="799" r:id="rId13"/>
    <p:sldId id="796" r:id="rId14"/>
    <p:sldId id="797" r:id="rId15"/>
    <p:sldId id="798" r:id="rId16"/>
    <p:sldId id="752" r:id="rId17"/>
    <p:sldId id="689" r:id="rId18"/>
    <p:sldId id="714" r:id="rId19"/>
    <p:sldId id="744" r:id="rId20"/>
    <p:sldId id="751" r:id="rId21"/>
    <p:sldId id="803" r:id="rId22"/>
    <p:sldId id="807" r:id="rId23"/>
    <p:sldId id="804" r:id="rId24"/>
    <p:sldId id="808" r:id="rId25"/>
    <p:sldId id="809" r:id="rId26"/>
    <p:sldId id="805" r:id="rId27"/>
    <p:sldId id="806" r:id="rId28"/>
    <p:sldId id="753" r:id="rId29"/>
    <p:sldId id="754" r:id="rId30"/>
    <p:sldId id="858" r:id="rId31"/>
    <p:sldId id="756" r:id="rId32"/>
    <p:sldId id="757" r:id="rId33"/>
    <p:sldId id="758" r:id="rId34"/>
    <p:sldId id="759" r:id="rId35"/>
    <p:sldId id="760" r:id="rId36"/>
    <p:sldId id="761" r:id="rId37"/>
    <p:sldId id="762" r:id="rId38"/>
    <p:sldId id="763" r:id="rId39"/>
    <p:sldId id="812" r:id="rId40"/>
    <p:sldId id="810" r:id="rId41"/>
    <p:sldId id="769" r:id="rId42"/>
    <p:sldId id="770" r:id="rId43"/>
    <p:sldId id="771" r:id="rId44"/>
    <p:sldId id="811" r:id="rId45"/>
    <p:sldId id="772" r:id="rId46"/>
    <p:sldId id="835" r:id="rId47"/>
    <p:sldId id="836" r:id="rId48"/>
    <p:sldId id="837" r:id="rId49"/>
    <p:sldId id="838" r:id="rId50"/>
    <p:sldId id="767" r:id="rId51"/>
    <p:sldId id="768" r:id="rId52"/>
    <p:sldId id="795" r:id="rId53"/>
    <p:sldId id="854" r:id="rId54"/>
    <p:sldId id="850" r:id="rId55"/>
    <p:sldId id="849" r:id="rId56"/>
    <p:sldId id="843" r:id="rId57"/>
    <p:sldId id="802" r:id="rId58"/>
    <p:sldId id="861" r:id="rId59"/>
    <p:sldId id="862" r:id="rId60"/>
    <p:sldId id="866" r:id="rId61"/>
    <p:sldId id="863" r:id="rId62"/>
    <p:sldId id="864" r:id="rId63"/>
    <p:sldId id="865" r:id="rId64"/>
    <p:sldId id="848" r:id="rId65"/>
    <p:sldId id="852" r:id="rId66"/>
    <p:sldId id="855" r:id="rId67"/>
    <p:sldId id="842" r:id="rId68"/>
    <p:sldId id="840" r:id="rId69"/>
    <p:sldId id="853" r:id="rId70"/>
    <p:sldId id="813" r:id="rId71"/>
    <p:sldId id="814" r:id="rId72"/>
    <p:sldId id="815" r:id="rId73"/>
    <p:sldId id="816" r:id="rId74"/>
    <p:sldId id="817" r:id="rId75"/>
    <p:sldId id="824" r:id="rId76"/>
    <p:sldId id="825" r:id="rId77"/>
    <p:sldId id="791" r:id="rId78"/>
    <p:sldId id="844" r:id="rId79"/>
    <p:sldId id="845" r:id="rId80"/>
    <p:sldId id="846" r:id="rId81"/>
    <p:sldId id="832" r:id="rId82"/>
    <p:sldId id="834" r:id="rId83"/>
    <p:sldId id="693" r:id="rId84"/>
    <p:sldId id="778" r:id="rId85"/>
    <p:sldId id="694" r:id="rId86"/>
    <p:sldId id="847" r:id="rId87"/>
    <p:sldId id="781" r:id="rId88"/>
    <p:sldId id="856" r:id="rId89"/>
    <p:sldId id="783" r:id="rId90"/>
    <p:sldId id="696" r:id="rId91"/>
    <p:sldId id="708" r:id="rId92"/>
    <p:sldId id="709" r:id="rId93"/>
    <p:sldId id="698" r:id="rId94"/>
    <p:sldId id="699" r:id="rId95"/>
    <p:sldId id="700" r:id="rId96"/>
    <p:sldId id="701" r:id="rId97"/>
    <p:sldId id="702" r:id="rId98"/>
    <p:sldId id="703" r:id="rId99"/>
    <p:sldId id="704" r:id="rId100"/>
    <p:sldId id="705" r:id="rId101"/>
    <p:sldId id="706" r:id="rId102"/>
    <p:sldId id="715" r:id="rId103"/>
    <p:sldId id="716" r:id="rId104"/>
    <p:sldId id="707" r:id="rId105"/>
    <p:sldId id="867" r:id="rId106"/>
  </p:sldIdLst>
  <p:sldSz cx="9144000" cy="6858000" type="screen4x3"/>
  <p:notesSz cx="7099300" cy="10234613"/>
  <p:defaultTextStyle>
    <a:defPPr>
      <a:defRPr lang="fr-FR"/>
    </a:defPPr>
    <a:lvl1pPr algn="l" rtl="0" fontAlgn="base">
      <a:spcBef>
        <a:spcPct val="0"/>
      </a:spcBef>
      <a:spcAft>
        <a:spcPct val="0"/>
      </a:spcAft>
      <a:defRPr sz="1500" b="1" kern="1200">
        <a:solidFill>
          <a:schemeClr val="tx1"/>
        </a:solidFill>
        <a:latin typeface="Comic Sans MS" pitchFamily="66" charset="0"/>
        <a:ea typeface="+mn-ea"/>
        <a:cs typeface="+mn-cs"/>
      </a:defRPr>
    </a:lvl1pPr>
    <a:lvl2pPr marL="457200" algn="l" rtl="0" fontAlgn="base">
      <a:spcBef>
        <a:spcPct val="0"/>
      </a:spcBef>
      <a:spcAft>
        <a:spcPct val="0"/>
      </a:spcAft>
      <a:defRPr sz="1500" b="1" kern="1200">
        <a:solidFill>
          <a:schemeClr val="tx1"/>
        </a:solidFill>
        <a:latin typeface="Comic Sans MS" pitchFamily="66" charset="0"/>
        <a:ea typeface="+mn-ea"/>
        <a:cs typeface="+mn-cs"/>
      </a:defRPr>
    </a:lvl2pPr>
    <a:lvl3pPr marL="914400" algn="l" rtl="0" fontAlgn="base">
      <a:spcBef>
        <a:spcPct val="0"/>
      </a:spcBef>
      <a:spcAft>
        <a:spcPct val="0"/>
      </a:spcAft>
      <a:defRPr sz="1500" b="1" kern="1200">
        <a:solidFill>
          <a:schemeClr val="tx1"/>
        </a:solidFill>
        <a:latin typeface="Comic Sans MS" pitchFamily="66" charset="0"/>
        <a:ea typeface="+mn-ea"/>
        <a:cs typeface="+mn-cs"/>
      </a:defRPr>
    </a:lvl3pPr>
    <a:lvl4pPr marL="1371600" algn="l" rtl="0" fontAlgn="base">
      <a:spcBef>
        <a:spcPct val="0"/>
      </a:spcBef>
      <a:spcAft>
        <a:spcPct val="0"/>
      </a:spcAft>
      <a:defRPr sz="1500" b="1" kern="1200">
        <a:solidFill>
          <a:schemeClr val="tx1"/>
        </a:solidFill>
        <a:latin typeface="Comic Sans MS" pitchFamily="66" charset="0"/>
        <a:ea typeface="+mn-ea"/>
        <a:cs typeface="+mn-cs"/>
      </a:defRPr>
    </a:lvl4pPr>
    <a:lvl5pPr marL="1828800" algn="l" rtl="0" fontAlgn="base">
      <a:spcBef>
        <a:spcPct val="0"/>
      </a:spcBef>
      <a:spcAft>
        <a:spcPct val="0"/>
      </a:spcAft>
      <a:defRPr sz="1500" b="1" kern="1200">
        <a:solidFill>
          <a:schemeClr val="tx1"/>
        </a:solidFill>
        <a:latin typeface="Comic Sans MS" pitchFamily="66" charset="0"/>
        <a:ea typeface="+mn-ea"/>
        <a:cs typeface="+mn-cs"/>
      </a:defRPr>
    </a:lvl5pPr>
    <a:lvl6pPr marL="2286000" algn="l" defTabSz="914400" rtl="0" eaLnBrk="1" latinLnBrk="0" hangingPunct="1">
      <a:defRPr sz="1500" b="1" kern="1200">
        <a:solidFill>
          <a:schemeClr val="tx1"/>
        </a:solidFill>
        <a:latin typeface="Comic Sans MS" pitchFamily="66" charset="0"/>
        <a:ea typeface="+mn-ea"/>
        <a:cs typeface="+mn-cs"/>
      </a:defRPr>
    </a:lvl6pPr>
    <a:lvl7pPr marL="2743200" algn="l" defTabSz="914400" rtl="0" eaLnBrk="1" latinLnBrk="0" hangingPunct="1">
      <a:defRPr sz="1500" b="1" kern="1200">
        <a:solidFill>
          <a:schemeClr val="tx1"/>
        </a:solidFill>
        <a:latin typeface="Comic Sans MS" pitchFamily="66" charset="0"/>
        <a:ea typeface="+mn-ea"/>
        <a:cs typeface="+mn-cs"/>
      </a:defRPr>
    </a:lvl7pPr>
    <a:lvl8pPr marL="3200400" algn="l" defTabSz="914400" rtl="0" eaLnBrk="1" latinLnBrk="0" hangingPunct="1">
      <a:defRPr sz="1500" b="1" kern="1200">
        <a:solidFill>
          <a:schemeClr val="tx1"/>
        </a:solidFill>
        <a:latin typeface="Comic Sans MS" pitchFamily="66" charset="0"/>
        <a:ea typeface="+mn-ea"/>
        <a:cs typeface="+mn-cs"/>
      </a:defRPr>
    </a:lvl8pPr>
    <a:lvl9pPr marL="3657600" algn="l" defTabSz="914400" rtl="0" eaLnBrk="1" latinLnBrk="0" hangingPunct="1">
      <a:defRPr sz="1500" b="1" kern="1200">
        <a:solidFill>
          <a:schemeClr val="tx1"/>
        </a:solidFill>
        <a:latin typeface="Comic Sans MS"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E1FFE1"/>
    <a:srgbClr val="FF0066"/>
    <a:srgbClr val="DDDDDD"/>
    <a:srgbClr val="B2B2B2"/>
    <a:srgbClr val="336699"/>
    <a:srgbClr val="333333"/>
    <a:srgbClr val="000000"/>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483" autoAdjust="0"/>
    <p:restoredTop sz="73010" autoAdjust="0"/>
  </p:normalViewPr>
  <p:slideViewPr>
    <p:cSldViewPr>
      <p:cViewPr varScale="1">
        <p:scale>
          <a:sx n="92" d="100"/>
          <a:sy n="92" d="100"/>
        </p:scale>
        <p:origin x="2682" y="96"/>
      </p:cViewPr>
      <p:guideLst>
        <p:guide orient="horz" pos="2160"/>
        <p:guide pos="2880"/>
      </p:guideLst>
    </p:cSldViewPr>
  </p:slideViewPr>
  <p:outlineViewPr>
    <p:cViewPr>
      <p:scale>
        <a:sx n="33" d="100"/>
        <a:sy n="33" d="100"/>
      </p:scale>
      <p:origin x="0" y="11082"/>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1" d="100"/>
          <a:sy n="61" d="100"/>
        </p:scale>
        <p:origin x="-1698" y="-54"/>
      </p:cViewPr>
      <p:guideLst>
        <p:guide orient="horz" pos="3223"/>
        <p:guide pos="2237"/>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_rels/viewProps.xml.rels><?xml version="1.0" encoding="UTF-8" standalone="yes"?>
<Relationships xmlns="http://schemas.openxmlformats.org/package/2006/relationships"><Relationship Id="rId8" Type="http://schemas.openxmlformats.org/officeDocument/2006/relationships/slide" Target="slides/slide89.xml"/><Relationship Id="rId3" Type="http://schemas.openxmlformats.org/officeDocument/2006/relationships/slide" Target="slides/slide4.xml"/><Relationship Id="rId7" Type="http://schemas.openxmlformats.org/officeDocument/2006/relationships/slide" Target="slides/slide20.xml"/><Relationship Id="rId2" Type="http://schemas.openxmlformats.org/officeDocument/2006/relationships/slide" Target="slides/slide3.xml"/><Relationship Id="rId1" Type="http://schemas.openxmlformats.org/officeDocument/2006/relationships/slide" Target="slides/slide2.xml"/><Relationship Id="rId6" Type="http://schemas.openxmlformats.org/officeDocument/2006/relationships/slide" Target="slides/slide15.xml"/><Relationship Id="rId5" Type="http://schemas.openxmlformats.org/officeDocument/2006/relationships/slide" Target="slides/slide6.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4960" tIns="47480" rIns="94960" bIns="47480" numCol="1" anchor="t" anchorCtr="0" compatLnSpc="1">
            <a:prstTxWarp prst="textNoShape">
              <a:avLst/>
            </a:prstTxWarp>
          </a:bodyPr>
          <a:lstStyle>
            <a:lvl1pPr>
              <a:defRPr sz="1200">
                <a:solidFill>
                  <a:schemeClr val="accent2"/>
                </a:solidFill>
                <a:effectLst/>
                <a:latin typeface="Century Gothic" pitchFamily="34" charset="0"/>
              </a:defRPr>
            </a:lvl1pPr>
          </a:lstStyle>
          <a:p>
            <a:pPr>
              <a:defRPr/>
            </a:pPr>
            <a:endParaRPr lang="fr-FR"/>
          </a:p>
        </p:txBody>
      </p:sp>
      <p:sp>
        <p:nvSpPr>
          <p:cNvPr id="55299" name="Rectangle 3"/>
          <p:cNvSpPr>
            <a:spLocks noGrp="1" noChangeArrowheads="1"/>
          </p:cNvSpPr>
          <p:nvPr>
            <p:ph type="dt" sz="quarter" idx="1"/>
          </p:nvPr>
        </p:nvSpPr>
        <p:spPr bwMode="auto">
          <a:xfrm>
            <a:off x="4022725" y="0"/>
            <a:ext cx="3076575" cy="511175"/>
          </a:xfrm>
          <a:prstGeom prst="rect">
            <a:avLst/>
          </a:prstGeom>
          <a:noFill/>
          <a:ln w="9525">
            <a:noFill/>
            <a:miter lim="800000"/>
            <a:headEnd/>
            <a:tailEnd/>
          </a:ln>
          <a:effectLst/>
        </p:spPr>
        <p:txBody>
          <a:bodyPr vert="horz" wrap="square" lIns="94960" tIns="47480" rIns="94960" bIns="47480" numCol="1" anchor="t" anchorCtr="0" compatLnSpc="1">
            <a:prstTxWarp prst="textNoShape">
              <a:avLst/>
            </a:prstTxWarp>
          </a:bodyPr>
          <a:lstStyle>
            <a:lvl1pPr algn="r">
              <a:defRPr sz="1200">
                <a:solidFill>
                  <a:schemeClr val="accent2"/>
                </a:solidFill>
                <a:effectLst/>
                <a:latin typeface="Century Gothic" pitchFamily="34" charset="0"/>
              </a:defRPr>
            </a:lvl1pPr>
          </a:lstStyle>
          <a:p>
            <a:pPr>
              <a:defRPr/>
            </a:pPr>
            <a:endParaRPr lang="fr-FR"/>
          </a:p>
        </p:txBody>
      </p:sp>
      <p:sp>
        <p:nvSpPr>
          <p:cNvPr id="55300" name="Rectangle 4"/>
          <p:cNvSpPr>
            <a:spLocks noGrp="1" noChangeArrowheads="1"/>
          </p:cNvSpPr>
          <p:nvPr>
            <p:ph type="ftr" sz="quarter" idx="2"/>
          </p:nvPr>
        </p:nvSpPr>
        <p:spPr bwMode="auto">
          <a:xfrm>
            <a:off x="0" y="9723438"/>
            <a:ext cx="3076575" cy="511175"/>
          </a:xfrm>
          <a:prstGeom prst="rect">
            <a:avLst/>
          </a:prstGeom>
          <a:noFill/>
          <a:ln w="9525">
            <a:noFill/>
            <a:miter lim="800000"/>
            <a:headEnd/>
            <a:tailEnd/>
          </a:ln>
          <a:effectLst/>
        </p:spPr>
        <p:txBody>
          <a:bodyPr vert="horz" wrap="square" lIns="94960" tIns="47480" rIns="94960" bIns="47480" numCol="1" anchor="b" anchorCtr="0" compatLnSpc="1">
            <a:prstTxWarp prst="textNoShape">
              <a:avLst/>
            </a:prstTxWarp>
          </a:bodyPr>
          <a:lstStyle>
            <a:lvl1pPr>
              <a:defRPr sz="1200">
                <a:solidFill>
                  <a:schemeClr val="accent2"/>
                </a:solidFill>
                <a:effectLst/>
                <a:latin typeface="Century Gothic" pitchFamily="34" charset="0"/>
              </a:defRPr>
            </a:lvl1pPr>
          </a:lstStyle>
          <a:p>
            <a:pPr>
              <a:defRPr/>
            </a:pPr>
            <a:endParaRPr lang="fr-FR"/>
          </a:p>
        </p:txBody>
      </p:sp>
      <p:sp>
        <p:nvSpPr>
          <p:cNvPr id="55301" name="Rectangle 5"/>
          <p:cNvSpPr>
            <a:spLocks noGrp="1" noChangeArrowheads="1"/>
          </p:cNvSpPr>
          <p:nvPr>
            <p:ph type="sldNum" sz="quarter" idx="3"/>
          </p:nvPr>
        </p:nvSpPr>
        <p:spPr bwMode="auto">
          <a:xfrm>
            <a:off x="4022725" y="9723438"/>
            <a:ext cx="3076575" cy="511175"/>
          </a:xfrm>
          <a:prstGeom prst="rect">
            <a:avLst/>
          </a:prstGeom>
          <a:noFill/>
          <a:ln w="9525">
            <a:noFill/>
            <a:miter lim="800000"/>
            <a:headEnd/>
            <a:tailEnd/>
          </a:ln>
          <a:effectLst/>
        </p:spPr>
        <p:txBody>
          <a:bodyPr vert="horz" wrap="square" lIns="94960" tIns="47480" rIns="94960" bIns="47480" numCol="1" anchor="b" anchorCtr="0" compatLnSpc="1">
            <a:prstTxWarp prst="textNoShape">
              <a:avLst/>
            </a:prstTxWarp>
          </a:bodyPr>
          <a:lstStyle>
            <a:lvl1pPr algn="r">
              <a:defRPr sz="1200">
                <a:solidFill>
                  <a:schemeClr val="accent2"/>
                </a:solidFill>
                <a:effectLst/>
                <a:latin typeface="Century Gothic" pitchFamily="34" charset="0"/>
              </a:defRPr>
            </a:lvl1pPr>
          </a:lstStyle>
          <a:p>
            <a:pPr>
              <a:defRPr/>
            </a:pPr>
            <a:fld id="{14236E56-D574-4376-99B1-E92FD4DD61E3}" type="slidenum">
              <a:rPr lang="fr-FR"/>
              <a:pPr>
                <a:defRPr/>
              </a:pPr>
              <a:t>‹N°›</a:t>
            </a:fld>
            <a:endParaRPr lang="fr-FR"/>
          </a:p>
        </p:txBody>
      </p:sp>
    </p:spTree>
    <p:extLst>
      <p:ext uri="{BB962C8B-B14F-4D97-AF65-F5344CB8AC3E}">
        <p14:creationId xmlns:p14="http://schemas.microsoft.com/office/powerpoint/2010/main" val="11496814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4960" tIns="47480" rIns="94960" bIns="47480" numCol="1" anchor="t" anchorCtr="0" compatLnSpc="1">
            <a:prstTxWarp prst="textNoShape">
              <a:avLst/>
            </a:prstTxWarp>
          </a:bodyPr>
          <a:lstStyle>
            <a:lvl1pPr>
              <a:defRPr sz="1200">
                <a:solidFill>
                  <a:schemeClr val="accent2"/>
                </a:solidFill>
                <a:effectLst/>
                <a:latin typeface="Century Gothic" pitchFamily="34" charset="0"/>
              </a:defRPr>
            </a:lvl1pPr>
          </a:lstStyle>
          <a:p>
            <a:pPr>
              <a:defRPr/>
            </a:pPr>
            <a:endParaRPr lang="fr-FR"/>
          </a:p>
        </p:txBody>
      </p:sp>
      <p:sp>
        <p:nvSpPr>
          <p:cNvPr id="54275"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4960" tIns="47480" rIns="94960" bIns="47480" numCol="1" anchor="t" anchorCtr="0" compatLnSpc="1">
            <a:prstTxWarp prst="textNoShape">
              <a:avLst/>
            </a:prstTxWarp>
          </a:bodyPr>
          <a:lstStyle>
            <a:lvl1pPr algn="r">
              <a:defRPr sz="1200">
                <a:solidFill>
                  <a:schemeClr val="accent2"/>
                </a:solidFill>
                <a:effectLst/>
                <a:latin typeface="Century Gothic" pitchFamily="34" charset="0"/>
              </a:defRPr>
            </a:lvl1pPr>
          </a:lstStyle>
          <a:p>
            <a:pPr>
              <a:defRPr/>
            </a:pPr>
            <a:endParaRPr lang="fr-FR"/>
          </a:p>
        </p:txBody>
      </p:sp>
      <p:sp>
        <p:nvSpPr>
          <p:cNvPr id="40964"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p:spPr>
      </p:sp>
      <p:sp>
        <p:nvSpPr>
          <p:cNvPr id="54277" name="Rectangle 5"/>
          <p:cNvSpPr>
            <a:spLocks noGrp="1" noChangeArrowheads="1"/>
          </p:cNvSpPr>
          <p:nvPr>
            <p:ph type="body" sz="quarter" idx="3"/>
          </p:nvPr>
        </p:nvSpPr>
        <p:spPr bwMode="auto">
          <a:xfrm>
            <a:off x="946150" y="4860925"/>
            <a:ext cx="5207000" cy="4606925"/>
          </a:xfrm>
          <a:prstGeom prst="rect">
            <a:avLst/>
          </a:prstGeom>
          <a:noFill/>
          <a:ln w="9525">
            <a:noFill/>
            <a:miter lim="800000"/>
            <a:headEnd/>
            <a:tailEnd/>
          </a:ln>
          <a:effectLst/>
        </p:spPr>
        <p:txBody>
          <a:bodyPr vert="horz" wrap="square" lIns="94960" tIns="47480" rIns="94960" bIns="47480"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54278"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4960" tIns="47480" rIns="94960" bIns="47480" numCol="1" anchor="b" anchorCtr="0" compatLnSpc="1">
            <a:prstTxWarp prst="textNoShape">
              <a:avLst/>
            </a:prstTxWarp>
          </a:bodyPr>
          <a:lstStyle>
            <a:lvl1pPr>
              <a:defRPr sz="1200">
                <a:solidFill>
                  <a:schemeClr val="accent2"/>
                </a:solidFill>
                <a:effectLst/>
                <a:latin typeface="Century Gothic" pitchFamily="34" charset="0"/>
              </a:defRPr>
            </a:lvl1pPr>
          </a:lstStyle>
          <a:p>
            <a:pPr>
              <a:defRPr/>
            </a:pPr>
            <a:endParaRPr lang="fr-FR"/>
          </a:p>
        </p:txBody>
      </p:sp>
      <p:sp>
        <p:nvSpPr>
          <p:cNvPr id="54279"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4960" tIns="47480" rIns="94960" bIns="47480" numCol="1" anchor="b" anchorCtr="0" compatLnSpc="1">
            <a:prstTxWarp prst="textNoShape">
              <a:avLst/>
            </a:prstTxWarp>
          </a:bodyPr>
          <a:lstStyle>
            <a:lvl1pPr algn="r">
              <a:defRPr sz="1200">
                <a:solidFill>
                  <a:schemeClr val="accent2"/>
                </a:solidFill>
                <a:effectLst/>
                <a:latin typeface="Century Gothic" pitchFamily="34" charset="0"/>
              </a:defRPr>
            </a:lvl1pPr>
          </a:lstStyle>
          <a:p>
            <a:pPr>
              <a:defRPr/>
            </a:pPr>
            <a:fld id="{7A4C8D44-AE4A-4E6A-AE2D-D2922D32DAE4}" type="slidenum">
              <a:rPr lang="fr-FR"/>
              <a:pPr>
                <a:defRPr/>
              </a:pPr>
              <a:t>‹N°›</a:t>
            </a:fld>
            <a:endParaRPr lang="fr-FR"/>
          </a:p>
        </p:txBody>
      </p:sp>
    </p:spTree>
    <p:extLst>
      <p:ext uri="{BB962C8B-B14F-4D97-AF65-F5344CB8AC3E}">
        <p14:creationId xmlns:p14="http://schemas.microsoft.com/office/powerpoint/2010/main" val="28480190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ln/>
        </p:spPr>
      </p:sp>
      <p:sp>
        <p:nvSpPr>
          <p:cNvPr id="41987" name="Espace réservé des commentaires 2"/>
          <p:cNvSpPr>
            <a:spLocks noGrp="1"/>
          </p:cNvSpPr>
          <p:nvPr>
            <p:ph type="body" idx="1"/>
          </p:nvPr>
        </p:nvSpPr>
        <p:spPr>
          <a:noFill/>
          <a:ln/>
        </p:spPr>
        <p:txBody>
          <a:bodyPr/>
          <a:lstStyle/>
          <a:p>
            <a:pPr eaLnBrk="1" hangingPunct="1"/>
            <a:endParaRPr lang="fr-FR" dirty="0"/>
          </a:p>
        </p:txBody>
      </p:sp>
      <p:sp>
        <p:nvSpPr>
          <p:cNvPr id="41988" name="Espace réservé du numéro de diapositive 3"/>
          <p:cNvSpPr>
            <a:spLocks noGrp="1"/>
          </p:cNvSpPr>
          <p:nvPr>
            <p:ph type="sldNum" sz="quarter" idx="5"/>
          </p:nvPr>
        </p:nvSpPr>
        <p:spPr>
          <a:noFill/>
        </p:spPr>
        <p:txBody>
          <a:bodyPr/>
          <a:lstStyle/>
          <a:p>
            <a:fld id="{F764441E-3AAB-41AB-BAE1-E606589E533B}"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AF1FA964-9434-48C4-9D82-E8FA77DCD110}" type="slidenum">
              <a:rPr lang="fr-FR" smtClean="0"/>
              <a:pPr>
                <a:defRPr/>
              </a:pPr>
              <a:t>10</a:t>
            </a:fld>
            <a:endParaRPr lang="fr-F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fr-FR"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5F90C7C-8A8C-4F70-B27E-5B7FBD36C11D}" type="slidenum">
              <a:rPr lang="fr-FR"/>
              <a:pPr fontAlgn="base">
                <a:spcBef>
                  <a:spcPct val="0"/>
                </a:spcBef>
                <a:spcAft>
                  <a:spcPct val="0"/>
                </a:spcAft>
              </a:pPr>
              <a:t>100</a:t>
            </a:fld>
            <a:endParaRPr lang="fr-FR"/>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a:t>Système d’enregistrement = preuve du système de surveillance </a:t>
            </a:r>
          </a:p>
          <a:p>
            <a:pPr>
              <a:spcBef>
                <a:spcPct val="0"/>
              </a:spcBef>
            </a:pPr>
            <a:endParaRPr lang="fr-F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586315E-B554-46FB-9E45-624169EEC2B7}" type="slidenum">
              <a:rPr lang="fr-FR"/>
              <a:pPr fontAlgn="base">
                <a:spcBef>
                  <a:spcPct val="0"/>
                </a:spcBef>
                <a:spcAft>
                  <a:spcPct val="0"/>
                </a:spcAft>
              </a:pPr>
              <a:t>101</a:t>
            </a:fld>
            <a:endParaRPr lang="fr-FR"/>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67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a:t>La vérification du système est réalisée par le responsable qualité, la DSV, la DGCCRF</a:t>
            </a:r>
          </a:p>
          <a:p>
            <a:pPr>
              <a:spcBef>
                <a:spcPct val="0"/>
              </a:spcBef>
            </a:pPr>
            <a:r>
              <a:rPr lang="fr-FR"/>
              <a:t>Elle est faite tous les ans (une partie ou l’ensemble) </a:t>
            </a:r>
          </a:p>
          <a:p>
            <a:pPr>
              <a:spcBef>
                <a:spcPct val="0"/>
              </a:spcBef>
            </a:pPr>
            <a:r>
              <a:rPr lang="fr-FR"/>
              <a:t>= audit </a:t>
            </a:r>
          </a:p>
          <a:p>
            <a:pPr>
              <a:spcBef>
                <a:spcPct val="0"/>
              </a:spcBef>
            </a:pPr>
            <a:r>
              <a:rPr lang="fr-FR"/>
              <a:t>Exemple : audit de l’atelier charcuterie </a:t>
            </a:r>
          </a:p>
          <a:p>
            <a:pPr>
              <a:spcBef>
                <a:spcPct val="0"/>
              </a:spcBef>
            </a:pPr>
            <a:r>
              <a:rPr lang="fr-FR"/>
              <a:t>Audit hygiène </a:t>
            </a:r>
          </a:p>
          <a:p>
            <a:pPr>
              <a:spcBef>
                <a:spcPct val="0"/>
              </a:spcBef>
            </a:pPr>
            <a:r>
              <a:rPr lang="fr-FR"/>
              <a:t>Audit qualité </a:t>
            </a:r>
          </a:p>
          <a:p>
            <a:pPr>
              <a:spcBef>
                <a:spcPct val="0"/>
              </a:spcBef>
            </a:pPr>
            <a:r>
              <a:rPr lang="fr-FR"/>
              <a:t>Audit sécurité </a:t>
            </a:r>
          </a:p>
          <a:p>
            <a:pPr>
              <a:spcBef>
                <a:spcPct val="0"/>
              </a:spcBef>
            </a:pPr>
            <a:r>
              <a:rPr lang="fr-FR"/>
              <a:t>Audit environnement </a:t>
            </a:r>
          </a:p>
          <a:p>
            <a:pPr>
              <a:spcBef>
                <a:spcPct val="0"/>
              </a:spcBef>
            </a:pPr>
            <a:endParaRPr lang="fr-F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102</a:t>
            </a:fld>
            <a:endParaRPr lang="fr-F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103</a:t>
            </a:fld>
            <a:endParaRPr lang="fr-F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AE8BDE-6C11-4470-89FF-E11D3D8A7324}" type="slidenum">
              <a:rPr lang="fr-FR"/>
              <a:pPr fontAlgn="base">
                <a:spcBef>
                  <a:spcPct val="0"/>
                </a:spcBef>
                <a:spcAft>
                  <a:spcPct val="0"/>
                </a:spcAft>
              </a:pPr>
              <a:t>104</a:t>
            </a:fld>
            <a:endParaRPr lang="fr-FR"/>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FR"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AE8BDE-6C11-4470-89FF-E11D3D8A7324}" type="slidenum">
              <a:rPr lang="fr-FR"/>
              <a:pPr fontAlgn="base">
                <a:spcBef>
                  <a:spcPct val="0"/>
                </a:spcBef>
                <a:spcAft>
                  <a:spcPct val="0"/>
                </a:spcAft>
              </a:pPr>
              <a:t>105</a:t>
            </a:fld>
            <a:endParaRPr lang="fr-FR"/>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F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11</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12</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13</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bwMode="auto">
          <a:xfrm>
            <a:off x="992188" y="768350"/>
            <a:ext cx="5114925" cy="3836988"/>
          </a:xfrm>
          <a:prstGeom prst="rect">
            <a:avLst/>
          </a:prstGeom>
          <a:solidFill>
            <a:srgbClr val="FFFFFF"/>
          </a:solidFill>
          <a:ln>
            <a:solidFill>
              <a:srgbClr val="000000"/>
            </a:solidFill>
            <a:miter lim="800000"/>
            <a:headEnd/>
            <a:tailEnd/>
          </a:ln>
        </p:spPr>
      </p:sp>
      <p:sp>
        <p:nvSpPr>
          <p:cNvPr id="103427" name="Rectangle 3"/>
          <p:cNvSpPr>
            <a:spLocks noGrp="1" noChangeArrowheads="1"/>
          </p:cNvSpPr>
          <p:nvPr>
            <p:ph type="body" idx="1"/>
          </p:nvPr>
        </p:nvSpPr>
        <p:spPr bwMode="auto">
          <a:xfrm>
            <a:off x="946575" y="4861442"/>
            <a:ext cx="5206153" cy="4605576"/>
          </a:xfrm>
          <a:prstGeom prst="rect">
            <a:avLst/>
          </a:prstGeom>
          <a:solidFill>
            <a:srgbClr val="FFFFFF"/>
          </a:solidFill>
          <a:ln>
            <a:solidFill>
              <a:srgbClr val="000000"/>
            </a:solidFill>
            <a:miter lim="800000"/>
            <a:headEnd/>
            <a:tailEnd/>
          </a:ln>
        </p:spPr>
        <p:txBody>
          <a:bodyPr/>
          <a:lstStyle/>
          <a:p>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bwMode="auto">
          <a:xfrm>
            <a:off x="992188" y="768350"/>
            <a:ext cx="5114925" cy="3836988"/>
          </a:xfrm>
          <a:prstGeom prst="rect">
            <a:avLst/>
          </a:prstGeom>
          <a:solidFill>
            <a:srgbClr val="FFFFFF"/>
          </a:solidFill>
          <a:ln>
            <a:solidFill>
              <a:srgbClr val="000000"/>
            </a:solidFill>
            <a:miter lim="800000"/>
            <a:headEnd/>
            <a:tailEnd/>
          </a:ln>
        </p:spPr>
      </p:sp>
      <p:sp>
        <p:nvSpPr>
          <p:cNvPr id="105475" name="Rectangle 3"/>
          <p:cNvSpPr>
            <a:spLocks noGrp="1" noChangeArrowheads="1"/>
          </p:cNvSpPr>
          <p:nvPr>
            <p:ph type="body" idx="1"/>
          </p:nvPr>
        </p:nvSpPr>
        <p:spPr bwMode="auto">
          <a:xfrm>
            <a:off x="946574" y="4861441"/>
            <a:ext cx="5206153" cy="4605576"/>
          </a:xfrm>
          <a:prstGeom prst="rect">
            <a:avLst/>
          </a:prstGeom>
          <a:solidFill>
            <a:srgbClr val="FFFFFF"/>
          </a:solidFill>
          <a:ln>
            <a:solidFill>
              <a:srgbClr val="000000"/>
            </a:solidFill>
            <a:miter lim="800000"/>
            <a:headEnd/>
            <a:tailEnd/>
          </a:ln>
        </p:spPr>
        <p:txBody>
          <a:bodyPr/>
          <a:lstStyle/>
          <a:p>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45AA420-F42E-4507-AD64-97FA68B85EBA}" type="slidenum">
              <a:rPr lang="fr-FR" smtClean="0"/>
              <a:pPr fontAlgn="base">
                <a:spcBef>
                  <a:spcPct val="0"/>
                </a:spcBef>
                <a:spcAft>
                  <a:spcPct val="0"/>
                </a:spcAft>
                <a:defRPr/>
              </a:pPr>
              <a:t>16</a:t>
            </a:fld>
            <a:endParaRPr lang="fr-FR"/>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067155-95E8-4326-A17E-C6117BCF286A}" type="slidenum">
              <a:rPr lang="fr-FR" smtClean="0"/>
              <a:pPr fontAlgn="base">
                <a:spcBef>
                  <a:spcPct val="0"/>
                </a:spcBef>
                <a:spcAft>
                  <a:spcPct val="0"/>
                </a:spcAft>
                <a:defRPr/>
              </a:pPr>
              <a:t>17</a:t>
            </a:fld>
            <a:endParaRPr lang="fr-F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18</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19</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e l'image des diapositives 1"/>
          <p:cNvSpPr>
            <a:spLocks noGrp="1" noRot="1" noChangeAspect="1" noTextEdit="1"/>
          </p:cNvSpPr>
          <p:nvPr>
            <p:ph type="sldImg"/>
          </p:nvPr>
        </p:nvSpPr>
        <p:spPr>
          <a:xfrm>
            <a:off x="989013" y="766763"/>
            <a:ext cx="5118100" cy="3838575"/>
          </a:xfrm>
          <a:ln/>
        </p:spPr>
      </p:sp>
      <p:sp>
        <p:nvSpPr>
          <p:cNvPr id="82947" name="Espace réservé des commentaires 2"/>
          <p:cNvSpPr>
            <a:spLocks noGrp="1"/>
          </p:cNvSpPr>
          <p:nvPr>
            <p:ph type="body" idx="1"/>
          </p:nvPr>
        </p:nvSpPr>
        <p:spPr>
          <a:noFill/>
          <a:ln/>
        </p:spPr>
        <p:txBody>
          <a:bodyPr lIns="94954" tIns="47476" rIns="94954" bIns="47476"/>
          <a:lstStyle/>
          <a:p>
            <a:pPr eaLnBrk="1" hangingPunct="1"/>
            <a:endParaRPr lang="fr-FR"/>
          </a:p>
        </p:txBody>
      </p:sp>
      <p:sp>
        <p:nvSpPr>
          <p:cNvPr id="82948" name="Espace réservé du numéro de diapositive 3"/>
          <p:cNvSpPr txBox="1">
            <a:spLocks noGrp="1"/>
          </p:cNvSpPr>
          <p:nvPr/>
        </p:nvSpPr>
        <p:spPr bwMode="auto">
          <a:xfrm>
            <a:off x="4022725" y="9723438"/>
            <a:ext cx="3076575" cy="511175"/>
          </a:xfrm>
          <a:prstGeom prst="rect">
            <a:avLst/>
          </a:prstGeom>
          <a:noFill/>
          <a:ln w="9525">
            <a:noFill/>
            <a:miter lim="800000"/>
            <a:headEnd/>
            <a:tailEnd/>
          </a:ln>
        </p:spPr>
        <p:txBody>
          <a:bodyPr lIns="94954" tIns="47476" rIns="94954" bIns="47476" anchor="b"/>
          <a:lstStyle/>
          <a:p>
            <a:pPr algn="r" defTabSz="949325"/>
            <a:fld id="{5A1EEC8C-698D-4806-BF6B-F854179C7651}" type="slidenum">
              <a:rPr lang="fr-FR" sz="1200">
                <a:solidFill>
                  <a:schemeClr val="accent2"/>
                </a:solidFill>
                <a:latin typeface="Century Gothic" pitchFamily="34" charset="0"/>
              </a:rPr>
              <a:pPr algn="r" defTabSz="949325"/>
              <a:t>2</a:t>
            </a:fld>
            <a:endParaRPr lang="fr-FR" sz="1200">
              <a:solidFill>
                <a:schemeClr val="accent2"/>
              </a:solidFill>
              <a:latin typeface="Century Gothic"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e l'image des diapositives 1"/>
          <p:cNvSpPr>
            <a:spLocks noGrp="1" noRot="1" noChangeAspect="1" noTextEdit="1"/>
          </p:cNvSpPr>
          <p:nvPr>
            <p:ph type="sldImg"/>
          </p:nvPr>
        </p:nvSpPr>
        <p:spPr>
          <a:xfrm>
            <a:off x="989013" y="766763"/>
            <a:ext cx="5118100" cy="3838575"/>
          </a:xfrm>
          <a:ln/>
        </p:spPr>
      </p:sp>
      <p:sp>
        <p:nvSpPr>
          <p:cNvPr id="82947" name="Espace réservé des commentaires 2"/>
          <p:cNvSpPr>
            <a:spLocks noGrp="1"/>
          </p:cNvSpPr>
          <p:nvPr>
            <p:ph type="body" idx="1"/>
          </p:nvPr>
        </p:nvSpPr>
        <p:spPr>
          <a:noFill/>
          <a:ln/>
        </p:spPr>
        <p:txBody>
          <a:bodyPr lIns="94954" tIns="47476" rIns="94954" bIns="47476"/>
          <a:lstStyle/>
          <a:p>
            <a:pPr eaLnBrk="1" hangingPunct="1"/>
            <a:endParaRPr lang="fr-FR"/>
          </a:p>
        </p:txBody>
      </p:sp>
      <p:sp>
        <p:nvSpPr>
          <p:cNvPr id="82948" name="Espace réservé du numéro de diapositive 3"/>
          <p:cNvSpPr txBox="1">
            <a:spLocks noGrp="1"/>
          </p:cNvSpPr>
          <p:nvPr/>
        </p:nvSpPr>
        <p:spPr bwMode="auto">
          <a:xfrm>
            <a:off x="4022725" y="9723438"/>
            <a:ext cx="3076575" cy="511175"/>
          </a:xfrm>
          <a:prstGeom prst="rect">
            <a:avLst/>
          </a:prstGeom>
          <a:noFill/>
          <a:ln w="9525">
            <a:noFill/>
            <a:miter lim="800000"/>
            <a:headEnd/>
            <a:tailEnd/>
          </a:ln>
        </p:spPr>
        <p:txBody>
          <a:bodyPr lIns="94954" tIns="47476" rIns="94954" bIns="47476" anchor="b"/>
          <a:lstStyle/>
          <a:p>
            <a:pPr algn="r" defTabSz="949325"/>
            <a:fld id="{5A1EEC8C-698D-4806-BF6B-F854179C7651}" type="slidenum">
              <a:rPr lang="fr-FR" sz="1200">
                <a:solidFill>
                  <a:schemeClr val="accent2"/>
                </a:solidFill>
                <a:latin typeface="Century Gothic" pitchFamily="34" charset="0"/>
              </a:rPr>
              <a:pPr algn="r" defTabSz="949325"/>
              <a:t>20</a:t>
            </a:fld>
            <a:endParaRPr lang="fr-FR" sz="1200">
              <a:solidFill>
                <a:schemeClr val="accent2"/>
              </a:solidFill>
              <a:latin typeface="Century Gothic"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D570FBFF-6A0D-4207-A9F7-BD2DFCC2FC60}" type="slidenum">
              <a:rPr lang="fr-FR" smtClean="0"/>
              <a:pPr>
                <a:defRPr/>
              </a:pPr>
              <a:t>21</a:t>
            </a:fld>
            <a:endParaRPr lang="fr-FR"/>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D570FBFF-6A0D-4207-A9F7-BD2DFCC2FC60}" type="slidenum">
              <a:rPr lang="fr-FR" smtClean="0"/>
              <a:pPr>
                <a:defRPr/>
              </a:pPr>
              <a:t>22</a:t>
            </a:fld>
            <a:endParaRPr lang="fr-FR"/>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D570FBFF-6A0D-4207-A9F7-BD2DFCC2FC60}" type="slidenum">
              <a:rPr lang="fr-FR" smtClean="0"/>
              <a:pPr>
                <a:defRPr/>
              </a:pPr>
              <a:t>23</a:t>
            </a:fld>
            <a:endParaRPr lang="fr-FR"/>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D570FBFF-6A0D-4207-A9F7-BD2DFCC2FC60}" type="slidenum">
              <a:rPr lang="fr-FR" smtClean="0"/>
              <a:pPr>
                <a:defRPr/>
              </a:pPr>
              <a:t>24</a:t>
            </a:fld>
            <a:endParaRPr lang="fr-FR"/>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D570FBFF-6A0D-4207-A9F7-BD2DFCC2FC60}" type="slidenum">
              <a:rPr lang="fr-FR" smtClean="0"/>
              <a:pPr>
                <a:defRPr/>
              </a:pPr>
              <a:t>25</a:t>
            </a:fld>
            <a:endParaRPr lang="fr-FR"/>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D570FBFF-6A0D-4207-A9F7-BD2DFCC2FC60}" type="slidenum">
              <a:rPr lang="fr-FR" smtClean="0"/>
              <a:pPr>
                <a:defRPr/>
              </a:pPr>
              <a:t>26</a:t>
            </a:fld>
            <a:endParaRPr lang="fr-FR"/>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D570FBFF-6A0D-4207-A9F7-BD2DFCC2FC60}" type="slidenum">
              <a:rPr lang="fr-FR" smtClean="0"/>
              <a:pPr>
                <a:defRPr/>
              </a:pPr>
              <a:t>27</a:t>
            </a:fld>
            <a:endParaRPr lang="fr-FR"/>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D570FBFF-6A0D-4207-A9F7-BD2DFCC2FC60}" type="slidenum">
              <a:rPr lang="fr-FR" smtClean="0"/>
              <a:pPr>
                <a:defRPr/>
              </a:pPr>
              <a:t>28</a:t>
            </a:fld>
            <a:endParaRPr lang="fr-FR"/>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29</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e l'image des diapositives 1"/>
          <p:cNvSpPr>
            <a:spLocks noGrp="1" noRot="1" noChangeAspect="1" noTextEdit="1"/>
          </p:cNvSpPr>
          <p:nvPr>
            <p:ph type="sldImg"/>
          </p:nvPr>
        </p:nvSpPr>
        <p:spPr>
          <a:xfrm>
            <a:off x="989013" y="766763"/>
            <a:ext cx="5118100" cy="3838575"/>
          </a:xfrm>
          <a:ln/>
        </p:spPr>
      </p:sp>
      <p:sp>
        <p:nvSpPr>
          <p:cNvPr id="82947" name="Espace réservé des commentaires 2"/>
          <p:cNvSpPr>
            <a:spLocks noGrp="1"/>
          </p:cNvSpPr>
          <p:nvPr>
            <p:ph type="body" idx="1"/>
          </p:nvPr>
        </p:nvSpPr>
        <p:spPr>
          <a:noFill/>
          <a:ln/>
        </p:spPr>
        <p:txBody>
          <a:bodyPr lIns="94954" tIns="47476" rIns="94954" bIns="47476"/>
          <a:lstStyle/>
          <a:p>
            <a:pPr eaLnBrk="1" hangingPunct="1"/>
            <a:endParaRPr lang="fr-FR"/>
          </a:p>
        </p:txBody>
      </p:sp>
      <p:sp>
        <p:nvSpPr>
          <p:cNvPr id="82948" name="Espace réservé du numéro de diapositive 3"/>
          <p:cNvSpPr txBox="1">
            <a:spLocks noGrp="1"/>
          </p:cNvSpPr>
          <p:nvPr/>
        </p:nvSpPr>
        <p:spPr bwMode="auto">
          <a:xfrm>
            <a:off x="4022725" y="9723438"/>
            <a:ext cx="3076575" cy="511175"/>
          </a:xfrm>
          <a:prstGeom prst="rect">
            <a:avLst/>
          </a:prstGeom>
          <a:noFill/>
          <a:ln w="9525">
            <a:noFill/>
            <a:miter lim="800000"/>
            <a:headEnd/>
            <a:tailEnd/>
          </a:ln>
        </p:spPr>
        <p:txBody>
          <a:bodyPr lIns="94954" tIns="47476" rIns="94954" bIns="47476" anchor="b"/>
          <a:lstStyle/>
          <a:p>
            <a:pPr algn="r" defTabSz="949325"/>
            <a:fld id="{5A1EEC8C-698D-4806-BF6B-F854179C7651}" type="slidenum">
              <a:rPr lang="fr-FR" sz="1200">
                <a:solidFill>
                  <a:schemeClr val="accent2"/>
                </a:solidFill>
                <a:latin typeface="Century Gothic" pitchFamily="34" charset="0"/>
              </a:rPr>
              <a:pPr algn="r" defTabSz="949325"/>
              <a:t>3</a:t>
            </a:fld>
            <a:endParaRPr lang="fr-FR" sz="1200">
              <a:solidFill>
                <a:schemeClr val="accent2"/>
              </a:solidFill>
              <a:latin typeface="Century Gothic"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30</a:t>
            </a:fld>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p:txBody>
          <a:bodyPr/>
          <a:lstStyle/>
          <a:p>
            <a:pPr>
              <a:defRPr/>
            </a:pPr>
            <a:fld id="{DFD472B5-B2A6-4B83-8D8B-8FEEDF10283B}" type="slidenum">
              <a:rPr lang="fr-FR" smtClean="0"/>
              <a:pPr>
                <a:defRPr/>
              </a:pPr>
              <a:t>31</a:t>
            </a:fld>
            <a:endParaRPr lang="fr-FR"/>
          </a:p>
        </p:txBody>
      </p:sp>
      <p:sp>
        <p:nvSpPr>
          <p:cNvPr id="51203" name="Rectangle 2"/>
          <p:cNvSpPr>
            <a:spLocks noGrp="1" noRot="1" noChangeAspect="1" noChangeArrowheads="1" noTextEdit="1"/>
          </p:cNvSpPr>
          <p:nvPr>
            <p:ph type="sldImg"/>
          </p:nvPr>
        </p:nvSpPr>
        <p:spPr>
          <a:ln cap="flat"/>
        </p:spPr>
      </p:sp>
      <p:sp>
        <p:nvSpPr>
          <p:cNvPr id="51204"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p:txBody>
          <a:bodyPr/>
          <a:lstStyle/>
          <a:p>
            <a:pPr>
              <a:defRPr/>
            </a:pPr>
            <a:fld id="{1490BE64-C107-40BC-9A6E-3B5A29D25221}" type="slidenum">
              <a:rPr lang="fr-FR" smtClean="0"/>
              <a:pPr>
                <a:defRPr/>
              </a:pPr>
              <a:t>32</a:t>
            </a:fld>
            <a:endParaRPr lang="fr-F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fr-F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33</a:t>
            </a:fld>
            <a:endParaRPr lang="fr-F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p:txBody>
          <a:bodyPr/>
          <a:lstStyle/>
          <a:p>
            <a:pPr>
              <a:defRPr/>
            </a:pPr>
            <a:fld id="{2F861744-CDF9-4766-8430-ED626C22B823}" type="slidenum">
              <a:rPr lang="fr-FR" smtClean="0"/>
              <a:pPr>
                <a:defRPr/>
              </a:pPr>
              <a:t>34</a:t>
            </a:fld>
            <a:endParaRPr lang="fr-F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fr-F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p>
            <a:pPr>
              <a:defRPr/>
            </a:pPr>
            <a:fld id="{F9FB2C3C-F2B6-46FC-80FB-71088483AFFD}" type="slidenum">
              <a:rPr lang="fr-FR" smtClean="0"/>
              <a:pPr>
                <a:defRPr/>
              </a:pPr>
              <a:t>35</a:t>
            </a:fld>
            <a:endParaRPr lang="fr-F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fr-FR" dirty="0"/>
              <a:t>Le</a:t>
            </a:r>
            <a:r>
              <a:rPr lang="fr-FR" baseline="0" dirty="0"/>
              <a:t> pH est une échelle </a:t>
            </a:r>
            <a:r>
              <a:rPr lang="fr-FR" dirty="0"/>
              <a:t>de 1 à 14 permettant de déterminer l’acidité, la neutralité ou la basicité d’un produit.</a:t>
            </a:r>
          </a:p>
          <a:p>
            <a:pPr eaLnBrk="1" hangingPunct="1"/>
            <a:r>
              <a:rPr lang="fr-FR" dirty="0"/>
              <a:t>Les microbes se développent très rapidement dans un milieu légèrement</a:t>
            </a:r>
            <a:r>
              <a:rPr lang="fr-FR" baseline="0" dirty="0"/>
              <a:t> acide ou neutre. </a:t>
            </a:r>
          </a:p>
          <a:p>
            <a:pPr eaLnBrk="1" hangingPunct="1"/>
            <a:r>
              <a:rPr lang="fr-FR" baseline="0" dirty="0"/>
              <a:t>Le pH est utile sur les produits de nettoyage et de désinfection des cuisines.</a:t>
            </a:r>
            <a:endParaRPr lang="fr-FR" dirty="0"/>
          </a:p>
          <a:p>
            <a:pPr eaLnBrk="1" hangingPunct="1"/>
            <a:r>
              <a:rPr lang="fr-FR" dirty="0"/>
              <a:t>Exemples : </a:t>
            </a:r>
          </a:p>
          <a:p>
            <a:pPr eaLnBrk="1" hangingPunct="1"/>
            <a:r>
              <a:rPr lang="fr-FR" dirty="0"/>
              <a:t>Détergent : acide </a:t>
            </a:r>
          </a:p>
          <a:p>
            <a:pPr eaLnBrk="1" hangingPunct="1"/>
            <a:r>
              <a:rPr lang="fr-FR" dirty="0"/>
              <a:t>Désinfectant : basique </a:t>
            </a:r>
          </a:p>
          <a:p>
            <a:pPr eaLnBrk="1" hangingPunct="1"/>
            <a:r>
              <a:rPr lang="fr-FR" dirty="0"/>
              <a:t>Détergent / désinfectant : acide ou neutre</a:t>
            </a:r>
          </a:p>
          <a:p>
            <a:pPr eaLnBrk="1" hangingPunct="1"/>
            <a:r>
              <a:rPr lang="fr-FR" dirty="0"/>
              <a:t>Le pH permet de savoir si un produit peut être mélangé avec un autre (on s’expose à une réaction chimique : fumée blanche et opaque</a:t>
            </a:r>
            <a:r>
              <a:rPr lang="fr-FR" baseline="0" dirty="0"/>
              <a:t> nocive lors d’un mélange base et acide) </a:t>
            </a:r>
          </a:p>
          <a:p>
            <a:pPr eaLnBrk="1" hangingPunct="1"/>
            <a:endParaRPr lang="fr-FR" dirty="0"/>
          </a:p>
          <a:p>
            <a:pPr eaLnBrk="1" hangingPunct="1"/>
            <a:endParaRPr lang="fr-F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Autour de -18°C</a:t>
            </a:r>
            <a:r>
              <a:rPr lang="fr-FR" baseline="0" dirty="0"/>
              <a:t> les microbes ne se reproduisent plus.</a:t>
            </a:r>
          </a:p>
          <a:p>
            <a:r>
              <a:rPr lang="fr-FR" baseline="0" dirty="0"/>
              <a:t>Entre -10°C et 10°C, les microbes pathogène ont un ralentissement de leur reproduction.</a:t>
            </a:r>
          </a:p>
          <a:p>
            <a:r>
              <a:rPr lang="fr-FR" baseline="0" dirty="0"/>
              <a:t>Entre 10°C et 42°C, les microbes se reproduisent toutes les 20 minutes (avec de manière générale, pour les moisissures, une température autour de 15°C, pour les levures une température autour de 25°C et pour les bactéries une températures autour de 37°C)</a:t>
            </a:r>
          </a:p>
          <a:p>
            <a:r>
              <a:rPr lang="fr-FR" baseline="0" dirty="0"/>
              <a:t>Après 63°C, la plupart des microbes meurent (c’est la température de maintien des plats chauds).</a:t>
            </a:r>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36</a:t>
            </a:fld>
            <a:endParaRPr lang="fr-F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pPr>
              <a:defRPr/>
            </a:pPr>
            <a:fld id="{4B105054-7C28-44B7-A620-6EBBBFDF90B9}" type="slidenum">
              <a:rPr lang="fr-FR" smtClean="0"/>
              <a:pPr>
                <a:defRPr/>
              </a:pPr>
              <a:t>37</a:t>
            </a:fld>
            <a:endParaRPr lang="fr-F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r>
              <a:rPr lang="fr-FR" dirty="0"/>
              <a:t>Exemples</a:t>
            </a:r>
            <a:r>
              <a:rPr lang="fr-FR" baseline="0" dirty="0"/>
              <a:t> d’eau libre : l’eau stagnante sur les plans de travail inox ou au sol, la condensation dans les frigos et joints des portes de frigos</a:t>
            </a:r>
          </a:p>
          <a:p>
            <a:pPr eaLnBrk="1" hangingPunct="1"/>
            <a:r>
              <a:rPr lang="fr-FR" baseline="0" dirty="0"/>
              <a:t>Exemples d’eau liée : eau avec de l’alcool, du sucre, du sel (ce sont trois composants utilisés comme moyen de conservation des denrées alimentaires) </a:t>
            </a:r>
            <a:endParaRPr lang="fr-F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38</a:t>
            </a:fld>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39</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a:lstStyle/>
          <a:p>
            <a:pPr eaLnBrk="1" hangingPunct="1"/>
            <a:endParaRPr lang="fr-FR" dirty="0"/>
          </a:p>
        </p:txBody>
      </p:sp>
      <p:sp>
        <p:nvSpPr>
          <p:cNvPr id="44036" name="Espace réservé du numéro de diapositive 3"/>
          <p:cNvSpPr>
            <a:spLocks noGrp="1"/>
          </p:cNvSpPr>
          <p:nvPr>
            <p:ph type="sldNum" sz="quarter" idx="5"/>
          </p:nvPr>
        </p:nvSpPr>
        <p:spPr>
          <a:noFill/>
        </p:spPr>
        <p:txBody>
          <a:bodyPr/>
          <a:lstStyle/>
          <a:p>
            <a:fld id="{E68B9ADB-191A-40DC-B56B-C4C46B0F6606}" type="slidenum">
              <a:rPr lang="fr-FR" smtClean="0"/>
              <a:pPr/>
              <a:t>4</a:t>
            </a:fld>
            <a:endParaRPr lang="fr-F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pPr>
              <a:defRPr/>
            </a:pPr>
            <a:fld id="{222AB165-607A-4772-8139-D7E05BC99477}" type="slidenum">
              <a:rPr lang="fr-FR" smtClean="0"/>
              <a:pPr>
                <a:defRPr/>
              </a:pPr>
              <a:t>40</a:t>
            </a:fld>
            <a:endParaRPr lang="fr-F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fr-F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41</a:t>
            </a:fld>
            <a:endParaRPr lang="fr-F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Comme</a:t>
            </a:r>
            <a:r>
              <a:rPr lang="fr-FR" baseline="0" dirty="0"/>
              <a:t> correction aux TIAC, les restaurateurs ont l’obligation de garder des échantillons témoins représentatifs des plats servis au moins pendant 5 jours à température dirigée.</a:t>
            </a:r>
          </a:p>
          <a:p>
            <a:r>
              <a:rPr lang="fr-FR" baseline="0" dirty="0"/>
              <a:t>La plupart des restaurateurs réalisent leur échantillons témoins avec une rotation à la semaine (un bac pour le lundi, ……) dans des sachets hermétiques avec le nom du plat et la date de fabrication comme étiquetage) </a:t>
            </a:r>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42</a:t>
            </a:fld>
            <a:endParaRPr lang="fr-F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Ces statistiques sont données par la DDPP (direction départementale de la protection des populations) anciennement DSV (direction des services vétérinaires)</a:t>
            </a: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43</a:t>
            </a:fld>
            <a:endParaRPr lang="fr-F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C31AC102-1130-4A9E-B9C6-2AB78EC236AA}" type="slidenum">
              <a:rPr lang="fr-FR" smtClean="0"/>
              <a:pPr>
                <a:defRPr/>
              </a:pPr>
              <a:t>44</a:t>
            </a:fld>
            <a:endParaRPr lang="fr-F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fr-FR" dirty="0"/>
              <a:t>Les microbes interviennent principalement lors d’une mauvaise hygiène (lavage des mains non effectué, comportements au poste non conforme) et lors d’une contamination par la matière première.</a:t>
            </a:r>
          </a:p>
          <a:p>
            <a:pPr eaLnBrk="1" hangingPunct="1"/>
            <a:r>
              <a:rPr lang="fr-FR" dirty="0"/>
              <a:t>En fonction du type de microbes, les conséquences sont différentes.</a:t>
            </a:r>
            <a:r>
              <a:rPr lang="fr-FR" baseline="0" dirty="0"/>
              <a:t> </a:t>
            </a:r>
          </a:p>
          <a:p>
            <a:pPr eaLnBrk="1" hangingPunct="1"/>
            <a:r>
              <a:rPr lang="fr-FR" baseline="0" dirty="0"/>
              <a:t>Les coliformes fécaux sont l’image de l’hygiène des mains.</a:t>
            </a:r>
          </a:p>
          <a:p>
            <a:pPr eaLnBrk="1" hangingPunct="1"/>
            <a:r>
              <a:rPr lang="fr-FR" baseline="0" dirty="0"/>
              <a:t>Selon les catégories de produits alimentaires utilisés, les normes microbiologiques sont différentes : en tout état de cause, la s</a:t>
            </a:r>
            <a:r>
              <a:rPr lang="fr-FR" dirty="0"/>
              <a:t>almonelle et listéria : normes =absence dans 25g </a:t>
            </a:r>
          </a:p>
          <a:p>
            <a:pPr eaLnBrk="1" hangingPunct="1"/>
            <a:endParaRPr lang="fr-FR" dirty="0"/>
          </a:p>
          <a:p>
            <a:pPr eaLnBrk="1" hangingPunct="1"/>
            <a:endParaRPr lang="fr-F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Exemple de</a:t>
            </a:r>
            <a:r>
              <a:rPr lang="fr-FR" baseline="0" dirty="0"/>
              <a:t> feuille d’analyse bactériologique</a:t>
            </a:r>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45</a:t>
            </a:fld>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C31AC102-1130-4A9E-B9C6-2AB78EC236AA}" type="slidenum">
              <a:rPr lang="fr-FR" smtClean="0"/>
              <a:pPr>
                <a:defRPr/>
              </a:pPr>
              <a:t>46</a:t>
            </a:fld>
            <a:endParaRPr lang="fr-F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fr-F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47</a:t>
            </a:fld>
            <a:endParaRPr lang="fr-F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48</a:t>
            </a:fld>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49</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Espace réservé de l'image des diapositives 1"/>
          <p:cNvSpPr>
            <a:spLocks noGrp="1" noRot="1" noChangeAspect="1" noTextEdit="1"/>
          </p:cNvSpPr>
          <p:nvPr>
            <p:ph type="sldImg"/>
          </p:nvPr>
        </p:nvSpPr>
        <p:spPr>
          <a:ln/>
        </p:spPr>
      </p:sp>
      <p:sp>
        <p:nvSpPr>
          <p:cNvPr id="89091" name="Espace réservé des commentaires 2"/>
          <p:cNvSpPr>
            <a:spLocks noGrp="1"/>
          </p:cNvSpPr>
          <p:nvPr>
            <p:ph type="body" idx="1"/>
          </p:nvPr>
        </p:nvSpPr>
        <p:spPr>
          <a:noFill/>
          <a:ln/>
        </p:spPr>
        <p:txBody>
          <a:bodyPr/>
          <a:lstStyle/>
          <a:p>
            <a:pPr eaLnBrk="1" hangingPunct="1"/>
            <a:endParaRPr lang="fr-FR" dirty="0"/>
          </a:p>
        </p:txBody>
      </p:sp>
      <p:sp>
        <p:nvSpPr>
          <p:cNvPr id="89092" name="Espace réservé du numéro de diapositive 3"/>
          <p:cNvSpPr txBox="1">
            <a:spLocks noGrp="1"/>
          </p:cNvSpPr>
          <p:nvPr/>
        </p:nvSpPr>
        <p:spPr bwMode="auto">
          <a:xfrm>
            <a:off x="4022725" y="9723438"/>
            <a:ext cx="3076575" cy="511175"/>
          </a:xfrm>
          <a:prstGeom prst="rect">
            <a:avLst/>
          </a:prstGeom>
          <a:noFill/>
          <a:ln w="9525">
            <a:noFill/>
            <a:miter lim="800000"/>
            <a:headEnd/>
            <a:tailEnd/>
          </a:ln>
        </p:spPr>
        <p:txBody>
          <a:bodyPr lIns="94960" tIns="47480" rIns="94960" bIns="47480" anchor="b"/>
          <a:lstStyle/>
          <a:p>
            <a:pPr algn="r"/>
            <a:fld id="{1E2E58AD-BCC0-4CA0-97C1-930574F1AE74}" type="slidenum">
              <a:rPr lang="fr-FR" sz="1200">
                <a:solidFill>
                  <a:schemeClr val="accent2"/>
                </a:solidFill>
                <a:latin typeface="Century Gothic" pitchFamily="34" charset="0"/>
              </a:rPr>
              <a:pPr algn="r"/>
              <a:t>5</a:t>
            </a:fld>
            <a:endParaRPr lang="fr-FR" sz="1200">
              <a:solidFill>
                <a:schemeClr val="accent2"/>
              </a:solidFill>
              <a:latin typeface="Century Gothic"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4EA2F9-299F-423C-91AE-ACD1943036B3}" type="slidenum">
              <a:rPr lang="fr-FR"/>
              <a:pPr/>
              <a:t>50</a:t>
            </a:fld>
            <a:endParaRPr lang="fr-FR"/>
          </a:p>
        </p:txBody>
      </p:sp>
      <p:sp>
        <p:nvSpPr>
          <p:cNvPr id="540674" name="Rectangle 2"/>
          <p:cNvSpPr>
            <a:spLocks noGrp="1" noRot="1" noChangeAspect="1" noChangeArrowheads="1" noTextEdit="1"/>
          </p:cNvSpPr>
          <p:nvPr>
            <p:ph type="sldImg"/>
          </p:nvPr>
        </p:nvSpPr>
        <p:spPr>
          <a:xfrm>
            <a:off x="992188" y="768350"/>
            <a:ext cx="5114925" cy="3836988"/>
          </a:xfrm>
          <a:ln/>
        </p:spPr>
      </p:sp>
      <p:sp>
        <p:nvSpPr>
          <p:cNvPr id="540675" name="Rectangle 3"/>
          <p:cNvSpPr>
            <a:spLocks noGrp="1" noChangeArrowheads="1"/>
          </p:cNvSpPr>
          <p:nvPr>
            <p:ph type="body" idx="1"/>
          </p:nvPr>
        </p:nvSpPr>
        <p:spPr>
          <a:xfrm>
            <a:off x="946685" y="4861155"/>
            <a:ext cx="5205932" cy="4605821"/>
          </a:xfrm>
        </p:spPr>
        <p:txBody>
          <a:bodyPr/>
          <a:lstStyle/>
          <a:p>
            <a:pPr>
              <a:spcBef>
                <a:spcPct val="0"/>
              </a:spcBef>
            </a:pPr>
            <a:endParaRPr lang="fr-FR" sz="19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02A7-A4F3-45CE-BC29-CFFCD2944414}" type="slidenum">
              <a:rPr lang="fr-FR"/>
              <a:pPr/>
              <a:t>51</a:t>
            </a:fld>
            <a:endParaRPr lang="fr-FR"/>
          </a:p>
        </p:txBody>
      </p:sp>
      <p:sp>
        <p:nvSpPr>
          <p:cNvPr id="1182722" name="Rectangle 3074"/>
          <p:cNvSpPr>
            <a:spLocks noGrp="1" noRot="1" noChangeAspect="1" noChangeArrowheads="1" noTextEdit="1"/>
          </p:cNvSpPr>
          <p:nvPr>
            <p:ph type="sldImg"/>
          </p:nvPr>
        </p:nvSpPr>
        <p:spPr>
          <a:xfrm>
            <a:off x="992188" y="768350"/>
            <a:ext cx="5114925" cy="3836988"/>
          </a:xfrm>
          <a:ln/>
        </p:spPr>
      </p:sp>
      <p:sp>
        <p:nvSpPr>
          <p:cNvPr id="1182723" name="Rectangle 3075"/>
          <p:cNvSpPr>
            <a:spLocks noGrp="1" noChangeArrowheads="1"/>
          </p:cNvSpPr>
          <p:nvPr>
            <p:ph type="body" idx="1"/>
          </p:nvPr>
        </p:nvSpPr>
        <p:spPr>
          <a:xfrm>
            <a:off x="946685" y="4861155"/>
            <a:ext cx="5205932" cy="4605821"/>
          </a:xfrm>
        </p:spPr>
        <p:txBody>
          <a:bodyPr/>
          <a:lstStyle/>
          <a:p>
            <a:pPr>
              <a:spcBef>
                <a:spcPct val="0"/>
              </a:spcBef>
            </a:pPr>
            <a:endParaRPr lang="fr-FR" sz="1000" baseline="0" dirty="0"/>
          </a:p>
          <a:p>
            <a:pPr>
              <a:spcBef>
                <a:spcPct val="0"/>
              </a:spcBef>
            </a:pPr>
            <a:endParaRPr lang="fr-FR" sz="1900" baseline="0" dirty="0"/>
          </a:p>
          <a:p>
            <a:pPr>
              <a:spcBef>
                <a:spcPct val="0"/>
              </a:spcBef>
            </a:pPr>
            <a:endParaRPr lang="fr-FR" sz="1900"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02A7-A4F3-45CE-BC29-CFFCD2944414}" type="slidenum">
              <a:rPr lang="fr-FR"/>
              <a:pPr/>
              <a:t>52</a:t>
            </a:fld>
            <a:endParaRPr lang="fr-FR"/>
          </a:p>
        </p:txBody>
      </p:sp>
      <p:sp>
        <p:nvSpPr>
          <p:cNvPr id="1182722" name="Rectangle 3074"/>
          <p:cNvSpPr>
            <a:spLocks noGrp="1" noRot="1" noChangeAspect="1" noChangeArrowheads="1" noTextEdit="1"/>
          </p:cNvSpPr>
          <p:nvPr>
            <p:ph type="sldImg"/>
          </p:nvPr>
        </p:nvSpPr>
        <p:spPr>
          <a:xfrm>
            <a:off x="992188" y="768350"/>
            <a:ext cx="5114925" cy="3836988"/>
          </a:xfrm>
          <a:ln/>
        </p:spPr>
      </p:sp>
      <p:sp>
        <p:nvSpPr>
          <p:cNvPr id="1182723" name="Rectangle 3075"/>
          <p:cNvSpPr>
            <a:spLocks noGrp="1" noChangeArrowheads="1"/>
          </p:cNvSpPr>
          <p:nvPr>
            <p:ph type="body" idx="1"/>
          </p:nvPr>
        </p:nvSpPr>
        <p:spPr>
          <a:xfrm>
            <a:off x="946685" y="4861155"/>
            <a:ext cx="5205932" cy="4605821"/>
          </a:xfrm>
        </p:spPr>
        <p:txBody>
          <a:bodyPr/>
          <a:lstStyle/>
          <a:p>
            <a:pPr>
              <a:spcBef>
                <a:spcPct val="0"/>
              </a:spcBef>
            </a:pPr>
            <a:endParaRPr lang="fr-FR" sz="190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Exemple de fiche de maitrise des températures</a:t>
            </a:r>
            <a:endParaRPr lang="fr-FR" baseline="0" dirty="0"/>
          </a:p>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53</a:t>
            </a:fld>
            <a:endParaRPr lang="fr-F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02A7-A4F3-45CE-BC29-CFFCD2944414}" type="slidenum">
              <a:rPr lang="fr-FR"/>
              <a:pPr/>
              <a:t>54</a:t>
            </a:fld>
            <a:endParaRPr lang="fr-FR"/>
          </a:p>
        </p:txBody>
      </p:sp>
      <p:sp>
        <p:nvSpPr>
          <p:cNvPr id="1182722" name="Rectangle 3074"/>
          <p:cNvSpPr>
            <a:spLocks noGrp="1" noRot="1" noChangeAspect="1" noChangeArrowheads="1" noTextEdit="1"/>
          </p:cNvSpPr>
          <p:nvPr>
            <p:ph type="sldImg"/>
          </p:nvPr>
        </p:nvSpPr>
        <p:spPr>
          <a:xfrm>
            <a:off x="992188" y="768350"/>
            <a:ext cx="5114925" cy="3836988"/>
          </a:xfrm>
          <a:ln/>
        </p:spPr>
      </p:sp>
      <p:sp>
        <p:nvSpPr>
          <p:cNvPr id="1182723" name="Rectangle 3075"/>
          <p:cNvSpPr>
            <a:spLocks noGrp="1" noChangeArrowheads="1"/>
          </p:cNvSpPr>
          <p:nvPr>
            <p:ph type="body" idx="1"/>
          </p:nvPr>
        </p:nvSpPr>
        <p:spPr>
          <a:xfrm>
            <a:off x="946685" y="4861155"/>
            <a:ext cx="5205932" cy="4605821"/>
          </a:xfrm>
        </p:spPr>
        <p:txBody>
          <a:bodyPr/>
          <a:lstStyle/>
          <a:p>
            <a:pPr>
              <a:spcBef>
                <a:spcPct val="0"/>
              </a:spcBef>
            </a:pPr>
            <a:endParaRPr lang="fr-FR" sz="1900"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02A7-A4F3-45CE-BC29-CFFCD2944414}" type="slidenum">
              <a:rPr lang="fr-FR"/>
              <a:pPr/>
              <a:t>55</a:t>
            </a:fld>
            <a:endParaRPr lang="fr-FR"/>
          </a:p>
        </p:txBody>
      </p:sp>
      <p:sp>
        <p:nvSpPr>
          <p:cNvPr id="1182722" name="Rectangle 3074"/>
          <p:cNvSpPr>
            <a:spLocks noGrp="1" noRot="1" noChangeAspect="1" noChangeArrowheads="1" noTextEdit="1"/>
          </p:cNvSpPr>
          <p:nvPr>
            <p:ph type="sldImg"/>
          </p:nvPr>
        </p:nvSpPr>
        <p:spPr>
          <a:xfrm>
            <a:off x="992188" y="768350"/>
            <a:ext cx="5114925" cy="3836988"/>
          </a:xfrm>
          <a:ln/>
        </p:spPr>
      </p:sp>
      <p:sp>
        <p:nvSpPr>
          <p:cNvPr id="1182723" name="Rectangle 3075"/>
          <p:cNvSpPr>
            <a:spLocks noGrp="1" noChangeArrowheads="1"/>
          </p:cNvSpPr>
          <p:nvPr>
            <p:ph type="body" idx="1"/>
          </p:nvPr>
        </p:nvSpPr>
        <p:spPr>
          <a:xfrm>
            <a:off x="946685" y="4861155"/>
            <a:ext cx="5205932" cy="4605821"/>
          </a:xfrm>
        </p:spPr>
        <p:txBody>
          <a:bodyPr/>
          <a:lstStyle/>
          <a:p>
            <a:pPr>
              <a:spcBef>
                <a:spcPct val="0"/>
              </a:spcBef>
            </a:pPr>
            <a:endParaRPr lang="fr-FR" sz="1900"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56</a:t>
            </a:fld>
            <a:endParaRPr lang="fr-F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Exemple de fiche de présence de formation interne </a:t>
            </a:r>
            <a:endParaRPr lang="fr-FR" baseline="0" dirty="0"/>
          </a:p>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57</a:t>
            </a:fld>
            <a:endParaRPr lang="fr-F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58</a:t>
            </a:fld>
            <a:endParaRPr lang="fr-F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59</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Espace réservé de l'image des diapositives 1"/>
          <p:cNvSpPr>
            <a:spLocks noGrp="1" noRot="1" noChangeAspect="1" noTextEdit="1"/>
          </p:cNvSpPr>
          <p:nvPr>
            <p:ph type="sldImg"/>
          </p:nvPr>
        </p:nvSpPr>
        <p:spPr>
          <a:ln/>
        </p:spPr>
      </p:sp>
      <p:sp>
        <p:nvSpPr>
          <p:cNvPr id="91139" name="Espace réservé des commentaires 2"/>
          <p:cNvSpPr>
            <a:spLocks noGrp="1"/>
          </p:cNvSpPr>
          <p:nvPr>
            <p:ph type="body" idx="1"/>
          </p:nvPr>
        </p:nvSpPr>
        <p:spPr>
          <a:noFill/>
          <a:ln/>
        </p:spPr>
        <p:txBody>
          <a:bodyPr/>
          <a:lstStyle/>
          <a:p>
            <a:pPr eaLnBrk="1" hangingPunct="1"/>
            <a:endParaRPr lang="fr-FR" dirty="0"/>
          </a:p>
        </p:txBody>
      </p:sp>
      <p:sp>
        <p:nvSpPr>
          <p:cNvPr id="91140" name="Espace réservé du numéro de diapositive 3"/>
          <p:cNvSpPr txBox="1">
            <a:spLocks noGrp="1"/>
          </p:cNvSpPr>
          <p:nvPr/>
        </p:nvSpPr>
        <p:spPr bwMode="auto">
          <a:xfrm>
            <a:off x="4022725" y="9723438"/>
            <a:ext cx="3076575" cy="511175"/>
          </a:xfrm>
          <a:prstGeom prst="rect">
            <a:avLst/>
          </a:prstGeom>
          <a:noFill/>
          <a:ln w="9525">
            <a:noFill/>
            <a:miter lim="800000"/>
            <a:headEnd/>
            <a:tailEnd/>
          </a:ln>
        </p:spPr>
        <p:txBody>
          <a:bodyPr lIns="94960" tIns="47480" rIns="94960" bIns="47480" anchor="b"/>
          <a:lstStyle/>
          <a:p>
            <a:pPr algn="r"/>
            <a:fld id="{2DCB73E5-D2D8-442B-8B58-9CC5F0C17BC0}" type="slidenum">
              <a:rPr lang="fr-FR" sz="1200">
                <a:solidFill>
                  <a:schemeClr val="accent2"/>
                </a:solidFill>
                <a:latin typeface="Century Gothic" pitchFamily="34" charset="0"/>
              </a:rPr>
              <a:pPr algn="r"/>
              <a:t>6</a:t>
            </a:fld>
            <a:endParaRPr lang="fr-FR" sz="1200">
              <a:solidFill>
                <a:schemeClr val="accent2"/>
              </a:solidFill>
              <a:latin typeface="Century Gothic"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60</a:t>
            </a:fld>
            <a:endParaRPr lang="fr-F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61</a:t>
            </a:fld>
            <a:endParaRPr lang="fr-F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62</a:t>
            </a:fld>
            <a:endParaRPr lang="fr-F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63</a:t>
            </a:fld>
            <a:endParaRPr lang="fr-F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02A7-A4F3-45CE-BC29-CFFCD2944414}" type="slidenum">
              <a:rPr lang="fr-FR"/>
              <a:pPr/>
              <a:t>64</a:t>
            </a:fld>
            <a:endParaRPr lang="fr-FR"/>
          </a:p>
        </p:txBody>
      </p:sp>
      <p:sp>
        <p:nvSpPr>
          <p:cNvPr id="1182722" name="Rectangle 3074"/>
          <p:cNvSpPr>
            <a:spLocks noGrp="1" noRot="1" noChangeAspect="1" noChangeArrowheads="1" noTextEdit="1"/>
          </p:cNvSpPr>
          <p:nvPr>
            <p:ph type="sldImg"/>
          </p:nvPr>
        </p:nvSpPr>
        <p:spPr>
          <a:xfrm>
            <a:off x="992188" y="768350"/>
            <a:ext cx="5114925" cy="3836988"/>
          </a:xfrm>
          <a:ln/>
        </p:spPr>
      </p:sp>
      <p:sp>
        <p:nvSpPr>
          <p:cNvPr id="1182723" name="Rectangle 3075"/>
          <p:cNvSpPr>
            <a:spLocks noGrp="1" noChangeArrowheads="1"/>
          </p:cNvSpPr>
          <p:nvPr>
            <p:ph type="body" idx="1"/>
          </p:nvPr>
        </p:nvSpPr>
        <p:spPr>
          <a:xfrm>
            <a:off x="946685" y="4861155"/>
            <a:ext cx="5205932" cy="4605821"/>
          </a:xfrm>
        </p:spPr>
        <p:txBody>
          <a:bodyPr/>
          <a:lstStyle/>
          <a:p>
            <a:pPr>
              <a:spcBef>
                <a:spcPct val="0"/>
              </a:spcBef>
            </a:pPr>
            <a:endParaRPr lang="fr-FR" sz="1900"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02A7-A4F3-45CE-BC29-CFFCD2944414}" type="slidenum">
              <a:rPr lang="fr-FR"/>
              <a:pPr/>
              <a:t>65</a:t>
            </a:fld>
            <a:endParaRPr lang="fr-FR"/>
          </a:p>
        </p:txBody>
      </p:sp>
      <p:sp>
        <p:nvSpPr>
          <p:cNvPr id="1182722" name="Rectangle 3074"/>
          <p:cNvSpPr>
            <a:spLocks noGrp="1" noRot="1" noChangeAspect="1" noChangeArrowheads="1" noTextEdit="1"/>
          </p:cNvSpPr>
          <p:nvPr>
            <p:ph type="sldImg"/>
          </p:nvPr>
        </p:nvSpPr>
        <p:spPr>
          <a:xfrm>
            <a:off x="992188" y="768350"/>
            <a:ext cx="5114925" cy="3836988"/>
          </a:xfrm>
          <a:ln/>
        </p:spPr>
      </p:sp>
      <p:sp>
        <p:nvSpPr>
          <p:cNvPr id="1182723" name="Rectangle 3075"/>
          <p:cNvSpPr>
            <a:spLocks noGrp="1" noChangeArrowheads="1"/>
          </p:cNvSpPr>
          <p:nvPr>
            <p:ph type="body" idx="1"/>
          </p:nvPr>
        </p:nvSpPr>
        <p:spPr>
          <a:xfrm>
            <a:off x="946685" y="4861155"/>
            <a:ext cx="5205932" cy="4605821"/>
          </a:xfrm>
        </p:spPr>
        <p:txBody>
          <a:bodyPr/>
          <a:lstStyle/>
          <a:p>
            <a:pPr>
              <a:spcBef>
                <a:spcPct val="0"/>
              </a:spcBef>
            </a:pPr>
            <a:endParaRPr lang="fr-FR" sz="1900"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66</a:t>
            </a:fld>
            <a:endParaRPr lang="fr-F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67</a:t>
            </a:fld>
            <a:endParaRPr lang="fr-F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68</a:t>
            </a:fld>
            <a:endParaRPr lang="fr-F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02A7-A4F3-45CE-BC29-CFFCD2944414}" type="slidenum">
              <a:rPr lang="fr-FR"/>
              <a:pPr/>
              <a:t>69</a:t>
            </a:fld>
            <a:endParaRPr lang="fr-FR"/>
          </a:p>
        </p:txBody>
      </p:sp>
      <p:sp>
        <p:nvSpPr>
          <p:cNvPr id="1182722" name="Rectangle 3074"/>
          <p:cNvSpPr>
            <a:spLocks noGrp="1" noRot="1" noChangeAspect="1" noChangeArrowheads="1" noTextEdit="1"/>
          </p:cNvSpPr>
          <p:nvPr>
            <p:ph type="sldImg"/>
          </p:nvPr>
        </p:nvSpPr>
        <p:spPr>
          <a:xfrm>
            <a:off x="992188" y="768350"/>
            <a:ext cx="5114925" cy="3836988"/>
          </a:xfrm>
          <a:ln/>
        </p:spPr>
      </p:sp>
      <p:sp>
        <p:nvSpPr>
          <p:cNvPr id="1182723" name="Rectangle 3075"/>
          <p:cNvSpPr>
            <a:spLocks noGrp="1" noChangeArrowheads="1"/>
          </p:cNvSpPr>
          <p:nvPr>
            <p:ph type="body" idx="1"/>
          </p:nvPr>
        </p:nvSpPr>
        <p:spPr>
          <a:xfrm>
            <a:off x="946685" y="4861155"/>
            <a:ext cx="5205932" cy="4605821"/>
          </a:xfrm>
        </p:spPr>
        <p:txBody>
          <a:bodyPr/>
          <a:lstStyle/>
          <a:p>
            <a:pPr>
              <a:spcBef>
                <a:spcPct val="0"/>
              </a:spcBef>
            </a:pPr>
            <a:endParaRPr lang="fr-FR" sz="19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a:p>
            <a:endParaRPr lang="fr-FR" dirty="0"/>
          </a:p>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7</a:t>
            </a:fld>
            <a:endParaRPr lang="fr-F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6370" name="Rectangle 2"/>
          <p:cNvSpPr txBox="1">
            <a:spLocks noGrp="1" noRot="1" noChangeAspect="1" noChangeArrowheads="1" noTextEdit="1"/>
          </p:cNvSpPr>
          <p:nvPr>
            <p:ph type="sldImg"/>
          </p:nvPr>
        </p:nvSpPr>
        <p:spPr>
          <a:xfrm>
            <a:off x="992188" y="768350"/>
            <a:ext cx="5114925" cy="3836988"/>
          </a:xfrm>
          <a:ln/>
        </p:spPr>
      </p:sp>
      <p:sp>
        <p:nvSpPr>
          <p:cNvPr id="186371"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8418" name="Rectangle 2"/>
          <p:cNvSpPr txBox="1">
            <a:spLocks noGrp="1" noRot="1" noChangeAspect="1" noChangeArrowheads="1" noTextEdit="1"/>
          </p:cNvSpPr>
          <p:nvPr>
            <p:ph type="sldImg"/>
          </p:nvPr>
        </p:nvSpPr>
        <p:spPr>
          <a:xfrm>
            <a:off x="992188" y="768350"/>
            <a:ext cx="5114925" cy="3836988"/>
          </a:xfrm>
          <a:ln/>
        </p:spPr>
      </p:sp>
      <p:sp>
        <p:nvSpPr>
          <p:cNvPr id="188419"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0466" name="Rectangle 2"/>
          <p:cNvSpPr txBox="1">
            <a:spLocks noGrp="1" noRot="1" noChangeAspect="1" noChangeArrowheads="1" noTextEdit="1"/>
          </p:cNvSpPr>
          <p:nvPr>
            <p:ph type="sldImg"/>
          </p:nvPr>
        </p:nvSpPr>
        <p:spPr>
          <a:xfrm>
            <a:off x="992188" y="768350"/>
            <a:ext cx="5114925" cy="3836988"/>
          </a:xfrm>
          <a:ln/>
        </p:spPr>
      </p:sp>
      <p:sp>
        <p:nvSpPr>
          <p:cNvPr id="190467"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2514" name="Rectangle 2"/>
          <p:cNvSpPr txBox="1">
            <a:spLocks noGrp="1" noRot="1" noChangeAspect="1" noChangeArrowheads="1" noTextEdit="1"/>
          </p:cNvSpPr>
          <p:nvPr>
            <p:ph type="sldImg"/>
          </p:nvPr>
        </p:nvSpPr>
        <p:spPr>
          <a:xfrm>
            <a:off x="992188" y="768350"/>
            <a:ext cx="5114925" cy="3836988"/>
          </a:xfrm>
          <a:ln/>
        </p:spPr>
      </p:sp>
      <p:sp>
        <p:nvSpPr>
          <p:cNvPr id="192515"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62" name="Rectangle 2"/>
          <p:cNvSpPr txBox="1">
            <a:spLocks noGrp="1" noRot="1" noChangeAspect="1" noChangeArrowheads="1" noTextEdit="1"/>
          </p:cNvSpPr>
          <p:nvPr>
            <p:ph type="sldImg"/>
          </p:nvPr>
        </p:nvSpPr>
        <p:spPr>
          <a:xfrm>
            <a:off x="992188" y="768350"/>
            <a:ext cx="5114925" cy="3836988"/>
          </a:xfrm>
          <a:ln/>
        </p:spPr>
      </p:sp>
      <p:sp>
        <p:nvSpPr>
          <p:cNvPr id="194563"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8898" name="Rectangle 2"/>
          <p:cNvSpPr txBox="1">
            <a:spLocks noGrp="1" noRot="1" noChangeAspect="1" noChangeArrowheads="1" noTextEdit="1"/>
          </p:cNvSpPr>
          <p:nvPr>
            <p:ph type="sldImg"/>
          </p:nvPr>
        </p:nvSpPr>
        <p:spPr>
          <a:xfrm>
            <a:off x="992188" y="768350"/>
            <a:ext cx="5114925" cy="3836988"/>
          </a:xfrm>
          <a:ln/>
        </p:spPr>
      </p:sp>
      <p:sp>
        <p:nvSpPr>
          <p:cNvPr id="208899"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0946" name="Rectangle 2"/>
          <p:cNvSpPr txBox="1">
            <a:spLocks noGrp="1" noRot="1" noChangeAspect="1" noChangeArrowheads="1" noTextEdit="1"/>
          </p:cNvSpPr>
          <p:nvPr>
            <p:ph type="sldImg"/>
          </p:nvPr>
        </p:nvSpPr>
        <p:spPr>
          <a:xfrm>
            <a:off x="992188" y="768350"/>
            <a:ext cx="5114925" cy="3836988"/>
          </a:xfrm>
          <a:ln/>
        </p:spPr>
      </p:sp>
      <p:sp>
        <p:nvSpPr>
          <p:cNvPr id="210947"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77</a:t>
            </a:fld>
            <a:endParaRPr lang="fr-F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78</a:t>
            </a:fld>
            <a:endParaRPr lang="fr-F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79</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a:p>
            <a:endParaRPr lang="fr-FR" dirty="0"/>
          </a:p>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8</a:t>
            </a:fld>
            <a:endParaRPr lang="fr-F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Les pictogrammes des produits chimiques sont maintenant représentés</a:t>
            </a:r>
            <a:r>
              <a:rPr lang="fr-FR" baseline="0" dirty="0"/>
              <a:t> de cette façon.</a:t>
            </a:r>
            <a:endParaRPr lang="fr-FR" dirty="0"/>
          </a:p>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80</a:t>
            </a:fld>
            <a:endParaRPr lang="fr-F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82" name="Rectangle 2"/>
          <p:cNvSpPr txBox="1">
            <a:spLocks noGrp="1" noRot="1" noChangeAspect="1" noChangeArrowheads="1" noTextEdit="1"/>
          </p:cNvSpPr>
          <p:nvPr>
            <p:ph type="sldImg"/>
          </p:nvPr>
        </p:nvSpPr>
        <p:spPr>
          <a:xfrm>
            <a:off x="992188" y="768350"/>
            <a:ext cx="5114925" cy="3836988"/>
          </a:xfrm>
          <a:ln/>
        </p:spPr>
      </p:sp>
      <p:sp>
        <p:nvSpPr>
          <p:cNvPr id="225283"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9378" name="Rectangle 2"/>
          <p:cNvSpPr txBox="1">
            <a:spLocks noGrp="1" noRot="1" noChangeAspect="1" noChangeArrowheads="1" noTextEdit="1"/>
          </p:cNvSpPr>
          <p:nvPr>
            <p:ph type="sldImg"/>
          </p:nvPr>
        </p:nvSpPr>
        <p:spPr>
          <a:xfrm>
            <a:off x="1183217" y="767596"/>
            <a:ext cx="4732867" cy="3837980"/>
          </a:xfrm>
          <a:ln/>
        </p:spPr>
      </p:sp>
      <p:sp>
        <p:nvSpPr>
          <p:cNvPr id="229379" name="Rectangle 3"/>
          <p:cNvSpPr txBox="1">
            <a:spLocks noGrp="1" noChangeArrowheads="1"/>
          </p:cNvSpPr>
          <p:nvPr>
            <p:ph type="body" idx="1"/>
          </p:nvPr>
        </p:nvSpPr>
        <p:spPr>
          <a:xfrm>
            <a:off x="709930" y="4861441"/>
            <a:ext cx="5679440" cy="4605576"/>
          </a:xfrm>
          <a:noFill/>
          <a:ln/>
        </p:spPr>
        <p:txBody>
          <a:bodyPr wrap="none" anchor="ctr"/>
          <a:lstStyle/>
          <a:p>
            <a:endParaRPr lang="fr-F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6EC86C5-4420-4CEF-A5FB-067F7FDBD025}" type="slidenum">
              <a:rPr lang="fr-FR"/>
              <a:pPr fontAlgn="base">
                <a:spcBef>
                  <a:spcPct val="0"/>
                </a:spcBef>
                <a:spcAft>
                  <a:spcPct val="0"/>
                </a:spcAft>
              </a:pPr>
              <a:t>83</a:t>
            </a:fld>
            <a:endParaRPr lang="fr-FR"/>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FR"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Voici quelques exemples d’obligations en cuisine</a:t>
            </a:r>
            <a:r>
              <a:rPr lang="fr-FR" baseline="0" dirty="0"/>
              <a:t> liées au principes de contamination croisée.</a:t>
            </a:r>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84</a:t>
            </a:fld>
            <a:endParaRPr lang="fr-F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914C26C-7DD6-4BB2-AEC5-730541343FFB}" type="slidenum">
              <a:rPr lang="fr-FR"/>
              <a:pPr fontAlgn="base">
                <a:spcBef>
                  <a:spcPct val="0"/>
                </a:spcBef>
                <a:spcAft>
                  <a:spcPct val="0"/>
                </a:spcAft>
              </a:pPr>
              <a:t>85</a:t>
            </a:fld>
            <a:endParaRPr lang="fr-F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dirty="0"/>
              <a:t>Pour le principe de marche en avant, chaque chose à sa place, une organisation des tâches est demandée comme : </a:t>
            </a:r>
          </a:p>
          <a:p>
            <a:pPr>
              <a:spcBef>
                <a:spcPct val="0"/>
              </a:spcBef>
              <a:buFont typeface="Arial" pitchFamily="34" charset="0"/>
              <a:buChar char="•"/>
            </a:pPr>
            <a:r>
              <a:rPr lang="fr-FR" dirty="0"/>
              <a:t>Une </a:t>
            </a:r>
            <a:r>
              <a:rPr lang="fr-FR" dirty="0" err="1"/>
              <a:t>légumerie</a:t>
            </a:r>
            <a:endParaRPr lang="fr-FR" dirty="0"/>
          </a:p>
          <a:p>
            <a:pPr>
              <a:spcBef>
                <a:spcPct val="0"/>
              </a:spcBef>
              <a:buFont typeface="Arial" pitchFamily="34" charset="0"/>
              <a:buChar char="•"/>
            </a:pPr>
            <a:r>
              <a:rPr lang="fr-FR" dirty="0"/>
              <a:t>Un coin pâtisserie</a:t>
            </a:r>
          </a:p>
          <a:p>
            <a:pPr>
              <a:spcBef>
                <a:spcPct val="0"/>
              </a:spcBef>
              <a:buFont typeface="Arial" pitchFamily="34" charset="0"/>
              <a:buChar char="•"/>
            </a:pPr>
            <a:r>
              <a:rPr lang="fr-FR" dirty="0"/>
              <a:t>Un coin plonge (si possible</a:t>
            </a:r>
            <a:r>
              <a:rPr lang="fr-FR" baseline="0" dirty="0"/>
              <a:t> fermé) avec une zone propre et une zone sale</a:t>
            </a:r>
          </a:p>
          <a:p>
            <a:pPr>
              <a:spcBef>
                <a:spcPct val="0"/>
              </a:spcBef>
              <a:buFont typeface="Arial" pitchFamily="34" charset="0"/>
              <a:buChar char="•"/>
            </a:pPr>
            <a:r>
              <a:rPr lang="fr-FR" baseline="0" dirty="0"/>
              <a:t>Un coin cuisson </a:t>
            </a:r>
          </a:p>
          <a:p>
            <a:pPr>
              <a:spcBef>
                <a:spcPct val="0"/>
              </a:spcBef>
              <a:buFont typeface="Arial" pitchFamily="34" charset="0"/>
              <a:buChar char="•"/>
            </a:pPr>
            <a:r>
              <a:rPr lang="fr-FR" baseline="0" dirty="0"/>
              <a:t>Un coin préparation </a:t>
            </a:r>
          </a:p>
          <a:p>
            <a:pPr>
              <a:spcBef>
                <a:spcPct val="0"/>
              </a:spcBef>
              <a:buFont typeface="Arial" pitchFamily="34" charset="0"/>
              <a:buChar char="•"/>
            </a:pPr>
            <a:r>
              <a:rPr lang="fr-FR" baseline="0" dirty="0"/>
              <a:t>Des zones de stockage </a:t>
            </a:r>
          </a:p>
          <a:p>
            <a:pPr>
              <a:spcBef>
                <a:spcPct val="0"/>
              </a:spcBef>
              <a:buFont typeface="Arial" pitchFamily="34" charset="0"/>
              <a:buChar char="•"/>
            </a:pPr>
            <a:r>
              <a:rPr lang="fr-FR" baseline="0" dirty="0"/>
              <a:t>Une zone de réception</a:t>
            </a:r>
          </a:p>
          <a:p>
            <a:pPr>
              <a:spcBef>
                <a:spcPct val="0"/>
              </a:spcBef>
            </a:pPr>
            <a:endParaRPr lang="fr-FR" baseline="0" dirty="0"/>
          </a:p>
          <a:p>
            <a:pPr>
              <a:spcBef>
                <a:spcPct val="0"/>
              </a:spcBef>
            </a:pPr>
            <a:r>
              <a:rPr lang="fr-FR" baseline="0" dirty="0"/>
              <a:t>Les toilettes et les vestiaires ne doivent pas être directement dans la cuisine</a:t>
            </a:r>
            <a:r>
              <a:rPr lang="fr-FR" dirty="0"/>
              <a:t> </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914C26C-7DD6-4BB2-AEC5-730541343FFB}" type="slidenum">
              <a:rPr lang="fr-FR"/>
              <a:pPr fontAlgn="base">
                <a:spcBef>
                  <a:spcPct val="0"/>
                </a:spcBef>
                <a:spcAft>
                  <a:spcPct val="0"/>
                </a:spcAft>
              </a:pPr>
              <a:t>86</a:t>
            </a:fld>
            <a:endParaRPr lang="fr-F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FR"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87</a:t>
            </a:fld>
            <a:endParaRPr lang="fr-F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88</a:t>
            </a:fld>
            <a:endParaRPr lang="fr-F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e l'image des diapositives 1"/>
          <p:cNvSpPr>
            <a:spLocks noGrp="1" noRot="1" noChangeAspect="1" noTextEdit="1"/>
          </p:cNvSpPr>
          <p:nvPr>
            <p:ph type="sldImg"/>
          </p:nvPr>
        </p:nvSpPr>
        <p:spPr>
          <a:xfrm>
            <a:off x="989013" y="766763"/>
            <a:ext cx="5118100" cy="3838575"/>
          </a:xfrm>
          <a:ln/>
        </p:spPr>
      </p:sp>
      <p:sp>
        <p:nvSpPr>
          <p:cNvPr id="82947" name="Espace réservé des commentaires 2"/>
          <p:cNvSpPr>
            <a:spLocks noGrp="1"/>
          </p:cNvSpPr>
          <p:nvPr>
            <p:ph type="body" idx="1"/>
          </p:nvPr>
        </p:nvSpPr>
        <p:spPr>
          <a:noFill/>
          <a:ln/>
        </p:spPr>
        <p:txBody>
          <a:bodyPr lIns="94954" tIns="47476" rIns="94954" bIns="47476"/>
          <a:lstStyle/>
          <a:p>
            <a:pPr eaLnBrk="1" hangingPunct="1"/>
            <a:endParaRPr lang="fr-FR"/>
          </a:p>
        </p:txBody>
      </p:sp>
      <p:sp>
        <p:nvSpPr>
          <p:cNvPr id="82948" name="Espace réservé du numéro de diapositive 3"/>
          <p:cNvSpPr txBox="1">
            <a:spLocks noGrp="1"/>
          </p:cNvSpPr>
          <p:nvPr/>
        </p:nvSpPr>
        <p:spPr bwMode="auto">
          <a:xfrm>
            <a:off x="4022725" y="9723438"/>
            <a:ext cx="3076575" cy="511175"/>
          </a:xfrm>
          <a:prstGeom prst="rect">
            <a:avLst/>
          </a:prstGeom>
          <a:noFill/>
          <a:ln w="9525">
            <a:noFill/>
            <a:miter lim="800000"/>
            <a:headEnd/>
            <a:tailEnd/>
          </a:ln>
        </p:spPr>
        <p:txBody>
          <a:bodyPr lIns="94954" tIns="47476" rIns="94954" bIns="47476" anchor="b"/>
          <a:lstStyle/>
          <a:p>
            <a:pPr algn="r" defTabSz="949325"/>
            <a:fld id="{5A1EEC8C-698D-4806-BF6B-F854179C7651}" type="slidenum">
              <a:rPr lang="fr-FR" sz="1200">
                <a:solidFill>
                  <a:schemeClr val="accent2"/>
                </a:solidFill>
                <a:latin typeface="Century Gothic" pitchFamily="34" charset="0"/>
              </a:rPr>
              <a:pPr algn="r" defTabSz="949325"/>
              <a:t>89</a:t>
            </a:fld>
            <a:endParaRPr lang="fr-FR" sz="1200">
              <a:solidFill>
                <a:schemeClr val="accent2"/>
              </a:solidFill>
              <a:latin typeface="Century Gothic"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a:p>
            <a:endParaRPr lang="fr-FR" dirty="0"/>
          </a:p>
          <a:p>
            <a:endParaRPr lang="fr-FR" dirty="0"/>
          </a:p>
        </p:txBody>
      </p:sp>
      <p:sp>
        <p:nvSpPr>
          <p:cNvPr id="4" name="Espace réservé du numéro de diapositive 3"/>
          <p:cNvSpPr>
            <a:spLocks noGrp="1"/>
          </p:cNvSpPr>
          <p:nvPr>
            <p:ph type="sldNum" sz="quarter" idx="10"/>
          </p:nvPr>
        </p:nvSpPr>
        <p:spPr/>
        <p:txBody>
          <a:bodyPr/>
          <a:lstStyle/>
          <a:p>
            <a:pPr>
              <a:defRPr/>
            </a:pPr>
            <a:fld id="{7A4C8D44-AE4A-4E6A-AE2D-D2922D32DAE4}" type="slidenum">
              <a:rPr lang="fr-FR" smtClean="0"/>
              <a:pPr>
                <a:defRPr/>
              </a:pPr>
              <a:t>9</a:t>
            </a:fld>
            <a:endParaRPr lang="fr-F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A57B89-0173-4E43-80B4-AE20242BF24B}" type="slidenum">
              <a:rPr lang="fr-FR"/>
              <a:pPr fontAlgn="base">
                <a:spcBef>
                  <a:spcPct val="0"/>
                </a:spcBef>
                <a:spcAft>
                  <a:spcPct val="0"/>
                </a:spcAft>
              </a:pPr>
              <a:t>90</a:t>
            </a:fld>
            <a:endParaRPr lang="fr-FR"/>
          </a:p>
        </p:txBody>
      </p:sp>
      <p:sp>
        <p:nvSpPr>
          <p:cNvPr id="1064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65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FR"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21992C31-06D4-40BD-9F8F-0D49CBDA4E17}" type="slidenum">
              <a:rPr lang="fr-FR" smtClean="0"/>
              <a:pPr/>
              <a:t>91</a:t>
            </a:fld>
            <a:endParaRPr lang="fr-F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r>
              <a:rPr lang="fr-FR"/>
              <a:t>Une norme décrit les définitions des termes à savoir en terme de qualité (normes ISO 8000…)</a:t>
            </a:r>
          </a:p>
          <a:p>
            <a:r>
              <a:rPr lang="fr-FR"/>
              <a:t>Ccp : control critical point</a:t>
            </a:r>
          </a:p>
          <a:p>
            <a:endParaRPr lang="fr-F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53B1A7CE-1B88-46DB-99E1-7E7E75B9D597}" type="slidenum">
              <a:rPr lang="fr-FR" smtClean="0"/>
              <a:pPr/>
              <a:t>92</a:t>
            </a:fld>
            <a:endParaRPr lang="fr-F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r>
              <a:rPr lang="fr-FR"/>
              <a:t>Différence entre préventive et corrective : Avant l’arrivée de l’accident et après l’accident</a:t>
            </a:r>
          </a:p>
          <a:p>
            <a:endParaRPr lang="fr-FR"/>
          </a:p>
          <a:p>
            <a:r>
              <a:rPr lang="fr-FR"/>
              <a:t>Exemple de mesures préventives et correctives : </a:t>
            </a:r>
          </a:p>
          <a:p>
            <a:r>
              <a:rPr lang="fr-FR"/>
              <a:t>L’enregistrement des températures des frigos et des salles de l’atelier est une mesure préventive contre la lutte de développement des microbes</a:t>
            </a:r>
          </a:p>
          <a:p>
            <a:endParaRPr lang="fr-FR"/>
          </a:p>
          <a:p>
            <a:r>
              <a:rPr lang="fr-FR"/>
              <a:t>Une mesure corrective mise en place en entreprise est la mise en place de lampes UV suite à une présence trop importante de mouches et d’insectes volants au sein de l’entreprise.</a:t>
            </a:r>
          </a:p>
          <a:p>
            <a:endParaRPr lang="fr-FR"/>
          </a:p>
          <a:p>
            <a:r>
              <a:rPr lang="fr-FR"/>
              <a:t>HACCP : hazard analysis control critical point  soit l’analyse des dangers pour leur maîtrise.</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962658-8F01-4A97-8381-F69C4FC3837A}" type="slidenum">
              <a:rPr lang="fr-FR"/>
              <a:pPr fontAlgn="base">
                <a:spcBef>
                  <a:spcPct val="0"/>
                </a:spcBef>
                <a:spcAft>
                  <a:spcPct val="0"/>
                </a:spcAft>
              </a:pPr>
              <a:t>93</a:t>
            </a:fld>
            <a:endParaRPr lang="fr-FR"/>
          </a:p>
        </p:txBody>
      </p:sp>
      <p:sp>
        <p:nvSpPr>
          <p:cNvPr id="1085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85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a:t>Les différents dangers associés au process : </a:t>
            </a:r>
          </a:p>
          <a:p>
            <a:pPr>
              <a:spcBef>
                <a:spcPct val="0"/>
              </a:spcBef>
            </a:pPr>
            <a:r>
              <a:rPr lang="fr-FR"/>
              <a:t>Microbiologique : présence, contamination et développement des microbes</a:t>
            </a:r>
          </a:p>
          <a:p>
            <a:pPr>
              <a:spcBef>
                <a:spcPct val="0"/>
              </a:spcBef>
            </a:pPr>
            <a:endParaRPr lang="fr-FR"/>
          </a:p>
          <a:p>
            <a:pPr>
              <a:spcBef>
                <a:spcPct val="0"/>
              </a:spcBef>
            </a:pPr>
            <a:r>
              <a:rPr lang="fr-FR"/>
              <a:t>Chimique : présence sur le produit alimentaire de produits de nettoyage, de résidus pesticides, de résidus de produits chimiques, de résidus de produits de maintenance, importantes quantités de sel, d’additifs…</a:t>
            </a:r>
          </a:p>
          <a:p>
            <a:pPr>
              <a:spcBef>
                <a:spcPct val="0"/>
              </a:spcBef>
            </a:pPr>
            <a:endParaRPr lang="fr-FR"/>
          </a:p>
          <a:p>
            <a:pPr>
              <a:spcBef>
                <a:spcPct val="0"/>
              </a:spcBef>
            </a:pPr>
            <a:r>
              <a:rPr lang="fr-FR"/>
              <a:t>Physique : présence de corps étrangers (métal, bois, plastique,insectes, rats …) </a:t>
            </a:r>
          </a:p>
          <a:p>
            <a:pPr>
              <a:spcBef>
                <a:spcPct val="0"/>
              </a:spcBef>
            </a:pPr>
            <a:endParaRPr lang="fr-FR"/>
          </a:p>
          <a:p>
            <a:pPr>
              <a:spcBef>
                <a:spcPct val="0"/>
              </a:spcBef>
            </a:pPr>
            <a:endParaRPr lang="fr-F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521B915-228F-4FA6-9AE4-183B04156E95}" type="slidenum">
              <a:rPr lang="fr-FR"/>
              <a:pPr fontAlgn="base">
                <a:spcBef>
                  <a:spcPct val="0"/>
                </a:spcBef>
                <a:spcAft>
                  <a:spcPct val="0"/>
                </a:spcAft>
              </a:pPr>
              <a:t>94</a:t>
            </a:fld>
            <a:endParaRPr lang="fr-FR"/>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dirty="0"/>
              <a:t>Le plan HACCP est régi par 7 principes et 14 chapitres </a:t>
            </a:r>
          </a:p>
          <a:p>
            <a:pPr>
              <a:spcBef>
                <a:spcPct val="0"/>
              </a:spcBef>
            </a:pPr>
            <a:endParaRPr lang="fr-FR" dirty="0"/>
          </a:p>
          <a:p>
            <a:pPr>
              <a:spcBef>
                <a:spcPct val="0"/>
              </a:spcBef>
            </a:pPr>
            <a:r>
              <a:rPr lang="fr-FR" dirty="0"/>
              <a:t>Nous développons les 7 principes </a:t>
            </a:r>
          </a:p>
          <a:p>
            <a:pPr>
              <a:spcBef>
                <a:spcPct val="0"/>
              </a:spcBef>
            </a:pPr>
            <a:r>
              <a:rPr lang="fr-FR" dirty="0"/>
              <a:t>Commencer par un </a:t>
            </a:r>
            <a:r>
              <a:rPr lang="fr-FR" dirty="0" err="1"/>
              <a:t>process</a:t>
            </a:r>
            <a:r>
              <a:rPr lang="fr-FR" dirty="0"/>
              <a:t> : identification des étapes du </a:t>
            </a:r>
            <a:r>
              <a:rPr lang="fr-FR" dirty="0" err="1"/>
              <a:t>process</a:t>
            </a:r>
            <a:r>
              <a:rPr lang="fr-FR" dirty="0"/>
              <a:t> </a:t>
            </a:r>
          </a:p>
          <a:p>
            <a:pPr>
              <a:spcBef>
                <a:spcPct val="0"/>
              </a:spcBef>
            </a:pPr>
            <a:r>
              <a:rPr lang="fr-FR" dirty="0"/>
              <a:t>Identification de l’ensemble des dangers (microbiologiques, chimiques, physiques et administratifs ?) pour chaque étapes du </a:t>
            </a:r>
            <a:r>
              <a:rPr lang="fr-FR" dirty="0" err="1"/>
              <a:t>process</a:t>
            </a:r>
            <a:r>
              <a:rPr lang="fr-FR" dirty="0"/>
              <a:t> </a:t>
            </a:r>
          </a:p>
          <a:p>
            <a:pPr>
              <a:spcBef>
                <a:spcPct val="0"/>
              </a:spcBef>
            </a:pPr>
            <a:endParaRPr lang="fr-FR" dirty="0"/>
          </a:p>
          <a:p>
            <a:pPr>
              <a:spcBef>
                <a:spcPct val="0"/>
              </a:spcBef>
            </a:pPr>
            <a:r>
              <a:rPr lang="fr-FR" dirty="0"/>
              <a:t>Identification des mesures préventives </a:t>
            </a:r>
          </a:p>
          <a:p>
            <a:pPr>
              <a:spcBef>
                <a:spcPct val="0"/>
              </a:spcBef>
            </a:pPr>
            <a:endParaRPr lang="fr-FR" dirty="0"/>
          </a:p>
          <a:p>
            <a:pPr>
              <a:spcBef>
                <a:spcPct val="0"/>
              </a:spcBef>
            </a:pPr>
            <a:endParaRPr lang="fr-FR"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97DF32-8815-40F7-BD61-E8C36F856F97}" type="slidenum">
              <a:rPr lang="fr-FR"/>
              <a:pPr fontAlgn="base">
                <a:spcBef>
                  <a:spcPct val="0"/>
                </a:spcBef>
                <a:spcAft>
                  <a:spcPct val="0"/>
                </a:spcAft>
              </a:pPr>
              <a:t>95</a:t>
            </a:fld>
            <a:endParaRPr lang="fr-FR"/>
          </a:p>
        </p:txBody>
      </p:sp>
      <p:sp>
        <p:nvSpPr>
          <p:cNvPr id="1105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05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a:t>À partir des dangers identifiés, déterminer les points critiques par rapport à l’arbre de décision du plan HACCP </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D29F67-79F2-4287-BE81-610901F628E9}" type="slidenum">
              <a:rPr lang="fr-FR"/>
              <a:pPr fontAlgn="base">
                <a:spcBef>
                  <a:spcPct val="0"/>
                </a:spcBef>
                <a:spcAft>
                  <a:spcPct val="0"/>
                </a:spcAft>
              </a:pPr>
              <a:t>96</a:t>
            </a:fld>
            <a:endParaRPr lang="fr-FR"/>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FR"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224B16-4F32-4DFE-8AB4-70DBF55A2722}" type="slidenum">
              <a:rPr lang="fr-FR"/>
              <a:pPr fontAlgn="base">
                <a:spcBef>
                  <a:spcPct val="0"/>
                </a:spcBef>
                <a:spcAft>
                  <a:spcPct val="0"/>
                </a:spcAft>
              </a:pPr>
              <a:t>97</a:t>
            </a:fld>
            <a:endParaRPr lang="fr-FR"/>
          </a:p>
        </p:txBody>
      </p:sp>
      <p:sp>
        <p:nvSpPr>
          <p:cNvPr id="1126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26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a:t>Limites critiques :		limites inférieures et supérieures</a:t>
            </a:r>
          </a:p>
          <a:p>
            <a:pPr>
              <a:spcBef>
                <a:spcPct val="0"/>
              </a:spcBef>
            </a:pPr>
            <a:r>
              <a:rPr lang="fr-FR"/>
              <a:t>				Et cible </a:t>
            </a:r>
          </a:p>
          <a:p>
            <a:pPr>
              <a:spcBef>
                <a:spcPct val="0"/>
              </a:spcBef>
            </a:pPr>
            <a:r>
              <a:rPr lang="fr-FR"/>
              <a:t>Exemple : température de mise sous vide : </a:t>
            </a:r>
          </a:p>
          <a:p>
            <a:pPr>
              <a:spcBef>
                <a:spcPct val="0"/>
              </a:spcBef>
            </a:pPr>
            <a:r>
              <a:rPr lang="fr-FR"/>
              <a:t>Température cible : 2°C </a:t>
            </a:r>
          </a:p>
          <a:p>
            <a:pPr>
              <a:spcBef>
                <a:spcPct val="0"/>
              </a:spcBef>
            </a:pPr>
            <a:r>
              <a:rPr lang="fr-FR"/>
              <a:t>Limite inférieure : 0°C </a:t>
            </a:r>
          </a:p>
          <a:p>
            <a:pPr>
              <a:spcBef>
                <a:spcPct val="0"/>
              </a:spcBef>
            </a:pPr>
            <a:r>
              <a:rPr lang="fr-FR"/>
              <a:t>Limite supérieure : 4°C </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BDA826-564F-4A9C-ABCE-ED6C4E5121F8}" type="slidenum">
              <a:rPr lang="fr-FR"/>
              <a:pPr fontAlgn="base">
                <a:spcBef>
                  <a:spcPct val="0"/>
                </a:spcBef>
                <a:spcAft>
                  <a:spcPct val="0"/>
                </a:spcAft>
              </a:pPr>
              <a:t>98</a:t>
            </a:fld>
            <a:endParaRPr lang="fr-FR"/>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a:t>Exemple de système de surveillance : </a:t>
            </a:r>
          </a:p>
          <a:p>
            <a:pPr>
              <a:spcBef>
                <a:spcPct val="0"/>
              </a:spcBef>
            </a:pPr>
            <a:r>
              <a:rPr lang="fr-FR"/>
              <a:t>Contrôle du nettoyage et de désinfection </a:t>
            </a:r>
          </a:p>
          <a:p>
            <a:pPr>
              <a:spcBef>
                <a:spcPct val="0"/>
              </a:spcBef>
            </a:pPr>
            <a:r>
              <a:rPr lang="fr-FR"/>
              <a:t>Autocontrôle de poids</a:t>
            </a:r>
          </a:p>
          <a:p>
            <a:pPr>
              <a:spcBef>
                <a:spcPct val="0"/>
              </a:spcBef>
            </a:pPr>
            <a:r>
              <a:rPr lang="fr-FR"/>
              <a:t>Contrôle de la température à cœur du produit </a:t>
            </a:r>
          </a:p>
          <a:p>
            <a:pPr>
              <a:spcBef>
                <a:spcPct val="0"/>
              </a:spcBef>
            </a:pPr>
            <a:r>
              <a:rPr lang="fr-FR"/>
              <a:t>Contrôle de la température des salles et des frigos</a:t>
            </a:r>
          </a:p>
          <a:p>
            <a:pPr>
              <a:spcBef>
                <a:spcPct val="0"/>
              </a:spcBef>
            </a:pPr>
            <a:r>
              <a:rPr lang="fr-FR"/>
              <a:t>Test de dégustation </a:t>
            </a:r>
          </a:p>
          <a:p>
            <a:pPr>
              <a:spcBef>
                <a:spcPct val="0"/>
              </a:spcBef>
            </a:pPr>
            <a:endParaRPr lang="fr-FR"/>
          </a:p>
          <a:p>
            <a:pPr>
              <a:spcBef>
                <a:spcPct val="0"/>
              </a:spcBef>
            </a:pPr>
            <a:endParaRPr lang="fr-FR"/>
          </a:p>
          <a:p>
            <a:pPr>
              <a:spcBef>
                <a:spcPct val="0"/>
              </a:spcBef>
            </a:pPr>
            <a:endParaRPr lang="fr-F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C4D582-32CC-44EC-BA23-02D34BE7A450}" type="slidenum">
              <a:rPr lang="fr-FR"/>
              <a:pPr fontAlgn="base">
                <a:spcBef>
                  <a:spcPct val="0"/>
                </a:spcBef>
                <a:spcAft>
                  <a:spcPct val="0"/>
                </a:spcAft>
              </a:pPr>
              <a:t>99</a:t>
            </a:fld>
            <a:endParaRPr lang="fr-FR"/>
          </a:p>
        </p:txBody>
      </p:sp>
      <p:sp>
        <p:nvSpPr>
          <p:cNvPr id="1146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46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FR"/>
              <a:t>Les actions correctives : après l’accident ou la dérive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dirty="0"/>
              <a:t>Cliquez pour modifier le style du titre</a:t>
            </a: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down)">
                                      <p:cBhvr>
                                        <p:cTn id="21" dur="500"/>
                                        <p:tgtEl>
                                          <p:spTgt spid="3">
                                            <p:txEl>
                                              <p:pRg st="3" end="3"/>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wipe(down)">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down)">
                      <p:cBhvr>
                        <p:cTn dur="500"/>
                        <p:tgtEl>
                          <p:spTgt spid="3"/>
                        </p:tgtEl>
                      </p:cBhvr>
                    </p:animEffect>
                  </p:childTnLst>
                </p:cTn>
              </p:par>
            </p:tnLst>
          </p:tmpl>
          <p:tmpl lvl="2">
            <p:tnLst>
              <p:par>
                <p:cTn presetID="2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down)">
                      <p:cBhvr>
                        <p:cTn dur="500"/>
                        <p:tgtEl>
                          <p:spTgt spid="3"/>
                        </p:tgtEl>
                      </p:cBhvr>
                    </p:animEffect>
                  </p:childTnLst>
                </p:cTn>
              </p:par>
            </p:tnLst>
          </p:tmpl>
          <p:tmpl lvl="3">
            <p:tnLst>
              <p:par>
                <p:cTn presetID="2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down)">
                      <p:cBhvr>
                        <p:cTn dur="500"/>
                        <p:tgtEl>
                          <p:spTgt spid="3"/>
                        </p:tgtEl>
                      </p:cBhvr>
                    </p:animEffect>
                  </p:childTnLst>
                </p:cTn>
              </p:par>
            </p:tnLst>
          </p:tmpl>
          <p:tmpl lvl="4">
            <p:tnLst>
              <p:par>
                <p:cTn presetID="2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down)">
                      <p:cBhvr>
                        <p:cTn dur="500"/>
                        <p:tgtEl>
                          <p:spTgt spid="3"/>
                        </p:tgtEl>
                      </p:cBhvr>
                    </p:animEffect>
                  </p:childTnLst>
                </p:cTn>
              </p:par>
            </p:tnLst>
          </p:tmpl>
          <p:tmpl lvl="5">
            <p:tnLst>
              <p:par>
                <p:cTn presetID="2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down)">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a:prstGeom prst="rect">
            <a:avLst/>
          </a:prstGeo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a:t>Cliquez pour modifier le style du titre</a:t>
            </a:r>
            <a:endParaRPr kumimoji="0" lang="en-US"/>
          </a:p>
        </p:txBody>
      </p:sp>
      <p:sp>
        <p:nvSpPr>
          <p:cNvPr id="3" name="Espace réservé de la date 2"/>
          <p:cNvSpPr>
            <a:spLocks noGrp="1"/>
          </p:cNvSpPr>
          <p:nvPr>
            <p:ph type="dt" sz="half" idx="10"/>
          </p:nvPr>
        </p:nvSpPr>
        <p:spPr>
          <a:xfrm>
            <a:off x="457200" y="6356350"/>
            <a:ext cx="2133600" cy="365125"/>
          </a:xfrm>
          <a:prstGeom prst="rect">
            <a:avLst/>
          </a:prstGeom>
        </p:spPr>
        <p:txBody>
          <a:bodyPr/>
          <a:lstStyle/>
          <a:p>
            <a:fld id="{D4528ACF-24A8-4587-B716-D56538A9E3EB}" type="datetimeFigureOut">
              <a:rPr lang="fr-FR" smtClean="0"/>
              <a:pPr/>
              <a:t>26/01/2023</a:t>
            </a:fld>
            <a:endParaRPr lang="fr-FR"/>
          </a:p>
        </p:txBody>
      </p:sp>
      <p:sp>
        <p:nvSpPr>
          <p:cNvPr id="4" name="Espace réservé du pied de page 3"/>
          <p:cNvSpPr>
            <a:spLocks noGrp="1"/>
          </p:cNvSpPr>
          <p:nvPr>
            <p:ph type="ftr" sz="quarter" idx="11"/>
          </p:nvPr>
        </p:nvSpPr>
        <p:spPr>
          <a:xfrm>
            <a:off x="2667000" y="6356350"/>
            <a:ext cx="3352800" cy="365125"/>
          </a:xfrm>
          <a:prstGeom prst="rect">
            <a:avLst/>
          </a:prstGeom>
        </p:spPr>
        <p:txBody>
          <a:bodyPr/>
          <a:lstStyle/>
          <a:p>
            <a:endParaRPr lang="fr-FR"/>
          </a:p>
        </p:txBody>
      </p:sp>
      <p:sp>
        <p:nvSpPr>
          <p:cNvPr id="5" name="Espace réservé du numéro de diapositive 4"/>
          <p:cNvSpPr>
            <a:spLocks noGrp="1"/>
          </p:cNvSpPr>
          <p:nvPr>
            <p:ph type="sldNum" sz="quarter" idx="12"/>
          </p:nvPr>
        </p:nvSpPr>
        <p:spPr>
          <a:xfrm>
            <a:off x="7924800" y="6356350"/>
            <a:ext cx="762000" cy="365125"/>
          </a:xfrm>
          <a:prstGeom prst="rect">
            <a:avLst/>
          </a:prstGeom>
        </p:spPr>
        <p:txBody>
          <a:bodyPr/>
          <a:lstStyle/>
          <a:p>
            <a:fld id="{CB0D1D07-160A-4525-BB15-2EB704CF0D9B}" type="slidenum">
              <a:rPr lang="fr-FR" smtClean="0"/>
              <a:pPr/>
              <a:t>‹N°›</a:t>
            </a:fld>
            <a:endParaRPr lang="fr-FR"/>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dirty="0"/>
              <a:t>Cliquez pour modifier le style du titre</a:t>
            </a: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p:cNvSpPr>
            <a:spLocks noGrp="1"/>
          </p:cNvSpPr>
          <p:nvPr>
            <p:ph sz="half" idx="2"/>
          </p:nvPr>
        </p:nvSpPr>
        <p:spPr>
          <a:xfrm>
            <a:off x="4648200" y="1600200"/>
            <a:ext cx="4038600" cy="4525963"/>
          </a:xfrm>
          <a:prstGeom prst="rect">
            <a:avLst/>
          </a:prstGeo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2000"/>
                                        <p:tgtEl>
                                          <p:spTgt spid="4">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2000"/>
                                        <p:tgtEl>
                                          <p:spTgt spid="4">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20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2000"/>
                                        <p:tgtEl>
                                          <p:spTgt spid="3">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fade">
                                      <p:cBhvr>
                                        <p:cTn id="32" dur="2000"/>
                                        <p:tgtEl>
                                          <p:spTgt spid="3">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2000"/>
                                        <p:tgtEl>
                                          <p:spTgt spid="3">
                                            <p:txEl>
                                              <p:pRg st="2" end="2"/>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2000"/>
                                        <p:tgtEl>
                                          <p:spTgt spid="3">
                                            <p:txEl>
                                              <p:pRg st="3" end="3"/>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000"/>
                        <p:tgtEl>
                          <p:spTgt spid="4"/>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000"/>
                        <p:tgtEl>
                          <p:spTgt spid="4"/>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000"/>
                        <p:tgtEl>
                          <p:spTgt spid="4"/>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000"/>
                        <p:tgtEl>
                          <p:spTgt spid="4"/>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000"/>
                        <p:tgtEl>
                          <p:spTgt spid="4"/>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 name="Text Box 10"/>
          <p:cNvSpPr txBox="1">
            <a:spLocks noChangeArrowheads="1"/>
          </p:cNvSpPr>
          <p:nvPr userDrawn="1"/>
        </p:nvSpPr>
        <p:spPr bwMode="auto">
          <a:xfrm>
            <a:off x="7884368" y="6525344"/>
            <a:ext cx="479618" cy="215444"/>
          </a:xfrm>
          <a:prstGeom prst="rect">
            <a:avLst/>
          </a:prstGeom>
          <a:noFill/>
          <a:ln w="9525">
            <a:noFill/>
            <a:miter lim="800000"/>
            <a:headEnd/>
            <a:tailEnd/>
          </a:ln>
          <a:effectLst/>
        </p:spPr>
        <p:txBody>
          <a:bodyPr wrap="none">
            <a:spAutoFit/>
          </a:bodyPr>
          <a:lstStyle/>
          <a:p>
            <a:r>
              <a:rPr lang="en-US" sz="800" b="0" dirty="0">
                <a:latin typeface="Verdana" pitchFamily="34" charset="0"/>
                <a:cs typeface="Arial" charset="0"/>
              </a:rPr>
              <a:t>- </a:t>
            </a:r>
            <a:fld id="{34A2740B-FACE-4EA9-8DE3-EFBC6B2DC866}" type="slidenum">
              <a:rPr lang="en-US" sz="800" b="0">
                <a:latin typeface="Verdana" pitchFamily="34" charset="0"/>
                <a:cs typeface="Arial" charset="0"/>
              </a:rPr>
              <a:pPr/>
              <a:t>‹N°›</a:t>
            </a:fld>
            <a:endParaRPr lang="en-US" sz="800" b="0" dirty="0">
              <a:latin typeface="Verdana" pitchFamily="34" charset="0"/>
              <a:cs typeface="Arial" charset="0"/>
            </a:endParaRPr>
          </a:p>
        </p:txBody>
      </p:sp>
      <p:sp>
        <p:nvSpPr>
          <p:cNvPr id="5" name="Rectangle 4"/>
          <p:cNvSpPr/>
          <p:nvPr userDrawn="1"/>
        </p:nvSpPr>
        <p:spPr>
          <a:xfrm>
            <a:off x="0" y="0"/>
            <a:ext cx="9144000" cy="36933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endParaRPr lang="fr-FR" sz="1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http://previews2.nvtech.com/01/tf05052/NVTech_medi0139.jpg" TargetMode="External"/><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3.wmf"/></Relationships>
</file>

<file path=ppt/slides/_rels/slide2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wmf"/><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wmf"/><Relationship Id="rId10" Type="http://schemas.openxmlformats.org/officeDocument/2006/relationships/image" Target="../media/image21.png"/><Relationship Id="rId4" Type="http://schemas.openxmlformats.org/officeDocument/2006/relationships/image" Target="../media/image15.wmf"/><Relationship Id="rId9" Type="http://schemas.openxmlformats.org/officeDocument/2006/relationships/image" Target="../media/image20.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3.wmf"/></Relationships>
</file>

<file path=ppt/slides/_rels/slide32.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5.wmf"/><Relationship Id="rId4" Type="http://schemas.openxmlformats.org/officeDocument/2006/relationships/oleObject" Target="../embeddings/oleObject3.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4.wmf"/><Relationship Id="rId4" Type="http://schemas.openxmlformats.org/officeDocument/2006/relationships/image" Target="../media/image26.wmf"/></Relationships>
</file>

<file path=ppt/slides/_rels/slide3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3.wmf"/><Relationship Id="rId4" Type="http://schemas.openxmlformats.org/officeDocument/2006/relationships/oleObject" Target="../embeddings/oleObject5.bin"/></Relationships>
</file>

<file path=ppt/slides/_rels/slide36.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aapar.bmp" TargetMode="External"/><Relationship Id="rId5" Type="http://schemas.openxmlformats.org/officeDocument/2006/relationships/image" Target="../media/image37.png"/><Relationship Id="rId4" Type="http://schemas.openxmlformats.org/officeDocument/2006/relationships/image" Target="../media/image36.w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43.wmf"/></Relationships>
</file>

<file path=ppt/slides/_rels/slide52.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61.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emf"/></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3.xml"/><Relationship Id="rId1" Type="http://schemas.openxmlformats.org/officeDocument/2006/relationships/slideLayout" Target="../slideLayouts/slideLayout4.xml"/><Relationship Id="rId5" Type="http://schemas.openxmlformats.org/officeDocument/2006/relationships/image" Target="../media/image57.png"/><Relationship Id="rId4" Type="http://schemas.openxmlformats.org/officeDocument/2006/relationships/image" Target="../media/image56.png"/></Relationships>
</file>

<file path=ppt/slides/_rels/slide64.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63.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png"/><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png"/><Relationship Id="rId10" Type="http://schemas.openxmlformats.org/officeDocument/2006/relationships/image" Target="../media/image72.jpeg"/><Relationship Id="rId4" Type="http://schemas.openxmlformats.org/officeDocument/2006/relationships/image" Target="../media/image66.jpeg"/><Relationship Id="rId9" Type="http://schemas.openxmlformats.org/officeDocument/2006/relationships/image" Target="../media/image71.jpeg"/></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7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8.xml"/><Relationship Id="rId1" Type="http://schemas.openxmlformats.org/officeDocument/2006/relationships/slideLayout" Target="../slideLayouts/slideLayout1.xml"/><Relationship Id="rId5" Type="http://schemas.openxmlformats.org/officeDocument/2006/relationships/image" Target="../media/image77.jpeg"/><Relationship Id="rId4" Type="http://schemas.openxmlformats.org/officeDocument/2006/relationships/image" Target="../media/image76.jpeg"/></Relationships>
</file>

<file path=ppt/slides/_rels/slide7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9.xml"/><Relationship Id="rId1" Type="http://schemas.openxmlformats.org/officeDocument/2006/relationships/slideLayout" Target="../slideLayouts/slideLayout1.xml"/><Relationship Id="rId5" Type="http://schemas.openxmlformats.org/officeDocument/2006/relationships/image" Target="../media/image80.jpeg"/><Relationship Id="rId4" Type="http://schemas.openxmlformats.org/officeDocument/2006/relationships/image" Target="../media/image7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0.xml"/><Relationship Id="rId1" Type="http://schemas.openxmlformats.org/officeDocument/2006/relationships/slideLayout" Target="../slideLayouts/slideLayout1.xml"/><Relationship Id="rId5" Type="http://schemas.openxmlformats.org/officeDocument/2006/relationships/image" Target="../media/image83.jpeg"/><Relationship Id="rId4" Type="http://schemas.openxmlformats.org/officeDocument/2006/relationships/image" Target="../media/image82.jpe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86.wmf"/></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87.xml"/><Relationship Id="rId1" Type="http://schemas.openxmlformats.org/officeDocument/2006/relationships/slideLayout" Target="../slideLayouts/slideLayout1.xml"/><Relationship Id="rId4" Type="http://schemas.openxmlformats.org/officeDocument/2006/relationships/image" Target="../media/image87.png"/></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88.xml"/><Relationship Id="rId1" Type="http://schemas.openxmlformats.org/officeDocument/2006/relationships/slideLayout" Target="../slideLayouts/slideLayout1.xml"/><Relationship Id="rId4" Type="http://schemas.openxmlformats.org/officeDocument/2006/relationships/image" Target="../media/image87.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90.xml"/><Relationship Id="rId1" Type="http://schemas.openxmlformats.org/officeDocument/2006/relationships/slideLayout" Target="../slideLayouts/slideLayout1.xml"/><Relationship Id="rId4" Type="http://schemas.openxmlformats.org/officeDocument/2006/relationships/image" Target="../media/image88.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93.xml"/><Relationship Id="rId1" Type="http://schemas.openxmlformats.org/officeDocument/2006/relationships/slideLayout" Target="../slideLayouts/slideLayout1.xml"/><Relationship Id="rId4" Type="http://schemas.openxmlformats.org/officeDocument/2006/relationships/image" Target="../media/image89.wmf"/></Relationships>
</file>

<file path=ppt/slides/_rels/slide9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9" name="Text Box 13"/>
          <p:cNvSpPr txBox="1">
            <a:spLocks noChangeArrowheads="1"/>
          </p:cNvSpPr>
          <p:nvPr/>
        </p:nvSpPr>
        <p:spPr bwMode="auto">
          <a:xfrm>
            <a:off x="0" y="404664"/>
            <a:ext cx="8964488" cy="1811883"/>
          </a:xfrm>
          <a:prstGeom prst="rect">
            <a:avLst/>
          </a:prstGeom>
          <a:noFill/>
          <a:ln w="9525">
            <a:noFill/>
            <a:miter lim="800000"/>
            <a:headEnd/>
            <a:tailEnd/>
          </a:ln>
          <a:effectLst/>
        </p:spPr>
        <p:txBody>
          <a:bodyPr wrap="square" lIns="87481" tIns="43740" rIns="87481" bIns="43740">
            <a:spAutoFit/>
          </a:bodyPr>
          <a:lstStyle/>
          <a:p>
            <a:pPr algn="ctr" defTabSz="874713" eaLnBrk="0" hangingPunct="0">
              <a:spcBef>
                <a:spcPct val="50000"/>
              </a:spcBef>
            </a:pPr>
            <a:r>
              <a:rPr lang="fr-FR" sz="3200" dirty="0"/>
              <a:t>LES BONNES PRATIQUES PROFESSIONNELLES </a:t>
            </a:r>
          </a:p>
          <a:p>
            <a:pPr algn="ctr" defTabSz="874713" eaLnBrk="0" hangingPunct="0">
              <a:spcBef>
                <a:spcPct val="50000"/>
              </a:spcBef>
            </a:pPr>
            <a:endParaRPr lang="fr-FR" sz="3200" dirty="0">
              <a:solidFill>
                <a:srgbClr val="0033CC"/>
              </a:solidFill>
              <a:latin typeface="Arial" charset="0"/>
            </a:endParaRPr>
          </a:p>
        </p:txBody>
      </p:sp>
      <p:sp>
        <p:nvSpPr>
          <p:cNvPr id="14350" name="Rectangle 14"/>
          <p:cNvSpPr>
            <a:spLocks noChangeArrowheads="1"/>
          </p:cNvSpPr>
          <p:nvPr/>
        </p:nvSpPr>
        <p:spPr bwMode="auto">
          <a:xfrm>
            <a:off x="1763688" y="3429000"/>
            <a:ext cx="6480720" cy="230832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lgn="just"/>
            <a:r>
              <a:rPr lang="fr-FR" sz="1800" dirty="0">
                <a:latin typeface="Verdana" pitchFamily="34" charset="0"/>
              </a:rPr>
              <a:t>Partie 1 : Présentation de la démarche </a:t>
            </a:r>
          </a:p>
          <a:p>
            <a:pPr algn="just"/>
            <a:endParaRPr lang="fr-FR" sz="1800" dirty="0">
              <a:latin typeface="Verdana" pitchFamily="34" charset="0"/>
            </a:endParaRPr>
          </a:p>
          <a:p>
            <a:pPr algn="just"/>
            <a:r>
              <a:rPr lang="fr-FR" sz="1800" dirty="0">
                <a:latin typeface="Verdana" pitchFamily="34" charset="0"/>
              </a:rPr>
              <a:t>Partie 2 : Les dangers</a:t>
            </a:r>
          </a:p>
          <a:p>
            <a:pPr algn="just"/>
            <a:endParaRPr lang="fr-FR" sz="1800" dirty="0">
              <a:latin typeface="Verdana" pitchFamily="34" charset="0"/>
            </a:endParaRPr>
          </a:p>
          <a:p>
            <a:pPr algn="just"/>
            <a:r>
              <a:rPr lang="fr-FR" sz="1800" dirty="0">
                <a:latin typeface="Verdana" pitchFamily="34" charset="0"/>
              </a:rPr>
              <a:t>Partie 3 : Les Bonnes Pratiques  d’Hygiène  et Les Bonnes Pratiques  de fabrication</a:t>
            </a:r>
          </a:p>
          <a:p>
            <a:pPr algn="just"/>
            <a:r>
              <a:rPr lang="fr-FR" sz="1800" dirty="0">
                <a:latin typeface="Verdana" pitchFamily="34" charset="0"/>
              </a:rPr>
              <a:t> </a:t>
            </a:r>
          </a:p>
          <a:p>
            <a:pPr algn="just"/>
            <a:r>
              <a:rPr lang="fr-FR" sz="1800" dirty="0">
                <a:latin typeface="Verdana" pitchFamily="34" charset="0"/>
              </a:rPr>
              <a:t>Partie 4 : HACCP</a:t>
            </a:r>
          </a:p>
        </p:txBody>
      </p:sp>
      <p:pic>
        <p:nvPicPr>
          <p:cNvPr id="1026" name="Picture 2" descr="C:\Users\Loone\AppData\Local\Microsoft\Windows\Temporary Internet Files\Content.IE5\YO6AU10B\MC900334106[1].wmf"/>
          <p:cNvPicPr>
            <a:picLocks noChangeAspect="1" noChangeArrowheads="1"/>
          </p:cNvPicPr>
          <p:nvPr/>
        </p:nvPicPr>
        <p:blipFill>
          <a:blip r:embed="rId3" cstate="print"/>
          <a:srcRect/>
          <a:stretch>
            <a:fillRect/>
          </a:stretch>
        </p:blipFill>
        <p:spPr bwMode="auto">
          <a:xfrm>
            <a:off x="179512" y="4293096"/>
            <a:ext cx="1191463" cy="1819656"/>
          </a:xfrm>
          <a:prstGeom prst="rect">
            <a:avLst/>
          </a:prstGeom>
          <a:noFill/>
        </p:spPr>
      </p:pic>
      <p:pic>
        <p:nvPicPr>
          <p:cNvPr id="1027" name="Picture 3" descr="C:\Users\Loone\AppData\Local\Microsoft\Windows\Temporary Internet Files\Content.IE5\S4JXK53J\MC900334088[1].wmf"/>
          <p:cNvPicPr>
            <a:picLocks noChangeAspect="1" noChangeArrowheads="1"/>
          </p:cNvPicPr>
          <p:nvPr/>
        </p:nvPicPr>
        <p:blipFill>
          <a:blip r:embed="rId4" cstate="print"/>
          <a:srcRect/>
          <a:stretch>
            <a:fillRect/>
          </a:stretch>
        </p:blipFill>
        <p:spPr bwMode="auto">
          <a:xfrm>
            <a:off x="7668344" y="2132856"/>
            <a:ext cx="1268273" cy="182697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026"/>
          <p:cNvSpPr>
            <a:spLocks noChangeArrowheads="1"/>
          </p:cNvSpPr>
          <p:nvPr/>
        </p:nvSpPr>
        <p:spPr bwMode="auto">
          <a:xfrm>
            <a:off x="838200" y="990600"/>
            <a:ext cx="7406208" cy="400110"/>
          </a:xfrm>
          <a:prstGeom prst="rect">
            <a:avLst/>
          </a:prstGeom>
          <a:noFill/>
          <a:ln w="9525">
            <a:noFill/>
            <a:miter lim="800000"/>
            <a:headEnd type="none" w="sm" len="sm"/>
            <a:tailEnd type="none" w="sm" len="sm"/>
          </a:ln>
        </p:spPr>
        <p:txBody>
          <a:bodyPr wrap="square">
            <a:spAutoFit/>
          </a:bodyPr>
          <a:lstStyle/>
          <a:p>
            <a:pPr algn="ctr"/>
            <a:r>
              <a:rPr lang="fr-FR" sz="2000" b="1" dirty="0">
                <a:latin typeface="Verdana" pitchFamily="34" charset="0"/>
                <a:ea typeface="Verdana" pitchFamily="34" charset="0"/>
                <a:cs typeface="Verdana" pitchFamily="34" charset="0"/>
              </a:rPr>
              <a:t>Selon l’article 10 de l’arrêté du 20 Juillet 1998</a:t>
            </a:r>
          </a:p>
        </p:txBody>
      </p:sp>
      <p:pic>
        <p:nvPicPr>
          <p:cNvPr id="71685" name="Picture 1029" descr="C:\Mes documents\CH_TR95.BMP"/>
          <p:cNvPicPr>
            <a:picLocks noChangeAspect="1" noChangeArrowheads="1"/>
          </p:cNvPicPr>
          <p:nvPr/>
        </p:nvPicPr>
        <p:blipFill>
          <a:blip r:embed="rId3" cstate="print"/>
          <a:srcRect/>
          <a:stretch>
            <a:fillRect/>
          </a:stretch>
        </p:blipFill>
        <p:spPr bwMode="auto">
          <a:xfrm>
            <a:off x="5284788" y="1981200"/>
            <a:ext cx="3603625" cy="3962400"/>
          </a:xfrm>
          <a:prstGeom prst="rect">
            <a:avLst/>
          </a:prstGeom>
          <a:noFill/>
          <a:ln w="9525">
            <a:noFill/>
            <a:miter lim="800000"/>
            <a:headEnd/>
            <a:tailEnd/>
          </a:ln>
        </p:spPr>
      </p:pic>
      <p:sp>
        <p:nvSpPr>
          <p:cNvPr id="71687" name="Text Box 1031"/>
          <p:cNvSpPr txBox="1">
            <a:spLocks noChangeArrowheads="1"/>
          </p:cNvSpPr>
          <p:nvPr/>
        </p:nvSpPr>
        <p:spPr bwMode="auto">
          <a:xfrm>
            <a:off x="381000" y="1447800"/>
            <a:ext cx="4572000" cy="1754326"/>
          </a:xfrm>
          <a:prstGeom prst="rect">
            <a:avLst/>
          </a:prstGeom>
          <a:noFill/>
          <a:ln w="38100">
            <a:solidFill>
              <a:srgbClr val="FF3300"/>
            </a:solidFill>
            <a:miter lim="800000"/>
            <a:headEnd/>
            <a:tailEnd/>
          </a:ln>
        </p:spPr>
        <p:txBody>
          <a:bodyPr>
            <a:spAutoFit/>
          </a:bodyPr>
          <a:lstStyle/>
          <a:p>
            <a:pPr algn="ctr">
              <a:spcBef>
                <a:spcPct val="50000"/>
              </a:spcBef>
            </a:pPr>
            <a:r>
              <a:rPr lang="fr-FR" sz="1800" b="1">
                <a:latin typeface="Verdana" pitchFamily="34" charset="0"/>
                <a:ea typeface="Verdana" pitchFamily="34" charset="0"/>
                <a:cs typeface="Verdana" pitchFamily="34" charset="0"/>
              </a:rPr>
              <a:t>«  Les personnes amenées à manipuler des aliments sont tenues à la plus grande propreté corporelle et vestimentaire : elles doivent porter, le cas échéant, des vêtements adaptés. »</a:t>
            </a:r>
          </a:p>
        </p:txBody>
      </p:sp>
      <p:sp>
        <p:nvSpPr>
          <p:cNvPr id="71688" name="Text Box 1032"/>
          <p:cNvSpPr txBox="1">
            <a:spLocks noChangeArrowheads="1"/>
          </p:cNvSpPr>
          <p:nvPr/>
        </p:nvSpPr>
        <p:spPr bwMode="auto">
          <a:xfrm>
            <a:off x="381000" y="4441825"/>
            <a:ext cx="4572000" cy="1477328"/>
          </a:xfrm>
          <a:prstGeom prst="rect">
            <a:avLst/>
          </a:prstGeom>
          <a:noFill/>
          <a:ln w="38100">
            <a:solidFill>
              <a:srgbClr val="FF3300"/>
            </a:solidFill>
            <a:miter lim="800000"/>
            <a:headEnd type="none" w="sm" len="sm"/>
            <a:tailEnd type="none" w="sm" len="sm"/>
          </a:ln>
        </p:spPr>
        <p:txBody>
          <a:bodyPr>
            <a:spAutoFit/>
          </a:bodyPr>
          <a:lstStyle/>
          <a:p>
            <a:pPr algn="ctr" eaLnBrk="0" hangingPunct="0">
              <a:spcBef>
                <a:spcPct val="50000"/>
              </a:spcBef>
            </a:pPr>
            <a:r>
              <a:rPr lang="fr-FR" sz="1800" b="1" dirty="0">
                <a:latin typeface="Verdana" pitchFamily="34" charset="0"/>
                <a:ea typeface="Verdana" pitchFamily="34" charset="0"/>
                <a:cs typeface="Verdana" pitchFamily="34" charset="0"/>
              </a:rPr>
              <a:t>«  Les personnes qui manipulent doivent suivre une formation en matière d’hygiène, renouvelée et adaptée à leur activité professionnelle. »</a:t>
            </a:r>
            <a:endParaRPr lang="fr-FR" sz="1800" dirty="0">
              <a:latin typeface="Verdana" pitchFamily="34" charset="0"/>
              <a:ea typeface="Verdana" pitchFamily="34" charset="0"/>
              <a:cs typeface="Verdana" pitchFamily="34" charset="0"/>
            </a:endParaRPr>
          </a:p>
        </p:txBody>
      </p:sp>
      <p:sp>
        <p:nvSpPr>
          <p:cNvPr id="9" name="Rectangle 8"/>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10" name="Text Box 2"/>
          <p:cNvSpPr txBox="1">
            <a:spLocks noChangeArrowheads="1"/>
          </p:cNvSpPr>
          <p:nvPr/>
        </p:nvSpPr>
        <p:spPr bwMode="auto">
          <a:xfrm>
            <a:off x="217488" y="439738"/>
            <a:ext cx="2554312"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La législation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iterate type="wd">
                                    <p:tmAbs val="300"/>
                                  </p:iterate>
                                  <p:childTnLst>
                                    <p:set>
                                      <p:cBhvr>
                                        <p:cTn id="6" dur="1" fill="hold">
                                          <p:stCondLst>
                                            <p:cond delay="299"/>
                                          </p:stCondLst>
                                        </p:cTn>
                                        <p:tgtEl>
                                          <p:spTgt spid="71682"/>
                                        </p:tgtEl>
                                        <p:attrNameLst>
                                          <p:attrName>style.visibility</p:attrName>
                                        </p:attrNameLst>
                                      </p:cBhvr>
                                      <p:to>
                                        <p:strVal val="visible"/>
                                      </p:to>
                                    </p:set>
                                  </p:childTnLst>
                                </p:cTn>
                              </p:par>
                            </p:childTnLst>
                          </p:cTn>
                        </p:par>
                        <p:par>
                          <p:cTn id="7" fill="hold">
                            <p:stCondLst>
                              <p:cond delay="3700"/>
                            </p:stCondLst>
                            <p:childTnLst>
                              <p:par>
                                <p:cTn id="8" presetID="4" presetClass="entr" presetSubtype="16" fill="hold" grpId="0" nodeType="afterEffect">
                                  <p:stCondLst>
                                    <p:cond delay="2000"/>
                                  </p:stCondLst>
                                  <p:childTnLst>
                                    <p:set>
                                      <p:cBhvr>
                                        <p:cTn id="9" dur="1" fill="hold">
                                          <p:stCondLst>
                                            <p:cond delay="0"/>
                                          </p:stCondLst>
                                        </p:cTn>
                                        <p:tgtEl>
                                          <p:spTgt spid="71687"/>
                                        </p:tgtEl>
                                        <p:attrNameLst>
                                          <p:attrName>style.visibility</p:attrName>
                                        </p:attrNameLst>
                                      </p:cBhvr>
                                      <p:to>
                                        <p:strVal val="visible"/>
                                      </p:to>
                                    </p:set>
                                    <p:animEffect transition="in" filter="box(in)">
                                      <p:cBhvr>
                                        <p:cTn id="10" dur="500"/>
                                        <p:tgtEl>
                                          <p:spTgt spid="71687"/>
                                        </p:tgtEl>
                                      </p:cBhvr>
                                    </p:animEffect>
                                  </p:childTnLst>
                                </p:cTn>
                              </p:par>
                            </p:childTnLst>
                          </p:cTn>
                        </p:par>
                        <p:par>
                          <p:cTn id="11" fill="hold">
                            <p:stCondLst>
                              <p:cond delay="6200"/>
                            </p:stCondLst>
                            <p:childTnLst>
                              <p:par>
                                <p:cTn id="12" presetID="4" presetClass="entr" presetSubtype="16" fill="hold" nodeType="afterEffect">
                                  <p:stCondLst>
                                    <p:cond delay="1000"/>
                                  </p:stCondLst>
                                  <p:childTnLst>
                                    <p:set>
                                      <p:cBhvr>
                                        <p:cTn id="13" dur="1" fill="hold">
                                          <p:stCondLst>
                                            <p:cond delay="0"/>
                                          </p:stCondLst>
                                        </p:cTn>
                                        <p:tgtEl>
                                          <p:spTgt spid="71685"/>
                                        </p:tgtEl>
                                        <p:attrNameLst>
                                          <p:attrName>style.visibility</p:attrName>
                                        </p:attrNameLst>
                                      </p:cBhvr>
                                      <p:to>
                                        <p:strVal val="visible"/>
                                      </p:to>
                                    </p:set>
                                    <p:animEffect transition="in" filter="box(in)">
                                      <p:cBhvr>
                                        <p:cTn id="14" dur="500"/>
                                        <p:tgtEl>
                                          <p:spTgt spid="71685"/>
                                        </p:tgtEl>
                                      </p:cBhvr>
                                    </p:animEffect>
                                  </p:childTnLst>
                                </p:cTn>
                              </p:par>
                            </p:childTnLst>
                          </p:cTn>
                        </p:par>
                        <p:par>
                          <p:cTn id="15" fill="hold">
                            <p:stCondLst>
                              <p:cond delay="7700"/>
                            </p:stCondLst>
                            <p:childTnLst>
                              <p:par>
                                <p:cTn id="16" presetID="4" presetClass="entr" presetSubtype="16" fill="hold" grpId="0" nodeType="afterEffect">
                                  <p:stCondLst>
                                    <p:cond delay="2000"/>
                                  </p:stCondLst>
                                  <p:childTnLst>
                                    <p:set>
                                      <p:cBhvr>
                                        <p:cTn id="17" dur="1" fill="hold">
                                          <p:stCondLst>
                                            <p:cond delay="0"/>
                                          </p:stCondLst>
                                        </p:cTn>
                                        <p:tgtEl>
                                          <p:spTgt spid="71688"/>
                                        </p:tgtEl>
                                        <p:attrNameLst>
                                          <p:attrName>style.visibility</p:attrName>
                                        </p:attrNameLst>
                                      </p:cBhvr>
                                      <p:to>
                                        <p:strVal val="visible"/>
                                      </p:to>
                                    </p:set>
                                    <p:animEffect transition="in" filter="box(in)">
                                      <p:cBhvr>
                                        <p:cTn id="18" dur="500"/>
                                        <p:tgtEl>
                                          <p:spTgt spid="716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autoUpdateAnimBg="0"/>
      <p:bldP spid="71687" grpId="0" animBg="1" autoUpdateAnimBg="0"/>
      <p:bldP spid="71688" grpId="0" animBg="1"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646113" y="2060575"/>
            <a:ext cx="7850187" cy="1631216"/>
          </a:xfrm>
          <a:prstGeom prst="rect">
            <a:avLst/>
          </a:prstGeom>
          <a:noFill/>
          <a:ln w="9525">
            <a:noFill/>
            <a:miter lim="800000"/>
            <a:headEnd/>
            <a:tailEnd/>
          </a:ln>
        </p:spPr>
        <p:txBody>
          <a:bodyPr>
            <a:spAutoFit/>
          </a:bodyPr>
          <a:lstStyle/>
          <a:p>
            <a:pPr algn="ctr"/>
            <a:r>
              <a:rPr lang="fr-FR" sz="2000" b="0" u="sng" dirty="0">
                <a:latin typeface="Verdana" pitchFamily="34" charset="0"/>
                <a:ea typeface="Verdana" pitchFamily="34" charset="0"/>
                <a:cs typeface="Verdana" pitchFamily="34" charset="0"/>
              </a:rPr>
              <a:t>Principe 6</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Etablir un système d'enregistrements qui confirme que</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 le système H.A.C.C.P. fonctionne efficacement 	</a:t>
            </a:r>
          </a:p>
        </p:txBody>
      </p:sp>
      <p:pic>
        <p:nvPicPr>
          <p:cNvPr id="17412" name="Picture 4" descr="Image19"/>
          <p:cNvPicPr>
            <a:picLocks noChangeAspect="1" noChangeArrowheads="1"/>
          </p:cNvPicPr>
          <p:nvPr/>
        </p:nvPicPr>
        <p:blipFill>
          <a:blip r:embed="rId3" cstate="print"/>
          <a:srcRect/>
          <a:stretch>
            <a:fillRect/>
          </a:stretch>
        </p:blipFill>
        <p:spPr bwMode="auto">
          <a:xfrm>
            <a:off x="3116263" y="4352925"/>
            <a:ext cx="2909887" cy="2505075"/>
          </a:xfrm>
          <a:prstGeom prst="rect">
            <a:avLst/>
          </a:prstGeom>
          <a:noFill/>
          <a:ln w="9525">
            <a:noFill/>
            <a:miter lim="800000"/>
            <a:headEnd/>
            <a:tailEnd/>
          </a:ln>
        </p:spPr>
      </p:pic>
      <p:sp>
        <p:nvSpPr>
          <p:cNvPr id="5"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3. Les 7 principes</a:t>
            </a:r>
          </a:p>
        </p:txBody>
      </p:sp>
      <p:sp>
        <p:nvSpPr>
          <p:cNvPr id="6" name="Rectangle 5"/>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0-#ppt_w/2"/>
                                          </p:val>
                                        </p:tav>
                                        <p:tav tm="100000">
                                          <p:val>
                                            <p:strVal val="#ppt_x"/>
                                          </p:val>
                                        </p:tav>
                                      </p:tavLst>
                                    </p:anim>
                                    <p:anim calcmode="lin" valueType="num">
                                      <p:cBhvr additive="base">
                                        <p:cTn id="8" dur="500" fill="hold"/>
                                        <p:tgtEl>
                                          <p:spTgt spid="174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17412"/>
                                        </p:tgtEl>
                                        <p:attrNameLst>
                                          <p:attrName>style.visibility</p:attrName>
                                        </p:attrNameLst>
                                      </p:cBhvr>
                                      <p:to>
                                        <p:strVal val="visible"/>
                                      </p:to>
                                    </p:set>
                                    <p:animEffect transition="in" filter="fade">
                                      <p:cBhvr>
                                        <p:cTn id="13" dur="800" decel="100000"/>
                                        <p:tgtEl>
                                          <p:spTgt spid="17412"/>
                                        </p:tgtEl>
                                      </p:cBhvr>
                                    </p:animEffect>
                                    <p:anim calcmode="lin" valueType="num">
                                      <p:cBhvr>
                                        <p:cTn id="14" dur="800" decel="100000" fill="hold"/>
                                        <p:tgtEl>
                                          <p:spTgt spid="17412"/>
                                        </p:tgtEl>
                                        <p:attrNameLst>
                                          <p:attrName>style.rotation</p:attrName>
                                        </p:attrNameLst>
                                      </p:cBhvr>
                                      <p:tavLst>
                                        <p:tav tm="0">
                                          <p:val>
                                            <p:fltVal val="-90"/>
                                          </p:val>
                                        </p:tav>
                                        <p:tav tm="100000">
                                          <p:val>
                                            <p:fltVal val="0"/>
                                          </p:val>
                                        </p:tav>
                                      </p:tavLst>
                                    </p:anim>
                                    <p:anim calcmode="lin" valueType="num">
                                      <p:cBhvr>
                                        <p:cTn id="15" dur="800" decel="100000" fill="hold"/>
                                        <p:tgtEl>
                                          <p:spTgt spid="17412"/>
                                        </p:tgtEl>
                                        <p:attrNameLst>
                                          <p:attrName>ppt_x</p:attrName>
                                        </p:attrNameLst>
                                      </p:cBhvr>
                                      <p:tavLst>
                                        <p:tav tm="0">
                                          <p:val>
                                            <p:strVal val="#ppt_x+0.4"/>
                                          </p:val>
                                        </p:tav>
                                        <p:tav tm="100000">
                                          <p:val>
                                            <p:strVal val="#ppt_x-0.05"/>
                                          </p:val>
                                        </p:tav>
                                      </p:tavLst>
                                    </p:anim>
                                    <p:anim calcmode="lin" valueType="num">
                                      <p:cBhvr>
                                        <p:cTn id="16" dur="800" decel="100000" fill="hold"/>
                                        <p:tgtEl>
                                          <p:spTgt spid="17412"/>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7412"/>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74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258888" y="2119313"/>
            <a:ext cx="7200900" cy="1631216"/>
          </a:xfrm>
          <a:prstGeom prst="rect">
            <a:avLst/>
          </a:prstGeom>
          <a:noFill/>
          <a:ln w="9525">
            <a:noFill/>
            <a:miter lim="800000"/>
            <a:headEnd/>
            <a:tailEnd/>
          </a:ln>
        </p:spPr>
        <p:txBody>
          <a:bodyPr>
            <a:spAutoFit/>
          </a:bodyPr>
          <a:lstStyle/>
          <a:p>
            <a:pPr algn="ctr"/>
            <a:r>
              <a:rPr lang="fr-FR" sz="2000" b="0" u="sng" dirty="0">
                <a:latin typeface="Verdana" pitchFamily="34" charset="0"/>
                <a:ea typeface="Verdana" pitchFamily="34" charset="0"/>
                <a:cs typeface="Verdana" pitchFamily="34" charset="0"/>
              </a:rPr>
              <a:t>Principe 7</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Faire une vérification périodique du système </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H.A.C.C.P.</a:t>
            </a:r>
            <a:endParaRPr lang="en-US" sz="2000" b="0" dirty="0">
              <a:latin typeface="Verdana" pitchFamily="34" charset="0"/>
              <a:ea typeface="Verdana" pitchFamily="34" charset="0"/>
              <a:cs typeface="Verdana" pitchFamily="34" charset="0"/>
            </a:endParaRPr>
          </a:p>
        </p:txBody>
      </p:sp>
      <p:pic>
        <p:nvPicPr>
          <p:cNvPr id="20485" name="Picture 5" descr="Image14"/>
          <p:cNvPicPr>
            <a:picLocks noChangeAspect="1" noChangeArrowheads="1"/>
          </p:cNvPicPr>
          <p:nvPr/>
        </p:nvPicPr>
        <p:blipFill>
          <a:blip r:embed="rId3" cstate="print"/>
          <a:srcRect l="8003" t="65329" r="36148"/>
          <a:stretch>
            <a:fillRect/>
          </a:stretch>
        </p:blipFill>
        <p:spPr bwMode="auto">
          <a:xfrm>
            <a:off x="3563938" y="4437063"/>
            <a:ext cx="2016125" cy="1069975"/>
          </a:xfrm>
          <a:prstGeom prst="rect">
            <a:avLst/>
          </a:prstGeom>
          <a:noFill/>
          <a:ln w="9525">
            <a:noFill/>
            <a:miter lim="800000"/>
            <a:headEnd/>
            <a:tailEnd/>
          </a:ln>
        </p:spPr>
      </p:pic>
      <p:sp>
        <p:nvSpPr>
          <p:cNvPr id="5"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3. Les 7 principes</a:t>
            </a:r>
          </a:p>
        </p:txBody>
      </p:sp>
      <p:sp>
        <p:nvSpPr>
          <p:cNvPr id="6" name="Rectangle 5"/>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20485"/>
                                        </p:tgtEl>
                                        <p:attrNameLst>
                                          <p:attrName>style.visibility</p:attrName>
                                        </p:attrNameLst>
                                      </p:cBhvr>
                                      <p:to>
                                        <p:strVal val="visible"/>
                                      </p:to>
                                    </p:set>
                                    <p:animEffect transition="in" filter="fade">
                                      <p:cBhvr>
                                        <p:cTn id="13" dur="800" decel="100000"/>
                                        <p:tgtEl>
                                          <p:spTgt spid="20485"/>
                                        </p:tgtEl>
                                      </p:cBhvr>
                                    </p:animEffect>
                                    <p:anim calcmode="lin" valueType="num">
                                      <p:cBhvr>
                                        <p:cTn id="14" dur="800" decel="100000" fill="hold"/>
                                        <p:tgtEl>
                                          <p:spTgt spid="20485"/>
                                        </p:tgtEl>
                                        <p:attrNameLst>
                                          <p:attrName>style.rotation</p:attrName>
                                        </p:attrNameLst>
                                      </p:cBhvr>
                                      <p:tavLst>
                                        <p:tav tm="0">
                                          <p:val>
                                            <p:fltVal val="-90"/>
                                          </p:val>
                                        </p:tav>
                                        <p:tav tm="100000">
                                          <p:val>
                                            <p:fltVal val="0"/>
                                          </p:val>
                                        </p:tav>
                                      </p:tavLst>
                                    </p:anim>
                                    <p:anim calcmode="lin" valueType="num">
                                      <p:cBhvr>
                                        <p:cTn id="15" dur="800" decel="100000" fill="hold"/>
                                        <p:tgtEl>
                                          <p:spTgt spid="20485"/>
                                        </p:tgtEl>
                                        <p:attrNameLst>
                                          <p:attrName>ppt_x</p:attrName>
                                        </p:attrNameLst>
                                      </p:cBhvr>
                                      <p:tavLst>
                                        <p:tav tm="0">
                                          <p:val>
                                            <p:strVal val="#ppt_x+0.4"/>
                                          </p:val>
                                        </p:tav>
                                        <p:tav tm="100000">
                                          <p:val>
                                            <p:strVal val="#ppt_x-0.05"/>
                                          </p:val>
                                        </p:tav>
                                      </p:tavLst>
                                    </p:anim>
                                    <p:anim calcmode="lin" valueType="num">
                                      <p:cBhvr>
                                        <p:cTn id="16" dur="800" decel="100000" fill="hold"/>
                                        <p:tgtEl>
                                          <p:spTgt spid="2048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2048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2048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Grp="1" noChangeAspect="1" noChangeArrowheads="1"/>
          </p:cNvPicPr>
          <p:nvPr>
            <p:ph idx="1"/>
          </p:nvPr>
        </p:nvPicPr>
        <p:blipFill>
          <a:blip r:embed="rId3" cstate="print"/>
          <a:srcRect l="27129" t="46771" r="26135" b="3908"/>
          <a:stretch>
            <a:fillRect/>
          </a:stretch>
        </p:blipFill>
        <p:spPr bwMode="auto">
          <a:xfrm>
            <a:off x="383921" y="764704"/>
            <a:ext cx="8078833" cy="5328592"/>
          </a:xfrm>
          <a:prstGeom prst="rect">
            <a:avLst/>
          </a:prstGeom>
          <a:noFill/>
          <a:ln w="9525">
            <a:noFill/>
            <a:miter lim="800000"/>
            <a:headEnd/>
            <a:tailEnd/>
          </a:ln>
        </p:spPr>
      </p:pic>
      <p:sp>
        <p:nvSpPr>
          <p:cNvPr id="4"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4. Conclusion</a:t>
            </a:r>
          </a:p>
        </p:txBody>
      </p:sp>
      <p:sp>
        <p:nvSpPr>
          <p:cNvPr id="5" name="Rectangle 4"/>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1" name="Picture 3"/>
          <p:cNvPicPr>
            <a:picLocks noGrp="1" noChangeAspect="1" noChangeArrowheads="1"/>
          </p:cNvPicPr>
          <p:nvPr>
            <p:ph idx="1"/>
          </p:nvPr>
        </p:nvPicPr>
        <p:blipFill>
          <a:blip r:embed="rId3" cstate="print"/>
          <a:srcRect l="26135" t="21315" r="27129" b="43683"/>
          <a:stretch>
            <a:fillRect/>
          </a:stretch>
        </p:blipFill>
        <p:spPr bwMode="auto">
          <a:xfrm>
            <a:off x="611560" y="1412776"/>
            <a:ext cx="8153269" cy="3816424"/>
          </a:xfrm>
          <a:prstGeom prst="rect">
            <a:avLst/>
          </a:prstGeom>
          <a:noFill/>
          <a:ln w="9525">
            <a:noFill/>
            <a:miter lim="800000"/>
            <a:headEnd/>
            <a:tailEnd/>
          </a:ln>
        </p:spPr>
      </p:pic>
      <p:sp>
        <p:nvSpPr>
          <p:cNvPr id="4"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4. Conclusion</a:t>
            </a:r>
          </a:p>
        </p:txBody>
      </p:sp>
      <p:sp>
        <p:nvSpPr>
          <p:cNvPr id="5" name="Rectangle 4"/>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475656" y="836712"/>
            <a:ext cx="7315200" cy="823913"/>
          </a:xfrm>
          <a:prstGeom prst="rect">
            <a:avLst/>
          </a:prstGeom>
          <a:noFill/>
          <a:ln w="9525">
            <a:noFill/>
            <a:miter lim="800000"/>
            <a:headEnd/>
            <a:tailEnd/>
          </a:ln>
        </p:spPr>
        <p:txBody>
          <a:bodyPr>
            <a:spAutoFit/>
          </a:bodyPr>
          <a:lstStyle/>
          <a:p>
            <a:pPr algn="ctr">
              <a:spcBef>
                <a:spcPct val="50000"/>
              </a:spcBef>
            </a:pPr>
            <a:r>
              <a:rPr lang="fr-FR" sz="4800" b="1" dirty="0">
                <a:latin typeface="StempelGaramond Roman"/>
              </a:rPr>
              <a:t>Exemple de plan HACCP</a:t>
            </a:r>
          </a:p>
        </p:txBody>
      </p:sp>
      <p:graphicFrame>
        <p:nvGraphicFramePr>
          <p:cNvPr id="33880" name="Group 88"/>
          <p:cNvGraphicFramePr>
            <a:graphicFrameLocks noGrp="1"/>
          </p:cNvGraphicFramePr>
          <p:nvPr/>
        </p:nvGraphicFramePr>
        <p:xfrm>
          <a:off x="1219200" y="2667000"/>
          <a:ext cx="7239000" cy="3581401"/>
        </p:xfrm>
        <a:graphic>
          <a:graphicData uri="http://schemas.openxmlformats.org/drawingml/2006/table">
            <a:tbl>
              <a:tblPr/>
              <a:tblGrid>
                <a:gridCol w="1035050">
                  <a:extLst>
                    <a:ext uri="{9D8B030D-6E8A-4147-A177-3AD203B41FA5}">
                      <a16:colId xmlns:a16="http://schemas.microsoft.com/office/drawing/2014/main" val="20000"/>
                    </a:ext>
                  </a:extLst>
                </a:gridCol>
                <a:gridCol w="1033463">
                  <a:extLst>
                    <a:ext uri="{9D8B030D-6E8A-4147-A177-3AD203B41FA5}">
                      <a16:colId xmlns:a16="http://schemas.microsoft.com/office/drawing/2014/main" val="20001"/>
                    </a:ext>
                  </a:extLst>
                </a:gridCol>
                <a:gridCol w="1035050">
                  <a:extLst>
                    <a:ext uri="{9D8B030D-6E8A-4147-A177-3AD203B41FA5}">
                      <a16:colId xmlns:a16="http://schemas.microsoft.com/office/drawing/2014/main" val="20002"/>
                    </a:ext>
                  </a:extLst>
                </a:gridCol>
                <a:gridCol w="1031875">
                  <a:extLst>
                    <a:ext uri="{9D8B030D-6E8A-4147-A177-3AD203B41FA5}">
                      <a16:colId xmlns:a16="http://schemas.microsoft.com/office/drawing/2014/main" val="20003"/>
                    </a:ext>
                  </a:extLst>
                </a:gridCol>
                <a:gridCol w="1035050">
                  <a:extLst>
                    <a:ext uri="{9D8B030D-6E8A-4147-A177-3AD203B41FA5}">
                      <a16:colId xmlns:a16="http://schemas.microsoft.com/office/drawing/2014/main" val="20004"/>
                    </a:ext>
                  </a:extLst>
                </a:gridCol>
                <a:gridCol w="1033462">
                  <a:extLst>
                    <a:ext uri="{9D8B030D-6E8A-4147-A177-3AD203B41FA5}">
                      <a16:colId xmlns:a16="http://schemas.microsoft.com/office/drawing/2014/main" val="20005"/>
                    </a:ext>
                  </a:extLst>
                </a:gridCol>
                <a:gridCol w="1035050">
                  <a:extLst>
                    <a:ext uri="{9D8B030D-6E8A-4147-A177-3AD203B41FA5}">
                      <a16:colId xmlns:a16="http://schemas.microsoft.com/office/drawing/2014/main" val="20006"/>
                    </a:ext>
                  </a:extLst>
                </a:gridCol>
              </a:tblGrid>
              <a:tr h="658813">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1" lang="fr-FR" sz="1000" b="0" i="0" u="none" strike="noStrike" cap="none" normalizeH="0" baseline="0">
                          <a:ln>
                            <a:noFill/>
                          </a:ln>
                          <a:solidFill>
                            <a:schemeClr val="tx1"/>
                          </a:solidFill>
                          <a:effectLst>
                            <a:outerShdw blurRad="38100" dist="38100" dir="2700000" algn="tl">
                              <a:srgbClr val="FFFFFF"/>
                            </a:outerShdw>
                          </a:effectLst>
                          <a:latin typeface="StempelGaramond Roman" pitchFamily="18" charset="0"/>
                        </a:rPr>
                        <a:t>Danger</a:t>
                      </a: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1" lang="fr-FR" sz="1000" b="0" i="0" u="none" strike="noStrike" cap="none" normalizeH="0" baseline="0">
                          <a:ln>
                            <a:noFill/>
                          </a:ln>
                          <a:solidFill>
                            <a:schemeClr val="tx1"/>
                          </a:solidFill>
                          <a:effectLst>
                            <a:outerShdw blurRad="38100" dist="38100" dir="2700000" algn="tl">
                              <a:srgbClr val="FFFFFF"/>
                            </a:outerShdw>
                          </a:effectLst>
                          <a:latin typeface="StempelGaramond Roman" pitchFamily="18" charset="0"/>
                        </a:rPr>
                        <a:t>Cause</a:t>
                      </a: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1" lang="fr-FR" sz="1000" b="0" i="0" u="none" strike="noStrike" cap="none" normalizeH="0" baseline="0">
                          <a:ln>
                            <a:noFill/>
                          </a:ln>
                          <a:solidFill>
                            <a:schemeClr val="tx1"/>
                          </a:solidFill>
                          <a:effectLst>
                            <a:outerShdw blurRad="38100" dist="38100" dir="2700000" algn="tl">
                              <a:srgbClr val="FFFFFF"/>
                            </a:outerShdw>
                          </a:effectLst>
                          <a:latin typeface="StempelGaramond Roman" pitchFamily="18" charset="0"/>
                        </a:rPr>
                        <a:t>CCP</a:t>
                      </a: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1" lang="fr-FR" sz="1000" b="0" i="0" u="none" strike="noStrike" cap="none" normalizeH="0" baseline="0">
                          <a:ln>
                            <a:noFill/>
                          </a:ln>
                          <a:solidFill>
                            <a:schemeClr val="tx1"/>
                          </a:solidFill>
                          <a:effectLst>
                            <a:outerShdw blurRad="38100" dist="38100" dir="2700000" algn="tl">
                              <a:srgbClr val="FFFFFF"/>
                            </a:outerShdw>
                          </a:effectLst>
                          <a:latin typeface="StempelGaramond Roman" pitchFamily="18" charset="0"/>
                        </a:rPr>
                        <a:t>Mesures préventives</a:t>
                      </a: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1" lang="fr-FR" sz="1000" b="0" i="0" u="none" strike="noStrike" cap="none" normalizeH="0" baseline="0">
                          <a:ln>
                            <a:noFill/>
                          </a:ln>
                          <a:solidFill>
                            <a:schemeClr val="tx1"/>
                          </a:solidFill>
                          <a:effectLst>
                            <a:outerShdw blurRad="38100" dist="38100" dir="2700000" algn="tl">
                              <a:srgbClr val="FFFFFF"/>
                            </a:outerShdw>
                          </a:effectLst>
                          <a:latin typeface="StempelGaramond Roman" pitchFamily="18" charset="0"/>
                        </a:rPr>
                        <a:t>Mesures correctives</a:t>
                      </a: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1" lang="fr-FR" sz="1000" b="0" i="0" u="none" strike="noStrike" cap="none" normalizeH="0" baseline="0">
                          <a:ln>
                            <a:noFill/>
                          </a:ln>
                          <a:solidFill>
                            <a:schemeClr val="tx1"/>
                          </a:solidFill>
                          <a:effectLst>
                            <a:outerShdw blurRad="38100" dist="38100" dir="2700000" algn="tl">
                              <a:srgbClr val="FFFFFF"/>
                            </a:outerShdw>
                          </a:effectLst>
                          <a:latin typeface="StempelGaramond Roman" pitchFamily="18" charset="0"/>
                        </a:rPr>
                        <a:t>Surveillance</a:t>
                      </a: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1" lang="fr-FR" sz="1000" b="0" i="0" u="none" strike="noStrike" cap="none" normalizeH="0" baseline="0">
                          <a:ln>
                            <a:noFill/>
                          </a:ln>
                          <a:solidFill>
                            <a:schemeClr val="tx1"/>
                          </a:solidFill>
                          <a:effectLst>
                            <a:outerShdw blurRad="38100" dist="38100" dir="2700000" algn="tl">
                              <a:srgbClr val="FFFFFF"/>
                            </a:outerShdw>
                          </a:effectLst>
                          <a:latin typeface="StempelGaramond Roman" pitchFamily="18" charset="0"/>
                        </a:rPr>
                        <a:t>Documents associés</a:t>
                      </a: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0"/>
                  </a:ext>
                </a:extLst>
              </a:tr>
              <a:tr h="2922588">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1" lang="fr-FR" sz="2800" b="0" i="0" u="none" strike="noStrike" cap="none" normalizeH="0" baseline="0">
                        <a:ln>
                          <a:noFill/>
                        </a:ln>
                        <a:solidFill>
                          <a:schemeClr val="tx1"/>
                        </a:solidFill>
                        <a:effectLst>
                          <a:outerShdw blurRad="38100" dist="38100" dir="2700000" algn="tl">
                            <a:srgbClr val="FFFFFF"/>
                          </a:outerShdw>
                        </a:effectLst>
                        <a:latin typeface="Impact" pitchFamily="34" charset="0"/>
                      </a:endParaRP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1" lang="fr-FR" sz="2800" b="0" i="0" u="none" strike="noStrike" cap="none" normalizeH="0" baseline="0">
                        <a:ln>
                          <a:noFill/>
                        </a:ln>
                        <a:solidFill>
                          <a:schemeClr val="tx1"/>
                        </a:solidFill>
                        <a:effectLst>
                          <a:outerShdw blurRad="38100" dist="38100" dir="2700000" algn="tl">
                            <a:srgbClr val="FFFFFF"/>
                          </a:outerShdw>
                        </a:effectLst>
                        <a:latin typeface="Impact" pitchFamily="34" charset="0"/>
                      </a:endParaRP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1" lang="fr-FR" sz="2800" b="0" i="0" u="none" strike="noStrike" cap="none" normalizeH="0" baseline="0">
                        <a:ln>
                          <a:noFill/>
                        </a:ln>
                        <a:solidFill>
                          <a:schemeClr val="tx1"/>
                        </a:solidFill>
                        <a:effectLst>
                          <a:outerShdw blurRad="38100" dist="38100" dir="2700000" algn="tl">
                            <a:srgbClr val="FFFFFF"/>
                          </a:outerShdw>
                        </a:effectLst>
                        <a:latin typeface="Impact" pitchFamily="34" charset="0"/>
                      </a:endParaRP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1" lang="fr-FR" sz="2800" b="0" i="0" u="none" strike="noStrike" cap="none" normalizeH="0" baseline="0">
                        <a:ln>
                          <a:noFill/>
                        </a:ln>
                        <a:solidFill>
                          <a:schemeClr val="tx1"/>
                        </a:solidFill>
                        <a:effectLst>
                          <a:outerShdw blurRad="38100" dist="38100" dir="2700000" algn="tl">
                            <a:srgbClr val="FFFFFF"/>
                          </a:outerShdw>
                        </a:effectLst>
                        <a:latin typeface="Impact" pitchFamily="34" charset="0"/>
                      </a:endParaRP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1" lang="fr-FR" sz="2800" b="0" i="0" u="none" strike="noStrike" cap="none" normalizeH="0" baseline="0">
                        <a:ln>
                          <a:noFill/>
                        </a:ln>
                        <a:solidFill>
                          <a:schemeClr val="tx1"/>
                        </a:solidFill>
                        <a:effectLst>
                          <a:outerShdw blurRad="38100" dist="38100" dir="2700000" algn="tl">
                            <a:srgbClr val="FFFFFF"/>
                          </a:outerShdw>
                        </a:effectLst>
                        <a:latin typeface="Impact" pitchFamily="34" charset="0"/>
                      </a:endParaRP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1" lang="fr-FR" sz="2800" b="0" i="0" u="none" strike="noStrike" cap="none" normalizeH="0" baseline="0">
                        <a:ln>
                          <a:noFill/>
                        </a:ln>
                        <a:solidFill>
                          <a:schemeClr val="tx1"/>
                        </a:solidFill>
                        <a:effectLst>
                          <a:outerShdw blurRad="38100" dist="38100" dir="2700000" algn="tl">
                            <a:srgbClr val="FFFFFF"/>
                          </a:outerShdw>
                        </a:effectLst>
                        <a:latin typeface="Impact" pitchFamily="34" charset="0"/>
                      </a:endParaRP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1" lang="fr-FR" sz="2800" b="0" i="0" u="none" strike="noStrike" cap="none" normalizeH="0" baseline="0">
                        <a:ln>
                          <a:noFill/>
                        </a:ln>
                        <a:solidFill>
                          <a:schemeClr val="tx1"/>
                        </a:solidFill>
                        <a:effectLst>
                          <a:outerShdw blurRad="38100" dist="38100" dir="2700000" algn="tl">
                            <a:srgbClr val="FFFFFF"/>
                          </a:outerShdw>
                        </a:effectLst>
                        <a:latin typeface="Impact" pitchFamily="34" charset="0"/>
                      </a:endParaRPr>
                    </a:p>
                  </a:txBody>
                  <a:tcPr anchor="ctr" anchorCtr="1"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1"/>
                  </a:ext>
                </a:extLst>
              </a:tr>
            </a:tbl>
          </a:graphicData>
        </a:graphic>
      </p:graphicFrame>
      <p:sp>
        <p:nvSpPr>
          <p:cNvPr id="33881" name="Text Box 89"/>
          <p:cNvSpPr txBox="1">
            <a:spLocks noChangeArrowheads="1"/>
          </p:cNvSpPr>
          <p:nvPr/>
        </p:nvSpPr>
        <p:spPr bwMode="auto">
          <a:xfrm>
            <a:off x="2590800" y="2133600"/>
            <a:ext cx="5029200" cy="457200"/>
          </a:xfrm>
          <a:prstGeom prst="rect">
            <a:avLst/>
          </a:prstGeom>
          <a:noFill/>
          <a:ln w="9525">
            <a:noFill/>
            <a:miter lim="800000"/>
            <a:headEnd/>
            <a:tailEnd/>
          </a:ln>
        </p:spPr>
        <p:txBody>
          <a:bodyPr>
            <a:spAutoFit/>
          </a:bodyPr>
          <a:lstStyle/>
          <a:p>
            <a:pPr>
              <a:spcBef>
                <a:spcPct val="50000"/>
              </a:spcBef>
            </a:pPr>
            <a:r>
              <a:rPr lang="fr-FR">
                <a:latin typeface="StempelGaramond Roman"/>
              </a:rPr>
              <a:t>Etape : </a:t>
            </a:r>
          </a:p>
        </p:txBody>
      </p:sp>
      <p:sp>
        <p:nvSpPr>
          <p:cNvPr id="5"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4. Conclusion</a:t>
            </a:r>
          </a:p>
        </p:txBody>
      </p:sp>
      <p:sp>
        <p:nvSpPr>
          <p:cNvPr id="6" name="Rectangle 5"/>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388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338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881" grpId="0" autoUpdateAnimBg="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4. Conclusion</a:t>
            </a:r>
          </a:p>
        </p:txBody>
      </p:sp>
      <p:sp>
        <p:nvSpPr>
          <p:cNvPr id="6" name="Rectangle 5"/>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
        <p:nvSpPr>
          <p:cNvPr id="7" name="Rectangle 6"/>
          <p:cNvSpPr/>
          <p:nvPr/>
        </p:nvSpPr>
        <p:spPr>
          <a:xfrm>
            <a:off x="0" y="980728"/>
            <a:ext cx="9144000" cy="5940088"/>
          </a:xfrm>
          <a:prstGeom prst="rect">
            <a:avLst/>
          </a:prstGeom>
        </p:spPr>
        <p:txBody>
          <a:bodyPr wrap="square">
            <a:spAutoFit/>
          </a:bodyPr>
          <a:lstStyle/>
          <a:p>
            <a:r>
              <a:rPr lang="fr-FR" sz="2000" dirty="0">
                <a:latin typeface="Verdana" pitchFamily="34" charset="0"/>
                <a:ea typeface="Verdana" pitchFamily="34" charset="0"/>
                <a:cs typeface="Verdana" pitchFamily="34" charset="0"/>
              </a:rPr>
              <a:t>Eléments à faire apparaître dans le PMS</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dossier personnel (formation, contrat travail, maladie, visites médicales)</a:t>
            </a:r>
          </a:p>
          <a:p>
            <a:r>
              <a:rPr lang="fr-FR" sz="2000" b="0" dirty="0">
                <a:latin typeface="Verdana" pitchFamily="34" charset="0"/>
                <a:ea typeface="Verdana" pitchFamily="34" charset="0"/>
                <a:cs typeface="Verdana" pitchFamily="34" charset="0"/>
              </a:rPr>
              <a:t>plan de dératisation / désinsectisation</a:t>
            </a:r>
          </a:p>
          <a:p>
            <a:r>
              <a:rPr lang="fr-FR" sz="2000" b="0" dirty="0">
                <a:latin typeface="Verdana" pitchFamily="34" charset="0"/>
                <a:ea typeface="Verdana" pitchFamily="34" charset="0"/>
                <a:cs typeface="Verdana" pitchFamily="34" charset="0"/>
              </a:rPr>
              <a:t>maintenance des appareils (hotte, extincteurs, frigos...)</a:t>
            </a:r>
          </a:p>
          <a:p>
            <a:r>
              <a:rPr lang="fr-FR" sz="2000" b="0" dirty="0">
                <a:latin typeface="Verdana" pitchFamily="34" charset="0"/>
                <a:ea typeface="Verdana" pitchFamily="34" charset="0"/>
                <a:cs typeface="Verdana" pitchFamily="34" charset="0"/>
              </a:rPr>
              <a:t>fiches produits d'entretien </a:t>
            </a:r>
          </a:p>
          <a:p>
            <a:r>
              <a:rPr lang="fr-FR" sz="2000" b="0" dirty="0">
                <a:latin typeface="Verdana" pitchFamily="34" charset="0"/>
                <a:ea typeface="Verdana" pitchFamily="34" charset="0"/>
                <a:cs typeface="Verdana" pitchFamily="34" charset="0"/>
              </a:rPr>
              <a:t>Plan nettoyage désinfection</a:t>
            </a:r>
          </a:p>
          <a:p>
            <a:r>
              <a:rPr lang="fr-FR" sz="2000" b="0" dirty="0">
                <a:latin typeface="Verdana" pitchFamily="34" charset="0"/>
                <a:ea typeface="Verdana" pitchFamily="34" charset="0"/>
                <a:cs typeface="Verdana" pitchFamily="34" charset="0"/>
              </a:rPr>
              <a:t>liste des fournisseurs / quoi / contacts</a:t>
            </a:r>
          </a:p>
          <a:p>
            <a:r>
              <a:rPr lang="fr-FR" sz="2000" b="0" dirty="0">
                <a:latin typeface="Verdana" pitchFamily="34" charset="0"/>
                <a:ea typeface="Verdana" pitchFamily="34" charset="0"/>
                <a:cs typeface="Verdana" pitchFamily="34" charset="0"/>
              </a:rPr>
              <a:t>procédures (réception, stockage, remise en température, maintien en température, refroidissement rapide / cellule de refroidissement </a:t>
            </a:r>
          </a:p>
          <a:p>
            <a:r>
              <a:rPr lang="fr-FR" sz="2000" b="0" dirty="0">
                <a:latin typeface="Verdana" pitchFamily="34" charset="0"/>
                <a:ea typeface="Verdana" pitchFamily="34" charset="0"/>
                <a:cs typeface="Verdana" pitchFamily="34" charset="0"/>
              </a:rPr>
              <a:t>congélation (si autorisation), sous videuse, gestion DLC, nettoyage des mains, gestion des restes, retrait /rappel produit défectueux , déclaration DDPP)</a:t>
            </a:r>
          </a:p>
          <a:p>
            <a:r>
              <a:rPr lang="fr-FR" sz="2000" b="0" dirty="0">
                <a:latin typeface="Verdana" pitchFamily="34" charset="0"/>
                <a:ea typeface="Verdana" pitchFamily="34" charset="0"/>
                <a:cs typeface="Verdana" pitchFamily="34" charset="0"/>
              </a:rPr>
              <a:t> </a:t>
            </a:r>
          </a:p>
          <a:p>
            <a:r>
              <a:rPr lang="fr-FR" sz="2000" b="0" dirty="0">
                <a:latin typeface="Verdana" pitchFamily="34" charset="0"/>
                <a:ea typeface="Verdana" pitchFamily="34" charset="0"/>
                <a:cs typeface="Verdana" pitchFamily="34" charset="0"/>
              </a:rPr>
              <a:t>traçabilité :</a:t>
            </a:r>
          </a:p>
          <a:p>
            <a:pPr lvl="1"/>
            <a:r>
              <a:rPr lang="fr-FR" sz="2000" b="0" dirty="0">
                <a:latin typeface="Verdana" pitchFamily="34" charset="0"/>
                <a:ea typeface="Verdana" pitchFamily="34" charset="0"/>
                <a:cs typeface="Verdana" pitchFamily="34" charset="0"/>
              </a:rPr>
              <a:t>Réception, </a:t>
            </a:r>
            <a:r>
              <a:rPr lang="fr-FR" sz="2000" b="0" dirty="0" err="1">
                <a:latin typeface="Verdana" pitchFamily="34" charset="0"/>
                <a:ea typeface="Verdana" pitchFamily="34" charset="0"/>
                <a:cs typeface="Verdana" pitchFamily="34" charset="0"/>
              </a:rPr>
              <a:t>températures,matière</a:t>
            </a:r>
            <a:r>
              <a:rPr lang="fr-FR" sz="2000" b="0" dirty="0">
                <a:latin typeface="Verdana" pitchFamily="34" charset="0"/>
                <a:ea typeface="Verdana" pitchFamily="34" charset="0"/>
                <a:cs typeface="Verdana" pitchFamily="34" charset="0"/>
              </a:rPr>
              <a:t>,actions correctives en cas de non conformité</a:t>
            </a:r>
          </a:p>
          <a:p>
            <a:pPr lvl="1"/>
            <a:r>
              <a:rPr lang="fr-FR" sz="2000" b="0" dirty="0">
                <a:latin typeface="Verdana" pitchFamily="34" charset="0"/>
                <a:ea typeface="Verdana" pitchFamily="34" charset="0"/>
                <a:cs typeface="Verdana" pitchFamily="34" charset="0"/>
              </a:rPr>
              <a:t>retrait / déclaration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217488" y="439738"/>
            <a:ext cx="2266280"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Législation</a:t>
            </a:r>
          </a:p>
        </p:txBody>
      </p:sp>
      <p:sp>
        <p:nvSpPr>
          <p:cNvPr id="4" name="Rectangle 3"/>
          <p:cNvSpPr/>
          <p:nvPr/>
        </p:nvSpPr>
        <p:spPr>
          <a:xfrm>
            <a:off x="251520" y="1196752"/>
            <a:ext cx="8892480" cy="6186309"/>
          </a:xfrm>
          <a:prstGeom prst="rect">
            <a:avLst/>
          </a:prstGeom>
        </p:spPr>
        <p:txBody>
          <a:bodyPr wrap="square">
            <a:spAutoFit/>
          </a:bodyPr>
          <a:lstStyle/>
          <a:p>
            <a:pPr algn="just"/>
            <a:r>
              <a:rPr lang="fr-FR" sz="2400" b="0" dirty="0">
                <a:latin typeface="Verdana" pitchFamily="34" charset="0"/>
                <a:ea typeface="Verdana" pitchFamily="34" charset="0"/>
                <a:cs typeface="Verdana" pitchFamily="34" charset="0"/>
              </a:rPr>
              <a:t>Le PMS : le Plan de Maîtrise Sanitaire décrit les mesures prises par l'établissement pour assurer l'hygiène et la sécurité sanitaire de ses productions vis à vis des dangers biologiques, physiques et chimiques.</a:t>
            </a:r>
          </a:p>
          <a:p>
            <a:pPr algn="just"/>
            <a:endParaRPr lang="fr-FR" sz="2400" b="0" dirty="0">
              <a:latin typeface="Verdana" pitchFamily="34" charset="0"/>
              <a:ea typeface="Verdana" pitchFamily="34" charset="0"/>
              <a:cs typeface="Verdana" pitchFamily="34" charset="0"/>
            </a:endParaRPr>
          </a:p>
          <a:p>
            <a:pPr algn="just"/>
            <a:r>
              <a:rPr lang="fr-FR" sz="2400" b="0" dirty="0">
                <a:latin typeface="Verdana" pitchFamily="34" charset="0"/>
                <a:ea typeface="Verdana" pitchFamily="34" charset="0"/>
                <a:cs typeface="Verdana" pitchFamily="34" charset="0"/>
              </a:rPr>
              <a:t>En fait, le PMS est un outil permettant d'atteindre les objectifs de sécurité sanitaire des aliments fixés par la réglementation, notamment celle dite du "Paquet hygiène", notamment les règlements européens 178/2002 et 852/2004.</a:t>
            </a:r>
          </a:p>
          <a:p>
            <a:pPr algn="just"/>
            <a:endParaRPr lang="fr-FR" sz="2400" b="0" dirty="0">
              <a:latin typeface="Verdana" pitchFamily="34" charset="0"/>
              <a:ea typeface="Verdana" pitchFamily="34" charset="0"/>
              <a:cs typeface="Verdana" pitchFamily="34" charset="0"/>
            </a:endParaRPr>
          </a:p>
          <a:p>
            <a:pPr algn="just"/>
            <a:r>
              <a:rPr lang="fr-FR" sz="2400" b="0" dirty="0">
                <a:latin typeface="Verdana" pitchFamily="34" charset="0"/>
                <a:ea typeface="Verdana" pitchFamily="34" charset="0"/>
                <a:cs typeface="Verdana" pitchFamily="34" charset="0"/>
              </a:rPr>
              <a:t>Pour mettre en place leur PMS, les professionnels pourront s'aider du Guide de Bonnes Pratiques Hygiéniques et de Fabrication  et d‘application de l'HACCP de leur secteur.</a:t>
            </a:r>
          </a:p>
          <a:p>
            <a:endParaRPr lang="fr-FR" sz="1800" b="0" dirty="0">
              <a:latin typeface="Verdana" pitchFamily="34" charset="0"/>
              <a:ea typeface="Verdana" pitchFamily="34" charset="0"/>
              <a:cs typeface="Verdana" pitchFamily="34" charset="0"/>
            </a:endParaRPr>
          </a:p>
          <a:p>
            <a:endParaRPr lang="fr-FR" sz="1800" b="0" dirty="0">
              <a:latin typeface="Verdana" pitchFamily="34" charset="0"/>
              <a:ea typeface="Verdana" pitchFamily="34" charset="0"/>
              <a:cs typeface="Verdana" pitchFamily="34" charset="0"/>
            </a:endParaRPr>
          </a:p>
        </p:txBody>
      </p:sp>
      <p:sp>
        <p:nvSpPr>
          <p:cNvPr id="5" name="Rectangle 4"/>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2707" name="Picture 3"/>
          <p:cNvPicPr>
            <a:picLocks noChangeAspect="1" noChangeArrowheads="1"/>
          </p:cNvPicPr>
          <p:nvPr/>
        </p:nvPicPr>
        <p:blipFill>
          <a:blip r:embed="rId3" cstate="print"/>
          <a:srcRect/>
          <a:stretch>
            <a:fillRect/>
          </a:stretch>
        </p:blipFill>
        <p:spPr bwMode="auto">
          <a:xfrm>
            <a:off x="762000" y="1555750"/>
            <a:ext cx="7543800" cy="4514850"/>
          </a:xfrm>
          <a:prstGeom prst="rect">
            <a:avLst/>
          </a:prstGeom>
          <a:noFill/>
          <a:ln w="9525">
            <a:noFill/>
            <a:miter lim="800000"/>
            <a:headEnd/>
            <a:tailEnd/>
          </a:ln>
        </p:spPr>
      </p:pic>
      <p:sp>
        <p:nvSpPr>
          <p:cNvPr id="72708" name="Text Box 4"/>
          <p:cNvSpPr txBox="1">
            <a:spLocks noChangeArrowheads="1"/>
          </p:cNvSpPr>
          <p:nvPr/>
        </p:nvSpPr>
        <p:spPr bwMode="auto">
          <a:xfrm>
            <a:off x="5943600" y="6248400"/>
            <a:ext cx="3200400" cy="336550"/>
          </a:xfrm>
          <a:prstGeom prst="rect">
            <a:avLst/>
          </a:prstGeom>
          <a:noFill/>
          <a:ln w="9525">
            <a:noFill/>
            <a:miter lim="800000"/>
            <a:headEnd/>
            <a:tailEnd/>
          </a:ln>
        </p:spPr>
        <p:txBody>
          <a:bodyPr>
            <a:spAutoFit/>
          </a:bodyPr>
          <a:lstStyle/>
          <a:p>
            <a:pPr>
              <a:spcBef>
                <a:spcPct val="50000"/>
              </a:spcBef>
            </a:pPr>
            <a:r>
              <a:rPr lang="fr-FR" sz="1600" i="1"/>
              <a:t>Copyright Paquet-hygiène.com</a:t>
            </a:r>
            <a:endParaRPr lang="fr-FR" sz="1800"/>
          </a:p>
        </p:txBody>
      </p:sp>
      <p:sp>
        <p:nvSpPr>
          <p:cNvPr id="72709" name="Rectangle 5"/>
          <p:cNvSpPr>
            <a:spLocks noGrp="1" noChangeArrowheads="1"/>
          </p:cNvSpPr>
          <p:nvPr>
            <p:ph type="title"/>
          </p:nvPr>
        </p:nvSpPr>
        <p:spPr>
          <a:xfrm>
            <a:off x="685800" y="836712"/>
            <a:ext cx="7772400" cy="534888"/>
          </a:xfrm>
          <a:gradFill rotWithShape="0">
            <a:gsLst>
              <a:gs pos="0">
                <a:srgbClr val="E2D8E0"/>
              </a:gs>
              <a:gs pos="100000">
                <a:srgbClr val="ACA4AA"/>
              </a:gs>
            </a:gsLst>
            <a:path path="shape">
              <a:fillToRect l="50000" t="50000" r="50000" b="50000"/>
            </a:path>
          </a:gradFill>
          <a:ln>
            <a:solidFill>
              <a:schemeClr val="tx1"/>
            </a:solidFill>
          </a:ln>
        </p:spPr>
        <p:txBody>
          <a:bodyPr/>
          <a:lstStyle/>
          <a:p>
            <a:r>
              <a:rPr lang="fr-FR" sz="2800" b="1">
                <a:solidFill>
                  <a:srgbClr val="990000"/>
                </a:solidFill>
              </a:rPr>
              <a:t>ARCHITECTURE    DES    TEXTES</a:t>
            </a:r>
            <a:endParaRPr lang="fr-FR"/>
          </a:p>
        </p:txBody>
      </p:sp>
      <p:sp>
        <p:nvSpPr>
          <p:cNvPr id="5" name="Rectangle 4"/>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2709"/>
                                        </p:tgtEl>
                                        <p:attrNameLst>
                                          <p:attrName>style.visibility</p:attrName>
                                        </p:attrNameLst>
                                      </p:cBhvr>
                                      <p:to>
                                        <p:strVal val="visible"/>
                                      </p:to>
                                    </p:set>
                                    <p:anim calcmode="lin" valueType="num">
                                      <p:cBhvr additive="base">
                                        <p:cTn id="7" dur="500" fill="hold"/>
                                        <p:tgtEl>
                                          <p:spTgt spid="72709"/>
                                        </p:tgtEl>
                                        <p:attrNameLst>
                                          <p:attrName>ppt_x</p:attrName>
                                        </p:attrNameLst>
                                      </p:cBhvr>
                                      <p:tavLst>
                                        <p:tav tm="0">
                                          <p:val>
                                            <p:strVal val="#ppt_x"/>
                                          </p:val>
                                        </p:tav>
                                        <p:tav tm="100000">
                                          <p:val>
                                            <p:strVal val="#ppt_x"/>
                                          </p:val>
                                        </p:tav>
                                      </p:tavLst>
                                    </p:anim>
                                    <p:anim calcmode="lin" valueType="num">
                                      <p:cBhvr additive="base">
                                        <p:cTn id="8" dur="500" fill="hold"/>
                                        <p:tgtEl>
                                          <p:spTgt spid="7270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nodeType="clickEffect">
                                  <p:stCondLst>
                                    <p:cond delay="0"/>
                                  </p:stCondLst>
                                  <p:childTnLst>
                                    <p:set>
                                      <p:cBhvr>
                                        <p:cTn id="12" dur="1" fill="hold">
                                          <p:stCondLst>
                                            <p:cond delay="0"/>
                                          </p:stCondLst>
                                        </p:cTn>
                                        <p:tgtEl>
                                          <p:spTgt spid="72707"/>
                                        </p:tgtEl>
                                        <p:attrNameLst>
                                          <p:attrName>style.visibility</p:attrName>
                                        </p:attrNameLst>
                                      </p:cBhvr>
                                      <p:to>
                                        <p:strVal val="visible"/>
                                      </p:to>
                                    </p:set>
                                    <p:anim calcmode="lin" valueType="num">
                                      <p:cBhvr>
                                        <p:cTn id="13" dur="500" fill="hold"/>
                                        <p:tgtEl>
                                          <p:spTgt spid="72707"/>
                                        </p:tgtEl>
                                        <p:attrNameLst>
                                          <p:attrName>ppt_w</p:attrName>
                                        </p:attrNameLst>
                                      </p:cBhvr>
                                      <p:tavLst>
                                        <p:tav tm="0">
                                          <p:val>
                                            <p:strVal val="2/3*#ppt_w"/>
                                          </p:val>
                                        </p:tav>
                                        <p:tav tm="100000">
                                          <p:val>
                                            <p:strVal val="#ppt_w"/>
                                          </p:val>
                                        </p:tav>
                                      </p:tavLst>
                                    </p:anim>
                                    <p:anim calcmode="lin" valueType="num">
                                      <p:cBhvr>
                                        <p:cTn id="14" dur="500" fill="hold"/>
                                        <p:tgtEl>
                                          <p:spTgt spid="72707"/>
                                        </p:tgtEl>
                                        <p:attrNameLst>
                                          <p:attrName>ppt_h</p:attrName>
                                        </p:attrNameLst>
                                      </p:cBhvr>
                                      <p:tavLst>
                                        <p:tav tm="0">
                                          <p:val>
                                            <p:strVal val="2/3*#ppt_h"/>
                                          </p:val>
                                        </p:tav>
                                        <p:tav tm="100000">
                                          <p:val>
                                            <p:strVal val="#ppt_h"/>
                                          </p:val>
                                        </p:tav>
                                      </p:tavLst>
                                    </p:anim>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499"/>
                                          </p:stCondLst>
                                        </p:cTn>
                                        <p:tgtEl>
                                          <p:spTgt spid="727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autoUpdateAnimBg="0"/>
      <p:bldP spid="7270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idx="1"/>
          </p:nvPr>
        </p:nvSpPr>
        <p:spPr>
          <a:xfrm>
            <a:off x="457200" y="1600200"/>
            <a:ext cx="8229600" cy="4525963"/>
          </a:xfrm>
        </p:spPr>
        <p:txBody>
          <a:bodyPr>
            <a:noAutofit/>
          </a:bodyPr>
          <a:lstStyle/>
          <a:p>
            <a:pPr algn="just">
              <a:spcBef>
                <a:spcPct val="50000"/>
              </a:spcBef>
              <a:buClr>
                <a:schemeClr val="tx1"/>
              </a:buClr>
              <a:buFontTx/>
              <a:buNone/>
            </a:pPr>
            <a:r>
              <a:rPr lang="fr-FR" sz="1800" b="1" i="1" dirty="0">
                <a:solidFill>
                  <a:schemeClr val="tx2"/>
                </a:solidFill>
                <a:latin typeface="Verdana" pitchFamily="34" charset="0"/>
                <a:ea typeface="Verdana" pitchFamily="34" charset="0"/>
                <a:cs typeface="Verdana" pitchFamily="34" charset="0"/>
              </a:rPr>
              <a:t>    Règlement (CE) n° 178/2002 du Parlement européen et du Conseil du 28 janvier 2002 établissant les principes généraux et les prescriptions générales de la législation alimentaire, instituant l'Autorité européenne de sécurité des aliments et fixant des procédures relatives à la sécurité des denrées alimentaires.</a:t>
            </a:r>
            <a:endParaRPr lang="fr-FR" sz="1800" b="1" dirty="0">
              <a:solidFill>
                <a:srgbClr val="FF0000"/>
              </a:solidFill>
              <a:latin typeface="Verdana" pitchFamily="34" charset="0"/>
              <a:ea typeface="Verdana" pitchFamily="34" charset="0"/>
              <a:cs typeface="Verdana" pitchFamily="34" charset="0"/>
            </a:endParaRPr>
          </a:p>
          <a:p>
            <a:pPr algn="ctr">
              <a:spcBef>
                <a:spcPct val="50000"/>
              </a:spcBef>
              <a:buClr>
                <a:schemeClr val="tx1"/>
              </a:buClr>
              <a:buFont typeface="Wingdings" pitchFamily="2" charset="2"/>
              <a:buNone/>
            </a:pPr>
            <a:r>
              <a:rPr lang="fr-FR" sz="1800" b="1" dirty="0">
                <a:latin typeface="Verdana" pitchFamily="34" charset="0"/>
                <a:ea typeface="Verdana" pitchFamily="34" charset="0"/>
                <a:cs typeface="Verdana" pitchFamily="34" charset="0"/>
              </a:rPr>
              <a:t>Obligations de résultat</a:t>
            </a:r>
          </a:p>
          <a:p>
            <a:pPr algn="just" eaLnBrk="1" hangingPunct="1">
              <a:buClr>
                <a:schemeClr val="tx1"/>
              </a:buClr>
              <a:buFont typeface="Wingdings" pitchFamily="2" charset="2"/>
              <a:buChar char="Ø"/>
            </a:pPr>
            <a:r>
              <a:rPr lang="fr-FR" sz="1800" b="1" dirty="0">
                <a:latin typeface="Verdana" pitchFamily="34" charset="0"/>
                <a:ea typeface="Verdana" pitchFamily="34" charset="0"/>
                <a:cs typeface="Verdana" pitchFamily="34" charset="0"/>
              </a:rPr>
              <a:t>Le règlement met l'accent sur la  responsabilité d'adopter les mesures de sécurité à mettre en œuvre afin de garantir l'innocuité des aliments </a:t>
            </a:r>
          </a:p>
          <a:p>
            <a:pPr eaLnBrk="1" hangingPunct="1">
              <a:buClr>
                <a:schemeClr val="tx1"/>
              </a:buClr>
              <a:buNone/>
            </a:pPr>
            <a:endParaRPr lang="fr-FR" sz="1800" b="1" dirty="0">
              <a:latin typeface="Verdana" pitchFamily="34" charset="0"/>
              <a:ea typeface="Verdana" pitchFamily="34" charset="0"/>
              <a:cs typeface="Verdana" pitchFamily="34" charset="0"/>
            </a:endParaRPr>
          </a:p>
          <a:p>
            <a:pPr eaLnBrk="1" hangingPunct="1">
              <a:buClr>
                <a:schemeClr val="tx1"/>
              </a:buClr>
              <a:buFont typeface="Wingdings" pitchFamily="2" charset="2"/>
              <a:buNone/>
            </a:pPr>
            <a:endParaRPr lang="fr-FR" sz="1800" b="1" dirty="0">
              <a:latin typeface="Verdana" pitchFamily="34" charset="0"/>
              <a:ea typeface="Verdana" pitchFamily="34" charset="0"/>
              <a:cs typeface="Verdana" pitchFamily="34" charset="0"/>
            </a:endParaRPr>
          </a:p>
          <a:p>
            <a:pPr algn="ctr" eaLnBrk="1" hangingPunct="1">
              <a:buClr>
                <a:schemeClr val="tx1"/>
              </a:buClr>
              <a:buFont typeface="Wingdings" pitchFamily="2" charset="2"/>
              <a:buNone/>
            </a:pPr>
            <a:r>
              <a:rPr lang="fr-FR" sz="1800" b="1" dirty="0">
                <a:latin typeface="Verdana" pitchFamily="34" charset="0"/>
                <a:ea typeface="Verdana" pitchFamily="34" charset="0"/>
                <a:cs typeface="Verdana" pitchFamily="34" charset="0"/>
              </a:rPr>
              <a:t> </a:t>
            </a:r>
          </a:p>
        </p:txBody>
      </p:sp>
      <p:sp>
        <p:nvSpPr>
          <p:cNvPr id="5" name="Rectangle 4"/>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7" name="Text Box 2"/>
          <p:cNvSpPr txBox="1">
            <a:spLocks noChangeArrowheads="1"/>
          </p:cNvSpPr>
          <p:nvPr/>
        </p:nvSpPr>
        <p:spPr bwMode="auto">
          <a:xfrm>
            <a:off x="217488" y="467380"/>
            <a:ext cx="2266280"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Législation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1219200" y="304800"/>
            <a:ext cx="6172200" cy="641350"/>
          </a:xfrm>
          <a:prstGeom prst="rect">
            <a:avLst/>
          </a:prstGeom>
          <a:noFill/>
          <a:ln w="9525">
            <a:noFill/>
            <a:miter lim="800000"/>
            <a:headEnd/>
            <a:tailEnd/>
          </a:ln>
        </p:spPr>
        <p:txBody>
          <a:bodyPr>
            <a:spAutoFit/>
          </a:bodyPr>
          <a:lstStyle/>
          <a:p>
            <a:pPr>
              <a:spcBef>
                <a:spcPct val="50000"/>
              </a:spcBef>
              <a:buClrTx/>
              <a:buSzTx/>
              <a:buFontTx/>
              <a:buNone/>
            </a:pPr>
            <a:r>
              <a:rPr lang="fr-FR" sz="3600" b="1">
                <a:effectLst>
                  <a:outerShdw blurRad="38100" dist="38100" dir="2700000" algn="tl">
                    <a:srgbClr val="C0C0C0"/>
                  </a:outerShdw>
                </a:effectLst>
                <a:latin typeface="Comic Sans MS" pitchFamily="66" charset="0"/>
                <a:cs typeface="Arial" charset="0"/>
              </a:rPr>
              <a:t> </a:t>
            </a:r>
          </a:p>
        </p:txBody>
      </p:sp>
      <p:sp>
        <p:nvSpPr>
          <p:cNvPr id="102403" name="Rectangle 3"/>
          <p:cNvSpPr>
            <a:spLocks noChangeArrowheads="1"/>
          </p:cNvSpPr>
          <p:nvPr/>
        </p:nvSpPr>
        <p:spPr bwMode="auto">
          <a:xfrm>
            <a:off x="4128864" y="404664"/>
            <a:ext cx="5015136" cy="824841"/>
          </a:xfrm>
          <a:prstGeom prst="rect">
            <a:avLst/>
          </a:prstGeom>
          <a:noFill/>
          <a:ln w="9525">
            <a:noFill/>
            <a:miter lim="800000"/>
            <a:headEnd/>
            <a:tailEnd/>
          </a:ln>
          <a:effectLst/>
        </p:spPr>
        <p:txBody>
          <a:bodyPr wrap="square">
            <a:spAutoFit/>
          </a:bodyPr>
          <a:lstStyle/>
          <a:p>
            <a:pPr algn="ctr">
              <a:lnSpc>
                <a:spcPct val="85000"/>
              </a:lnSpc>
              <a:buClrTx/>
              <a:buSzTx/>
              <a:buFontTx/>
              <a:buNone/>
            </a:pPr>
            <a:r>
              <a:rPr lang="fr-FR" sz="2800" dirty="0">
                <a:effectLst>
                  <a:outerShdw blurRad="38100" dist="38100" dir="2700000" algn="tl">
                    <a:srgbClr val="C0C0C0"/>
                  </a:outerShdw>
                </a:effectLst>
                <a:latin typeface="Verdana" pitchFamily="34" charset="0"/>
                <a:ea typeface="Verdana" pitchFamily="34" charset="0"/>
                <a:cs typeface="Verdana" pitchFamily="34" charset="0"/>
              </a:rPr>
              <a:t>Règlement 178/2002 (Food Law)</a:t>
            </a:r>
          </a:p>
        </p:txBody>
      </p:sp>
      <p:sp>
        <p:nvSpPr>
          <p:cNvPr id="102404" name="Rectangle 4"/>
          <p:cNvSpPr>
            <a:spLocks noGrp="1" noChangeArrowheads="1"/>
          </p:cNvSpPr>
          <p:nvPr>
            <p:ph type="body" idx="1"/>
          </p:nvPr>
        </p:nvSpPr>
        <p:spPr>
          <a:xfrm>
            <a:off x="685800" y="1143000"/>
            <a:ext cx="7772400" cy="5029200"/>
          </a:xfrm>
          <a:ln/>
        </p:spPr>
        <p:txBody>
          <a:bodyPr>
            <a:normAutofit/>
          </a:bodyPr>
          <a:lstStyle/>
          <a:p>
            <a:pPr marL="514350" indent="-514350" algn="ctr" defTabSz="914400">
              <a:lnSpc>
                <a:spcPct val="90000"/>
              </a:lnSpc>
              <a:buNone/>
            </a:pPr>
            <a:r>
              <a:rPr lang="fr-FR" sz="1800" b="1" dirty="0">
                <a:effectLst>
                  <a:outerShdw blurRad="38100" dist="38100" dir="2700000" algn="tl">
                    <a:srgbClr val="C0C0C0"/>
                  </a:outerShdw>
                </a:effectLst>
                <a:latin typeface="Verdana" pitchFamily="34" charset="0"/>
                <a:ea typeface="Verdana" pitchFamily="34" charset="0"/>
                <a:cs typeface="Verdana" pitchFamily="34" charset="0"/>
              </a:rPr>
              <a:t>Article 14</a:t>
            </a:r>
          </a:p>
          <a:p>
            <a:pPr marL="514350" indent="-514350" algn="ctr" defTabSz="914400">
              <a:lnSpc>
                <a:spcPct val="90000"/>
              </a:lnSpc>
              <a:buNone/>
            </a:pPr>
            <a:r>
              <a:rPr lang="fr-FR" sz="1800" u="sng" dirty="0">
                <a:effectLst>
                  <a:outerShdw blurRad="38100" dist="38100" dir="2700000" algn="tl">
                    <a:srgbClr val="C0C0C0"/>
                  </a:outerShdw>
                </a:effectLst>
                <a:latin typeface="Verdana" pitchFamily="34" charset="0"/>
                <a:ea typeface="Verdana" pitchFamily="34" charset="0"/>
                <a:cs typeface="Verdana" pitchFamily="34" charset="0"/>
              </a:rPr>
              <a:t>Prescriptions relatives à la </a:t>
            </a:r>
            <a:r>
              <a:rPr lang="fr-FR" sz="1800" b="1" u="sng" dirty="0">
                <a:effectLst>
                  <a:outerShdw blurRad="38100" dist="38100" dir="2700000" algn="tl">
                    <a:srgbClr val="C0C0C0"/>
                  </a:outerShdw>
                </a:effectLst>
                <a:latin typeface="Verdana" pitchFamily="34" charset="0"/>
                <a:ea typeface="Verdana" pitchFamily="34" charset="0"/>
                <a:cs typeface="Verdana" pitchFamily="34" charset="0"/>
              </a:rPr>
              <a:t>sécurité</a:t>
            </a:r>
            <a:r>
              <a:rPr lang="fr-FR" sz="1800" u="sng" dirty="0">
                <a:effectLst>
                  <a:outerShdw blurRad="38100" dist="38100" dir="2700000" algn="tl">
                    <a:srgbClr val="C0C0C0"/>
                  </a:outerShdw>
                </a:effectLst>
                <a:latin typeface="Verdana" pitchFamily="34" charset="0"/>
                <a:ea typeface="Verdana" pitchFamily="34" charset="0"/>
                <a:cs typeface="Verdana" pitchFamily="34" charset="0"/>
              </a:rPr>
              <a:t> des denrées alimentaires</a:t>
            </a:r>
          </a:p>
          <a:p>
            <a:pPr marL="377825" indent="-377825" algn="ctr" defTabSz="914400">
              <a:lnSpc>
                <a:spcPct val="90000"/>
              </a:lnSpc>
              <a:buNone/>
            </a:pPr>
            <a:r>
              <a:rPr lang="fr-FR" sz="1800" u="sng" dirty="0">
                <a:latin typeface="Verdana" pitchFamily="34" charset="0"/>
                <a:ea typeface="Verdana" pitchFamily="34" charset="0"/>
                <a:cs typeface="Verdana" pitchFamily="34" charset="0"/>
              </a:rPr>
              <a:t> </a:t>
            </a:r>
          </a:p>
          <a:p>
            <a:pPr marL="514350" indent="-514350" defTabSz="914400">
              <a:lnSpc>
                <a:spcPct val="90000"/>
              </a:lnSpc>
              <a:buAutoNum type="arabicPeriod"/>
            </a:pPr>
            <a:r>
              <a:rPr lang="fr-FR" sz="1800" u="sng" dirty="0">
                <a:latin typeface="Verdana" pitchFamily="34" charset="0"/>
                <a:ea typeface="Verdana" pitchFamily="34" charset="0"/>
                <a:cs typeface="Verdana" pitchFamily="34" charset="0"/>
              </a:rPr>
              <a:t>Aucune</a:t>
            </a:r>
            <a:r>
              <a:rPr lang="fr-FR" sz="1800" dirty="0">
                <a:latin typeface="Verdana" pitchFamily="34" charset="0"/>
                <a:ea typeface="Verdana" pitchFamily="34" charset="0"/>
                <a:cs typeface="Verdana" pitchFamily="34" charset="0"/>
              </a:rPr>
              <a:t> denrée alimentaire n'est mise sur le marché </a:t>
            </a:r>
            <a:r>
              <a:rPr lang="fr-FR" sz="1800" u="sng" dirty="0">
                <a:latin typeface="Verdana" pitchFamily="34" charset="0"/>
                <a:ea typeface="Verdana" pitchFamily="34" charset="0"/>
                <a:cs typeface="Verdana" pitchFamily="34" charset="0"/>
              </a:rPr>
              <a:t>si elle est dangereuse</a:t>
            </a:r>
            <a:r>
              <a:rPr lang="fr-FR" sz="1800" dirty="0">
                <a:latin typeface="Verdana" pitchFamily="34" charset="0"/>
                <a:ea typeface="Verdana" pitchFamily="34" charset="0"/>
                <a:cs typeface="Verdana" pitchFamily="34" charset="0"/>
              </a:rPr>
              <a:t>.</a:t>
            </a:r>
          </a:p>
          <a:p>
            <a:pPr marL="514350" indent="-514350" defTabSz="914400">
              <a:lnSpc>
                <a:spcPct val="90000"/>
              </a:lnSpc>
              <a:buAutoNum type="arabicPeriod"/>
            </a:pPr>
            <a:endParaRPr lang="fr-FR" sz="1800" dirty="0">
              <a:latin typeface="Verdana" pitchFamily="34" charset="0"/>
              <a:ea typeface="Verdana" pitchFamily="34" charset="0"/>
              <a:cs typeface="Verdana" pitchFamily="34" charset="0"/>
            </a:endParaRPr>
          </a:p>
          <a:p>
            <a:pPr marL="514350" indent="-514350" defTabSz="914400">
              <a:lnSpc>
                <a:spcPct val="90000"/>
              </a:lnSpc>
              <a:buNone/>
            </a:pPr>
            <a:endParaRPr lang="fr-FR" sz="1800" dirty="0">
              <a:latin typeface="Verdana" pitchFamily="34" charset="0"/>
              <a:ea typeface="Verdana" pitchFamily="34" charset="0"/>
              <a:cs typeface="Verdana" pitchFamily="34" charset="0"/>
            </a:endParaRPr>
          </a:p>
          <a:p>
            <a:pPr marL="514350" indent="-514350" algn="just" defTabSz="914400">
              <a:lnSpc>
                <a:spcPct val="90000"/>
              </a:lnSpc>
              <a:spcBef>
                <a:spcPct val="40000"/>
              </a:spcBef>
              <a:buNone/>
            </a:pPr>
            <a:r>
              <a:rPr lang="fr-FR" sz="1800" dirty="0">
                <a:latin typeface="Verdana" pitchFamily="34" charset="0"/>
                <a:ea typeface="Verdana" pitchFamily="34" charset="0"/>
                <a:cs typeface="Verdana" pitchFamily="34" charset="0"/>
              </a:rPr>
              <a:t>2. Une denrée alimentaire est dite </a:t>
            </a:r>
            <a:r>
              <a:rPr lang="fr-FR" sz="1800" b="1" dirty="0">
                <a:latin typeface="Verdana" pitchFamily="34" charset="0"/>
                <a:ea typeface="Verdana" pitchFamily="34" charset="0"/>
                <a:cs typeface="Verdana" pitchFamily="34" charset="0"/>
              </a:rPr>
              <a:t>dangereuse</a:t>
            </a:r>
            <a:r>
              <a:rPr lang="fr-FR" sz="1800" dirty="0">
                <a:latin typeface="Verdana" pitchFamily="34" charset="0"/>
                <a:ea typeface="Verdana" pitchFamily="34" charset="0"/>
                <a:cs typeface="Verdana" pitchFamily="34" charset="0"/>
              </a:rPr>
              <a:t> si elle est considérée comme :</a:t>
            </a:r>
          </a:p>
          <a:p>
            <a:pPr marL="514350" indent="-514350" algn="just" defTabSz="914400">
              <a:lnSpc>
                <a:spcPct val="80000"/>
              </a:lnSpc>
              <a:buNone/>
            </a:pPr>
            <a:r>
              <a:rPr lang="fr-FR" sz="1800" dirty="0">
                <a:latin typeface="Verdana" pitchFamily="34" charset="0"/>
                <a:ea typeface="Verdana" pitchFamily="34" charset="0"/>
                <a:cs typeface="Verdana" pitchFamily="34" charset="0"/>
              </a:rPr>
              <a:t>		a) </a:t>
            </a:r>
            <a:r>
              <a:rPr lang="fr-FR" sz="1800" b="1" dirty="0">
                <a:latin typeface="Verdana" pitchFamily="34" charset="0"/>
                <a:ea typeface="Verdana" pitchFamily="34" charset="0"/>
                <a:cs typeface="Verdana" pitchFamily="34" charset="0"/>
              </a:rPr>
              <a:t>préjudiciable à la santé</a:t>
            </a:r>
            <a:endParaRPr lang="fr-FR" sz="1800" dirty="0">
              <a:latin typeface="Verdana" pitchFamily="34" charset="0"/>
              <a:ea typeface="Verdana" pitchFamily="34" charset="0"/>
              <a:cs typeface="Verdana" pitchFamily="34" charset="0"/>
            </a:endParaRPr>
          </a:p>
          <a:p>
            <a:pPr marL="514350" indent="-514350" algn="just" defTabSz="914400">
              <a:lnSpc>
                <a:spcPct val="80000"/>
              </a:lnSpc>
              <a:buNone/>
            </a:pPr>
            <a:r>
              <a:rPr lang="fr-FR" sz="1800" dirty="0">
                <a:latin typeface="Verdana" pitchFamily="34" charset="0"/>
                <a:ea typeface="Verdana" pitchFamily="34" charset="0"/>
                <a:cs typeface="Verdana" pitchFamily="34" charset="0"/>
              </a:rPr>
              <a:t>		b) </a:t>
            </a:r>
            <a:r>
              <a:rPr lang="fr-FR" sz="1800" b="1" dirty="0">
                <a:latin typeface="Verdana" pitchFamily="34" charset="0"/>
                <a:ea typeface="Verdana" pitchFamily="34" charset="0"/>
                <a:cs typeface="Verdana" pitchFamily="34" charset="0"/>
              </a:rPr>
              <a:t>impropre à la consommation humaine</a:t>
            </a:r>
            <a:r>
              <a:rPr lang="fr-FR" sz="1800" dirty="0">
                <a:latin typeface="Verdana" pitchFamily="34" charset="0"/>
                <a:ea typeface="Verdana" pitchFamily="34" charset="0"/>
                <a:cs typeface="Verdana" pitchFamily="34" charset="0"/>
              </a:rPr>
              <a:t>.</a:t>
            </a:r>
          </a:p>
          <a:p>
            <a:pPr marL="514350" indent="-514350" algn="just" defTabSz="914400">
              <a:lnSpc>
                <a:spcPct val="80000"/>
              </a:lnSpc>
              <a:buNone/>
            </a:pPr>
            <a:endParaRPr lang="fr-FR" sz="1800" dirty="0">
              <a:latin typeface="Verdana" pitchFamily="34" charset="0"/>
              <a:ea typeface="Verdana" pitchFamily="34" charset="0"/>
              <a:cs typeface="Verdana" pitchFamily="34" charset="0"/>
            </a:endParaRPr>
          </a:p>
          <a:p>
            <a:pPr marL="514350" indent="-514350" defTabSz="914400">
              <a:lnSpc>
                <a:spcPct val="90000"/>
              </a:lnSpc>
              <a:spcBef>
                <a:spcPct val="40000"/>
              </a:spcBef>
              <a:buNone/>
            </a:pPr>
            <a:r>
              <a:rPr lang="fr-FR" sz="1800" dirty="0">
                <a:latin typeface="Verdana" pitchFamily="34" charset="0"/>
                <a:ea typeface="Verdana" pitchFamily="34" charset="0"/>
                <a:cs typeface="Verdana" pitchFamily="34" charset="0"/>
              </a:rPr>
              <a:t>3. Tenir compte des </a:t>
            </a:r>
            <a:r>
              <a:rPr lang="fr-FR" sz="1800" b="1" dirty="0">
                <a:latin typeface="Verdana" pitchFamily="34" charset="0"/>
                <a:ea typeface="Verdana" pitchFamily="34" charset="0"/>
                <a:cs typeface="Verdana" pitchFamily="34" charset="0"/>
              </a:rPr>
              <a:t>conditions normales d’utilisation</a:t>
            </a:r>
            <a:r>
              <a:rPr lang="fr-FR" sz="1800" dirty="0">
                <a:latin typeface="Verdana" pitchFamily="34" charset="0"/>
                <a:ea typeface="Verdana" pitchFamily="34" charset="0"/>
                <a:cs typeface="Verdana" pitchFamily="34" charset="0"/>
              </a:rPr>
              <a:t>, de l’</a:t>
            </a:r>
            <a:r>
              <a:rPr lang="fr-FR" sz="1800" b="1" dirty="0">
                <a:latin typeface="Verdana" pitchFamily="34" charset="0"/>
                <a:ea typeface="Verdana" pitchFamily="34" charset="0"/>
                <a:cs typeface="Verdana" pitchFamily="34" charset="0"/>
              </a:rPr>
              <a:t>information fournie</a:t>
            </a:r>
            <a:r>
              <a:rPr lang="fr-FR" sz="1800" dirty="0">
                <a:latin typeface="Verdana" pitchFamily="34" charset="0"/>
                <a:ea typeface="Verdana" pitchFamily="34" charset="0"/>
                <a:cs typeface="Verdana" pitchFamily="34" charset="0"/>
              </a:rPr>
              <a:t>, </a:t>
            </a:r>
            <a:r>
              <a:rPr lang="fr-FR" sz="1800" i="1" dirty="0">
                <a:latin typeface="Verdana" pitchFamily="34" charset="0"/>
                <a:ea typeface="Verdana" pitchFamily="34" charset="0"/>
                <a:cs typeface="Verdana" pitchFamily="34" charset="0"/>
              </a:rPr>
              <a:t>de la destination du produit (traitement ultérieur)</a:t>
            </a:r>
          </a:p>
        </p:txBody>
      </p:sp>
      <p:sp>
        <p:nvSpPr>
          <p:cNvPr id="6" name="Rectangle 5"/>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7" name="Text Box 2"/>
          <p:cNvSpPr txBox="1">
            <a:spLocks noChangeArrowheads="1"/>
          </p:cNvSpPr>
          <p:nvPr/>
        </p:nvSpPr>
        <p:spPr bwMode="auto">
          <a:xfrm>
            <a:off x="217488" y="439738"/>
            <a:ext cx="2266280"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Législation</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numéro de diapositive 4"/>
          <p:cNvSpPr>
            <a:spLocks noGrp="1"/>
          </p:cNvSpPr>
          <p:nvPr>
            <p:ph type="sldNum" idx="4294967295"/>
          </p:nvPr>
        </p:nvSpPr>
        <p:spPr>
          <a:xfrm>
            <a:off x="3124200" y="6356350"/>
            <a:ext cx="2895600" cy="365125"/>
          </a:xfrm>
          <a:prstGeom prst="rect">
            <a:avLst/>
          </a:prstGeom>
        </p:spPr>
        <p:txBody>
          <a:bodyPr/>
          <a:lstStyle/>
          <a:p>
            <a:fld id="{3269EC13-E47D-4795-942E-2D23E9DA2AE1}" type="slidenum">
              <a:rPr lang="fr-FR"/>
              <a:pPr/>
              <a:t>15</a:t>
            </a:fld>
            <a:endParaRPr lang="fr-FR"/>
          </a:p>
        </p:txBody>
      </p:sp>
      <p:sp>
        <p:nvSpPr>
          <p:cNvPr id="104450" name="Text Box 2"/>
          <p:cNvSpPr txBox="1">
            <a:spLocks noChangeArrowheads="1"/>
          </p:cNvSpPr>
          <p:nvPr/>
        </p:nvSpPr>
        <p:spPr bwMode="auto">
          <a:xfrm>
            <a:off x="1219200" y="304800"/>
            <a:ext cx="6172200" cy="641350"/>
          </a:xfrm>
          <a:prstGeom prst="rect">
            <a:avLst/>
          </a:prstGeom>
          <a:noFill/>
          <a:ln w="9525">
            <a:noFill/>
            <a:miter lim="800000"/>
            <a:headEnd/>
            <a:tailEnd/>
          </a:ln>
        </p:spPr>
        <p:txBody>
          <a:bodyPr>
            <a:spAutoFit/>
          </a:bodyPr>
          <a:lstStyle/>
          <a:p>
            <a:pPr>
              <a:spcBef>
                <a:spcPct val="50000"/>
              </a:spcBef>
              <a:buClrTx/>
              <a:buSzTx/>
              <a:buFontTx/>
              <a:buNone/>
            </a:pPr>
            <a:r>
              <a:rPr lang="fr-FR" sz="3600" b="1">
                <a:effectLst>
                  <a:outerShdw blurRad="38100" dist="38100" dir="2700000" algn="tl">
                    <a:srgbClr val="C0C0C0"/>
                  </a:outerShdw>
                </a:effectLst>
                <a:latin typeface="Comic Sans MS" pitchFamily="66" charset="0"/>
                <a:cs typeface="Arial" charset="0"/>
              </a:rPr>
              <a:t> </a:t>
            </a:r>
          </a:p>
        </p:txBody>
      </p:sp>
      <p:sp>
        <p:nvSpPr>
          <p:cNvPr id="104451" name="Rectangle 3"/>
          <p:cNvSpPr>
            <a:spLocks noChangeArrowheads="1"/>
          </p:cNvSpPr>
          <p:nvPr/>
        </p:nvSpPr>
        <p:spPr bwMode="auto">
          <a:xfrm>
            <a:off x="3203848" y="332656"/>
            <a:ext cx="5544616" cy="327782"/>
          </a:xfrm>
          <a:prstGeom prst="rect">
            <a:avLst/>
          </a:prstGeom>
          <a:noFill/>
          <a:ln w="9525">
            <a:noFill/>
            <a:miter lim="800000"/>
            <a:headEnd/>
            <a:tailEnd/>
          </a:ln>
          <a:effectLst/>
        </p:spPr>
        <p:txBody>
          <a:bodyPr wrap="square">
            <a:spAutoFit/>
          </a:bodyPr>
          <a:lstStyle/>
          <a:p>
            <a:pPr algn="ctr">
              <a:lnSpc>
                <a:spcPct val="85000"/>
              </a:lnSpc>
              <a:buClrTx/>
              <a:buSzTx/>
              <a:buFontTx/>
              <a:buNone/>
            </a:pPr>
            <a:r>
              <a:rPr lang="fr-FR" sz="1800" dirty="0">
                <a:effectLst>
                  <a:outerShdw blurRad="38100" dist="38100" dir="2700000" algn="tl">
                    <a:srgbClr val="C0C0C0"/>
                  </a:outerShdw>
                </a:effectLst>
                <a:latin typeface="Verdana" pitchFamily="34" charset="0"/>
                <a:ea typeface="Verdana" pitchFamily="34" charset="0"/>
                <a:cs typeface="Verdana" pitchFamily="34" charset="0"/>
              </a:rPr>
              <a:t>Article 14 règlement 178/2002</a:t>
            </a:r>
          </a:p>
        </p:txBody>
      </p:sp>
      <p:sp>
        <p:nvSpPr>
          <p:cNvPr id="104452" name="Text Box 4"/>
          <p:cNvSpPr txBox="1">
            <a:spLocks noChangeArrowheads="1"/>
          </p:cNvSpPr>
          <p:nvPr/>
        </p:nvSpPr>
        <p:spPr bwMode="auto">
          <a:xfrm>
            <a:off x="533400" y="4038600"/>
            <a:ext cx="8229600" cy="1200329"/>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marL="190500" lvl="1" indent="0" defTabSz="914400">
              <a:spcBef>
                <a:spcPts val="450"/>
              </a:spcBef>
              <a:buClrTx/>
              <a:buSzTx/>
              <a:buFontTx/>
              <a:buNone/>
            </a:pPr>
            <a:r>
              <a:rPr lang="fr-FR" sz="1800" dirty="0">
                <a:solidFill>
                  <a:schemeClr val="tx1"/>
                </a:solidFill>
                <a:latin typeface="Verdana" pitchFamily="34" charset="0"/>
                <a:ea typeface="Verdana" pitchFamily="34" charset="0"/>
                <a:cs typeface="Verdana" pitchFamily="34" charset="0"/>
              </a:rPr>
              <a:t>5.</a:t>
            </a:r>
            <a:r>
              <a:rPr lang="fr-FR" sz="1800" dirty="0">
                <a:solidFill>
                  <a:schemeClr val="tx1"/>
                </a:solidFill>
                <a:effectLst>
                  <a:outerShdw blurRad="38100" dist="38100" dir="2700000" algn="tl">
                    <a:srgbClr val="000000"/>
                  </a:outerShdw>
                </a:effectLst>
                <a:latin typeface="Verdana" pitchFamily="34" charset="0"/>
                <a:ea typeface="Verdana" pitchFamily="34" charset="0"/>
                <a:cs typeface="Verdana" pitchFamily="34" charset="0"/>
              </a:rPr>
              <a:t> </a:t>
            </a:r>
            <a:r>
              <a:rPr lang="fr-FR" sz="1800" b="1" u="sng" dirty="0">
                <a:solidFill>
                  <a:schemeClr val="tx1"/>
                </a:solidFill>
                <a:latin typeface="Verdana" pitchFamily="34" charset="0"/>
                <a:ea typeface="Verdana" pitchFamily="34" charset="0"/>
                <a:cs typeface="Verdana" pitchFamily="34" charset="0"/>
              </a:rPr>
              <a:t>Impropre à la consommation humaine</a:t>
            </a:r>
            <a:r>
              <a:rPr lang="fr-FR" sz="1800" dirty="0">
                <a:solidFill>
                  <a:schemeClr val="tx1"/>
                </a:solidFill>
                <a:latin typeface="Verdana" pitchFamily="34" charset="0"/>
                <a:ea typeface="Verdana" pitchFamily="34" charset="0"/>
                <a:cs typeface="Verdana" pitchFamily="34" charset="0"/>
              </a:rPr>
              <a:t> : inacceptable pour la consommation humaine, compte tenu de l’utilisation prévue, pour des raisons de contamination, ou par putréfaction, détérioration ou décomposition</a:t>
            </a:r>
          </a:p>
        </p:txBody>
      </p:sp>
      <p:sp>
        <p:nvSpPr>
          <p:cNvPr id="104454" name="Text Box 6"/>
          <p:cNvSpPr txBox="1">
            <a:spLocks noChangeArrowheads="1"/>
          </p:cNvSpPr>
          <p:nvPr/>
        </p:nvSpPr>
        <p:spPr bwMode="auto">
          <a:xfrm>
            <a:off x="533400" y="1143000"/>
            <a:ext cx="8229600" cy="369332"/>
          </a:xfrm>
          <a:prstGeom prst="rect">
            <a:avLst/>
          </a:prstGeom>
          <a:noFill/>
          <a:ln w="9525">
            <a:noFill/>
            <a:miter lim="800000"/>
            <a:headEnd/>
            <a:tailEnd/>
          </a:ln>
          <a:effectLst/>
        </p:spPr>
        <p:txBody>
          <a:bodyPr>
            <a:spAutoFit/>
          </a:bodyPr>
          <a:lstStyle/>
          <a:p>
            <a:pPr algn="ctr">
              <a:spcBef>
                <a:spcPct val="50000"/>
              </a:spcBef>
              <a:buClrTx/>
              <a:buSzTx/>
              <a:buFontTx/>
              <a:buNone/>
            </a:pPr>
            <a:r>
              <a:rPr lang="fr-FR" sz="1800" dirty="0">
                <a:effectLst>
                  <a:outerShdw blurRad="38100" dist="38100" dir="2700000" algn="tl">
                    <a:srgbClr val="C0C0C0"/>
                  </a:outerShdw>
                </a:effectLst>
                <a:latin typeface="Verdana" pitchFamily="34" charset="0"/>
                <a:ea typeface="Verdana" pitchFamily="34" charset="0"/>
                <a:cs typeface="Verdana" pitchFamily="34" charset="0"/>
              </a:rPr>
              <a:t>Précisions sur la notion de caractère </a:t>
            </a:r>
            <a:r>
              <a:rPr lang="fr-FR" sz="1800" b="1" dirty="0">
                <a:effectLst>
                  <a:outerShdw blurRad="38100" dist="38100" dir="2700000" algn="tl">
                    <a:srgbClr val="C0C0C0"/>
                  </a:outerShdw>
                </a:effectLst>
                <a:latin typeface="Verdana" pitchFamily="34" charset="0"/>
                <a:ea typeface="Verdana" pitchFamily="34" charset="0"/>
                <a:cs typeface="Verdana" pitchFamily="34" charset="0"/>
              </a:rPr>
              <a:t>dangereux</a:t>
            </a:r>
          </a:p>
        </p:txBody>
      </p:sp>
      <p:sp>
        <p:nvSpPr>
          <p:cNvPr id="104455" name="AutoShape 7"/>
          <p:cNvSpPr>
            <a:spLocks noChangeArrowheads="1"/>
          </p:cNvSpPr>
          <p:nvPr/>
        </p:nvSpPr>
        <p:spPr bwMode="auto">
          <a:xfrm>
            <a:off x="5795963" y="2708275"/>
            <a:ext cx="2879725" cy="1219200"/>
          </a:xfrm>
          <a:prstGeom prst="wedgeRoundRectCallout">
            <a:avLst>
              <a:gd name="adj1" fmla="val -123815"/>
              <a:gd name="adj2" fmla="val -75389"/>
              <a:gd name="adj3" fmla="val 16667"/>
            </a:avLst>
          </a:prstGeom>
          <a:solidFill>
            <a:srgbClr val="FF0000"/>
          </a:solidFill>
          <a:ln w="9525">
            <a:solidFill>
              <a:schemeClr val="tx1"/>
            </a:solidFill>
            <a:miter lim="800000"/>
            <a:headEnd/>
            <a:tailEnd/>
          </a:ln>
          <a:effectLst/>
        </p:spPr>
        <p:txBody>
          <a:bodyPr/>
          <a:lstStyle/>
          <a:p>
            <a:pPr algn="ctr">
              <a:lnSpc>
                <a:spcPct val="93000"/>
              </a:lnSpc>
              <a:buFont typeface="Arial" charset="0"/>
              <a:buNone/>
            </a:pPr>
            <a:r>
              <a:rPr lang="fr-FR" b="1">
                <a:cs typeface="Arial" charset="0"/>
              </a:rPr>
              <a:t>Aspect sécurité</a:t>
            </a:r>
          </a:p>
          <a:p>
            <a:pPr algn="ctr">
              <a:lnSpc>
                <a:spcPct val="93000"/>
              </a:lnSpc>
              <a:buFont typeface="Arial" charset="0"/>
              <a:buNone/>
            </a:pPr>
            <a:r>
              <a:rPr lang="fr-FR">
                <a:cs typeface="Arial" charset="0"/>
              </a:rPr>
              <a:t>bactéries pathogènes</a:t>
            </a:r>
          </a:p>
        </p:txBody>
      </p:sp>
      <p:sp>
        <p:nvSpPr>
          <p:cNvPr id="104456" name="AutoShape 8"/>
          <p:cNvSpPr>
            <a:spLocks noChangeArrowheads="1"/>
          </p:cNvSpPr>
          <p:nvPr/>
        </p:nvSpPr>
        <p:spPr bwMode="auto">
          <a:xfrm>
            <a:off x="4716463" y="5486400"/>
            <a:ext cx="3983037" cy="1223963"/>
          </a:xfrm>
          <a:prstGeom prst="wedgeRoundRectCallout">
            <a:avLst>
              <a:gd name="adj1" fmla="val -46719"/>
              <a:gd name="adj2" fmla="val -71425"/>
              <a:gd name="adj3" fmla="val 16667"/>
            </a:avLst>
          </a:prstGeom>
          <a:solidFill>
            <a:srgbClr val="339933"/>
          </a:solidFill>
          <a:ln w="9525">
            <a:solidFill>
              <a:schemeClr val="tx1"/>
            </a:solidFill>
            <a:miter lim="800000"/>
            <a:headEnd/>
            <a:tailEnd/>
          </a:ln>
          <a:effectLst/>
        </p:spPr>
        <p:txBody>
          <a:bodyPr anchor="ctr"/>
          <a:lstStyle/>
          <a:p>
            <a:pPr algn="ctr">
              <a:lnSpc>
                <a:spcPct val="93000"/>
              </a:lnSpc>
              <a:buFont typeface="Arial" charset="0"/>
              <a:buNone/>
            </a:pPr>
            <a:r>
              <a:rPr lang="fr-FR" sz="1600" b="1" dirty="0">
                <a:latin typeface="Verdana" pitchFamily="34" charset="0"/>
                <a:ea typeface="Verdana" pitchFamily="34" charset="0"/>
                <a:cs typeface="Verdana" pitchFamily="34" charset="0"/>
              </a:rPr>
              <a:t>Aspect salubrité</a:t>
            </a:r>
          </a:p>
          <a:p>
            <a:pPr algn="ctr">
              <a:lnSpc>
                <a:spcPct val="93000"/>
              </a:lnSpc>
              <a:buFont typeface="Arial" charset="0"/>
              <a:buNone/>
            </a:pPr>
            <a:r>
              <a:rPr lang="fr-FR" sz="1600" dirty="0">
                <a:latin typeface="Verdana" pitchFamily="34" charset="0"/>
                <a:ea typeface="Verdana" pitchFamily="34" charset="0"/>
                <a:cs typeface="Verdana" pitchFamily="34" charset="0"/>
              </a:rPr>
              <a:t>germes d’altération</a:t>
            </a:r>
          </a:p>
          <a:p>
            <a:pPr algn="ctr">
              <a:lnSpc>
                <a:spcPct val="93000"/>
              </a:lnSpc>
              <a:buFont typeface="Arial" charset="0"/>
              <a:buNone/>
            </a:pPr>
            <a:r>
              <a:rPr lang="fr-FR" sz="1600" dirty="0">
                <a:latin typeface="Verdana" pitchFamily="34" charset="0"/>
                <a:ea typeface="Verdana" pitchFamily="34" charset="0"/>
                <a:cs typeface="Verdana" pitchFamily="34" charset="0"/>
              </a:rPr>
              <a:t>ou indicateurs d’hygiène</a:t>
            </a:r>
          </a:p>
        </p:txBody>
      </p:sp>
      <p:sp>
        <p:nvSpPr>
          <p:cNvPr id="104458" name="Text Box 10"/>
          <p:cNvSpPr txBox="1">
            <a:spLocks noGrp="1" noChangeArrowheads="1"/>
          </p:cNvSpPr>
          <p:nvPr>
            <p:ph type="body" idx="1"/>
          </p:nvPr>
        </p:nvSpPr>
        <p:spPr>
          <a:xfrm>
            <a:off x="533400" y="1676400"/>
            <a:ext cx="8229600" cy="2286000"/>
          </a:xfrm>
          <a:ln/>
        </p:spPr>
        <p:style>
          <a:lnRef idx="2">
            <a:schemeClr val="accent3">
              <a:shade val="50000"/>
            </a:schemeClr>
          </a:lnRef>
          <a:fillRef idx="1">
            <a:schemeClr val="accent3"/>
          </a:fillRef>
          <a:effectRef idx="0">
            <a:schemeClr val="accent3"/>
          </a:effectRef>
          <a:fontRef idx="minor">
            <a:schemeClr val="lt1"/>
          </a:fontRef>
        </p:style>
        <p:txBody>
          <a:bodyPr/>
          <a:lstStyle/>
          <a:p>
            <a:pPr marL="287338" lvl="1" indent="0" defTabSz="914400" eaLnBrk="0" hangingPunct="0">
              <a:lnSpc>
                <a:spcPct val="90000"/>
              </a:lnSpc>
              <a:spcBef>
                <a:spcPts val="450"/>
              </a:spcBef>
              <a:buFont typeface="Arial" charset="0"/>
              <a:buNone/>
            </a:pPr>
            <a:r>
              <a:rPr lang="fr-FR" sz="1600" dirty="0">
                <a:solidFill>
                  <a:schemeClr val="tx1"/>
                </a:solidFill>
                <a:latin typeface="Verdana" pitchFamily="34" charset="0"/>
                <a:ea typeface="Verdana" pitchFamily="34" charset="0"/>
                <a:cs typeface="Verdana" pitchFamily="34" charset="0"/>
              </a:rPr>
              <a:t>4. </a:t>
            </a:r>
            <a:r>
              <a:rPr lang="fr-FR" sz="1600" b="1" u="sng" dirty="0">
                <a:solidFill>
                  <a:schemeClr val="tx1"/>
                </a:solidFill>
                <a:latin typeface="Verdana" pitchFamily="34" charset="0"/>
                <a:ea typeface="Verdana" pitchFamily="34" charset="0"/>
                <a:cs typeface="Verdana" pitchFamily="34" charset="0"/>
              </a:rPr>
              <a:t>Préjudiciable à la santé</a:t>
            </a:r>
            <a:r>
              <a:rPr lang="fr-FR" sz="1600" dirty="0">
                <a:solidFill>
                  <a:schemeClr val="tx1"/>
                </a:solidFill>
                <a:latin typeface="Verdana" pitchFamily="34" charset="0"/>
                <a:ea typeface="Verdana" pitchFamily="34" charset="0"/>
                <a:cs typeface="Verdana" pitchFamily="34" charset="0"/>
              </a:rPr>
              <a:t> : il est tenu compte de</a:t>
            </a:r>
          </a:p>
          <a:p>
            <a:pPr marL="757238" lvl="2" indent="-180975" defTabSz="914400" eaLnBrk="0" hangingPunct="0">
              <a:lnSpc>
                <a:spcPct val="90000"/>
              </a:lnSpc>
              <a:spcBef>
                <a:spcPts val="450"/>
              </a:spcBef>
              <a:buClr>
                <a:srgbClr val="333399"/>
              </a:buClr>
              <a:buFont typeface="Wingdings" pitchFamily="2" charset="2"/>
              <a:buChar char="ü"/>
            </a:pPr>
            <a:r>
              <a:rPr lang="fr-FR" sz="1600" b="1" dirty="0">
                <a:solidFill>
                  <a:schemeClr val="tx1"/>
                </a:solidFill>
                <a:latin typeface="Verdana" pitchFamily="34" charset="0"/>
                <a:ea typeface="Verdana" pitchFamily="34" charset="0"/>
                <a:cs typeface="Verdana" pitchFamily="34" charset="0"/>
              </a:rPr>
              <a:t>effet probable</a:t>
            </a:r>
            <a:r>
              <a:rPr lang="fr-FR" sz="1600" dirty="0">
                <a:solidFill>
                  <a:schemeClr val="tx1"/>
                </a:solidFill>
                <a:latin typeface="Verdana" pitchFamily="34" charset="0"/>
                <a:ea typeface="Verdana" pitchFamily="34" charset="0"/>
                <a:cs typeface="Verdana" pitchFamily="34" charset="0"/>
              </a:rPr>
              <a:t> immédiat et/ou à court terme et/ou à  long terme </a:t>
            </a:r>
            <a:r>
              <a:rPr lang="fr-FR" sz="1600" b="1" dirty="0">
                <a:solidFill>
                  <a:schemeClr val="tx1"/>
                </a:solidFill>
                <a:latin typeface="Verdana" pitchFamily="34" charset="0"/>
                <a:ea typeface="Verdana" pitchFamily="34" charset="0"/>
                <a:cs typeface="Verdana" pitchFamily="34" charset="0"/>
              </a:rPr>
              <a:t>sur santé personne + descendance</a:t>
            </a:r>
          </a:p>
          <a:p>
            <a:pPr marL="757238" lvl="2" indent="-180975" defTabSz="914400" eaLnBrk="0" hangingPunct="0">
              <a:lnSpc>
                <a:spcPct val="90000"/>
              </a:lnSpc>
              <a:spcBef>
                <a:spcPts val="450"/>
              </a:spcBef>
              <a:buClr>
                <a:srgbClr val="333399"/>
              </a:buClr>
              <a:buFont typeface="Wingdings" pitchFamily="2" charset="2"/>
              <a:buChar char="ü"/>
            </a:pPr>
            <a:r>
              <a:rPr lang="fr-FR" sz="1600" dirty="0">
                <a:solidFill>
                  <a:schemeClr val="tx1"/>
                </a:solidFill>
                <a:latin typeface="Verdana" pitchFamily="34" charset="0"/>
                <a:ea typeface="Verdana" pitchFamily="34" charset="0"/>
                <a:cs typeface="Verdana" pitchFamily="34" charset="0"/>
              </a:rPr>
              <a:t>effets toxiques cumulatifs probables</a:t>
            </a:r>
          </a:p>
          <a:p>
            <a:pPr marL="757238" lvl="2" indent="-180975" defTabSz="914400" eaLnBrk="0" hangingPunct="0">
              <a:lnSpc>
                <a:spcPct val="90000"/>
              </a:lnSpc>
              <a:spcBef>
                <a:spcPts val="450"/>
              </a:spcBef>
              <a:buClr>
                <a:srgbClr val="333399"/>
              </a:buClr>
              <a:buFont typeface="Wingdings" pitchFamily="2" charset="2"/>
              <a:buChar char="ü"/>
            </a:pPr>
            <a:r>
              <a:rPr lang="fr-FR" sz="1600" dirty="0">
                <a:solidFill>
                  <a:schemeClr val="tx1"/>
                </a:solidFill>
                <a:latin typeface="Verdana" pitchFamily="34" charset="0"/>
                <a:ea typeface="Verdana" pitchFamily="34" charset="0"/>
                <a:cs typeface="Verdana" pitchFamily="34" charset="0"/>
              </a:rPr>
              <a:t>sensibilités sanitaires particulières fonction de la catégorie de consommateurs visée</a:t>
            </a:r>
          </a:p>
        </p:txBody>
      </p:sp>
      <p:sp>
        <p:nvSpPr>
          <p:cNvPr id="104459" name="AutoShape 11"/>
          <p:cNvSpPr>
            <a:spLocks noChangeArrowheads="1"/>
          </p:cNvSpPr>
          <p:nvPr/>
        </p:nvSpPr>
        <p:spPr bwMode="auto">
          <a:xfrm>
            <a:off x="6660232" y="3140968"/>
            <a:ext cx="2483768" cy="864096"/>
          </a:xfrm>
          <a:prstGeom prst="wedgeRoundRectCallout">
            <a:avLst>
              <a:gd name="adj1" fmla="val -123815"/>
              <a:gd name="adj2" fmla="val -75389"/>
              <a:gd name="adj3" fmla="val 16667"/>
            </a:avLst>
          </a:prstGeom>
          <a:solidFill>
            <a:srgbClr val="FF0000"/>
          </a:solidFill>
          <a:ln w="9525">
            <a:solidFill>
              <a:schemeClr val="tx1"/>
            </a:solidFill>
            <a:miter lim="800000"/>
            <a:headEnd/>
            <a:tailEnd/>
          </a:ln>
          <a:effectLst/>
        </p:spPr>
        <p:txBody>
          <a:bodyPr/>
          <a:lstStyle/>
          <a:p>
            <a:pPr algn="ctr">
              <a:lnSpc>
                <a:spcPct val="93000"/>
              </a:lnSpc>
              <a:buFont typeface="Arial" charset="0"/>
              <a:buNone/>
            </a:pPr>
            <a:r>
              <a:rPr lang="fr-FR" sz="1600" b="1">
                <a:latin typeface="Verdana" pitchFamily="34" charset="0"/>
                <a:ea typeface="Verdana" pitchFamily="34" charset="0"/>
                <a:cs typeface="Verdana" pitchFamily="34" charset="0"/>
              </a:rPr>
              <a:t>Aspect sécurité</a:t>
            </a:r>
          </a:p>
          <a:p>
            <a:pPr algn="ctr">
              <a:lnSpc>
                <a:spcPct val="93000"/>
              </a:lnSpc>
              <a:buFont typeface="Arial" charset="0"/>
              <a:buNone/>
            </a:pPr>
            <a:r>
              <a:rPr lang="fr-FR" sz="1600">
                <a:latin typeface="Verdana" pitchFamily="34" charset="0"/>
                <a:ea typeface="Verdana" pitchFamily="34" charset="0"/>
                <a:cs typeface="Verdana" pitchFamily="34" charset="0"/>
              </a:rPr>
              <a:t>bactéries pathogènes</a:t>
            </a:r>
          </a:p>
        </p:txBody>
      </p:sp>
      <p:sp>
        <p:nvSpPr>
          <p:cNvPr id="13" name="Rectangle 12"/>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15" name="Text Box 2"/>
          <p:cNvSpPr txBox="1">
            <a:spLocks noChangeArrowheads="1"/>
          </p:cNvSpPr>
          <p:nvPr/>
        </p:nvSpPr>
        <p:spPr bwMode="auto">
          <a:xfrm>
            <a:off x="217488" y="439738"/>
            <a:ext cx="2266280"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Législation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04459"/>
                                        </p:tgtEl>
                                        <p:attrNameLst>
                                          <p:attrName>style.visibility</p:attrName>
                                        </p:attrNameLst>
                                      </p:cBhvr>
                                      <p:to>
                                        <p:strVal val="visible"/>
                                      </p:to>
                                    </p:set>
                                    <p:anim calcmode="lin" valueType="num">
                                      <p:cBhvr additive="base">
                                        <p:cTn id="7" dur="500" fill="hold"/>
                                        <p:tgtEl>
                                          <p:spTgt spid="104459"/>
                                        </p:tgtEl>
                                        <p:attrNameLst>
                                          <p:attrName>ppt_x</p:attrName>
                                        </p:attrNameLst>
                                      </p:cBhvr>
                                      <p:tavLst>
                                        <p:tav tm="0">
                                          <p:val>
                                            <p:strVal val="0-#ppt_w/2"/>
                                          </p:val>
                                        </p:tav>
                                        <p:tav tm="100000">
                                          <p:val>
                                            <p:strVal val="#ppt_x"/>
                                          </p:val>
                                        </p:tav>
                                      </p:tavLst>
                                    </p:anim>
                                    <p:anim calcmode="lin" valueType="num">
                                      <p:cBhvr additive="base">
                                        <p:cTn id="8" dur="500" fill="hold"/>
                                        <p:tgtEl>
                                          <p:spTgt spid="1044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452"/>
                                        </p:tgtEl>
                                        <p:attrNameLst>
                                          <p:attrName>style.visibility</p:attrName>
                                        </p:attrNameLst>
                                      </p:cBhvr>
                                      <p:to>
                                        <p:strVal val="visible"/>
                                      </p:to>
                                    </p:set>
                                    <p:anim calcmode="lin" valueType="num">
                                      <p:cBhvr additive="base">
                                        <p:cTn id="13" dur="500" fill="hold"/>
                                        <p:tgtEl>
                                          <p:spTgt spid="104452"/>
                                        </p:tgtEl>
                                        <p:attrNameLst>
                                          <p:attrName>ppt_x</p:attrName>
                                        </p:attrNameLst>
                                      </p:cBhvr>
                                      <p:tavLst>
                                        <p:tav tm="0">
                                          <p:val>
                                            <p:strVal val="0-#ppt_w/2"/>
                                          </p:val>
                                        </p:tav>
                                        <p:tav tm="100000">
                                          <p:val>
                                            <p:strVal val="#ppt_x"/>
                                          </p:val>
                                        </p:tav>
                                      </p:tavLst>
                                    </p:anim>
                                    <p:anim calcmode="lin" valueType="num">
                                      <p:cBhvr additive="base">
                                        <p:cTn id="14" dur="500" fill="hold"/>
                                        <p:tgtEl>
                                          <p:spTgt spid="10445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4456"/>
                                        </p:tgtEl>
                                        <p:attrNameLst>
                                          <p:attrName>style.visibility</p:attrName>
                                        </p:attrNameLst>
                                      </p:cBhvr>
                                      <p:to>
                                        <p:strVal val="visible"/>
                                      </p:to>
                                    </p:set>
                                    <p:anim calcmode="lin" valueType="num">
                                      <p:cBhvr additive="base">
                                        <p:cTn id="19" dur="500" fill="hold"/>
                                        <p:tgtEl>
                                          <p:spTgt spid="104456"/>
                                        </p:tgtEl>
                                        <p:attrNameLst>
                                          <p:attrName>ppt_x</p:attrName>
                                        </p:attrNameLst>
                                      </p:cBhvr>
                                      <p:tavLst>
                                        <p:tav tm="0">
                                          <p:val>
                                            <p:strVal val="1+#ppt_w/2"/>
                                          </p:val>
                                        </p:tav>
                                        <p:tav tm="100000">
                                          <p:val>
                                            <p:strVal val="#ppt_x"/>
                                          </p:val>
                                        </p:tav>
                                      </p:tavLst>
                                    </p:anim>
                                    <p:anim calcmode="lin" valueType="num">
                                      <p:cBhvr additive="base">
                                        <p:cTn id="20" dur="500" fill="hold"/>
                                        <p:tgtEl>
                                          <p:spTgt spid="1044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animBg="1" autoUpdateAnimBg="0"/>
      <p:bldP spid="104456" grpId="0" animBg="1" autoUpdateAnimBg="0"/>
      <p:bldP spid="104459"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395536" y="2348880"/>
            <a:ext cx="7777163" cy="2708434"/>
          </a:xfrm>
          <a:prstGeom prst="rect">
            <a:avLst/>
          </a:prstGeom>
          <a:noFill/>
          <a:ln w="9525">
            <a:noFill/>
            <a:miter lim="800000"/>
            <a:headEnd/>
            <a:tailEnd/>
          </a:ln>
        </p:spPr>
        <p:txBody>
          <a:bodyPr>
            <a:spAutoFit/>
          </a:bodyPr>
          <a:lstStyle/>
          <a:p>
            <a:pPr>
              <a:spcBef>
                <a:spcPct val="50000"/>
              </a:spcBef>
              <a:buFontTx/>
              <a:buChar char="-"/>
            </a:pPr>
            <a:r>
              <a:rPr lang="fr-FR" sz="2000" dirty="0">
                <a:latin typeface="Verdana" pitchFamily="34" charset="0"/>
                <a:ea typeface="Verdana" pitchFamily="34" charset="0"/>
                <a:cs typeface="Verdana" pitchFamily="34" charset="0"/>
              </a:rPr>
              <a:t>Fabriquées</a:t>
            </a:r>
          </a:p>
          <a:p>
            <a:pPr lvl="1">
              <a:spcBef>
                <a:spcPct val="50000"/>
              </a:spcBef>
              <a:buFontTx/>
              <a:buChar char="-"/>
            </a:pPr>
            <a:r>
              <a:rPr lang="fr-FR" sz="2000" dirty="0">
                <a:latin typeface="Verdana" pitchFamily="34" charset="0"/>
                <a:ea typeface="Verdana" pitchFamily="34" charset="0"/>
                <a:cs typeface="Verdana" pitchFamily="34" charset="0"/>
              </a:rPr>
              <a:t>Manipulées</a:t>
            </a:r>
          </a:p>
          <a:p>
            <a:pPr lvl="2">
              <a:spcBef>
                <a:spcPct val="50000"/>
              </a:spcBef>
              <a:buFontTx/>
              <a:buChar char="-"/>
            </a:pPr>
            <a:r>
              <a:rPr lang="fr-FR" sz="2000" dirty="0">
                <a:latin typeface="Verdana" pitchFamily="34" charset="0"/>
                <a:ea typeface="Verdana" pitchFamily="34" charset="0"/>
                <a:cs typeface="Verdana" pitchFamily="34" charset="0"/>
              </a:rPr>
              <a:t>Transformées</a:t>
            </a:r>
          </a:p>
          <a:p>
            <a:pPr lvl="3">
              <a:spcBef>
                <a:spcPct val="50000"/>
              </a:spcBef>
              <a:buFontTx/>
              <a:buChar char="-"/>
            </a:pPr>
            <a:r>
              <a:rPr lang="fr-FR" sz="2000" dirty="0">
                <a:latin typeface="Verdana" pitchFamily="34" charset="0"/>
                <a:ea typeface="Verdana" pitchFamily="34" charset="0"/>
                <a:cs typeface="Verdana" pitchFamily="34" charset="0"/>
              </a:rPr>
              <a:t>Entreposées</a:t>
            </a:r>
          </a:p>
          <a:p>
            <a:pPr lvl="4">
              <a:spcBef>
                <a:spcPct val="50000"/>
              </a:spcBef>
              <a:buFontTx/>
              <a:buChar char="-"/>
            </a:pPr>
            <a:r>
              <a:rPr lang="fr-FR" sz="2000" dirty="0">
                <a:latin typeface="Verdana" pitchFamily="34" charset="0"/>
                <a:ea typeface="Verdana" pitchFamily="34" charset="0"/>
                <a:cs typeface="Verdana" pitchFamily="34" charset="0"/>
              </a:rPr>
              <a:t>Transportées</a:t>
            </a:r>
          </a:p>
          <a:p>
            <a:pPr lvl="4">
              <a:spcBef>
                <a:spcPct val="50000"/>
              </a:spcBef>
            </a:pPr>
            <a:r>
              <a:rPr lang="fr-FR" sz="2000" dirty="0">
                <a:latin typeface="Verdana" pitchFamily="34" charset="0"/>
                <a:ea typeface="Verdana" pitchFamily="34" charset="0"/>
                <a:cs typeface="Verdana" pitchFamily="34" charset="0"/>
              </a:rPr>
              <a:t>       -Distribuées</a:t>
            </a:r>
          </a:p>
        </p:txBody>
      </p:sp>
      <p:sp>
        <p:nvSpPr>
          <p:cNvPr id="86019" name="Text Box 3"/>
          <p:cNvSpPr txBox="1">
            <a:spLocks noChangeArrowheads="1"/>
          </p:cNvSpPr>
          <p:nvPr/>
        </p:nvSpPr>
        <p:spPr bwMode="auto">
          <a:xfrm>
            <a:off x="899592" y="5445224"/>
            <a:ext cx="7632700" cy="40011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lgn="ctr" fontAlgn="auto">
              <a:spcBef>
                <a:spcPct val="50000"/>
              </a:spcBef>
              <a:spcAft>
                <a:spcPts val="0"/>
              </a:spcAft>
              <a:defRPr/>
            </a:pPr>
            <a:r>
              <a:rPr lang="fr-FR" sz="2000" dirty="0">
                <a:effectLst>
                  <a:outerShdw blurRad="38100" dist="38100" dir="2700000" algn="tl">
                    <a:srgbClr val="000000"/>
                  </a:outerShdw>
                </a:effectLst>
                <a:latin typeface="Verdana" pitchFamily="34" charset="0"/>
                <a:ea typeface="Verdana" pitchFamily="34" charset="0"/>
                <a:cs typeface="Verdana" pitchFamily="34" charset="0"/>
              </a:rPr>
              <a:t>PLAN DE MAITRISE SANITAIRE</a:t>
            </a:r>
          </a:p>
        </p:txBody>
      </p:sp>
      <p:sp>
        <p:nvSpPr>
          <p:cNvPr id="86020" name="Text Box 4"/>
          <p:cNvSpPr txBox="1">
            <a:spLocks noChangeArrowheads="1"/>
          </p:cNvSpPr>
          <p:nvPr/>
        </p:nvSpPr>
        <p:spPr bwMode="auto">
          <a:xfrm>
            <a:off x="1151112" y="836712"/>
            <a:ext cx="7992888" cy="400110"/>
          </a:xfrm>
          <a:prstGeom prst="rect">
            <a:avLst/>
          </a:prstGeom>
          <a:noFill/>
          <a:ln w="9525">
            <a:noFill/>
            <a:miter lim="800000"/>
            <a:headEnd/>
            <a:tailEnd/>
          </a:ln>
          <a:effectLst/>
        </p:spPr>
        <p:txBody>
          <a:bodyPr wrap="square">
            <a:spAutoFit/>
          </a:bodyPr>
          <a:lstStyle/>
          <a:p>
            <a:pPr fontAlgn="auto">
              <a:spcBef>
                <a:spcPct val="50000"/>
              </a:spcBef>
              <a:spcAft>
                <a:spcPts val="0"/>
              </a:spcAft>
              <a:defRPr/>
            </a:pPr>
            <a:r>
              <a:rPr lang="fr-FR" sz="2000" dirty="0">
                <a:effectLst>
                  <a:outerShdw blurRad="38100" dist="38100" dir="2700000" algn="tl">
                    <a:srgbClr val="000000"/>
                  </a:outerShdw>
                </a:effectLst>
                <a:latin typeface="Verdana" pitchFamily="34" charset="0"/>
                <a:ea typeface="Verdana" pitchFamily="34" charset="0"/>
                <a:cs typeface="Verdana" pitchFamily="34" charset="0"/>
              </a:rPr>
              <a:t>Quels établissements sont concernés par le PMS ?</a:t>
            </a:r>
          </a:p>
        </p:txBody>
      </p:sp>
      <p:sp>
        <p:nvSpPr>
          <p:cNvPr id="18440" name="Text Box 8"/>
          <p:cNvSpPr txBox="1">
            <a:spLocks noChangeArrowheads="1"/>
          </p:cNvSpPr>
          <p:nvPr/>
        </p:nvSpPr>
        <p:spPr bwMode="auto">
          <a:xfrm>
            <a:off x="1583160" y="1484784"/>
            <a:ext cx="6624638" cy="707886"/>
          </a:xfrm>
          <a:prstGeom prst="rect">
            <a:avLst/>
          </a:prstGeom>
          <a:noFill/>
          <a:ln w="9525">
            <a:noFill/>
            <a:miter lim="800000"/>
            <a:headEnd/>
            <a:tailEnd/>
          </a:ln>
        </p:spPr>
        <p:txBody>
          <a:bodyPr>
            <a:spAutoFit/>
          </a:bodyPr>
          <a:lstStyle/>
          <a:p>
            <a:pPr>
              <a:spcBef>
                <a:spcPct val="50000"/>
              </a:spcBef>
            </a:pPr>
            <a:r>
              <a:rPr lang="fr-FR" sz="2000" dirty="0">
                <a:latin typeface="Verdana" pitchFamily="34" charset="0"/>
                <a:ea typeface="Verdana" pitchFamily="34" charset="0"/>
                <a:cs typeface="Verdana" pitchFamily="34" charset="0"/>
              </a:rPr>
              <a:t>Établissements alimentaires où les denrées sont:</a:t>
            </a:r>
          </a:p>
        </p:txBody>
      </p:sp>
      <p:sp>
        <p:nvSpPr>
          <p:cNvPr id="7" name="Rectangle 6"/>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8" name="Text Box 2"/>
          <p:cNvSpPr txBox="1">
            <a:spLocks noChangeArrowheads="1"/>
          </p:cNvSpPr>
          <p:nvPr/>
        </p:nvSpPr>
        <p:spPr bwMode="auto">
          <a:xfrm>
            <a:off x="217488" y="439738"/>
            <a:ext cx="2266280"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Législation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ChangeArrowheads="1"/>
          </p:cNvSpPr>
          <p:nvPr/>
        </p:nvSpPr>
        <p:spPr bwMode="auto">
          <a:xfrm>
            <a:off x="1547813" y="908050"/>
            <a:ext cx="6264275" cy="5184775"/>
          </a:xfrm>
          <a:prstGeom prst="triangle">
            <a:avLst>
              <a:gd name="adj" fmla="val 50000"/>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fr-FR">
              <a:latin typeface="Calibri" pitchFamily="34" charset="0"/>
            </a:endParaRPr>
          </a:p>
        </p:txBody>
      </p:sp>
      <p:sp>
        <p:nvSpPr>
          <p:cNvPr id="19463" name="Line 10"/>
          <p:cNvSpPr>
            <a:spLocks noChangeShapeType="1"/>
          </p:cNvSpPr>
          <p:nvPr/>
        </p:nvSpPr>
        <p:spPr bwMode="auto">
          <a:xfrm>
            <a:off x="2411413" y="4652963"/>
            <a:ext cx="4537075" cy="0"/>
          </a:xfrm>
          <a:prstGeom prst="line">
            <a:avLst/>
          </a:prstGeom>
          <a:noFill/>
          <a:ln w="9525">
            <a:solidFill>
              <a:schemeClr val="tx1"/>
            </a:solidFill>
            <a:round/>
            <a:headEnd/>
            <a:tailEnd/>
          </a:ln>
        </p:spPr>
        <p:txBody>
          <a:bodyPr/>
          <a:lstStyle/>
          <a:p>
            <a:endParaRPr lang="fr-FR"/>
          </a:p>
        </p:txBody>
      </p:sp>
      <p:sp>
        <p:nvSpPr>
          <p:cNvPr id="19464" name="AutoShape 12"/>
          <p:cNvSpPr>
            <a:spLocks noChangeArrowheads="1"/>
          </p:cNvSpPr>
          <p:nvPr/>
        </p:nvSpPr>
        <p:spPr bwMode="auto">
          <a:xfrm rot="-7270577">
            <a:off x="3816351" y="3176587"/>
            <a:ext cx="6119812" cy="576263"/>
          </a:xfrm>
          <a:prstGeom prst="notchedRightArrow">
            <a:avLst>
              <a:gd name="adj1" fmla="val 50000"/>
              <a:gd name="adj2" fmla="val 265496"/>
            </a:avLst>
          </a:prstGeom>
          <a:solidFill>
            <a:srgbClr val="FF0000"/>
          </a:solidFill>
          <a:ln w="9525">
            <a:solidFill>
              <a:schemeClr val="tx1"/>
            </a:solidFill>
            <a:miter lim="800000"/>
            <a:headEnd/>
            <a:tailEnd/>
          </a:ln>
        </p:spPr>
        <p:txBody>
          <a:bodyPr wrap="none" anchor="ctr"/>
          <a:lstStyle/>
          <a:p>
            <a:endParaRPr lang="fr-FR">
              <a:latin typeface="Calibri" pitchFamily="34" charset="0"/>
            </a:endParaRPr>
          </a:p>
        </p:txBody>
      </p:sp>
      <p:grpSp>
        <p:nvGrpSpPr>
          <p:cNvPr id="2" name="Group 17"/>
          <p:cNvGrpSpPr>
            <a:grpSpLocks/>
          </p:cNvGrpSpPr>
          <p:nvPr/>
        </p:nvGrpSpPr>
        <p:grpSpPr bwMode="auto">
          <a:xfrm>
            <a:off x="1331913" y="4797425"/>
            <a:ext cx="5905500" cy="1154113"/>
            <a:chOff x="839" y="3022"/>
            <a:chExt cx="3720" cy="727"/>
          </a:xfrm>
        </p:grpSpPr>
        <p:sp>
          <p:nvSpPr>
            <p:cNvPr id="19473" name="Text Box 3"/>
            <p:cNvSpPr txBox="1">
              <a:spLocks noChangeArrowheads="1"/>
            </p:cNvSpPr>
            <p:nvPr/>
          </p:nvSpPr>
          <p:spPr bwMode="auto">
            <a:xfrm>
              <a:off x="1474" y="3022"/>
              <a:ext cx="3085" cy="727"/>
            </a:xfrm>
            <a:prstGeom prst="rect">
              <a:avLst/>
            </a:prstGeom>
            <a:noFill/>
            <a:ln w="9525">
              <a:noFill/>
              <a:miter lim="800000"/>
              <a:headEnd/>
              <a:tailEnd/>
            </a:ln>
          </p:spPr>
          <p:txBody>
            <a:bodyPr>
              <a:spAutoFit/>
            </a:bodyPr>
            <a:lstStyle/>
            <a:p>
              <a:pPr algn="ctr">
                <a:spcBef>
                  <a:spcPct val="50000"/>
                </a:spcBef>
              </a:pPr>
              <a:r>
                <a:rPr lang="fr-FR" sz="2400" dirty="0">
                  <a:latin typeface="Tahoma" pitchFamily="34" charset="0"/>
                </a:rPr>
                <a:t>Règles fondamentales de l’hygiène</a:t>
              </a:r>
            </a:p>
            <a:p>
              <a:pPr algn="ctr">
                <a:spcBef>
                  <a:spcPct val="50000"/>
                </a:spcBef>
              </a:pPr>
              <a:r>
                <a:rPr lang="fr-FR" sz="1400" dirty="0">
                  <a:latin typeface="Tahoma" pitchFamily="34" charset="0"/>
                </a:rPr>
                <a:t>=BONNES PRATIQUES D’HYGIENE</a:t>
              </a:r>
              <a:endParaRPr lang="fr-FR" sz="2400" dirty="0">
                <a:latin typeface="Tahoma" pitchFamily="34" charset="0"/>
              </a:endParaRPr>
            </a:p>
          </p:txBody>
        </p:sp>
        <p:sp>
          <p:nvSpPr>
            <p:cNvPr id="19474" name="WordArt 14"/>
            <p:cNvSpPr>
              <a:spLocks noChangeArrowheads="1" noChangeShapeType="1" noTextEdit="1"/>
            </p:cNvSpPr>
            <p:nvPr/>
          </p:nvSpPr>
          <p:spPr bwMode="auto">
            <a:xfrm>
              <a:off x="839" y="3249"/>
              <a:ext cx="108" cy="360"/>
            </a:xfrm>
            <a:prstGeom prst="rect">
              <a:avLst/>
            </a:prstGeom>
          </p:spPr>
          <p:txBody>
            <a:bodyPr wrap="none" fromWordArt="1">
              <a:prstTxWarp prst="textPlain">
                <a:avLst>
                  <a:gd name="adj" fmla="val 50000"/>
                </a:avLst>
              </a:prstTxWarp>
            </a:bodyPr>
            <a:lstStyle/>
            <a:p>
              <a:pPr algn="ctr"/>
              <a:r>
                <a:rPr lang="fr-FR"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1</a:t>
              </a:r>
            </a:p>
          </p:txBody>
        </p:sp>
      </p:grpSp>
      <p:grpSp>
        <p:nvGrpSpPr>
          <p:cNvPr id="3" name="Group 18"/>
          <p:cNvGrpSpPr>
            <a:grpSpLocks/>
          </p:cNvGrpSpPr>
          <p:nvPr/>
        </p:nvGrpSpPr>
        <p:grpSpPr bwMode="auto">
          <a:xfrm>
            <a:off x="2195513" y="3357565"/>
            <a:ext cx="4968875" cy="1692276"/>
            <a:chOff x="1383" y="2115"/>
            <a:chExt cx="3130" cy="1066"/>
          </a:xfrm>
        </p:grpSpPr>
        <p:sp>
          <p:nvSpPr>
            <p:cNvPr id="19471" name="Text Box 8"/>
            <p:cNvSpPr txBox="1">
              <a:spLocks noChangeArrowheads="1"/>
            </p:cNvSpPr>
            <p:nvPr/>
          </p:nvSpPr>
          <p:spPr bwMode="auto">
            <a:xfrm>
              <a:off x="1519" y="2115"/>
              <a:ext cx="2994" cy="1066"/>
            </a:xfrm>
            <a:prstGeom prst="rect">
              <a:avLst/>
            </a:prstGeom>
            <a:noFill/>
            <a:ln w="9525">
              <a:noFill/>
              <a:miter lim="800000"/>
              <a:headEnd/>
              <a:tailEnd/>
            </a:ln>
          </p:spPr>
          <p:txBody>
            <a:bodyPr>
              <a:spAutoFit/>
            </a:bodyPr>
            <a:lstStyle/>
            <a:p>
              <a:pPr algn="ctr">
                <a:spcBef>
                  <a:spcPct val="50000"/>
                </a:spcBef>
              </a:pPr>
              <a:r>
                <a:rPr lang="fr-FR" sz="2400" dirty="0">
                  <a:latin typeface="Tahoma" pitchFamily="34" charset="0"/>
                </a:rPr>
                <a:t>Bonnes Pratiques de Fabrication</a:t>
              </a:r>
            </a:p>
            <a:p>
              <a:pPr algn="ctr">
                <a:spcBef>
                  <a:spcPct val="50000"/>
                </a:spcBef>
              </a:pPr>
              <a:r>
                <a:rPr lang="fr-FR" sz="1400" dirty="0">
                  <a:latin typeface="Tahoma" pitchFamily="34" charset="0"/>
                </a:rPr>
                <a:t>Données par les guides de Bonnes Pratiques de fabrication</a:t>
              </a:r>
            </a:p>
            <a:p>
              <a:pPr algn="ctr">
                <a:spcBef>
                  <a:spcPct val="50000"/>
                </a:spcBef>
              </a:pPr>
              <a:endParaRPr lang="fr-FR" sz="1400" dirty="0">
                <a:latin typeface="Tahoma" pitchFamily="34" charset="0"/>
              </a:endParaRPr>
            </a:p>
          </p:txBody>
        </p:sp>
        <p:sp>
          <p:nvSpPr>
            <p:cNvPr id="19472" name="WordArt 15"/>
            <p:cNvSpPr>
              <a:spLocks noChangeArrowheads="1" noChangeShapeType="1" noTextEdit="1"/>
            </p:cNvSpPr>
            <p:nvPr/>
          </p:nvSpPr>
          <p:spPr bwMode="auto">
            <a:xfrm>
              <a:off x="1383" y="2115"/>
              <a:ext cx="144" cy="360"/>
            </a:xfrm>
            <a:prstGeom prst="rect">
              <a:avLst/>
            </a:prstGeom>
          </p:spPr>
          <p:txBody>
            <a:bodyPr wrap="none" fromWordArt="1">
              <a:prstTxWarp prst="textPlain">
                <a:avLst>
                  <a:gd name="adj" fmla="val 50000"/>
                </a:avLst>
              </a:prstTxWarp>
            </a:bodyPr>
            <a:lstStyle/>
            <a:p>
              <a:pPr algn="ctr"/>
              <a:r>
                <a:rPr lang="fr-FR"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2</a:t>
              </a:r>
            </a:p>
          </p:txBody>
        </p:sp>
      </p:grpSp>
      <p:grpSp>
        <p:nvGrpSpPr>
          <p:cNvPr id="4" name="Group 19"/>
          <p:cNvGrpSpPr>
            <a:grpSpLocks/>
          </p:cNvGrpSpPr>
          <p:nvPr/>
        </p:nvGrpSpPr>
        <p:grpSpPr bwMode="auto">
          <a:xfrm>
            <a:off x="3348038" y="1700213"/>
            <a:ext cx="2519362" cy="1223962"/>
            <a:chOff x="2109" y="1071"/>
            <a:chExt cx="1587" cy="771"/>
          </a:xfrm>
        </p:grpSpPr>
        <p:sp>
          <p:nvSpPr>
            <p:cNvPr id="19468" name="Text Box 9"/>
            <p:cNvSpPr txBox="1">
              <a:spLocks noChangeArrowheads="1"/>
            </p:cNvSpPr>
            <p:nvPr/>
          </p:nvSpPr>
          <p:spPr bwMode="auto">
            <a:xfrm>
              <a:off x="2245" y="1219"/>
              <a:ext cx="1406" cy="623"/>
            </a:xfrm>
            <a:prstGeom prst="rect">
              <a:avLst/>
            </a:prstGeom>
            <a:noFill/>
            <a:ln w="9525">
              <a:noFill/>
              <a:miter lim="800000"/>
              <a:headEnd/>
              <a:tailEnd/>
            </a:ln>
          </p:spPr>
          <p:txBody>
            <a:bodyPr>
              <a:spAutoFit/>
            </a:bodyPr>
            <a:lstStyle/>
            <a:p>
              <a:pPr algn="ctr">
                <a:spcBef>
                  <a:spcPct val="50000"/>
                </a:spcBef>
              </a:pPr>
              <a:r>
                <a:rPr lang="fr-FR" sz="2400">
                  <a:latin typeface="Tahoma" pitchFamily="34" charset="0"/>
                </a:rPr>
                <a:t>Plan HACCP</a:t>
              </a:r>
            </a:p>
            <a:p>
              <a:pPr algn="ctr">
                <a:spcBef>
                  <a:spcPct val="50000"/>
                </a:spcBef>
              </a:pPr>
              <a:r>
                <a:rPr lang="fr-FR" sz="1400">
                  <a:latin typeface="Tahoma" pitchFamily="34" charset="0"/>
                </a:rPr>
                <a:t>Outil d’analyse des risques </a:t>
              </a:r>
            </a:p>
          </p:txBody>
        </p:sp>
        <p:sp>
          <p:nvSpPr>
            <p:cNvPr id="19469" name="Line 11"/>
            <p:cNvSpPr>
              <a:spLocks noChangeShapeType="1"/>
            </p:cNvSpPr>
            <p:nvPr/>
          </p:nvSpPr>
          <p:spPr bwMode="auto">
            <a:xfrm>
              <a:off x="2200" y="1842"/>
              <a:ext cx="1496" cy="0"/>
            </a:xfrm>
            <a:prstGeom prst="line">
              <a:avLst/>
            </a:prstGeom>
            <a:noFill/>
            <a:ln w="9525">
              <a:solidFill>
                <a:schemeClr val="tx1"/>
              </a:solidFill>
              <a:round/>
              <a:headEnd/>
              <a:tailEnd/>
            </a:ln>
          </p:spPr>
          <p:txBody>
            <a:bodyPr/>
            <a:lstStyle/>
            <a:p>
              <a:endParaRPr lang="fr-FR"/>
            </a:p>
          </p:txBody>
        </p:sp>
        <p:sp>
          <p:nvSpPr>
            <p:cNvPr id="19470" name="WordArt 16"/>
            <p:cNvSpPr>
              <a:spLocks noChangeArrowheads="1" noChangeShapeType="1" noTextEdit="1"/>
            </p:cNvSpPr>
            <p:nvPr/>
          </p:nvSpPr>
          <p:spPr bwMode="auto">
            <a:xfrm>
              <a:off x="2109" y="1071"/>
              <a:ext cx="150" cy="360"/>
            </a:xfrm>
            <a:prstGeom prst="rect">
              <a:avLst/>
            </a:prstGeom>
          </p:spPr>
          <p:txBody>
            <a:bodyPr wrap="none" fromWordArt="1">
              <a:prstTxWarp prst="textPlain">
                <a:avLst>
                  <a:gd name="adj" fmla="val 50000"/>
                </a:avLst>
              </a:prstTxWarp>
            </a:bodyPr>
            <a:lstStyle/>
            <a:p>
              <a:pPr algn="ctr"/>
              <a:r>
                <a:rPr lang="fr-FR"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3</a:t>
              </a:r>
            </a:p>
          </p:txBody>
        </p:sp>
      </p:grpSp>
      <p:sp>
        <p:nvSpPr>
          <p:cNvPr id="19" name="Text Box 2"/>
          <p:cNvSpPr txBox="1">
            <a:spLocks noChangeArrowheads="1"/>
          </p:cNvSpPr>
          <p:nvPr/>
        </p:nvSpPr>
        <p:spPr bwMode="auto">
          <a:xfrm>
            <a:off x="6804248" y="1916832"/>
            <a:ext cx="2123728" cy="800219"/>
          </a:xfrm>
          <a:prstGeom prst="rect">
            <a:avLst/>
          </a:prstGeom>
          <a:noFill/>
          <a:ln w="9525">
            <a:noFill/>
            <a:miter lim="800000"/>
            <a:headEnd/>
            <a:tailEnd/>
          </a:ln>
          <a:effectLst/>
        </p:spPr>
        <p:txBody>
          <a:bodyPr wrap="square">
            <a:spAutoFit/>
          </a:bodyPr>
          <a:lstStyle/>
          <a:p>
            <a:pPr algn="ctr"/>
            <a:r>
              <a:rPr lang="fr-FR" sz="1800" dirty="0">
                <a:solidFill>
                  <a:srgbClr val="000099"/>
                </a:solidFill>
                <a:latin typeface="Verdana" pitchFamily="34" charset="0"/>
              </a:rPr>
              <a:t>PMS </a:t>
            </a:r>
          </a:p>
          <a:p>
            <a:pPr algn="ctr"/>
            <a:r>
              <a:rPr lang="fr-FR" sz="1400" dirty="0">
                <a:solidFill>
                  <a:srgbClr val="000099"/>
                </a:solidFill>
                <a:latin typeface="Verdana" pitchFamily="34" charset="0"/>
              </a:rPr>
              <a:t>(Plan de Maitrise Sanitaire)</a:t>
            </a:r>
          </a:p>
        </p:txBody>
      </p:sp>
      <p:sp>
        <p:nvSpPr>
          <p:cNvPr id="17" name="Rectangle 16"/>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20" name="Text Box 2"/>
          <p:cNvSpPr txBox="1">
            <a:spLocks noChangeArrowheads="1"/>
          </p:cNvSpPr>
          <p:nvPr/>
        </p:nvSpPr>
        <p:spPr bwMode="auto">
          <a:xfrm>
            <a:off x="217488" y="439738"/>
            <a:ext cx="2266280"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Législation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3" name="Picture 3"/>
          <p:cNvPicPr>
            <a:picLocks noChangeAspect="1" noChangeArrowheads="1"/>
          </p:cNvPicPr>
          <p:nvPr/>
        </p:nvPicPr>
        <p:blipFill>
          <a:blip r:embed="rId3" cstate="print"/>
          <a:srcRect l="30318" t="26850" r="27157" b="29681"/>
          <a:stretch>
            <a:fillRect/>
          </a:stretch>
        </p:blipFill>
        <p:spPr bwMode="auto">
          <a:xfrm>
            <a:off x="755576" y="1556792"/>
            <a:ext cx="7551448" cy="4824536"/>
          </a:xfrm>
          <a:prstGeom prst="rect">
            <a:avLst/>
          </a:prstGeom>
          <a:noFill/>
          <a:ln w="9525">
            <a:noFill/>
            <a:miter lim="800000"/>
            <a:headEnd/>
            <a:tailEnd/>
          </a:ln>
        </p:spPr>
      </p:pic>
      <p:sp>
        <p:nvSpPr>
          <p:cNvPr id="8" name="Rectangle 7"/>
          <p:cNvSpPr/>
          <p:nvPr/>
        </p:nvSpPr>
        <p:spPr bwMode="auto">
          <a:xfrm>
            <a:off x="323528" y="1988840"/>
            <a:ext cx="4586808" cy="288032"/>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500" b="1" i="0" u="none" strike="noStrike" cap="none" normalizeH="0" baseline="0">
              <a:ln>
                <a:noFill/>
              </a:ln>
              <a:solidFill>
                <a:schemeClr val="tx1"/>
              </a:solidFill>
              <a:effectLst>
                <a:outerShdw blurRad="38100" dist="38100" dir="2700000" algn="tl">
                  <a:srgbClr val="000000">
                    <a:alpha val="43137"/>
                  </a:srgbClr>
                </a:outerShdw>
              </a:effectLst>
              <a:latin typeface="Comic Sans MS" pitchFamily="66" charset="0"/>
            </a:endParaRPr>
          </a:p>
        </p:txBody>
      </p:sp>
      <p:sp>
        <p:nvSpPr>
          <p:cNvPr id="5" name="Rectangle 4"/>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7" name="Text Box 2"/>
          <p:cNvSpPr txBox="1">
            <a:spLocks noChangeArrowheads="1"/>
          </p:cNvSpPr>
          <p:nvPr/>
        </p:nvSpPr>
        <p:spPr bwMode="auto">
          <a:xfrm>
            <a:off x="217488" y="439738"/>
            <a:ext cx="2266280"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Législation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Grp="1" noChangeAspect="1" noChangeArrowheads="1"/>
          </p:cNvPicPr>
          <p:nvPr>
            <p:ph idx="1"/>
          </p:nvPr>
        </p:nvPicPr>
        <p:blipFill>
          <a:blip r:embed="rId3" cstate="print"/>
          <a:srcRect l="27816" t="41998" r="26135" b="48456"/>
          <a:stretch>
            <a:fillRect/>
          </a:stretch>
        </p:blipFill>
        <p:spPr bwMode="auto">
          <a:xfrm>
            <a:off x="107504" y="2348880"/>
            <a:ext cx="9036496" cy="1224136"/>
          </a:xfrm>
          <a:prstGeom prst="rect">
            <a:avLst/>
          </a:prstGeom>
          <a:noFill/>
          <a:ln w="9525">
            <a:noFill/>
            <a:miter lim="800000"/>
            <a:headEnd/>
            <a:tailEnd/>
          </a:ln>
        </p:spPr>
      </p:pic>
      <p:sp>
        <p:nvSpPr>
          <p:cNvPr id="5" name="Rectangle 4"/>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6" name="Text Box 2"/>
          <p:cNvSpPr txBox="1">
            <a:spLocks noChangeArrowheads="1"/>
          </p:cNvSpPr>
          <p:nvPr/>
        </p:nvSpPr>
        <p:spPr bwMode="auto">
          <a:xfrm>
            <a:off x="217488" y="439738"/>
            <a:ext cx="2266280"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1800" dirty="0">
                <a:solidFill>
                  <a:srgbClr val="000099"/>
                </a:solidFill>
                <a:latin typeface="Verdana" pitchFamily="34" charset="0"/>
              </a:rPr>
              <a:t>3. Législation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Text Box 6"/>
          <p:cNvSpPr txBox="1">
            <a:spLocks noChangeArrowheads="1"/>
          </p:cNvSpPr>
          <p:nvPr/>
        </p:nvSpPr>
        <p:spPr bwMode="auto">
          <a:xfrm>
            <a:off x="217488" y="439738"/>
            <a:ext cx="1546225" cy="376237"/>
          </a:xfrm>
          <a:prstGeom prst="rect">
            <a:avLst/>
          </a:prstGeom>
          <a:noFill/>
          <a:ln w="9525">
            <a:solidFill>
              <a:schemeClr val="tx1"/>
            </a:solidFill>
            <a:miter lim="800000"/>
            <a:headEnd/>
            <a:tailEnd/>
          </a:ln>
          <a:effectLst/>
        </p:spPr>
        <p:txBody>
          <a:bodyPr>
            <a:spAutoFit/>
          </a:bodyPr>
          <a:lstStyle/>
          <a:p>
            <a:r>
              <a:rPr lang="fr-FR" sz="1800">
                <a:solidFill>
                  <a:srgbClr val="000099"/>
                </a:solidFill>
                <a:latin typeface="Verdana" pitchFamily="34" charset="0"/>
              </a:rPr>
              <a:t>Sommaire</a:t>
            </a:r>
          </a:p>
        </p:txBody>
      </p:sp>
      <p:sp>
        <p:nvSpPr>
          <p:cNvPr id="7" name="Rectangle 14"/>
          <p:cNvSpPr>
            <a:spLocks noChangeArrowheads="1"/>
          </p:cNvSpPr>
          <p:nvPr/>
        </p:nvSpPr>
        <p:spPr bwMode="auto">
          <a:xfrm>
            <a:off x="1907704" y="188640"/>
            <a:ext cx="6912768" cy="757130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r>
              <a:rPr lang="fr-FR" sz="1800" dirty="0">
                <a:solidFill>
                  <a:srgbClr val="0033CC"/>
                </a:solidFill>
                <a:latin typeface="Verdana" pitchFamily="34" charset="0"/>
              </a:rPr>
              <a:t>Partie 1 : Présentation de la démarche</a:t>
            </a:r>
          </a:p>
          <a:p>
            <a:pPr marL="1714500" lvl="3" indent="-342900">
              <a:buAutoNum type="arabicPeriod"/>
            </a:pPr>
            <a:r>
              <a:rPr lang="fr-FR" sz="1800" dirty="0">
                <a:solidFill>
                  <a:srgbClr val="0033CC"/>
                </a:solidFill>
                <a:latin typeface="Verdana" pitchFamily="34" charset="0"/>
              </a:rPr>
              <a:t>Historique </a:t>
            </a:r>
          </a:p>
          <a:p>
            <a:pPr marL="1714500" lvl="3" indent="-342900">
              <a:buAutoNum type="arabicPeriod"/>
            </a:pPr>
            <a:r>
              <a:rPr lang="fr-FR" sz="1800" dirty="0">
                <a:solidFill>
                  <a:srgbClr val="0033CC"/>
                </a:solidFill>
                <a:latin typeface="Verdana" pitchFamily="34" charset="0"/>
              </a:rPr>
              <a:t>Définitions </a:t>
            </a:r>
          </a:p>
          <a:p>
            <a:pPr marL="1714500" lvl="3" indent="-342900">
              <a:buAutoNum type="arabicPeriod"/>
            </a:pPr>
            <a:r>
              <a:rPr lang="fr-FR" sz="1800" dirty="0">
                <a:solidFill>
                  <a:srgbClr val="0033CC"/>
                </a:solidFill>
                <a:latin typeface="Verdana" pitchFamily="34" charset="0"/>
              </a:rPr>
              <a:t>La législation </a:t>
            </a:r>
          </a:p>
          <a:p>
            <a:endParaRPr lang="fr-FR" sz="1800" dirty="0">
              <a:solidFill>
                <a:srgbClr val="0033CC"/>
              </a:solidFill>
              <a:latin typeface="Verdana" pitchFamily="34" charset="0"/>
            </a:endParaRPr>
          </a:p>
          <a:p>
            <a:r>
              <a:rPr lang="fr-FR" sz="1800" dirty="0">
                <a:solidFill>
                  <a:srgbClr val="FF0000"/>
                </a:solidFill>
                <a:latin typeface="Verdana" pitchFamily="34" charset="0"/>
              </a:rPr>
              <a:t>Partie 2 : Les dangers</a:t>
            </a:r>
          </a:p>
          <a:p>
            <a:pPr marL="1714500" lvl="3" indent="-342900">
              <a:buAutoNum type="arabicPeriod"/>
            </a:pPr>
            <a:r>
              <a:rPr lang="fr-FR" sz="1800" dirty="0">
                <a:solidFill>
                  <a:srgbClr val="FF0000"/>
                </a:solidFill>
                <a:latin typeface="Verdana" pitchFamily="34" charset="0"/>
              </a:rPr>
              <a:t>Définitions </a:t>
            </a:r>
          </a:p>
          <a:p>
            <a:pPr marL="1714500" lvl="3" indent="-342900">
              <a:buAutoNum type="arabicPeriod"/>
            </a:pPr>
            <a:r>
              <a:rPr lang="fr-FR" sz="1800" dirty="0">
                <a:solidFill>
                  <a:srgbClr val="FF0000"/>
                </a:solidFill>
                <a:latin typeface="Verdana" pitchFamily="34" charset="0"/>
              </a:rPr>
              <a:t>Les dangers physiques</a:t>
            </a:r>
          </a:p>
          <a:p>
            <a:pPr marL="1714500" lvl="3" indent="-342900">
              <a:buAutoNum type="arabicPeriod"/>
            </a:pPr>
            <a:r>
              <a:rPr lang="fr-FR" sz="1800" dirty="0">
                <a:solidFill>
                  <a:srgbClr val="FF0000"/>
                </a:solidFill>
                <a:latin typeface="Verdana" pitchFamily="34" charset="0"/>
              </a:rPr>
              <a:t>Les dangers chimiques</a:t>
            </a:r>
          </a:p>
          <a:p>
            <a:pPr marL="1714500" lvl="3" indent="-342900">
              <a:buAutoNum type="arabicPeriod"/>
            </a:pPr>
            <a:r>
              <a:rPr lang="fr-FR" sz="1800" dirty="0">
                <a:solidFill>
                  <a:srgbClr val="FF0000"/>
                </a:solidFill>
                <a:latin typeface="Verdana" pitchFamily="34" charset="0"/>
              </a:rPr>
              <a:t>Les dangers biologiques</a:t>
            </a:r>
          </a:p>
          <a:p>
            <a:pPr marL="1714500" lvl="3" indent="-342900">
              <a:buAutoNum type="arabicPeriod"/>
            </a:pPr>
            <a:r>
              <a:rPr lang="fr-FR" sz="1800" dirty="0">
                <a:solidFill>
                  <a:srgbClr val="FF0000"/>
                </a:solidFill>
                <a:latin typeface="Verdana" pitchFamily="34" charset="0"/>
              </a:rPr>
              <a:t>Conséquences </a:t>
            </a:r>
          </a:p>
          <a:p>
            <a:pPr marL="1714500" lvl="3" indent="-342900">
              <a:buAutoNum type="arabicPeriod"/>
            </a:pPr>
            <a:r>
              <a:rPr lang="fr-FR" sz="1800" dirty="0">
                <a:solidFill>
                  <a:srgbClr val="FF0000"/>
                </a:solidFill>
                <a:latin typeface="Verdana" pitchFamily="34" charset="0"/>
              </a:rPr>
              <a:t>Les actions DDPP </a:t>
            </a:r>
          </a:p>
          <a:p>
            <a:endParaRPr lang="fr-FR" sz="1800" dirty="0">
              <a:solidFill>
                <a:srgbClr val="0033CC"/>
              </a:solidFill>
              <a:latin typeface="Verdana" pitchFamily="34" charset="0"/>
            </a:endParaRPr>
          </a:p>
          <a:p>
            <a:r>
              <a:rPr lang="fr-FR" sz="1800" dirty="0">
                <a:solidFill>
                  <a:srgbClr val="0033CC"/>
                </a:solidFill>
                <a:latin typeface="Verdana" pitchFamily="34" charset="0"/>
              </a:rPr>
              <a:t> </a:t>
            </a:r>
            <a:r>
              <a:rPr lang="fr-FR" sz="1800" dirty="0">
                <a:solidFill>
                  <a:srgbClr val="FF0000"/>
                </a:solidFill>
                <a:latin typeface="Verdana" pitchFamily="34" charset="0"/>
              </a:rPr>
              <a:t>Partie 3 : Les Bonnes Pratiques  d’Hygiène  et Les Bonnes Pratiques  de fabrication</a:t>
            </a:r>
          </a:p>
          <a:p>
            <a:pPr marL="1714500" lvl="3" indent="-342900">
              <a:buAutoNum type="arabicPeriod"/>
            </a:pPr>
            <a:r>
              <a:rPr lang="fr-FR" sz="1800" dirty="0">
                <a:solidFill>
                  <a:srgbClr val="FF0000"/>
                </a:solidFill>
                <a:latin typeface="Verdana" pitchFamily="34" charset="0"/>
              </a:rPr>
              <a:t>Les Bonnes pratiques d’hygiène </a:t>
            </a:r>
          </a:p>
          <a:p>
            <a:pPr marL="1714500" lvl="3" indent="-342900">
              <a:buAutoNum type="arabicPeriod"/>
            </a:pPr>
            <a:r>
              <a:rPr lang="fr-FR" sz="1800" dirty="0">
                <a:solidFill>
                  <a:srgbClr val="FF0000"/>
                </a:solidFill>
                <a:latin typeface="Verdana" pitchFamily="34" charset="0"/>
              </a:rPr>
              <a:t>Les bonnes pratiques de fabrication </a:t>
            </a:r>
          </a:p>
          <a:p>
            <a:pPr marL="1714500" lvl="3" indent="-342900">
              <a:buAutoNum type="arabicPeriod"/>
            </a:pPr>
            <a:r>
              <a:rPr lang="fr-FR" sz="1800" dirty="0">
                <a:solidFill>
                  <a:srgbClr val="FF0000"/>
                </a:solidFill>
                <a:latin typeface="Verdana" pitchFamily="34" charset="0"/>
              </a:rPr>
              <a:t>La traçabilité </a:t>
            </a:r>
          </a:p>
          <a:p>
            <a:endParaRPr lang="fr-FR" sz="1800" dirty="0">
              <a:solidFill>
                <a:srgbClr val="0033CC"/>
              </a:solidFill>
              <a:latin typeface="Verdana" pitchFamily="34" charset="0"/>
            </a:endParaRPr>
          </a:p>
          <a:p>
            <a:r>
              <a:rPr lang="fr-FR" sz="1800" dirty="0">
                <a:solidFill>
                  <a:schemeClr val="accent1">
                    <a:lumMod val="75000"/>
                  </a:schemeClr>
                </a:solidFill>
                <a:latin typeface="Verdana" pitchFamily="34" charset="0"/>
              </a:rPr>
              <a:t>Partie 4 : HACCP</a:t>
            </a:r>
          </a:p>
          <a:p>
            <a:pPr marL="1714500" lvl="3" indent="-342900">
              <a:buAutoNum type="arabicPeriod"/>
            </a:pPr>
            <a:r>
              <a:rPr lang="fr-FR" sz="1800" dirty="0">
                <a:solidFill>
                  <a:schemeClr val="accent1">
                    <a:lumMod val="75000"/>
                  </a:schemeClr>
                </a:solidFill>
                <a:latin typeface="Verdana" pitchFamily="34" charset="0"/>
              </a:rPr>
              <a:t>Les définitions</a:t>
            </a:r>
          </a:p>
          <a:p>
            <a:pPr marL="1714500" lvl="3" indent="-342900">
              <a:buAutoNum type="arabicPeriod"/>
            </a:pPr>
            <a:r>
              <a:rPr lang="fr-FR" sz="1800" dirty="0">
                <a:solidFill>
                  <a:schemeClr val="accent1">
                    <a:lumMod val="75000"/>
                  </a:schemeClr>
                </a:solidFill>
                <a:latin typeface="Verdana" pitchFamily="34" charset="0"/>
              </a:rPr>
              <a:t>La démarche </a:t>
            </a:r>
          </a:p>
          <a:p>
            <a:pPr marL="1714500" lvl="3" indent="-342900">
              <a:buAutoNum type="arabicPeriod"/>
            </a:pPr>
            <a:r>
              <a:rPr lang="fr-FR" sz="1800" dirty="0">
                <a:solidFill>
                  <a:schemeClr val="accent1">
                    <a:lumMod val="75000"/>
                  </a:schemeClr>
                </a:solidFill>
                <a:latin typeface="Verdana" pitchFamily="34" charset="0"/>
              </a:rPr>
              <a:t>Les 7 principes </a:t>
            </a:r>
          </a:p>
          <a:p>
            <a:pPr marL="1714500" lvl="3" indent="-342900">
              <a:buAutoNum type="arabicPeriod"/>
            </a:pPr>
            <a:r>
              <a:rPr lang="fr-FR" sz="1800" dirty="0">
                <a:solidFill>
                  <a:schemeClr val="accent1">
                    <a:lumMod val="75000"/>
                  </a:schemeClr>
                </a:solidFill>
                <a:latin typeface="Verdana" pitchFamily="34" charset="0"/>
              </a:rPr>
              <a:t>conclusion</a:t>
            </a:r>
          </a:p>
          <a:p>
            <a:endParaRPr lang="fr-FR" sz="1800" dirty="0">
              <a:solidFill>
                <a:srgbClr val="0033CC"/>
              </a:solidFill>
              <a:latin typeface="Verdana" pitchFamily="34" charset="0"/>
            </a:endParaRPr>
          </a:p>
          <a:p>
            <a:endParaRPr lang="fr-FR" sz="1800" dirty="0">
              <a:solidFill>
                <a:srgbClr val="0033CC"/>
              </a:solidFill>
              <a:latin typeface="Verdana"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Text Box 6"/>
          <p:cNvSpPr txBox="1">
            <a:spLocks noChangeArrowheads="1"/>
          </p:cNvSpPr>
          <p:nvPr/>
        </p:nvSpPr>
        <p:spPr bwMode="auto">
          <a:xfrm>
            <a:off x="217488" y="439738"/>
            <a:ext cx="1546225" cy="376237"/>
          </a:xfrm>
          <a:prstGeom prst="rect">
            <a:avLst/>
          </a:prstGeom>
          <a:noFill/>
          <a:ln w="9525">
            <a:solidFill>
              <a:schemeClr val="tx1"/>
            </a:solidFill>
            <a:miter lim="800000"/>
            <a:headEnd/>
            <a:tailEnd/>
          </a:ln>
          <a:effectLst/>
        </p:spPr>
        <p:txBody>
          <a:bodyPr>
            <a:spAutoFit/>
          </a:bodyPr>
          <a:lstStyle/>
          <a:p>
            <a:r>
              <a:rPr lang="fr-FR" sz="1800">
                <a:solidFill>
                  <a:srgbClr val="000099"/>
                </a:solidFill>
                <a:latin typeface="Verdana" pitchFamily="34" charset="0"/>
              </a:rPr>
              <a:t>Sommaire</a:t>
            </a:r>
          </a:p>
        </p:txBody>
      </p:sp>
      <p:sp>
        <p:nvSpPr>
          <p:cNvPr id="81927" name="Line 7"/>
          <p:cNvSpPr>
            <a:spLocks noChangeShapeType="1"/>
          </p:cNvSpPr>
          <p:nvPr/>
        </p:nvSpPr>
        <p:spPr bwMode="auto">
          <a:xfrm>
            <a:off x="1763713" y="625475"/>
            <a:ext cx="5472112" cy="0"/>
          </a:xfrm>
          <a:prstGeom prst="line">
            <a:avLst/>
          </a:prstGeom>
          <a:noFill/>
          <a:ln w="9525">
            <a:solidFill>
              <a:schemeClr val="tx1"/>
            </a:solidFill>
            <a:round/>
            <a:headEnd/>
            <a:tailEnd/>
          </a:ln>
          <a:effectLst/>
        </p:spPr>
        <p:txBody>
          <a:bodyPr/>
          <a:lstStyle/>
          <a:p>
            <a:endParaRPr lang="fr-FR"/>
          </a:p>
        </p:txBody>
      </p:sp>
      <p:sp>
        <p:nvSpPr>
          <p:cNvPr id="7" name="Rectangle 14"/>
          <p:cNvSpPr>
            <a:spLocks noChangeArrowheads="1"/>
          </p:cNvSpPr>
          <p:nvPr/>
        </p:nvSpPr>
        <p:spPr bwMode="auto">
          <a:xfrm>
            <a:off x="1403648" y="1052736"/>
            <a:ext cx="6696744" cy="286232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endParaRPr lang="fr-FR" sz="1800" dirty="0">
              <a:solidFill>
                <a:srgbClr val="0033CC"/>
              </a:solidFill>
              <a:latin typeface="Verdana" pitchFamily="34" charset="0"/>
            </a:endParaRPr>
          </a:p>
          <a:p>
            <a:r>
              <a:rPr lang="fr-FR" sz="1800" dirty="0">
                <a:solidFill>
                  <a:srgbClr val="FF0000"/>
                </a:solidFill>
                <a:latin typeface="Verdana" pitchFamily="34" charset="0"/>
              </a:rPr>
              <a:t>Partie 2 : Les dangers</a:t>
            </a:r>
          </a:p>
          <a:p>
            <a:pPr marL="1714500" lvl="3" indent="-342900">
              <a:buAutoNum type="arabicPeriod"/>
            </a:pPr>
            <a:r>
              <a:rPr lang="fr-FR" sz="1800" dirty="0">
                <a:solidFill>
                  <a:srgbClr val="FF0000"/>
                </a:solidFill>
                <a:latin typeface="Verdana" pitchFamily="34" charset="0"/>
              </a:rPr>
              <a:t>Définitions </a:t>
            </a:r>
          </a:p>
          <a:p>
            <a:pPr marL="1714500" lvl="3" indent="-342900">
              <a:buAutoNum type="arabicPeriod"/>
            </a:pPr>
            <a:r>
              <a:rPr lang="fr-FR" sz="1800" dirty="0">
                <a:solidFill>
                  <a:srgbClr val="FF0000"/>
                </a:solidFill>
                <a:latin typeface="Verdana" pitchFamily="34" charset="0"/>
              </a:rPr>
              <a:t>Les dangers physiques</a:t>
            </a:r>
          </a:p>
          <a:p>
            <a:pPr marL="1714500" lvl="3" indent="-342900">
              <a:buAutoNum type="arabicPeriod"/>
            </a:pPr>
            <a:r>
              <a:rPr lang="fr-FR" sz="1800" dirty="0">
                <a:solidFill>
                  <a:srgbClr val="FF0000"/>
                </a:solidFill>
                <a:latin typeface="Verdana" pitchFamily="34" charset="0"/>
              </a:rPr>
              <a:t>Les dangers chimiques</a:t>
            </a:r>
          </a:p>
          <a:p>
            <a:pPr marL="1714500" lvl="3" indent="-342900">
              <a:buAutoNum type="arabicPeriod"/>
            </a:pPr>
            <a:r>
              <a:rPr lang="fr-FR" sz="1800" dirty="0">
                <a:solidFill>
                  <a:srgbClr val="FF0000"/>
                </a:solidFill>
                <a:latin typeface="Verdana" pitchFamily="34" charset="0"/>
              </a:rPr>
              <a:t>Les dangers biologiques</a:t>
            </a:r>
          </a:p>
          <a:p>
            <a:pPr marL="1714500" lvl="3" indent="-342900">
              <a:buAutoNum type="arabicPeriod"/>
            </a:pPr>
            <a:r>
              <a:rPr lang="fr-FR" sz="1800" dirty="0">
                <a:solidFill>
                  <a:srgbClr val="FF0000"/>
                </a:solidFill>
                <a:latin typeface="Verdana" pitchFamily="34" charset="0"/>
              </a:rPr>
              <a:t>Conséquences</a:t>
            </a:r>
          </a:p>
          <a:p>
            <a:pPr marL="1714500" lvl="3" indent="-342900">
              <a:buAutoNum type="arabicPeriod"/>
            </a:pPr>
            <a:r>
              <a:rPr lang="fr-FR" sz="1800" dirty="0">
                <a:solidFill>
                  <a:srgbClr val="FF0000"/>
                </a:solidFill>
                <a:latin typeface="Verdana" pitchFamily="34" charset="0"/>
              </a:rPr>
              <a:t>Les actions DDPP</a:t>
            </a:r>
          </a:p>
          <a:p>
            <a:pPr marL="342900" indent="-342900"/>
            <a:endParaRPr lang="fr-FR" sz="1800" dirty="0">
              <a:solidFill>
                <a:srgbClr val="0033CC"/>
              </a:solidFill>
              <a:latin typeface="Verdana" pitchFamily="34" charset="0"/>
            </a:endParaRPr>
          </a:p>
          <a:p>
            <a:r>
              <a:rPr lang="fr-FR" sz="1800" dirty="0">
                <a:solidFill>
                  <a:srgbClr val="0033CC"/>
                </a:solidFill>
                <a:latin typeface="Verdana" pitchFamily="34" charset="0"/>
              </a:rPr>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ChangeArrowheads="1"/>
          </p:cNvSpPr>
          <p:nvPr/>
        </p:nvSpPr>
        <p:spPr bwMode="auto">
          <a:xfrm>
            <a:off x="4572000" y="4251325"/>
            <a:ext cx="3352800" cy="457200"/>
          </a:xfrm>
          <a:prstGeom prst="rect">
            <a:avLst/>
          </a:prstGeom>
          <a:noFill/>
          <a:ln w="9525">
            <a:noFill/>
            <a:miter lim="800000"/>
            <a:headEnd/>
            <a:tailEnd/>
          </a:ln>
        </p:spPr>
        <p:txBody>
          <a:bodyPr lIns="92075" tIns="46038" rIns="92075" bIns="46038">
            <a:spAutoFit/>
          </a:bodyPr>
          <a:lstStyle/>
          <a:p>
            <a:pPr eaLnBrk="0" hangingPunct="0">
              <a:spcBef>
                <a:spcPct val="50000"/>
              </a:spcBef>
            </a:pPr>
            <a:endParaRPr lang="fr-FR" sz="2400">
              <a:latin typeface="Times New Roman" pitchFamily="18" charset="0"/>
            </a:endParaRPr>
          </a:p>
        </p:txBody>
      </p:sp>
      <p:sp>
        <p:nvSpPr>
          <p:cNvPr id="8198" name="Rectangle 6"/>
          <p:cNvSpPr>
            <a:spLocks noChangeArrowheads="1"/>
          </p:cNvSpPr>
          <p:nvPr/>
        </p:nvSpPr>
        <p:spPr bwMode="auto">
          <a:xfrm>
            <a:off x="611560" y="1268760"/>
            <a:ext cx="8228012" cy="1804293"/>
          </a:xfrm>
          <a:prstGeom prst="rect">
            <a:avLst/>
          </a:prstGeom>
          <a:solidFill>
            <a:srgbClr val="FFFFFF"/>
          </a:solidFill>
          <a:ln w="12700">
            <a:solidFill>
              <a:srgbClr val="FFFFFF"/>
            </a:solidFill>
            <a:miter lim="800000"/>
            <a:headEnd/>
            <a:tailEnd/>
          </a:ln>
        </p:spPr>
        <p:txBody>
          <a:bodyPr lIns="92075" tIns="46038" rIns="92075" bIns="46038"/>
          <a:lstStyle/>
          <a:p>
            <a:pPr algn="just" eaLnBrk="0" hangingPunct="0"/>
            <a:r>
              <a:rPr lang="fr-FR" sz="2000" b="0" u="sng" dirty="0">
                <a:latin typeface="Verdana" pitchFamily="34" charset="0"/>
                <a:ea typeface="Verdana" pitchFamily="34" charset="0"/>
                <a:cs typeface="Verdana" pitchFamily="34" charset="0"/>
              </a:rPr>
              <a:t>Un danger </a:t>
            </a:r>
            <a:r>
              <a:rPr lang="fr-FR" sz="2000" b="0" dirty="0">
                <a:latin typeface="Verdana" pitchFamily="34" charset="0"/>
                <a:ea typeface="Verdana" pitchFamily="34" charset="0"/>
                <a:cs typeface="Verdana" pitchFamily="34" charset="0"/>
              </a:rPr>
              <a:t>: tout facteur biologique (micro-organismes, toxines) chimique (lubrifiant, additifs, . . .) ou physique (corps étrangers, insectes, cheveux, . . .) pouvant entraîner un risque inacceptable pour la santé et la sécurité du consommateur ou la qualité du produit.</a:t>
            </a:r>
          </a:p>
          <a:p>
            <a:pPr algn="just" eaLnBrk="0" hangingPunct="0"/>
            <a:endParaRPr lang="fr-FR" sz="2000" b="0" dirty="0">
              <a:latin typeface="Verdana" pitchFamily="34" charset="0"/>
              <a:ea typeface="Verdana" pitchFamily="34" charset="0"/>
              <a:cs typeface="Verdana" pitchFamily="34" charset="0"/>
            </a:endParaRPr>
          </a:p>
          <a:p>
            <a:pPr algn="just" eaLnBrk="0" hangingPunct="0"/>
            <a:endParaRPr lang="fr-FR" sz="2000" b="0" dirty="0">
              <a:latin typeface="Verdana" pitchFamily="34" charset="0"/>
              <a:ea typeface="Verdana" pitchFamily="34" charset="0"/>
              <a:cs typeface="Verdana" pitchFamily="34" charset="0"/>
            </a:endParaRPr>
          </a:p>
          <a:p>
            <a:pPr algn="just" eaLnBrk="0" hangingPunct="0"/>
            <a:endParaRPr lang="fr-FR" sz="2000" b="0" dirty="0">
              <a:latin typeface="Verdana" pitchFamily="34" charset="0"/>
              <a:ea typeface="Verdana" pitchFamily="34" charset="0"/>
              <a:cs typeface="Verdana" pitchFamily="34" charset="0"/>
            </a:endParaRPr>
          </a:p>
          <a:p>
            <a:pPr algn="just" eaLnBrk="0" hangingPunct="0"/>
            <a:r>
              <a:rPr lang="fr-FR" sz="2000" b="0" u="sng" dirty="0">
                <a:latin typeface="Verdana" pitchFamily="34" charset="0"/>
                <a:ea typeface="Verdana" pitchFamily="34" charset="0"/>
                <a:cs typeface="Verdana" pitchFamily="34" charset="0"/>
              </a:rPr>
              <a:t>Un risque </a:t>
            </a:r>
            <a:r>
              <a:rPr lang="fr-FR" sz="2000" b="0" dirty="0">
                <a:latin typeface="Verdana" pitchFamily="34" charset="0"/>
                <a:ea typeface="Verdana" pitchFamily="34" charset="0"/>
                <a:cs typeface="Verdana" pitchFamily="34" charset="0"/>
              </a:rPr>
              <a:t>: un danger auquel on attribue une fréquence d’apparition et une gravité </a:t>
            </a:r>
          </a:p>
          <a:p>
            <a:pPr algn="just" eaLnBrk="0" hangingPunct="0"/>
            <a:endParaRPr lang="fr-FR" sz="2000" b="0" dirty="0">
              <a:latin typeface="Verdana" pitchFamily="34" charset="0"/>
              <a:ea typeface="Verdana" pitchFamily="34" charset="0"/>
              <a:cs typeface="Verdana" pitchFamily="34" charset="0"/>
            </a:endParaRPr>
          </a:p>
        </p:txBody>
      </p:sp>
      <p:sp>
        <p:nvSpPr>
          <p:cNvPr id="9"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1. Les définitions </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iterate type="wd">
                                    <p:tmAbs val="300"/>
                                  </p:iterate>
                                  <p:childTnLst>
                                    <p:set>
                                      <p:cBhvr>
                                        <p:cTn id="6" dur="1" fill="hold">
                                          <p:stCondLst>
                                            <p:cond delay="299"/>
                                          </p:stCondLst>
                                        </p:cTn>
                                        <p:tgtEl>
                                          <p:spTgt spid="8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6"/>
          <p:cNvSpPr>
            <a:spLocks noChangeArrowheads="1"/>
          </p:cNvSpPr>
          <p:nvPr/>
        </p:nvSpPr>
        <p:spPr bwMode="auto">
          <a:xfrm>
            <a:off x="611560" y="1268760"/>
            <a:ext cx="8228012" cy="1804293"/>
          </a:xfrm>
          <a:prstGeom prst="rect">
            <a:avLst/>
          </a:prstGeom>
          <a:solidFill>
            <a:srgbClr val="FFFFFF"/>
          </a:solidFill>
          <a:ln w="12700">
            <a:solidFill>
              <a:srgbClr val="FFFFFF"/>
            </a:solidFill>
            <a:miter lim="800000"/>
            <a:headEnd/>
            <a:tailEnd/>
          </a:ln>
        </p:spPr>
        <p:txBody>
          <a:bodyPr lIns="92075" tIns="46038" rIns="92075" bIns="46038"/>
          <a:lstStyle/>
          <a:p>
            <a:pPr algn="just" eaLnBrk="0" hangingPunct="0"/>
            <a:endParaRPr lang="fr-FR" sz="2000" b="0" dirty="0">
              <a:latin typeface="Verdana" pitchFamily="34" charset="0"/>
              <a:ea typeface="Verdana" pitchFamily="34" charset="0"/>
              <a:cs typeface="Verdana" pitchFamily="34" charset="0"/>
            </a:endParaRPr>
          </a:p>
          <a:p>
            <a:pPr algn="just" eaLnBrk="0" hangingPunct="0"/>
            <a:r>
              <a:rPr lang="fr-FR" sz="2000" b="0" u="sng" dirty="0">
                <a:latin typeface="Verdana" pitchFamily="34" charset="0"/>
                <a:ea typeface="Verdana" pitchFamily="34" charset="0"/>
                <a:cs typeface="Verdana" pitchFamily="34" charset="0"/>
              </a:rPr>
              <a:t>Les 5M </a:t>
            </a:r>
            <a:r>
              <a:rPr lang="fr-FR" sz="2000" b="0" dirty="0">
                <a:latin typeface="Verdana" pitchFamily="34" charset="0"/>
                <a:ea typeface="Verdana" pitchFamily="34" charset="0"/>
                <a:cs typeface="Verdana" pitchFamily="34" charset="0"/>
              </a:rPr>
              <a:t>: méthode permettant de rechercher les dangers, les causes. </a:t>
            </a:r>
          </a:p>
          <a:p>
            <a:pPr algn="just" eaLnBrk="0" hangingPunct="0">
              <a:buFont typeface="Arial" pitchFamily="34" charset="0"/>
              <a:buChar char="•"/>
            </a:pPr>
            <a:r>
              <a:rPr lang="fr-FR" sz="2000" b="0" dirty="0">
                <a:latin typeface="Verdana" pitchFamily="34" charset="0"/>
                <a:ea typeface="Verdana" pitchFamily="34" charset="0"/>
                <a:cs typeface="Verdana" pitchFamily="34" charset="0"/>
              </a:rPr>
              <a:t>Milieu </a:t>
            </a:r>
          </a:p>
          <a:p>
            <a:pPr algn="just" eaLnBrk="0" hangingPunct="0">
              <a:buFont typeface="Arial" pitchFamily="34" charset="0"/>
              <a:buChar char="•"/>
            </a:pPr>
            <a:r>
              <a:rPr lang="fr-FR" sz="2000" b="0" dirty="0">
                <a:latin typeface="Verdana" pitchFamily="34" charset="0"/>
                <a:ea typeface="Verdana" pitchFamily="34" charset="0"/>
                <a:cs typeface="Verdana" pitchFamily="34" charset="0"/>
              </a:rPr>
              <a:t>Main d’œuvre </a:t>
            </a:r>
          </a:p>
          <a:p>
            <a:pPr algn="just" eaLnBrk="0" hangingPunct="0">
              <a:buFont typeface="Arial" pitchFamily="34" charset="0"/>
              <a:buChar char="•"/>
            </a:pPr>
            <a:r>
              <a:rPr lang="fr-FR" sz="2000" b="0" dirty="0">
                <a:latin typeface="Verdana" pitchFamily="34" charset="0"/>
                <a:ea typeface="Verdana" pitchFamily="34" charset="0"/>
                <a:cs typeface="Verdana" pitchFamily="34" charset="0"/>
              </a:rPr>
              <a:t>Matériel </a:t>
            </a:r>
          </a:p>
          <a:p>
            <a:pPr algn="just" eaLnBrk="0" hangingPunct="0">
              <a:buFont typeface="Arial" pitchFamily="34" charset="0"/>
              <a:buChar char="•"/>
            </a:pPr>
            <a:r>
              <a:rPr lang="fr-FR" sz="2000" b="0" dirty="0">
                <a:latin typeface="Verdana" pitchFamily="34" charset="0"/>
                <a:ea typeface="Verdana" pitchFamily="34" charset="0"/>
                <a:cs typeface="Verdana" pitchFamily="34" charset="0"/>
              </a:rPr>
              <a:t>Matière</a:t>
            </a:r>
          </a:p>
          <a:p>
            <a:pPr algn="just" eaLnBrk="0" hangingPunct="0">
              <a:buFont typeface="Arial" pitchFamily="34" charset="0"/>
              <a:buChar char="•"/>
            </a:pPr>
            <a:r>
              <a:rPr lang="fr-FR" sz="2000" b="0" dirty="0">
                <a:latin typeface="Verdana" pitchFamily="34" charset="0"/>
                <a:ea typeface="Verdana" pitchFamily="34" charset="0"/>
                <a:cs typeface="Verdana" pitchFamily="34" charset="0"/>
              </a:rPr>
              <a:t>méthode</a:t>
            </a:r>
          </a:p>
        </p:txBody>
      </p:sp>
      <p:sp>
        <p:nvSpPr>
          <p:cNvPr id="9"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1. Les définitions </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graphicFrame>
        <p:nvGraphicFramePr>
          <p:cNvPr id="185349" name="Object 5"/>
          <p:cNvGraphicFramePr>
            <a:graphicFrameLocks noChangeAspect="1"/>
          </p:cNvGraphicFramePr>
          <p:nvPr/>
        </p:nvGraphicFramePr>
        <p:xfrm>
          <a:off x="5004048" y="2132856"/>
          <a:ext cx="3290425" cy="4281091"/>
        </p:xfrm>
        <a:graphic>
          <a:graphicData uri="http://schemas.openxmlformats.org/presentationml/2006/ole">
            <mc:AlternateContent xmlns:mc="http://schemas.openxmlformats.org/markup-compatibility/2006">
              <mc:Choice xmlns:v="urn:schemas-microsoft-com:vml" Requires="v">
                <p:oleObj spid="_x0000_s273410" name="Image Photo Editor" r:id="rId3" imgW="4334480" imgH="4734586" progId="">
                  <p:embed/>
                </p:oleObj>
              </mc:Choice>
              <mc:Fallback>
                <p:oleObj name="Image Photo Editor" r:id="rId3" imgW="4334480" imgH="4734586" progId="">
                  <p:embed/>
                  <p:pic>
                    <p:nvPicPr>
                      <p:cNvPr id="0" name="Object 5"/>
                      <p:cNvPicPr>
                        <a:picLocks noChangeAspect="1" noChangeArrowheads="1"/>
                      </p:cNvPicPr>
                      <p:nvPr/>
                    </p:nvPicPr>
                    <p:blipFill>
                      <a:blip r:embed="rId4">
                        <a:lum contrast="60000"/>
                        <a:extLst>
                          <a:ext uri="{28A0092B-C50C-407E-A947-70E740481C1C}">
                            <a14:useLocalDpi xmlns:a14="http://schemas.microsoft.com/office/drawing/2010/main" val="0"/>
                          </a:ext>
                        </a:extLst>
                      </a:blip>
                      <a:srcRect t="9509" r="24026"/>
                      <a:stretch>
                        <a:fillRect/>
                      </a:stretch>
                    </p:blipFill>
                    <p:spPr bwMode="auto">
                      <a:xfrm>
                        <a:off x="5004048" y="2132856"/>
                        <a:ext cx="3290425" cy="4281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iterate type="wd">
                                    <p:tmAbs val="300"/>
                                  </p:iterate>
                                  <p:childTnLst>
                                    <p:set>
                                      <p:cBhvr>
                                        <p:cTn id="6" dur="1" fill="hold">
                                          <p:stCondLst>
                                            <p:cond delay="299"/>
                                          </p:stCondLst>
                                        </p:cTn>
                                        <p:tgtEl>
                                          <p:spTgt spid="8198"/>
                                        </p:tgtEl>
                                        <p:attrNameLst>
                                          <p:attrName>style.visibility</p:attrName>
                                        </p:attrNameLst>
                                      </p:cBhvr>
                                      <p:to>
                                        <p:strVal val="visible"/>
                                      </p:to>
                                    </p:set>
                                  </p:childTnLst>
                                </p:cTn>
                              </p:par>
                            </p:childTnLst>
                          </p:cTn>
                        </p:par>
                        <p:par>
                          <p:cTn id="7" fill="hold">
                            <p:stCondLst>
                              <p:cond delay="7700"/>
                            </p:stCondLst>
                            <p:childTnLst>
                              <p:par>
                                <p:cTn id="8" presetID="23" presetClass="entr" presetSubtype="16" fill="hold" nodeType="afterEffect">
                                  <p:stCondLst>
                                    <p:cond delay="1000"/>
                                  </p:stCondLst>
                                  <p:childTnLst>
                                    <p:set>
                                      <p:cBhvr>
                                        <p:cTn id="9" dur="1" fill="hold">
                                          <p:stCondLst>
                                            <p:cond delay="0"/>
                                          </p:stCondLst>
                                        </p:cTn>
                                        <p:tgtEl>
                                          <p:spTgt spid="185349"/>
                                        </p:tgtEl>
                                        <p:attrNameLst>
                                          <p:attrName>style.visibility</p:attrName>
                                        </p:attrNameLst>
                                      </p:cBhvr>
                                      <p:to>
                                        <p:strVal val="visible"/>
                                      </p:to>
                                    </p:set>
                                    <p:anim calcmode="lin" valueType="num">
                                      <p:cBhvr>
                                        <p:cTn id="10" dur="500" fill="hold"/>
                                        <p:tgtEl>
                                          <p:spTgt spid="185349"/>
                                        </p:tgtEl>
                                        <p:attrNameLst>
                                          <p:attrName>ppt_w</p:attrName>
                                        </p:attrNameLst>
                                      </p:cBhvr>
                                      <p:tavLst>
                                        <p:tav tm="0">
                                          <p:val>
                                            <p:fltVal val="0"/>
                                          </p:val>
                                        </p:tav>
                                        <p:tav tm="100000">
                                          <p:val>
                                            <p:strVal val="#ppt_w"/>
                                          </p:val>
                                        </p:tav>
                                      </p:tavLst>
                                    </p:anim>
                                    <p:anim calcmode="lin" valueType="num">
                                      <p:cBhvr>
                                        <p:cTn id="11" dur="500" fill="hold"/>
                                        <p:tgtEl>
                                          <p:spTgt spid="1853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ChangeArrowheads="1"/>
          </p:cNvSpPr>
          <p:nvPr/>
        </p:nvSpPr>
        <p:spPr bwMode="auto">
          <a:xfrm>
            <a:off x="4572000" y="4251325"/>
            <a:ext cx="3352800" cy="457200"/>
          </a:xfrm>
          <a:prstGeom prst="rect">
            <a:avLst/>
          </a:prstGeom>
          <a:noFill/>
          <a:ln w="9525">
            <a:noFill/>
            <a:miter lim="800000"/>
            <a:headEnd/>
            <a:tailEnd/>
          </a:ln>
        </p:spPr>
        <p:txBody>
          <a:bodyPr lIns="92075" tIns="46038" rIns="92075" bIns="46038">
            <a:spAutoFit/>
          </a:bodyPr>
          <a:lstStyle/>
          <a:p>
            <a:pPr eaLnBrk="0" hangingPunct="0">
              <a:spcBef>
                <a:spcPct val="50000"/>
              </a:spcBef>
            </a:pPr>
            <a:endParaRPr lang="fr-FR" sz="2400">
              <a:latin typeface="Times New Roman" pitchFamily="18" charset="0"/>
            </a:endParaRPr>
          </a:p>
        </p:txBody>
      </p:sp>
      <p:sp>
        <p:nvSpPr>
          <p:cNvPr id="9"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2. les dangers physiques</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
        <p:nvSpPr>
          <p:cNvPr id="6" name="Rectangle 4"/>
          <p:cNvSpPr txBox="1">
            <a:spLocks noChangeArrowheads="1"/>
          </p:cNvSpPr>
          <p:nvPr/>
        </p:nvSpPr>
        <p:spPr bwMode="auto">
          <a:xfrm>
            <a:off x="611560" y="1412776"/>
            <a:ext cx="7961313" cy="229393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90000"/>
              </a:lnSpc>
              <a:spcBef>
                <a:spcPct val="20000"/>
              </a:spcBef>
              <a:spcAft>
                <a:spcPct val="0"/>
              </a:spcAft>
              <a:buClrTx/>
              <a:buSzTx/>
              <a:buFontTx/>
              <a:buNone/>
              <a:tabLst/>
              <a:defRPr/>
            </a:pPr>
            <a:r>
              <a:rPr kumimoji="0" lang="fr-FR" sz="1800" b="1" i="0" u="none" strike="noStrike" kern="0" cap="none" spc="0" normalizeH="0" baseline="0" noProof="0" dirty="0">
                <a:ln>
                  <a:noFill/>
                </a:ln>
                <a:solidFill>
                  <a:schemeClr val="tx1"/>
                </a:solidFill>
                <a:effectLst/>
                <a:uLnTx/>
                <a:uFillTx/>
                <a:latin typeface="Verdana" pitchFamily="34" charset="0"/>
                <a:ea typeface="+mn-ea"/>
                <a:cs typeface="+mn-cs"/>
              </a:rPr>
              <a:t>Risque physique</a:t>
            </a:r>
            <a:r>
              <a:rPr kumimoji="0" lang="fr-FR" sz="1800" b="0" i="0" u="none" strike="noStrike" kern="0" cap="none" spc="0" normalizeH="0" baseline="0" noProof="0" dirty="0">
                <a:ln>
                  <a:noFill/>
                </a:ln>
                <a:solidFill>
                  <a:schemeClr val="tx1"/>
                </a:solidFill>
                <a:effectLst/>
                <a:uLnTx/>
                <a:uFillTx/>
                <a:latin typeface="Verdana" pitchFamily="34" charset="0"/>
                <a:ea typeface="+mn-ea"/>
                <a:cs typeface="+mn-cs"/>
              </a:rPr>
              <a:t>: présence d’un élément physique qui pourrait rendre l’aliment peu sûr à consommer</a:t>
            </a:r>
          </a:p>
          <a:p>
            <a:pPr marL="0" marR="0" lvl="0" indent="0" algn="l" defTabSz="914400" rtl="0" eaLnBrk="1" fontAlgn="base" latinLnBrk="0" hangingPunct="1">
              <a:lnSpc>
                <a:spcPct val="90000"/>
              </a:lnSpc>
              <a:spcBef>
                <a:spcPct val="20000"/>
              </a:spcBef>
              <a:spcAft>
                <a:spcPct val="0"/>
              </a:spcAft>
              <a:buClrTx/>
              <a:buSzTx/>
              <a:buFontTx/>
              <a:buNone/>
              <a:tabLst/>
              <a:defRPr/>
            </a:pPr>
            <a:endParaRPr kumimoji="0" lang="fr-FR" sz="1800" b="0" i="0" u="none" strike="noStrike" kern="0" cap="none" spc="0" normalizeH="0" baseline="0" noProof="0" dirty="0">
              <a:ln>
                <a:noFill/>
              </a:ln>
              <a:solidFill>
                <a:schemeClr val="tx1"/>
              </a:solidFill>
              <a:effectLst/>
              <a:uLnTx/>
              <a:uFillTx/>
              <a:latin typeface="Verdana" pitchFamily="34" charset="0"/>
              <a:ea typeface="+mn-ea"/>
              <a:cs typeface="+mn-cs"/>
            </a:endParaRPr>
          </a:p>
        </p:txBody>
      </p:sp>
      <p:sp>
        <p:nvSpPr>
          <p:cNvPr id="7" name="Rectangle 5"/>
          <p:cNvSpPr>
            <a:spLocks noChangeArrowheads="1"/>
          </p:cNvSpPr>
          <p:nvPr/>
        </p:nvSpPr>
        <p:spPr bwMode="auto">
          <a:xfrm>
            <a:off x="827584" y="2708920"/>
            <a:ext cx="7961312" cy="1181100"/>
          </a:xfrm>
          <a:prstGeom prst="rect">
            <a:avLst/>
          </a:prstGeom>
          <a:noFill/>
          <a:ln w="9525">
            <a:noFill/>
            <a:miter lim="800000"/>
            <a:headEnd/>
            <a:tailEnd/>
          </a:ln>
        </p:spPr>
        <p:txBody>
          <a:bodyPr/>
          <a:lstStyle/>
          <a:p>
            <a:pPr>
              <a:lnSpc>
                <a:spcPct val="90000"/>
              </a:lnSpc>
              <a:spcBef>
                <a:spcPct val="20000"/>
              </a:spcBef>
            </a:pPr>
            <a:r>
              <a:rPr lang="fr-FR" sz="1800" b="0" dirty="0"/>
              <a:t>Corps étrangers : verre, métal, bois, cailloux, plastique, Os, Bijoux, … </a:t>
            </a:r>
          </a:p>
        </p:txBody>
      </p:sp>
      <p:sp>
        <p:nvSpPr>
          <p:cNvPr id="8" name="Rectangle 8"/>
          <p:cNvSpPr txBox="1">
            <a:spLocks noChangeArrowheads="1"/>
          </p:cNvSpPr>
          <p:nvPr/>
        </p:nvSpPr>
        <p:spPr bwMode="auto">
          <a:xfrm>
            <a:off x="683568" y="3645024"/>
            <a:ext cx="3357562" cy="2032000"/>
          </a:xfrm>
          <a:prstGeom prst="rect">
            <a:avLst/>
          </a:prstGeom>
          <a:noFill/>
          <a:ln algn="ctr">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Pct val="65000"/>
              <a:buFont typeface="Wingdings" pitchFamily="2" charset="2"/>
              <a:buNone/>
              <a:tabLst/>
              <a:defRPr/>
            </a:pPr>
            <a:r>
              <a:rPr kumimoji="0" lang="fr-FR" sz="1800" b="0" i="0" u="sng" strike="noStrike" kern="0" cap="none" spc="0" normalizeH="0" baseline="0" noProof="0" dirty="0">
                <a:ln>
                  <a:noFill/>
                </a:ln>
                <a:solidFill>
                  <a:schemeClr val="tx1"/>
                </a:solidFill>
                <a:effectLst/>
                <a:uLnTx/>
                <a:uFillTx/>
                <a:latin typeface="Verdana" pitchFamily="34" charset="0"/>
                <a:ea typeface="+mn-ea"/>
                <a:cs typeface="+mn-cs"/>
              </a:rPr>
              <a:t>Mais aussi</a:t>
            </a:r>
            <a:r>
              <a:rPr kumimoji="0" lang="fr-FR" sz="1800" b="0" i="0" u="none" strike="noStrike" kern="0" cap="none" spc="0" normalizeH="0" baseline="0" noProof="0" dirty="0">
                <a:ln>
                  <a:noFill/>
                </a:ln>
                <a:solidFill>
                  <a:schemeClr val="tx1"/>
                </a:solidFill>
                <a:effectLst/>
                <a:uLnTx/>
                <a:uFillTx/>
                <a:latin typeface="Verdana" pitchFamily="34" charset="0"/>
                <a:ea typeface="+mn-ea"/>
                <a:cs typeface="+mn-cs"/>
              </a:rPr>
              <a:t> :</a:t>
            </a:r>
          </a:p>
          <a:p>
            <a:pPr marL="0" marR="0" lvl="0" indent="0" algn="l" defTabSz="914400" rtl="0" eaLnBrk="1" fontAlgn="base" latinLnBrk="0" hangingPunct="1">
              <a:lnSpc>
                <a:spcPct val="100000"/>
              </a:lnSpc>
              <a:spcBef>
                <a:spcPct val="0"/>
              </a:spcBef>
              <a:spcAft>
                <a:spcPct val="0"/>
              </a:spcAft>
              <a:buClrTx/>
              <a:buSzPct val="65000"/>
              <a:buFont typeface="Wingdings" pitchFamily="2" charset="2"/>
              <a:buChar char="§"/>
              <a:tabLst/>
              <a:defRPr/>
            </a:pPr>
            <a:endParaRPr kumimoji="0" lang="fr-FR" sz="1800" b="0" i="0" u="none" strike="noStrike" kern="0" cap="none" spc="0" normalizeH="0" baseline="0" noProof="0" dirty="0">
              <a:ln>
                <a:noFill/>
              </a:ln>
              <a:solidFill>
                <a:schemeClr val="tx1"/>
              </a:solidFill>
              <a:effectLst/>
              <a:uLnTx/>
              <a:uFillTx/>
              <a:latin typeface="Verdana"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Pct val="65000"/>
              <a:buFont typeface="Wingdings" pitchFamily="2" charset="2"/>
              <a:buChar char="§"/>
              <a:tabLst/>
              <a:defRPr/>
            </a:pPr>
            <a:r>
              <a:rPr kumimoji="0" lang="fr-FR" sz="1800" b="0" i="0" u="none" strike="noStrike" kern="0" cap="none" spc="0" normalizeH="0" baseline="0" noProof="0" dirty="0">
                <a:ln>
                  <a:noFill/>
                </a:ln>
                <a:solidFill>
                  <a:schemeClr val="tx1"/>
                </a:solidFill>
                <a:effectLst/>
                <a:uLnTx/>
                <a:uFillTx/>
                <a:latin typeface="Verdana" pitchFamily="34" charset="0"/>
                <a:ea typeface="+mn-ea"/>
                <a:cs typeface="+mn-cs"/>
              </a:rPr>
              <a:t> Insectes</a:t>
            </a:r>
          </a:p>
          <a:p>
            <a:pPr marL="0" marR="0" lvl="0" indent="0" algn="l" defTabSz="914400" rtl="0" eaLnBrk="1" fontAlgn="base" latinLnBrk="0" hangingPunct="1">
              <a:lnSpc>
                <a:spcPct val="100000"/>
              </a:lnSpc>
              <a:spcBef>
                <a:spcPct val="0"/>
              </a:spcBef>
              <a:spcAft>
                <a:spcPct val="0"/>
              </a:spcAft>
              <a:buClrTx/>
              <a:buSzPct val="65000"/>
              <a:buFont typeface="Wingdings" pitchFamily="2" charset="2"/>
              <a:buChar char="§"/>
              <a:tabLst/>
              <a:defRPr/>
            </a:pPr>
            <a:r>
              <a:rPr kumimoji="0" lang="fr-FR" sz="1800" b="0" i="0" u="none" strike="noStrike" kern="0" cap="none" spc="0" normalizeH="0" baseline="0" noProof="0" dirty="0">
                <a:ln>
                  <a:noFill/>
                </a:ln>
                <a:solidFill>
                  <a:schemeClr val="tx1"/>
                </a:solidFill>
                <a:effectLst/>
                <a:uLnTx/>
                <a:uFillTx/>
                <a:latin typeface="Verdana" pitchFamily="34" charset="0"/>
                <a:ea typeface="+mn-ea"/>
                <a:cs typeface="+mn-cs"/>
              </a:rPr>
              <a:t> Cheveux</a:t>
            </a:r>
          </a:p>
          <a:p>
            <a:pPr marL="0" marR="0" lvl="0" indent="0" algn="l" defTabSz="914400" rtl="0" eaLnBrk="1" fontAlgn="base" latinLnBrk="0" hangingPunct="1">
              <a:lnSpc>
                <a:spcPct val="100000"/>
              </a:lnSpc>
              <a:spcBef>
                <a:spcPct val="0"/>
              </a:spcBef>
              <a:spcAft>
                <a:spcPct val="0"/>
              </a:spcAft>
              <a:buClrTx/>
              <a:buSzPct val="65000"/>
              <a:buFont typeface="Wingdings" pitchFamily="2" charset="2"/>
              <a:buChar char="§"/>
              <a:tabLst/>
              <a:defRPr/>
            </a:pPr>
            <a:r>
              <a:rPr kumimoji="0" lang="fr-FR" sz="1800" b="0" i="0" u="none" strike="noStrike" kern="0" cap="none" spc="0" normalizeH="0" baseline="0" noProof="0" dirty="0">
                <a:ln>
                  <a:noFill/>
                </a:ln>
                <a:solidFill>
                  <a:schemeClr val="tx1"/>
                </a:solidFill>
                <a:effectLst/>
                <a:uLnTx/>
                <a:uFillTx/>
                <a:latin typeface="Verdana" pitchFamily="34" charset="0"/>
                <a:ea typeface="+mn-ea"/>
                <a:cs typeface="+mn-cs"/>
              </a:rPr>
              <a:t> Déjections de rongeurs</a:t>
            </a:r>
          </a:p>
          <a:p>
            <a:pPr marL="0" marR="0" lvl="0" indent="0" algn="l" defTabSz="914400" rtl="0" eaLnBrk="1" fontAlgn="base" latinLnBrk="0" hangingPunct="1">
              <a:lnSpc>
                <a:spcPct val="100000"/>
              </a:lnSpc>
              <a:spcBef>
                <a:spcPct val="0"/>
              </a:spcBef>
              <a:spcAft>
                <a:spcPct val="0"/>
              </a:spcAft>
              <a:buClrTx/>
              <a:buSzPct val="65000"/>
              <a:buFont typeface="Wingdings" pitchFamily="2" charset="2"/>
              <a:buChar char="§"/>
              <a:tabLst/>
              <a:defRPr/>
            </a:pPr>
            <a:r>
              <a:rPr kumimoji="0" lang="fr-FR" sz="1800" b="0" i="0" u="none" strike="noStrike" kern="0" cap="none" spc="0" normalizeH="0" baseline="0" noProof="0" dirty="0">
                <a:ln>
                  <a:noFill/>
                </a:ln>
                <a:solidFill>
                  <a:schemeClr val="tx1"/>
                </a:solidFill>
                <a:effectLst/>
                <a:uLnTx/>
                <a:uFillTx/>
                <a:latin typeface="Verdana" pitchFamily="34" charset="0"/>
                <a:ea typeface="+mn-ea"/>
                <a:cs typeface="+mn-cs"/>
              </a:rPr>
              <a:t> </a:t>
            </a:r>
            <a:r>
              <a:rPr kumimoji="0" lang="fr-FR" sz="1800" b="0" i="0" u="none" strike="noStrike" kern="0" cap="none" spc="0" normalizeH="0" baseline="0" noProof="0" dirty="0" err="1">
                <a:ln>
                  <a:noFill/>
                </a:ln>
                <a:solidFill>
                  <a:schemeClr val="tx1"/>
                </a:solidFill>
                <a:effectLst/>
                <a:uLnTx/>
                <a:uFillTx/>
                <a:latin typeface="Verdana" pitchFamily="34" charset="0"/>
                <a:ea typeface="+mn-ea"/>
                <a:cs typeface="+mn-cs"/>
              </a:rPr>
              <a:t>Chewing</a:t>
            </a:r>
            <a:r>
              <a:rPr kumimoji="0" lang="fr-FR" sz="1800" b="0" i="0" u="none" strike="noStrike" kern="0" cap="none" spc="0" normalizeH="0" baseline="0" noProof="0" dirty="0">
                <a:ln>
                  <a:noFill/>
                </a:ln>
                <a:solidFill>
                  <a:schemeClr val="tx1"/>
                </a:solidFill>
                <a:effectLst/>
                <a:uLnTx/>
                <a:uFillTx/>
                <a:latin typeface="Verdana" pitchFamily="34" charset="0"/>
                <a:ea typeface="+mn-ea"/>
                <a:cs typeface="+mn-cs"/>
              </a:rPr>
              <a:t> </a:t>
            </a:r>
            <a:r>
              <a:rPr kumimoji="0" lang="fr-FR" sz="1800" b="0" i="0" u="none" strike="noStrike" kern="0" cap="none" spc="0" normalizeH="0" baseline="0" noProof="0" dirty="0" err="1">
                <a:ln>
                  <a:noFill/>
                </a:ln>
                <a:solidFill>
                  <a:schemeClr val="tx1"/>
                </a:solidFill>
                <a:effectLst/>
                <a:uLnTx/>
                <a:uFillTx/>
                <a:latin typeface="Verdana" pitchFamily="34" charset="0"/>
                <a:ea typeface="+mn-ea"/>
                <a:cs typeface="+mn-cs"/>
              </a:rPr>
              <a:t>Gum</a:t>
            </a:r>
            <a:endParaRPr kumimoji="0" lang="fr-FR" sz="1800" b="0" i="0" u="none" strike="noStrike" kern="0" cap="none" spc="0" normalizeH="0" baseline="0" noProof="0" dirty="0">
              <a:ln>
                <a:noFill/>
              </a:ln>
              <a:solidFill>
                <a:schemeClr val="tx1"/>
              </a:solidFill>
              <a:effectLst/>
              <a:uLnTx/>
              <a:uFillTx/>
              <a:latin typeface="Verdana"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Pct val="65000"/>
              <a:buFont typeface="Wingdings" pitchFamily="2" charset="2"/>
              <a:buChar char="§"/>
              <a:tabLst/>
              <a:defRPr/>
            </a:pPr>
            <a:r>
              <a:rPr kumimoji="0" lang="fr-FR" sz="1800" b="0" i="0" u="none" strike="noStrike" kern="0" cap="none" spc="0" normalizeH="0" baseline="0" noProof="0" dirty="0">
                <a:ln>
                  <a:noFill/>
                </a:ln>
                <a:solidFill>
                  <a:schemeClr val="tx1"/>
                </a:solidFill>
                <a:effectLst/>
                <a:uLnTx/>
                <a:uFillTx/>
                <a:latin typeface="Verdana" pitchFamily="34" charset="0"/>
                <a:ea typeface="+mn-ea"/>
                <a:cs typeface="+mn-cs"/>
              </a:rPr>
              <a:t> Sparadraps</a:t>
            </a:r>
          </a:p>
        </p:txBody>
      </p:sp>
      <p:sp>
        <p:nvSpPr>
          <p:cNvPr id="11" name="Rectangle 10"/>
          <p:cNvSpPr>
            <a:spLocks noChangeArrowheads="1"/>
          </p:cNvSpPr>
          <p:nvPr/>
        </p:nvSpPr>
        <p:spPr bwMode="auto">
          <a:xfrm>
            <a:off x="4788024" y="4437112"/>
            <a:ext cx="2270125" cy="1477328"/>
          </a:xfrm>
          <a:prstGeom prst="rect">
            <a:avLst/>
          </a:prstGeom>
          <a:noFill/>
          <a:ln w="9525">
            <a:noFill/>
            <a:miter lim="800000"/>
            <a:headEnd/>
            <a:tailEnd/>
          </a:ln>
        </p:spPr>
        <p:txBody>
          <a:bodyPr>
            <a:spAutoFit/>
          </a:bodyPr>
          <a:lstStyle/>
          <a:p>
            <a:pPr lvl="1">
              <a:buSzPct val="65000"/>
              <a:buFont typeface="Wingdings" pitchFamily="2" charset="2"/>
              <a:buChar char="§"/>
            </a:pPr>
            <a:r>
              <a:rPr lang="fr-FR" sz="1800" b="0" dirty="0"/>
              <a:t> Stylos</a:t>
            </a:r>
          </a:p>
          <a:p>
            <a:pPr lvl="1">
              <a:buSzPct val="65000"/>
              <a:buFont typeface="Wingdings" pitchFamily="2" charset="2"/>
              <a:buChar char="§"/>
            </a:pPr>
            <a:r>
              <a:rPr lang="fr-FR" sz="1800" b="0" dirty="0"/>
              <a:t> Étiquettes</a:t>
            </a:r>
          </a:p>
          <a:p>
            <a:pPr lvl="1">
              <a:buSzPct val="65000"/>
              <a:buFont typeface="Wingdings" pitchFamily="2" charset="2"/>
              <a:buChar char="§"/>
            </a:pPr>
            <a:r>
              <a:rPr lang="fr-FR" sz="1800" b="0" dirty="0"/>
              <a:t> Plumes</a:t>
            </a:r>
          </a:p>
          <a:p>
            <a:pPr lvl="1">
              <a:buSzPct val="65000"/>
              <a:buFont typeface="Wingdings" pitchFamily="2" charset="2"/>
              <a:buChar char="§"/>
            </a:pPr>
            <a:r>
              <a:rPr lang="fr-FR" sz="1800" b="0" dirty="0"/>
              <a:t> Outils</a:t>
            </a:r>
          </a:p>
          <a:p>
            <a:pPr lvl="1">
              <a:buSzPct val="65000"/>
              <a:buFont typeface="Wingdings" pitchFamily="2" charset="2"/>
              <a:buChar char="§"/>
            </a:pPr>
            <a:r>
              <a:rPr lang="fr-FR" sz="1800" b="0" dirty="0"/>
              <a:t> Ficelle</a:t>
            </a:r>
          </a:p>
        </p:txBody>
      </p:sp>
      <p:pic>
        <p:nvPicPr>
          <p:cNvPr id="12" name="Picture 11" descr="AN01125_"/>
          <p:cNvPicPr>
            <a:picLocks noChangeAspect="1" noChangeArrowheads="1"/>
          </p:cNvPicPr>
          <p:nvPr/>
        </p:nvPicPr>
        <p:blipFill>
          <a:blip r:embed="rId3" cstate="print"/>
          <a:srcRect/>
          <a:stretch>
            <a:fillRect/>
          </a:stretch>
        </p:blipFill>
        <p:spPr bwMode="auto">
          <a:xfrm>
            <a:off x="2843808" y="3789040"/>
            <a:ext cx="914400" cy="736600"/>
          </a:xfrm>
          <a:prstGeom prst="rect">
            <a:avLst/>
          </a:prstGeom>
          <a:noFill/>
          <a:ln w="9525">
            <a:noFill/>
            <a:miter lim="800000"/>
            <a:headEnd/>
            <a:tailEnd/>
          </a:ln>
        </p:spPr>
      </p:pic>
      <p:pic>
        <p:nvPicPr>
          <p:cNvPr id="13" name="Picture 9" descr="Band aids clip art"/>
          <p:cNvPicPr>
            <a:picLocks noChangeAspect="1" noChangeArrowheads="1"/>
          </p:cNvPicPr>
          <p:nvPr/>
        </p:nvPicPr>
        <p:blipFill>
          <a:blip r:embed="rId4" r:link="rId5" cstate="print"/>
          <a:srcRect r="-3999" b="6459"/>
          <a:stretch>
            <a:fillRect/>
          </a:stretch>
        </p:blipFill>
        <p:spPr bwMode="auto">
          <a:xfrm>
            <a:off x="3707904" y="5301208"/>
            <a:ext cx="990600" cy="712787"/>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dissolv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 calcmode="lin" valueType="num">
                                      <p:cBhvr additive="base">
                                        <p:cTn id="23" dur="500" fill="hold"/>
                                        <p:tgtEl>
                                          <p:spTgt spid="8">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8">
                                            <p:txEl>
                                              <p:pRg st="3" end="3"/>
                                            </p:txEl>
                                          </p:spTgt>
                                        </p:tgtEl>
                                        <p:attrNameLst>
                                          <p:attrName>style.visibility</p:attrName>
                                        </p:attrNameLst>
                                      </p:cBhvr>
                                      <p:to>
                                        <p:strVal val="visible"/>
                                      </p:to>
                                    </p:set>
                                    <p:anim calcmode="lin" valueType="num">
                                      <p:cBhvr additive="base">
                                        <p:cTn id="29" dur="500" fill="hold"/>
                                        <p:tgtEl>
                                          <p:spTgt spid="8">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 calcmode="lin" valueType="num">
                                      <p:cBhvr additive="base">
                                        <p:cTn id="35" dur="500" fill="hold"/>
                                        <p:tgtEl>
                                          <p:spTgt spid="8">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8">
                                            <p:txEl>
                                              <p:pRg st="5" end="5"/>
                                            </p:txEl>
                                          </p:spTgt>
                                        </p:tgtEl>
                                        <p:attrNameLst>
                                          <p:attrName>style.visibility</p:attrName>
                                        </p:attrNameLst>
                                      </p:cBhvr>
                                      <p:to>
                                        <p:strVal val="visible"/>
                                      </p:to>
                                    </p:set>
                                    <p:anim calcmode="lin" valueType="num">
                                      <p:cBhvr additive="base">
                                        <p:cTn id="41" dur="500" fill="hold"/>
                                        <p:tgtEl>
                                          <p:spTgt spid="8">
                                            <p:txEl>
                                              <p:pRg st="5" end="5"/>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8">
                                            <p:txEl>
                                              <p:pRg st="6" end="6"/>
                                            </p:txEl>
                                          </p:spTgt>
                                        </p:tgtEl>
                                        <p:attrNameLst>
                                          <p:attrName>style.visibility</p:attrName>
                                        </p:attrNameLst>
                                      </p:cBhvr>
                                      <p:to>
                                        <p:strVal val="visible"/>
                                      </p:to>
                                    </p:set>
                                    <p:anim calcmode="lin" valueType="num">
                                      <p:cBhvr additive="base">
                                        <p:cTn id="47" dur="500" fill="hold"/>
                                        <p:tgtEl>
                                          <p:spTgt spid="8">
                                            <p:txEl>
                                              <p:pRg st="6" end="6"/>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8">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fltVal val="0"/>
                                          </p:val>
                                        </p:tav>
                                        <p:tav tm="100000">
                                          <p:val>
                                            <p:strVal val="#ppt_w"/>
                                          </p:val>
                                        </p:tav>
                                      </p:tavLst>
                                    </p:anim>
                                    <p:anim calcmode="lin" valueType="num">
                                      <p:cBhvr>
                                        <p:cTn id="54" dur="1000" fill="hold"/>
                                        <p:tgtEl>
                                          <p:spTgt spid="12"/>
                                        </p:tgtEl>
                                        <p:attrNameLst>
                                          <p:attrName>ppt_h</p:attrName>
                                        </p:attrNameLst>
                                      </p:cBhvr>
                                      <p:tavLst>
                                        <p:tav tm="0">
                                          <p:val>
                                            <p:fltVal val="0"/>
                                          </p:val>
                                        </p:tav>
                                        <p:tav tm="100000">
                                          <p:val>
                                            <p:strVal val="#ppt_h"/>
                                          </p:val>
                                        </p:tav>
                                      </p:tavLst>
                                    </p:anim>
                                    <p:anim calcmode="lin" valueType="num">
                                      <p:cBhvr>
                                        <p:cTn id="5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36"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strVal val="(6*min(max(#ppt_w*#ppt_h,.3),1)-7.4)/-.7*#ppt_w"/>
                                          </p:val>
                                        </p:tav>
                                        <p:tav tm="100000">
                                          <p:val>
                                            <p:strVal val="#ppt_w"/>
                                          </p:val>
                                        </p:tav>
                                      </p:tavLst>
                                    </p:anim>
                                    <p:anim calcmode="lin" valueType="num">
                                      <p:cBhvr>
                                        <p:cTn id="62" dur="500" fill="hold"/>
                                        <p:tgtEl>
                                          <p:spTgt spid="13"/>
                                        </p:tgtEl>
                                        <p:attrNameLst>
                                          <p:attrName>ppt_h</p:attrName>
                                        </p:attrNameLst>
                                      </p:cBhvr>
                                      <p:tavLst>
                                        <p:tav tm="0">
                                          <p:val>
                                            <p:strVal val="(6*min(max(#ppt_w*#ppt_h,.3),1)-7.4)/-.7*#ppt_h"/>
                                          </p:val>
                                        </p:tav>
                                        <p:tav tm="100000">
                                          <p:val>
                                            <p:strVal val="#ppt_h"/>
                                          </p:val>
                                        </p:tav>
                                      </p:tavLst>
                                    </p:anim>
                                    <p:anim calcmode="lin" valueType="num">
                                      <p:cBhvr>
                                        <p:cTn id="63" dur="500" fill="hold"/>
                                        <p:tgtEl>
                                          <p:spTgt spid="13"/>
                                        </p:tgtEl>
                                        <p:attrNameLst>
                                          <p:attrName>ppt_x</p:attrName>
                                        </p:attrNameLst>
                                      </p:cBhvr>
                                      <p:tavLst>
                                        <p:tav tm="0">
                                          <p:val>
                                            <p:fltVal val="0.5"/>
                                          </p:val>
                                        </p:tav>
                                        <p:tav tm="100000">
                                          <p:val>
                                            <p:strVal val="#ppt_x"/>
                                          </p:val>
                                        </p:tav>
                                      </p:tavLst>
                                    </p:anim>
                                    <p:anim calcmode="lin" valueType="num">
                                      <p:cBhvr>
                                        <p:cTn id="64"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4" autoUpdateAnimBg="0"/>
      <p:bldP spid="7" grpId="0" build="p" bldLvl="4" autoUpdateAnimBg="0"/>
      <p:bldP spid="8" grpId="0" build="p" bldLvl="3"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ChangeArrowheads="1"/>
          </p:cNvSpPr>
          <p:nvPr/>
        </p:nvSpPr>
        <p:spPr bwMode="auto">
          <a:xfrm>
            <a:off x="4572000" y="4251325"/>
            <a:ext cx="3352800" cy="457200"/>
          </a:xfrm>
          <a:prstGeom prst="rect">
            <a:avLst/>
          </a:prstGeom>
          <a:noFill/>
          <a:ln w="9525">
            <a:noFill/>
            <a:miter lim="800000"/>
            <a:headEnd/>
            <a:tailEnd/>
          </a:ln>
        </p:spPr>
        <p:txBody>
          <a:bodyPr lIns="92075" tIns="46038" rIns="92075" bIns="46038">
            <a:spAutoFit/>
          </a:bodyPr>
          <a:lstStyle/>
          <a:p>
            <a:pPr eaLnBrk="0" hangingPunct="0">
              <a:spcBef>
                <a:spcPct val="50000"/>
              </a:spcBef>
            </a:pPr>
            <a:endParaRPr lang="fr-FR" sz="2400">
              <a:latin typeface="Times New Roman" pitchFamily="18" charset="0"/>
            </a:endParaRPr>
          </a:p>
        </p:txBody>
      </p:sp>
      <p:sp>
        <p:nvSpPr>
          <p:cNvPr id="9"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2. les dangers physiques</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
        <p:nvSpPr>
          <p:cNvPr id="6" name="Rectangle 4"/>
          <p:cNvSpPr txBox="1">
            <a:spLocks noChangeArrowheads="1"/>
          </p:cNvSpPr>
          <p:nvPr/>
        </p:nvSpPr>
        <p:spPr bwMode="auto">
          <a:xfrm>
            <a:off x="611560" y="1412776"/>
            <a:ext cx="7961313" cy="229393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lvl="0">
              <a:lnSpc>
                <a:spcPct val="90000"/>
              </a:lnSpc>
              <a:spcBef>
                <a:spcPct val="20000"/>
              </a:spcBef>
              <a:defRPr/>
            </a:pPr>
            <a:r>
              <a:rPr lang="fr-FR" sz="1800" b="0" kern="0" dirty="0">
                <a:latin typeface="Verdana" pitchFamily="34" charset="0"/>
              </a:rPr>
              <a:t>Parties du corps pouvant être touchées:</a:t>
            </a:r>
          </a:p>
          <a:p>
            <a:pPr marL="1639888" lvl="3" indent="-228600">
              <a:lnSpc>
                <a:spcPct val="90000"/>
              </a:lnSpc>
              <a:spcBef>
                <a:spcPct val="20000"/>
              </a:spcBef>
              <a:buFontTx/>
              <a:buChar char="–"/>
              <a:defRPr/>
            </a:pPr>
            <a:r>
              <a:rPr lang="fr-FR" sz="1800" b="0" kern="0" dirty="0">
                <a:latin typeface="Verdana" pitchFamily="34" charset="0"/>
              </a:rPr>
              <a:t>Appareil digestif</a:t>
            </a:r>
          </a:p>
          <a:p>
            <a:pPr marL="1639888" lvl="3" indent="-228600">
              <a:lnSpc>
                <a:spcPct val="90000"/>
              </a:lnSpc>
              <a:spcBef>
                <a:spcPct val="20000"/>
              </a:spcBef>
              <a:buFontTx/>
              <a:buChar char="–"/>
              <a:defRPr/>
            </a:pPr>
            <a:r>
              <a:rPr lang="fr-FR" sz="1800" b="0" kern="0" dirty="0">
                <a:latin typeface="Verdana" pitchFamily="34" charset="0"/>
              </a:rPr>
              <a:t>Appareil respiratoire</a:t>
            </a:r>
          </a:p>
          <a:p>
            <a:pPr marL="1639888" lvl="3" indent="-228600">
              <a:lnSpc>
                <a:spcPct val="90000"/>
              </a:lnSpc>
              <a:spcBef>
                <a:spcPct val="20000"/>
              </a:spcBef>
              <a:buFontTx/>
              <a:buChar char="–"/>
              <a:defRPr/>
            </a:pPr>
            <a:r>
              <a:rPr lang="fr-FR" sz="1800" b="0" kern="0" dirty="0">
                <a:latin typeface="Verdana" pitchFamily="34" charset="0"/>
              </a:rPr>
              <a:t>Bouche et dents</a:t>
            </a:r>
          </a:p>
          <a:p>
            <a:pPr marL="1639888" lvl="3" indent="-228600">
              <a:lnSpc>
                <a:spcPct val="90000"/>
              </a:lnSpc>
              <a:spcBef>
                <a:spcPct val="20000"/>
              </a:spcBef>
              <a:buFontTx/>
              <a:buChar char="–"/>
              <a:defRPr/>
            </a:pPr>
            <a:r>
              <a:rPr lang="fr-FR" sz="1800" b="0" kern="0" dirty="0">
                <a:latin typeface="Verdana" pitchFamily="34" charset="0"/>
              </a:rPr>
              <a:t>mains</a:t>
            </a:r>
          </a:p>
          <a:p>
            <a:pPr marL="0" marR="0" lvl="0" indent="0" algn="l" defTabSz="914400" rtl="0" eaLnBrk="1" fontAlgn="base" latinLnBrk="0" hangingPunct="1">
              <a:lnSpc>
                <a:spcPct val="90000"/>
              </a:lnSpc>
              <a:spcBef>
                <a:spcPct val="20000"/>
              </a:spcBef>
              <a:spcAft>
                <a:spcPct val="0"/>
              </a:spcAft>
              <a:buClrTx/>
              <a:buSzTx/>
              <a:buFontTx/>
              <a:buNone/>
              <a:tabLst/>
              <a:defRPr/>
            </a:pPr>
            <a:endParaRPr kumimoji="0" lang="fr-FR" sz="1800" b="0" i="0" u="none" strike="noStrike" kern="0" cap="none" spc="0" normalizeH="0" baseline="0" noProof="0" dirty="0">
              <a:ln>
                <a:noFill/>
              </a:ln>
              <a:solidFill>
                <a:schemeClr val="tx1"/>
              </a:solidFill>
              <a:effectLst/>
              <a:uLnTx/>
              <a:uFillTx/>
              <a:latin typeface="Verdana" pitchFamily="34" charset="0"/>
              <a:ea typeface="+mn-ea"/>
              <a:cs typeface="+mn-cs"/>
            </a:endParaRPr>
          </a:p>
        </p:txBody>
      </p:sp>
      <p:sp>
        <p:nvSpPr>
          <p:cNvPr id="12" name="Text Box 8"/>
          <p:cNvSpPr txBox="1">
            <a:spLocks noChangeArrowheads="1"/>
          </p:cNvSpPr>
          <p:nvPr/>
        </p:nvSpPr>
        <p:spPr bwMode="auto">
          <a:xfrm>
            <a:off x="1043608" y="2996952"/>
            <a:ext cx="6053260" cy="3582519"/>
          </a:xfrm>
          <a:prstGeom prst="rect">
            <a:avLst/>
          </a:prstGeom>
          <a:noFill/>
          <a:ln w="9525">
            <a:noFill/>
            <a:miter lim="800000"/>
            <a:headEnd/>
            <a:tailEnd/>
          </a:ln>
        </p:spPr>
        <p:txBody>
          <a:bodyPr wrap="none">
            <a:spAutoFit/>
          </a:bodyPr>
          <a:lstStyle/>
          <a:p>
            <a:pPr>
              <a:lnSpc>
                <a:spcPct val="140000"/>
              </a:lnSpc>
            </a:pPr>
            <a:r>
              <a:rPr lang="fr-FR" sz="1800" b="0" u="sng" dirty="0">
                <a:latin typeface="Verdana" pitchFamily="34" charset="0"/>
                <a:ea typeface="Verdana" pitchFamily="34" charset="0"/>
                <a:cs typeface="Verdana" pitchFamily="34" charset="0"/>
              </a:rPr>
              <a:t>Verre</a:t>
            </a:r>
            <a:r>
              <a:rPr lang="fr-FR" sz="1800" b="0" dirty="0">
                <a:latin typeface="Verdana" pitchFamily="34" charset="0"/>
                <a:ea typeface="Verdana" pitchFamily="34" charset="0"/>
                <a:cs typeface="Verdana" pitchFamily="34" charset="0"/>
              </a:rPr>
              <a:t> : coupures, saignements, chirurgie</a:t>
            </a:r>
          </a:p>
          <a:p>
            <a:pPr>
              <a:lnSpc>
                <a:spcPct val="140000"/>
              </a:lnSpc>
            </a:pPr>
            <a:r>
              <a:rPr lang="fr-FR" sz="1800" b="0" u="sng" dirty="0">
                <a:latin typeface="Verdana" pitchFamily="34" charset="0"/>
                <a:ea typeface="Verdana" pitchFamily="34" charset="0"/>
                <a:cs typeface="Verdana" pitchFamily="34" charset="0"/>
              </a:rPr>
              <a:t>Bois</a:t>
            </a:r>
            <a:r>
              <a:rPr lang="fr-FR" sz="1800" b="0" dirty="0">
                <a:latin typeface="Verdana" pitchFamily="34" charset="0"/>
                <a:ea typeface="Verdana" pitchFamily="34" charset="0"/>
                <a:cs typeface="Verdana" pitchFamily="34" charset="0"/>
              </a:rPr>
              <a:t> : coupures, saignements, chirurgie</a:t>
            </a:r>
          </a:p>
          <a:p>
            <a:pPr>
              <a:lnSpc>
                <a:spcPct val="140000"/>
              </a:lnSpc>
            </a:pPr>
            <a:r>
              <a:rPr lang="fr-FR" sz="1800" b="0" u="sng" dirty="0">
                <a:latin typeface="Verdana" pitchFamily="34" charset="0"/>
                <a:ea typeface="Verdana" pitchFamily="34" charset="0"/>
                <a:cs typeface="Verdana" pitchFamily="34" charset="0"/>
              </a:rPr>
              <a:t>Cailloux</a:t>
            </a:r>
            <a:r>
              <a:rPr lang="fr-FR" sz="1800" b="0" dirty="0">
                <a:latin typeface="Verdana" pitchFamily="34" charset="0"/>
                <a:ea typeface="Verdana" pitchFamily="34" charset="0"/>
                <a:cs typeface="Verdana" pitchFamily="34" charset="0"/>
              </a:rPr>
              <a:t> : toux, dents cassées</a:t>
            </a:r>
          </a:p>
          <a:p>
            <a:pPr>
              <a:lnSpc>
                <a:spcPct val="140000"/>
              </a:lnSpc>
            </a:pPr>
            <a:r>
              <a:rPr lang="fr-FR" sz="1800" b="0" u="sng" dirty="0">
                <a:latin typeface="Verdana" pitchFamily="34" charset="0"/>
                <a:ea typeface="Verdana" pitchFamily="34" charset="0"/>
                <a:cs typeface="Verdana" pitchFamily="34" charset="0"/>
              </a:rPr>
              <a:t>Bijoux</a:t>
            </a:r>
            <a:r>
              <a:rPr lang="fr-FR" sz="1800" b="0" dirty="0">
                <a:latin typeface="Verdana" pitchFamily="34" charset="0"/>
                <a:ea typeface="Verdana" pitchFamily="34" charset="0"/>
                <a:cs typeface="Verdana" pitchFamily="34" charset="0"/>
              </a:rPr>
              <a:t> : coupures, infections, chirurgie</a:t>
            </a:r>
          </a:p>
          <a:p>
            <a:pPr>
              <a:lnSpc>
                <a:spcPct val="140000"/>
              </a:lnSpc>
            </a:pPr>
            <a:r>
              <a:rPr lang="fr-FR" sz="1800" b="0" u="sng" dirty="0">
                <a:latin typeface="Verdana" pitchFamily="34" charset="0"/>
                <a:ea typeface="Verdana" pitchFamily="34" charset="0"/>
                <a:cs typeface="Verdana" pitchFamily="34" charset="0"/>
              </a:rPr>
              <a:t>Métal</a:t>
            </a:r>
            <a:r>
              <a:rPr lang="fr-FR" sz="1800" b="0" dirty="0">
                <a:latin typeface="Verdana" pitchFamily="34" charset="0"/>
                <a:ea typeface="Verdana" pitchFamily="34" charset="0"/>
                <a:cs typeface="Verdana" pitchFamily="34" charset="0"/>
              </a:rPr>
              <a:t> : coupures, infections, chirurgie</a:t>
            </a:r>
          </a:p>
          <a:p>
            <a:pPr>
              <a:lnSpc>
                <a:spcPct val="140000"/>
              </a:lnSpc>
            </a:pPr>
            <a:r>
              <a:rPr lang="fr-FR" sz="1800" b="0" u="sng" dirty="0">
                <a:latin typeface="Verdana" pitchFamily="34" charset="0"/>
                <a:ea typeface="Verdana" pitchFamily="34" charset="0"/>
                <a:cs typeface="Verdana" pitchFamily="34" charset="0"/>
              </a:rPr>
              <a:t>Insectes</a:t>
            </a:r>
            <a:r>
              <a:rPr lang="fr-FR" sz="1800" b="0" dirty="0">
                <a:latin typeface="Verdana" pitchFamily="34" charset="0"/>
                <a:ea typeface="Verdana" pitchFamily="34" charset="0"/>
                <a:cs typeface="Verdana" pitchFamily="34" charset="0"/>
              </a:rPr>
              <a:t> : Maladie, toux, blessure</a:t>
            </a:r>
          </a:p>
          <a:p>
            <a:pPr>
              <a:lnSpc>
                <a:spcPct val="140000"/>
              </a:lnSpc>
            </a:pPr>
            <a:r>
              <a:rPr lang="fr-FR" sz="1800" b="0" u="sng" dirty="0">
                <a:latin typeface="Verdana" pitchFamily="34" charset="0"/>
                <a:ea typeface="Verdana" pitchFamily="34" charset="0"/>
                <a:cs typeface="Verdana" pitchFamily="34" charset="0"/>
              </a:rPr>
              <a:t>Os</a:t>
            </a:r>
            <a:r>
              <a:rPr lang="fr-FR" sz="1800" b="0" dirty="0">
                <a:latin typeface="Verdana" pitchFamily="34" charset="0"/>
                <a:ea typeface="Verdana" pitchFamily="34" charset="0"/>
                <a:cs typeface="Verdana" pitchFamily="34" charset="0"/>
              </a:rPr>
              <a:t> : Toux, blessure</a:t>
            </a:r>
          </a:p>
          <a:p>
            <a:pPr>
              <a:lnSpc>
                <a:spcPct val="140000"/>
              </a:lnSpc>
            </a:pPr>
            <a:r>
              <a:rPr lang="fr-FR" sz="1800" b="0" u="sng" dirty="0">
                <a:latin typeface="Verdana" pitchFamily="34" charset="0"/>
                <a:ea typeface="Verdana" pitchFamily="34" charset="0"/>
                <a:cs typeface="Verdana" pitchFamily="34" charset="0"/>
              </a:rPr>
              <a:t>Plastique</a:t>
            </a:r>
            <a:r>
              <a:rPr lang="fr-FR" sz="1800" b="0" dirty="0">
                <a:latin typeface="Verdana" pitchFamily="34" charset="0"/>
                <a:ea typeface="Verdana" pitchFamily="34" charset="0"/>
                <a:cs typeface="Verdana" pitchFamily="34" charset="0"/>
              </a:rPr>
              <a:t> : toux, coupures, infection, chirurgie</a:t>
            </a:r>
          </a:p>
          <a:p>
            <a:pPr>
              <a:lnSpc>
                <a:spcPct val="140000"/>
              </a:lnSpc>
            </a:pPr>
            <a:r>
              <a:rPr lang="fr-FR" sz="1800" b="0" u="sng" dirty="0">
                <a:latin typeface="Verdana" pitchFamily="34" charset="0"/>
                <a:ea typeface="Verdana" pitchFamily="34" charset="0"/>
                <a:cs typeface="Verdana" pitchFamily="34" charset="0"/>
              </a:rPr>
              <a:t>Objets personnels</a:t>
            </a:r>
            <a:r>
              <a:rPr lang="fr-FR" sz="1800" b="0" dirty="0">
                <a:latin typeface="Verdana" pitchFamily="34" charset="0"/>
                <a:ea typeface="Verdana" pitchFamily="34" charset="0"/>
                <a:cs typeface="Verdana" pitchFamily="34" charset="0"/>
              </a:rPr>
              <a:t> : toux, coupures, dents cassées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fade">
                                      <p:cBhvr>
                                        <p:cTn id="32" dur="20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xEl>
                                              <p:pRg st="1" end="1"/>
                                            </p:txEl>
                                          </p:spTgt>
                                        </p:tgtEl>
                                        <p:attrNameLst>
                                          <p:attrName>style.visibility</p:attrName>
                                        </p:attrNameLst>
                                      </p:cBhvr>
                                      <p:to>
                                        <p:strVal val="visible"/>
                                      </p:to>
                                    </p:set>
                                    <p:animEffect transition="in" filter="fade">
                                      <p:cBhvr>
                                        <p:cTn id="37" dur="2000"/>
                                        <p:tgtEl>
                                          <p:spTgt spid="12">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xEl>
                                              <p:pRg st="2" end="2"/>
                                            </p:txEl>
                                          </p:spTgt>
                                        </p:tgtEl>
                                        <p:attrNameLst>
                                          <p:attrName>style.visibility</p:attrName>
                                        </p:attrNameLst>
                                      </p:cBhvr>
                                      <p:to>
                                        <p:strVal val="visible"/>
                                      </p:to>
                                    </p:set>
                                    <p:animEffect transition="in" filter="fade">
                                      <p:cBhvr>
                                        <p:cTn id="42" dur="2000"/>
                                        <p:tgtEl>
                                          <p:spTgt spid="12">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xEl>
                                              <p:pRg st="3" end="3"/>
                                            </p:txEl>
                                          </p:spTgt>
                                        </p:tgtEl>
                                        <p:attrNameLst>
                                          <p:attrName>style.visibility</p:attrName>
                                        </p:attrNameLst>
                                      </p:cBhvr>
                                      <p:to>
                                        <p:strVal val="visible"/>
                                      </p:to>
                                    </p:set>
                                    <p:animEffect transition="in" filter="fade">
                                      <p:cBhvr>
                                        <p:cTn id="47" dur="2000"/>
                                        <p:tgtEl>
                                          <p:spTgt spid="12">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xEl>
                                              <p:pRg st="4" end="4"/>
                                            </p:txEl>
                                          </p:spTgt>
                                        </p:tgtEl>
                                        <p:attrNameLst>
                                          <p:attrName>style.visibility</p:attrName>
                                        </p:attrNameLst>
                                      </p:cBhvr>
                                      <p:to>
                                        <p:strVal val="visible"/>
                                      </p:to>
                                    </p:set>
                                    <p:animEffect transition="in" filter="fade">
                                      <p:cBhvr>
                                        <p:cTn id="52" dur="2000"/>
                                        <p:tgtEl>
                                          <p:spTgt spid="12">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2">
                                            <p:txEl>
                                              <p:pRg st="5" end="5"/>
                                            </p:txEl>
                                          </p:spTgt>
                                        </p:tgtEl>
                                        <p:attrNameLst>
                                          <p:attrName>style.visibility</p:attrName>
                                        </p:attrNameLst>
                                      </p:cBhvr>
                                      <p:to>
                                        <p:strVal val="visible"/>
                                      </p:to>
                                    </p:set>
                                    <p:animEffect transition="in" filter="fade">
                                      <p:cBhvr>
                                        <p:cTn id="57" dur="2000"/>
                                        <p:tgtEl>
                                          <p:spTgt spid="12">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2">
                                            <p:txEl>
                                              <p:pRg st="6" end="6"/>
                                            </p:txEl>
                                          </p:spTgt>
                                        </p:tgtEl>
                                        <p:attrNameLst>
                                          <p:attrName>style.visibility</p:attrName>
                                        </p:attrNameLst>
                                      </p:cBhvr>
                                      <p:to>
                                        <p:strVal val="visible"/>
                                      </p:to>
                                    </p:set>
                                    <p:animEffect transition="in" filter="fade">
                                      <p:cBhvr>
                                        <p:cTn id="62" dur="2000"/>
                                        <p:tgtEl>
                                          <p:spTgt spid="12">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xEl>
                                              <p:pRg st="7" end="7"/>
                                            </p:txEl>
                                          </p:spTgt>
                                        </p:tgtEl>
                                        <p:attrNameLst>
                                          <p:attrName>style.visibility</p:attrName>
                                        </p:attrNameLst>
                                      </p:cBhvr>
                                      <p:to>
                                        <p:strVal val="visible"/>
                                      </p:to>
                                    </p:set>
                                    <p:animEffect transition="in" filter="fade">
                                      <p:cBhvr>
                                        <p:cTn id="67" dur="2000"/>
                                        <p:tgtEl>
                                          <p:spTgt spid="12">
                                            <p:txEl>
                                              <p:pRg st="7" end="7"/>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2">
                                            <p:txEl>
                                              <p:pRg st="8" end="8"/>
                                            </p:txEl>
                                          </p:spTgt>
                                        </p:tgtEl>
                                        <p:attrNameLst>
                                          <p:attrName>style.visibility</p:attrName>
                                        </p:attrNameLst>
                                      </p:cBhvr>
                                      <p:to>
                                        <p:strVal val="visible"/>
                                      </p:to>
                                    </p:set>
                                    <p:animEffect transition="in" filter="fade">
                                      <p:cBhvr>
                                        <p:cTn id="72" dur="20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4" autoUpdateAnimBg="0"/>
      <p:bldP spid="12" grpId="0" build="p" bldLvl="5"/>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ChangeArrowheads="1"/>
          </p:cNvSpPr>
          <p:nvPr/>
        </p:nvSpPr>
        <p:spPr bwMode="auto">
          <a:xfrm>
            <a:off x="4572000" y="4251325"/>
            <a:ext cx="3352800" cy="457200"/>
          </a:xfrm>
          <a:prstGeom prst="rect">
            <a:avLst/>
          </a:prstGeom>
          <a:noFill/>
          <a:ln w="9525">
            <a:noFill/>
            <a:miter lim="800000"/>
            <a:headEnd/>
            <a:tailEnd/>
          </a:ln>
        </p:spPr>
        <p:txBody>
          <a:bodyPr lIns="92075" tIns="46038" rIns="92075" bIns="46038">
            <a:spAutoFit/>
          </a:bodyPr>
          <a:lstStyle/>
          <a:p>
            <a:pPr eaLnBrk="0" hangingPunct="0">
              <a:spcBef>
                <a:spcPct val="50000"/>
              </a:spcBef>
            </a:pPr>
            <a:endParaRPr lang="fr-FR" sz="2400">
              <a:latin typeface="Times New Roman" pitchFamily="18" charset="0"/>
            </a:endParaRPr>
          </a:p>
        </p:txBody>
      </p:sp>
      <p:sp>
        <p:nvSpPr>
          <p:cNvPr id="9"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2. les dangers physiques</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
        <p:nvSpPr>
          <p:cNvPr id="6" name="Rectangle 4"/>
          <p:cNvSpPr txBox="1">
            <a:spLocks noChangeArrowheads="1"/>
          </p:cNvSpPr>
          <p:nvPr/>
        </p:nvSpPr>
        <p:spPr bwMode="auto">
          <a:xfrm>
            <a:off x="611560" y="1412776"/>
            <a:ext cx="7961313" cy="229393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lvl="0">
              <a:lnSpc>
                <a:spcPct val="90000"/>
              </a:lnSpc>
              <a:spcBef>
                <a:spcPct val="20000"/>
              </a:spcBef>
              <a:defRPr/>
            </a:pPr>
            <a:r>
              <a:rPr lang="fr-FR" sz="1800" b="0" kern="0" dirty="0">
                <a:latin typeface="Verdana" pitchFamily="34" charset="0"/>
              </a:rPr>
              <a:t>Les sources de contaminations des dangers physiques</a:t>
            </a:r>
          </a:p>
          <a:p>
            <a:pPr marL="1639888" lvl="3" indent="-228600">
              <a:lnSpc>
                <a:spcPct val="90000"/>
              </a:lnSpc>
              <a:spcBef>
                <a:spcPct val="20000"/>
              </a:spcBef>
              <a:buFontTx/>
              <a:buChar char="–"/>
              <a:defRPr/>
            </a:pPr>
            <a:r>
              <a:rPr lang="fr-FR" sz="1800" b="0" kern="0" dirty="0">
                <a:latin typeface="Verdana" pitchFamily="34" charset="0"/>
              </a:rPr>
              <a:t>Utilisation des 5M</a:t>
            </a:r>
          </a:p>
          <a:p>
            <a:pPr marL="0" marR="0" lvl="0" indent="0" algn="l" defTabSz="914400" rtl="0" eaLnBrk="1" fontAlgn="base" latinLnBrk="0" hangingPunct="1">
              <a:lnSpc>
                <a:spcPct val="90000"/>
              </a:lnSpc>
              <a:spcBef>
                <a:spcPct val="20000"/>
              </a:spcBef>
              <a:spcAft>
                <a:spcPct val="0"/>
              </a:spcAft>
              <a:buClrTx/>
              <a:buSzTx/>
              <a:buFontTx/>
              <a:buNone/>
              <a:tabLst/>
              <a:defRPr/>
            </a:pPr>
            <a:endParaRPr kumimoji="0" lang="fr-FR" sz="1800" b="0" i="0" u="none" strike="noStrike" kern="0" cap="none" spc="0" normalizeH="0" baseline="0" noProof="0" dirty="0">
              <a:ln>
                <a:noFill/>
              </a:ln>
              <a:solidFill>
                <a:schemeClr val="tx1"/>
              </a:solidFill>
              <a:effectLst/>
              <a:uLnTx/>
              <a:uFillTx/>
              <a:latin typeface="Verdana" pitchFamily="34" charset="0"/>
              <a:ea typeface="+mn-ea"/>
              <a:cs typeface="+mn-cs"/>
            </a:endParaRPr>
          </a:p>
        </p:txBody>
      </p:sp>
      <p:sp>
        <p:nvSpPr>
          <p:cNvPr id="7" name="Text Box 4"/>
          <p:cNvSpPr txBox="1">
            <a:spLocks noChangeArrowheads="1"/>
          </p:cNvSpPr>
          <p:nvPr/>
        </p:nvSpPr>
        <p:spPr bwMode="auto">
          <a:xfrm>
            <a:off x="1043608" y="3068960"/>
            <a:ext cx="7074373" cy="3194721"/>
          </a:xfrm>
          <a:prstGeom prst="rect">
            <a:avLst/>
          </a:prstGeom>
          <a:noFill/>
          <a:ln w="9525" algn="ctr">
            <a:noFill/>
            <a:miter lim="800000"/>
            <a:headEnd/>
            <a:tailEnd/>
          </a:ln>
        </p:spPr>
        <p:txBody>
          <a:bodyPr wrap="none">
            <a:spAutoFit/>
          </a:bodyPr>
          <a:lstStyle/>
          <a:p>
            <a:pPr>
              <a:lnSpc>
                <a:spcPct val="140000"/>
              </a:lnSpc>
            </a:pPr>
            <a:r>
              <a:rPr lang="fr-FR" sz="1800" b="0" u="sng" dirty="0">
                <a:latin typeface="Verdana" pitchFamily="34" charset="0"/>
                <a:ea typeface="Verdana" pitchFamily="34" charset="0"/>
                <a:cs typeface="Verdana" pitchFamily="34" charset="0"/>
              </a:rPr>
              <a:t>Verre</a:t>
            </a:r>
            <a:r>
              <a:rPr lang="fr-FR" sz="1800" b="0" dirty="0">
                <a:latin typeface="Verdana" pitchFamily="34" charset="0"/>
                <a:ea typeface="Verdana" pitchFamily="34" charset="0"/>
                <a:cs typeface="Verdana" pitchFamily="34" charset="0"/>
              </a:rPr>
              <a:t> : bouteilles, ustensiles, ampoules</a:t>
            </a:r>
          </a:p>
          <a:p>
            <a:pPr>
              <a:lnSpc>
                <a:spcPct val="140000"/>
              </a:lnSpc>
            </a:pPr>
            <a:r>
              <a:rPr lang="fr-FR" sz="1800" b="0" u="sng" dirty="0">
                <a:latin typeface="Verdana" pitchFamily="34" charset="0"/>
                <a:ea typeface="Verdana" pitchFamily="34" charset="0"/>
                <a:cs typeface="Verdana" pitchFamily="34" charset="0"/>
              </a:rPr>
              <a:t>Bois</a:t>
            </a:r>
            <a:r>
              <a:rPr lang="fr-FR" sz="1800" b="0" dirty="0">
                <a:latin typeface="Verdana" pitchFamily="34" charset="0"/>
                <a:ea typeface="Verdana" pitchFamily="34" charset="0"/>
                <a:cs typeface="Verdana" pitchFamily="34" charset="0"/>
              </a:rPr>
              <a:t> : palettes, boîtes, sols, bâtiments, matières premières</a:t>
            </a:r>
          </a:p>
          <a:p>
            <a:pPr>
              <a:lnSpc>
                <a:spcPct val="140000"/>
              </a:lnSpc>
            </a:pPr>
            <a:r>
              <a:rPr lang="fr-FR" sz="1800" b="0" u="sng" dirty="0">
                <a:latin typeface="Verdana" pitchFamily="34" charset="0"/>
                <a:ea typeface="Verdana" pitchFamily="34" charset="0"/>
                <a:cs typeface="Verdana" pitchFamily="34" charset="0"/>
              </a:rPr>
              <a:t>Cailloux</a:t>
            </a:r>
            <a:r>
              <a:rPr lang="fr-FR" sz="1800" b="0" dirty="0">
                <a:latin typeface="Verdana" pitchFamily="34" charset="0"/>
                <a:ea typeface="Verdana" pitchFamily="34" charset="0"/>
                <a:cs typeface="Verdana" pitchFamily="34" charset="0"/>
              </a:rPr>
              <a:t> : sols, bâtiments, matières premières</a:t>
            </a:r>
          </a:p>
          <a:p>
            <a:pPr>
              <a:lnSpc>
                <a:spcPct val="140000"/>
              </a:lnSpc>
            </a:pPr>
            <a:r>
              <a:rPr lang="fr-FR" sz="1800" b="0" u="sng" dirty="0">
                <a:latin typeface="Verdana" pitchFamily="34" charset="0"/>
                <a:ea typeface="Verdana" pitchFamily="34" charset="0"/>
                <a:cs typeface="Verdana" pitchFamily="34" charset="0"/>
              </a:rPr>
              <a:t>Bijoux</a:t>
            </a:r>
            <a:r>
              <a:rPr lang="fr-FR" sz="1800" b="0" dirty="0">
                <a:latin typeface="Verdana" pitchFamily="34" charset="0"/>
                <a:ea typeface="Verdana" pitchFamily="34" charset="0"/>
                <a:cs typeface="Verdana" pitchFamily="34" charset="0"/>
              </a:rPr>
              <a:t> : boutons, employés</a:t>
            </a:r>
          </a:p>
          <a:p>
            <a:pPr>
              <a:lnSpc>
                <a:spcPct val="140000"/>
              </a:lnSpc>
            </a:pPr>
            <a:r>
              <a:rPr lang="fr-FR" sz="1800" b="0" u="sng" dirty="0">
                <a:latin typeface="Verdana" pitchFamily="34" charset="0"/>
                <a:ea typeface="Verdana" pitchFamily="34" charset="0"/>
                <a:cs typeface="Verdana" pitchFamily="34" charset="0"/>
              </a:rPr>
              <a:t>Métal</a:t>
            </a:r>
            <a:r>
              <a:rPr lang="fr-FR" sz="1800" b="0" dirty="0">
                <a:latin typeface="Verdana" pitchFamily="34" charset="0"/>
                <a:ea typeface="Verdana" pitchFamily="34" charset="0"/>
                <a:cs typeface="Verdana" pitchFamily="34" charset="0"/>
              </a:rPr>
              <a:t> : Machines, sol, employés, fils électriques</a:t>
            </a:r>
          </a:p>
          <a:p>
            <a:pPr>
              <a:lnSpc>
                <a:spcPct val="140000"/>
              </a:lnSpc>
            </a:pPr>
            <a:r>
              <a:rPr lang="fr-FR" sz="1800" b="0" u="sng" dirty="0">
                <a:latin typeface="Verdana" pitchFamily="34" charset="0"/>
                <a:ea typeface="Verdana" pitchFamily="34" charset="0"/>
                <a:cs typeface="Verdana" pitchFamily="34" charset="0"/>
              </a:rPr>
              <a:t>Insecte </a:t>
            </a:r>
            <a:r>
              <a:rPr lang="fr-FR" sz="1800" b="0" dirty="0">
                <a:latin typeface="Verdana" pitchFamily="34" charset="0"/>
                <a:ea typeface="Verdana" pitchFamily="34" charset="0"/>
                <a:cs typeface="Verdana" pitchFamily="34" charset="0"/>
              </a:rPr>
              <a:t>: environnement alentour</a:t>
            </a:r>
          </a:p>
          <a:p>
            <a:pPr>
              <a:lnSpc>
                <a:spcPct val="140000"/>
              </a:lnSpc>
            </a:pPr>
            <a:r>
              <a:rPr lang="fr-FR" sz="1800" b="0" u="sng" dirty="0">
                <a:latin typeface="Verdana" pitchFamily="34" charset="0"/>
                <a:ea typeface="Verdana" pitchFamily="34" charset="0"/>
                <a:cs typeface="Verdana" pitchFamily="34" charset="0"/>
              </a:rPr>
              <a:t>Plastique</a:t>
            </a:r>
            <a:r>
              <a:rPr lang="fr-FR" sz="1800" b="0" dirty="0">
                <a:latin typeface="Verdana" pitchFamily="34" charset="0"/>
                <a:ea typeface="Verdana" pitchFamily="34" charset="0"/>
                <a:cs typeface="Verdana" pitchFamily="34" charset="0"/>
              </a:rPr>
              <a:t> : matériaux d’emballage, sol, employés, palettes</a:t>
            </a:r>
          </a:p>
          <a:p>
            <a:pPr>
              <a:lnSpc>
                <a:spcPct val="140000"/>
              </a:lnSpc>
            </a:pPr>
            <a:r>
              <a:rPr lang="fr-FR" sz="1800" b="0" u="sng" dirty="0">
                <a:latin typeface="Verdana" pitchFamily="34" charset="0"/>
                <a:ea typeface="Verdana" pitchFamily="34" charset="0"/>
                <a:cs typeface="Verdana" pitchFamily="34" charset="0"/>
              </a:rPr>
              <a:t>Effets personnels</a:t>
            </a:r>
            <a:r>
              <a:rPr lang="fr-FR" sz="1800" b="0" dirty="0">
                <a:latin typeface="Verdana" pitchFamily="34" charset="0"/>
                <a:ea typeface="Verdana" pitchFamily="34" charset="0"/>
                <a:cs typeface="Verdana" pitchFamily="34" charset="0"/>
              </a:rPr>
              <a:t> : employés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20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fade">
                                      <p:cBhvr>
                                        <p:cTn id="22" dur="20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20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2000"/>
                                        <p:tgtEl>
                                          <p:spTgt spid="7">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Effect transition="in" filter="fade">
                                      <p:cBhvr>
                                        <p:cTn id="37" dur="2000"/>
                                        <p:tgtEl>
                                          <p:spTgt spid="7">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5" end="5"/>
                                            </p:txEl>
                                          </p:spTgt>
                                        </p:tgtEl>
                                        <p:attrNameLst>
                                          <p:attrName>style.visibility</p:attrName>
                                        </p:attrNameLst>
                                      </p:cBhvr>
                                      <p:to>
                                        <p:strVal val="visible"/>
                                      </p:to>
                                    </p:set>
                                    <p:animEffect transition="in" filter="fade">
                                      <p:cBhvr>
                                        <p:cTn id="42" dur="2000"/>
                                        <p:tgtEl>
                                          <p:spTgt spid="7">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6" end="6"/>
                                            </p:txEl>
                                          </p:spTgt>
                                        </p:tgtEl>
                                        <p:attrNameLst>
                                          <p:attrName>style.visibility</p:attrName>
                                        </p:attrNameLst>
                                      </p:cBhvr>
                                      <p:to>
                                        <p:strVal val="visible"/>
                                      </p:to>
                                    </p:set>
                                    <p:animEffect transition="in" filter="fade">
                                      <p:cBhvr>
                                        <p:cTn id="47" dur="2000"/>
                                        <p:tgtEl>
                                          <p:spTgt spid="7">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xEl>
                                              <p:pRg st="7" end="7"/>
                                            </p:txEl>
                                          </p:spTgt>
                                        </p:tgtEl>
                                        <p:attrNameLst>
                                          <p:attrName>style.visibility</p:attrName>
                                        </p:attrNameLst>
                                      </p:cBhvr>
                                      <p:to>
                                        <p:strVal val="visible"/>
                                      </p:to>
                                    </p:set>
                                    <p:animEffect transition="in" filter="fade">
                                      <p:cBhvr>
                                        <p:cTn id="52" dur="20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4" autoUpdateAnimBg="0"/>
      <p:bldP spid="7" grpId="0" build="p" bldLvl="5"/>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ChangeArrowheads="1"/>
          </p:cNvSpPr>
          <p:nvPr/>
        </p:nvSpPr>
        <p:spPr bwMode="auto">
          <a:xfrm>
            <a:off x="4572000" y="4251325"/>
            <a:ext cx="3352800" cy="457200"/>
          </a:xfrm>
          <a:prstGeom prst="rect">
            <a:avLst/>
          </a:prstGeom>
          <a:noFill/>
          <a:ln w="9525">
            <a:noFill/>
            <a:miter lim="800000"/>
            <a:headEnd/>
            <a:tailEnd/>
          </a:ln>
        </p:spPr>
        <p:txBody>
          <a:bodyPr lIns="92075" tIns="46038" rIns="92075" bIns="46038">
            <a:spAutoFit/>
          </a:bodyPr>
          <a:lstStyle/>
          <a:p>
            <a:pPr eaLnBrk="0" hangingPunct="0">
              <a:spcBef>
                <a:spcPct val="50000"/>
              </a:spcBef>
            </a:pPr>
            <a:endParaRPr lang="fr-FR" sz="2400">
              <a:latin typeface="Times New Roman" pitchFamily="18" charset="0"/>
            </a:endParaRPr>
          </a:p>
        </p:txBody>
      </p:sp>
      <p:sp>
        <p:nvSpPr>
          <p:cNvPr id="9"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3. les dangers chimiques</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
        <p:nvSpPr>
          <p:cNvPr id="5" name="Rectangle 4"/>
          <p:cNvSpPr/>
          <p:nvPr/>
        </p:nvSpPr>
        <p:spPr>
          <a:xfrm>
            <a:off x="611560" y="1412776"/>
            <a:ext cx="7344816" cy="707886"/>
          </a:xfrm>
          <a:prstGeom prst="rect">
            <a:avLst/>
          </a:prstGeom>
        </p:spPr>
        <p:txBody>
          <a:bodyPr wrap="square">
            <a:spAutoFit/>
          </a:bodyPr>
          <a:lstStyle/>
          <a:p>
            <a:pPr marL="0" indent="0" eaLnBrk="1" hangingPunct="1">
              <a:buFontTx/>
              <a:buNone/>
            </a:pPr>
            <a:r>
              <a:rPr lang="fr-FR" sz="2000" b="0" dirty="0">
                <a:latin typeface="Verdana" pitchFamily="34" charset="0"/>
              </a:rPr>
              <a:t>Risque chimique: la présence de substances toxiques peut rendre la consommation du produit dangereuse</a:t>
            </a:r>
          </a:p>
        </p:txBody>
      </p:sp>
      <p:sp>
        <p:nvSpPr>
          <p:cNvPr id="6" name="Rectangle 4"/>
          <p:cNvSpPr txBox="1">
            <a:spLocks noChangeArrowheads="1"/>
          </p:cNvSpPr>
          <p:nvPr/>
        </p:nvSpPr>
        <p:spPr bwMode="auto">
          <a:xfrm>
            <a:off x="899592" y="2636912"/>
            <a:ext cx="6046788" cy="261461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Pesticides</a:t>
            </a:r>
          </a:p>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Antibiotiques</a:t>
            </a:r>
          </a:p>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Métaux lourds</a:t>
            </a:r>
          </a:p>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Peintures</a:t>
            </a:r>
          </a:p>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Lubrifiants</a:t>
            </a:r>
          </a:p>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Détergents</a:t>
            </a:r>
          </a:p>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Produits d’entretien</a:t>
            </a:r>
          </a:p>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Tous produits chimiques</a:t>
            </a:r>
          </a:p>
          <a:p>
            <a:pPr marL="0" marR="0" lvl="0" indent="179388" algn="l" defTabSz="914400" rtl="0" eaLnBrk="1" fontAlgn="base" latinLnBrk="0" hangingPunct="1">
              <a:lnSpc>
                <a:spcPct val="80000"/>
              </a:lnSpc>
              <a:spcBef>
                <a:spcPct val="20000"/>
              </a:spcBef>
              <a:spcAft>
                <a:spcPct val="0"/>
              </a:spcAft>
              <a:buClrTx/>
              <a:buSzPct val="65000"/>
              <a:buFont typeface="Wingdings" pitchFamily="2" charset="2"/>
              <a:buChar char="§"/>
              <a:tabLst/>
              <a:defRPr/>
            </a:pPr>
            <a:r>
              <a:rPr kumimoji="0" lang="fr-FR" sz="2000" b="0" i="0" u="none" strike="noStrike" kern="0" cap="none" spc="0" normalizeH="0" baseline="0" noProof="0" dirty="0">
                <a:ln>
                  <a:noFill/>
                </a:ln>
                <a:solidFill>
                  <a:schemeClr val="tx1"/>
                </a:solidFill>
                <a:effectLst/>
                <a:uLnTx/>
                <a:uFillTx/>
                <a:latin typeface="Verdana" pitchFamily="34" charset="0"/>
                <a:ea typeface="+mn-ea"/>
                <a:cs typeface="+mn-cs"/>
              </a:rPr>
              <a:t>Produits pour la maintenance des machines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out)">
                                      <p:cBhvr>
                                        <p:cTn id="7" dur="500"/>
                                        <p:tgtEl>
                                          <p:spTgt spid="6">
                                            <p:txEl>
                                              <p:pRg st="0" end="0"/>
                                            </p:txEl>
                                          </p:spTgt>
                                        </p:tgtEl>
                                      </p:cBhvr>
                                    </p:animEffect>
                                  </p:childTnLst>
                                  <p:subTnLst>
                                    <p:animClr clrSpc="rgb" dir="cw">
                                      <p:cBhvr override="childStyle">
                                        <p:cTn dur="1" fill="hold" display="0" masterRel="nextClick" afterEffect="1"/>
                                        <p:tgtEl>
                                          <p:spTgt spid="6">
                                            <p:txEl>
                                              <p:pRg st="0" end="0"/>
                                            </p:txEl>
                                          </p:spTgt>
                                        </p:tgtEl>
                                        <p:attrNameLst>
                                          <p:attrName>ppt_c</p:attrName>
                                        </p:attrNameLst>
                                      </p:cBhvr>
                                      <p:to>
                                        <a:schemeClr val="tx1"/>
                                      </p:to>
                                    </p:animClr>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out)">
                                      <p:cBhvr>
                                        <p:cTn id="12" dur="500"/>
                                        <p:tgtEl>
                                          <p:spTgt spid="6">
                                            <p:txEl>
                                              <p:pRg st="1" end="1"/>
                                            </p:txEl>
                                          </p:spTgt>
                                        </p:tgtEl>
                                      </p:cBhvr>
                                    </p:animEffect>
                                  </p:childTnLst>
                                  <p:subTnLst>
                                    <p:animClr clrSpc="rgb" dir="cw">
                                      <p:cBhvr override="childStyle">
                                        <p:cTn dur="1" fill="hold" display="0" masterRel="nextClick" afterEffect="1"/>
                                        <p:tgtEl>
                                          <p:spTgt spid="6">
                                            <p:txEl>
                                              <p:pRg st="1" end="1"/>
                                            </p:txEl>
                                          </p:spTgt>
                                        </p:tgtEl>
                                        <p:attrNameLst>
                                          <p:attrName>ppt_c</p:attrName>
                                        </p:attrNameLst>
                                      </p:cBhvr>
                                      <p:to>
                                        <a:schemeClr val="tx1"/>
                                      </p:to>
                                    </p:animClr>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ox(out)">
                                      <p:cBhvr>
                                        <p:cTn id="17" dur="500"/>
                                        <p:tgtEl>
                                          <p:spTgt spid="6">
                                            <p:txEl>
                                              <p:pRg st="2" end="2"/>
                                            </p:txEl>
                                          </p:spTgt>
                                        </p:tgtEl>
                                      </p:cBhvr>
                                    </p:animEffect>
                                  </p:childTnLst>
                                  <p:subTnLst>
                                    <p:animClr clrSpc="rgb" dir="cw">
                                      <p:cBhvr override="childStyle">
                                        <p:cTn dur="1" fill="hold" display="0" masterRel="nextClick" afterEffect="1"/>
                                        <p:tgtEl>
                                          <p:spTgt spid="6">
                                            <p:txEl>
                                              <p:pRg st="2" end="2"/>
                                            </p:txEl>
                                          </p:spTgt>
                                        </p:tgtEl>
                                        <p:attrNameLst>
                                          <p:attrName>ppt_c</p:attrName>
                                        </p:attrNameLst>
                                      </p:cBhvr>
                                      <p:to>
                                        <a:schemeClr val="tx1"/>
                                      </p:to>
                                    </p:animClr>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ox(out)">
                                      <p:cBhvr>
                                        <p:cTn id="22" dur="500"/>
                                        <p:tgtEl>
                                          <p:spTgt spid="6">
                                            <p:txEl>
                                              <p:pRg st="3" end="3"/>
                                            </p:txEl>
                                          </p:spTgt>
                                        </p:tgtEl>
                                      </p:cBhvr>
                                    </p:animEffect>
                                  </p:childTnLst>
                                  <p:subTnLst>
                                    <p:animClr clrSpc="rgb" dir="cw">
                                      <p:cBhvr override="childStyle">
                                        <p:cTn dur="1" fill="hold" display="0" masterRel="nextClick" afterEffect="1"/>
                                        <p:tgtEl>
                                          <p:spTgt spid="6">
                                            <p:txEl>
                                              <p:pRg st="3" end="3"/>
                                            </p:txEl>
                                          </p:spTgt>
                                        </p:tgtEl>
                                        <p:attrNameLst>
                                          <p:attrName>ppt_c</p:attrName>
                                        </p:attrNameLst>
                                      </p:cBhvr>
                                      <p:to>
                                        <a:schemeClr val="tx1"/>
                                      </p:to>
                                    </p:animClr>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ox(out)">
                                      <p:cBhvr>
                                        <p:cTn id="27" dur="500"/>
                                        <p:tgtEl>
                                          <p:spTgt spid="6">
                                            <p:txEl>
                                              <p:pRg st="4" end="4"/>
                                            </p:txEl>
                                          </p:spTgt>
                                        </p:tgtEl>
                                      </p:cBhvr>
                                    </p:animEffect>
                                  </p:childTnLst>
                                  <p:subTnLst>
                                    <p:animClr clrSpc="rgb" dir="cw">
                                      <p:cBhvr override="childStyle">
                                        <p:cTn dur="1" fill="hold" display="0" masterRel="nextClick" afterEffect="1"/>
                                        <p:tgtEl>
                                          <p:spTgt spid="6">
                                            <p:txEl>
                                              <p:pRg st="4" end="4"/>
                                            </p:txEl>
                                          </p:spTgt>
                                        </p:tgtEl>
                                        <p:attrNameLst>
                                          <p:attrName>ppt_c</p:attrName>
                                        </p:attrNameLst>
                                      </p:cBhvr>
                                      <p:to>
                                        <a:schemeClr val="tx1"/>
                                      </p:to>
                                    </p:animClr>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ox(out)">
                                      <p:cBhvr>
                                        <p:cTn id="32" dur="500"/>
                                        <p:tgtEl>
                                          <p:spTgt spid="6">
                                            <p:txEl>
                                              <p:pRg st="5" end="5"/>
                                            </p:txEl>
                                          </p:spTgt>
                                        </p:tgtEl>
                                      </p:cBhvr>
                                    </p:animEffect>
                                  </p:childTnLst>
                                  <p:subTnLst>
                                    <p:animClr clrSpc="rgb" dir="cw">
                                      <p:cBhvr override="childStyle">
                                        <p:cTn dur="1" fill="hold" display="0" masterRel="nextClick" afterEffect="1"/>
                                        <p:tgtEl>
                                          <p:spTgt spid="6">
                                            <p:txEl>
                                              <p:pRg st="5" end="5"/>
                                            </p:txEl>
                                          </p:spTgt>
                                        </p:tgtEl>
                                        <p:attrNameLst>
                                          <p:attrName>ppt_c</p:attrName>
                                        </p:attrNameLst>
                                      </p:cBhvr>
                                      <p:to>
                                        <a:schemeClr val="tx1"/>
                                      </p:to>
                                    </p:animClr>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ox(out)">
                                      <p:cBhvr>
                                        <p:cTn id="37" dur="500"/>
                                        <p:tgtEl>
                                          <p:spTgt spid="6">
                                            <p:txEl>
                                              <p:pRg st="6" end="6"/>
                                            </p:txEl>
                                          </p:spTgt>
                                        </p:tgtEl>
                                      </p:cBhvr>
                                    </p:animEffect>
                                  </p:childTnLst>
                                  <p:subTnLst>
                                    <p:animClr clrSpc="rgb" dir="cw">
                                      <p:cBhvr override="childStyle">
                                        <p:cTn dur="1" fill="hold" display="0" masterRel="nextClick" afterEffect="1"/>
                                        <p:tgtEl>
                                          <p:spTgt spid="6">
                                            <p:txEl>
                                              <p:pRg st="6" end="6"/>
                                            </p:txEl>
                                          </p:spTgt>
                                        </p:tgtEl>
                                        <p:attrNameLst>
                                          <p:attrName>ppt_c</p:attrName>
                                        </p:attrNameLst>
                                      </p:cBhvr>
                                      <p:to>
                                        <a:schemeClr val="tx1"/>
                                      </p:to>
                                    </p:animClr>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box(out)">
                                      <p:cBhvr>
                                        <p:cTn id="42" dur="500"/>
                                        <p:tgtEl>
                                          <p:spTgt spid="6">
                                            <p:txEl>
                                              <p:pRg st="7" end="7"/>
                                            </p:txEl>
                                          </p:spTgt>
                                        </p:tgtEl>
                                      </p:cBhvr>
                                    </p:animEffect>
                                  </p:childTnLst>
                                  <p:subTnLst>
                                    <p:animClr clrSpc="rgb" dir="cw">
                                      <p:cBhvr override="childStyle">
                                        <p:cTn dur="1" fill="hold" display="0" masterRel="nextClick" afterEffect="1"/>
                                        <p:tgtEl>
                                          <p:spTgt spid="6">
                                            <p:txEl>
                                              <p:pRg st="7" end="7"/>
                                            </p:txEl>
                                          </p:spTgt>
                                        </p:tgtEl>
                                        <p:attrNameLst>
                                          <p:attrName>ppt_c</p:attrName>
                                        </p:attrNameLst>
                                      </p:cBhvr>
                                      <p:to>
                                        <a:schemeClr val="tx1"/>
                                      </p:to>
                                    </p:animClr>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box(out)">
                                      <p:cBhvr>
                                        <p:cTn id="47" dur="500"/>
                                        <p:tgtEl>
                                          <p:spTgt spid="6">
                                            <p:txEl>
                                              <p:pRg st="8" end="8"/>
                                            </p:txEl>
                                          </p:spTgt>
                                        </p:tgtEl>
                                      </p:cBhvr>
                                    </p:animEffect>
                                  </p:childTnLst>
                                  <p:subTnLst>
                                    <p:animClr clrSpc="rgb" dir="cw">
                                      <p:cBhvr override="childStyle">
                                        <p:cTn dur="1" fill="hold" display="0" masterRel="nextClick" afterEffect="1"/>
                                        <p:tgtEl>
                                          <p:spTgt spid="6">
                                            <p:txEl>
                                              <p:pRg st="8" end="8"/>
                                            </p:txEl>
                                          </p:spTgt>
                                        </p:tgtEl>
                                        <p:attrNameLst>
                                          <p:attrName>ppt_c</p:attrName>
                                        </p:attrNameLst>
                                      </p:cBhvr>
                                      <p:to>
                                        <a:schemeClr val="tx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2"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ChangeArrowheads="1"/>
          </p:cNvSpPr>
          <p:nvPr/>
        </p:nvSpPr>
        <p:spPr bwMode="auto">
          <a:xfrm>
            <a:off x="4572000" y="4251325"/>
            <a:ext cx="3352800" cy="457200"/>
          </a:xfrm>
          <a:prstGeom prst="rect">
            <a:avLst/>
          </a:prstGeom>
          <a:noFill/>
          <a:ln w="9525">
            <a:noFill/>
            <a:miter lim="800000"/>
            <a:headEnd/>
            <a:tailEnd/>
          </a:ln>
        </p:spPr>
        <p:txBody>
          <a:bodyPr lIns="92075" tIns="46038" rIns="92075" bIns="46038">
            <a:spAutoFit/>
          </a:bodyPr>
          <a:lstStyle/>
          <a:p>
            <a:pPr eaLnBrk="0" hangingPunct="0">
              <a:spcBef>
                <a:spcPct val="50000"/>
              </a:spcBef>
            </a:pPr>
            <a:endParaRPr lang="fr-FR" sz="2400">
              <a:latin typeface="Times New Roman" pitchFamily="18" charset="0"/>
            </a:endParaRPr>
          </a:p>
        </p:txBody>
      </p:sp>
      <p:sp>
        <p:nvSpPr>
          <p:cNvPr id="9"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4. les dangers biologiques</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
        <p:nvSpPr>
          <p:cNvPr id="5" name="ZoneTexte 4"/>
          <p:cNvSpPr txBox="1"/>
          <p:nvPr/>
        </p:nvSpPr>
        <p:spPr>
          <a:xfrm>
            <a:off x="1043608" y="1484784"/>
            <a:ext cx="6624736" cy="3170099"/>
          </a:xfrm>
          <a:prstGeom prst="rect">
            <a:avLst/>
          </a:prstGeom>
          <a:noFill/>
        </p:spPr>
        <p:txBody>
          <a:bodyPr wrap="square" rtlCol="0">
            <a:spAutoFit/>
          </a:bodyPr>
          <a:lstStyle/>
          <a:p>
            <a:r>
              <a:rPr lang="fr-FR" sz="2000" b="0" dirty="0">
                <a:latin typeface="Verdana" pitchFamily="34" charset="0"/>
                <a:ea typeface="Verdana" pitchFamily="34" charset="0"/>
                <a:cs typeface="Verdana" pitchFamily="34" charset="0"/>
              </a:rPr>
              <a:t>Un danger biologique est la présence de : </a:t>
            </a:r>
          </a:p>
          <a:p>
            <a:pPr lvl="3">
              <a:lnSpc>
                <a:spcPct val="200000"/>
              </a:lnSpc>
              <a:buFont typeface="Arial" pitchFamily="34" charset="0"/>
              <a:buChar char="•"/>
            </a:pPr>
            <a:r>
              <a:rPr lang="fr-FR" sz="2000" b="0" dirty="0">
                <a:latin typeface="Verdana" pitchFamily="34" charset="0"/>
                <a:ea typeface="Verdana" pitchFamily="34" charset="0"/>
                <a:cs typeface="Verdana" pitchFamily="34" charset="0"/>
              </a:rPr>
              <a:t>Allergènes </a:t>
            </a:r>
          </a:p>
          <a:p>
            <a:pPr lvl="3">
              <a:lnSpc>
                <a:spcPct val="200000"/>
              </a:lnSpc>
              <a:buFont typeface="Arial" pitchFamily="34" charset="0"/>
              <a:buChar char="•"/>
            </a:pPr>
            <a:r>
              <a:rPr lang="fr-FR" sz="2000" b="0" dirty="0">
                <a:latin typeface="Verdana" pitchFamily="34" charset="0"/>
                <a:ea typeface="Verdana" pitchFamily="34" charset="0"/>
                <a:cs typeface="Verdana" pitchFamily="34" charset="0"/>
              </a:rPr>
              <a:t>OGM</a:t>
            </a:r>
          </a:p>
          <a:p>
            <a:pPr lvl="3">
              <a:lnSpc>
                <a:spcPct val="200000"/>
              </a:lnSpc>
              <a:buFont typeface="Arial" pitchFamily="34" charset="0"/>
              <a:buChar char="•"/>
            </a:pPr>
            <a:r>
              <a:rPr lang="fr-FR" sz="2000" b="0" dirty="0">
                <a:latin typeface="Verdana" pitchFamily="34" charset="0"/>
                <a:ea typeface="Verdana" pitchFamily="34" charset="0"/>
                <a:cs typeface="Verdana" pitchFamily="34" charset="0"/>
              </a:rPr>
              <a:t>Nuisibles </a:t>
            </a:r>
          </a:p>
          <a:p>
            <a:pPr lvl="3">
              <a:lnSpc>
                <a:spcPct val="200000"/>
              </a:lnSpc>
              <a:buFont typeface="Arial" pitchFamily="34" charset="0"/>
              <a:buChar char="•"/>
            </a:pPr>
            <a:r>
              <a:rPr lang="fr-FR" sz="2000" b="0" dirty="0">
                <a:latin typeface="Verdana" pitchFamily="34" charset="0"/>
                <a:ea typeface="Verdana" pitchFamily="34" charset="0"/>
                <a:cs typeface="Verdana" pitchFamily="34" charset="0"/>
              </a:rPr>
              <a:t>Microbes </a:t>
            </a:r>
          </a:p>
          <a:p>
            <a:r>
              <a:rPr lang="fr-FR" sz="2000" b="0" dirty="0">
                <a:latin typeface="Verdana" pitchFamily="34" charset="0"/>
                <a:ea typeface="Verdana" pitchFamily="34" charset="0"/>
                <a:cs typeface="Verdana" pitchFamily="34" charset="0"/>
              </a:rPr>
              <a:t>Dans le produit consommé </a:t>
            </a:r>
          </a:p>
        </p:txBody>
      </p:sp>
    </p:spTree>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3472" name="Object 1024"/>
          <p:cNvGraphicFramePr>
            <a:graphicFrameLocks/>
          </p:cNvGraphicFramePr>
          <p:nvPr/>
        </p:nvGraphicFramePr>
        <p:xfrm>
          <a:off x="762000" y="3849688"/>
          <a:ext cx="1541463" cy="1328737"/>
        </p:xfrm>
        <a:graphic>
          <a:graphicData uri="http://schemas.openxmlformats.org/presentationml/2006/ole">
            <mc:AlternateContent xmlns:mc="http://schemas.openxmlformats.org/markup-compatibility/2006">
              <mc:Choice xmlns:v="urn:schemas-microsoft-com:vml" Requires="v">
                <p:oleObj spid="_x0000_s146440" name="Image Bitmap" r:id="rId3" imgW="1541463" imgH="1328738" progId="PBrush">
                  <p:embed/>
                </p:oleObj>
              </mc:Choice>
              <mc:Fallback>
                <p:oleObj name="Image Bitmap" r:id="rId3" imgW="1541463" imgH="1328738" progId="PBrush">
                  <p:embed/>
                  <p:pic>
                    <p:nvPicPr>
                      <p:cNvPr id="0" name="Picture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3849688"/>
                        <a:ext cx="1541463" cy="132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8" name="Rectangle 6"/>
          <p:cNvSpPr>
            <a:spLocks noChangeArrowheads="1"/>
          </p:cNvSpPr>
          <p:nvPr/>
        </p:nvSpPr>
        <p:spPr bwMode="auto">
          <a:xfrm>
            <a:off x="611188" y="1336675"/>
            <a:ext cx="8228012" cy="1406525"/>
          </a:xfrm>
          <a:prstGeom prst="rect">
            <a:avLst/>
          </a:prstGeom>
          <a:solidFill>
            <a:srgbClr val="FFFFFF"/>
          </a:solidFill>
          <a:ln w="12700">
            <a:solidFill>
              <a:srgbClr val="FFFFFF"/>
            </a:solidFill>
            <a:miter lim="800000"/>
            <a:headEnd/>
            <a:tailEnd/>
          </a:ln>
        </p:spPr>
        <p:txBody>
          <a:bodyPr lIns="92075" tIns="46038" rIns="92075" bIns="46038"/>
          <a:lstStyle/>
          <a:p>
            <a:pPr algn="just" eaLnBrk="0" hangingPunct="0"/>
            <a:r>
              <a:rPr lang="fr-FR" sz="2000" b="0" dirty="0">
                <a:latin typeface="Verdana" pitchFamily="34" charset="0"/>
                <a:ea typeface="Verdana" pitchFamily="34" charset="0"/>
                <a:cs typeface="Verdana" pitchFamily="34" charset="0"/>
              </a:rPr>
              <a:t>Pour mieux respecter les règles d’hygiène dans votre établissement, il est nécessaire dans un premier temps de mieux connaître les microbes et la façon dont ils se développent.</a:t>
            </a:r>
          </a:p>
        </p:txBody>
      </p:sp>
      <p:sp>
        <p:nvSpPr>
          <p:cNvPr id="8199" name="Rectangle 7"/>
          <p:cNvSpPr>
            <a:spLocks noChangeArrowheads="1"/>
          </p:cNvSpPr>
          <p:nvPr/>
        </p:nvSpPr>
        <p:spPr bwMode="auto">
          <a:xfrm>
            <a:off x="5538936" y="5445224"/>
            <a:ext cx="1265312" cy="400752"/>
          </a:xfrm>
          <a:prstGeom prst="rect">
            <a:avLst/>
          </a:prstGeom>
          <a:noFill/>
          <a:ln w="9525">
            <a:noFill/>
            <a:miter lim="800000"/>
            <a:headEnd/>
            <a:tailEnd/>
          </a:ln>
        </p:spPr>
        <p:txBody>
          <a:bodyPr wrap="square" lIns="92075" tIns="46038" rIns="92075" bIns="46038">
            <a:spAutoFit/>
          </a:bodyPr>
          <a:lstStyle/>
          <a:p>
            <a:pPr eaLnBrk="0" hangingPunct="0">
              <a:spcBef>
                <a:spcPct val="50000"/>
              </a:spcBef>
            </a:pPr>
            <a:r>
              <a:rPr lang="fr-FR" sz="2000" u="sng" dirty="0">
                <a:latin typeface="Verdana" pitchFamily="34" charset="0"/>
                <a:ea typeface="Verdana" pitchFamily="34" charset="0"/>
                <a:cs typeface="Verdana" pitchFamily="34" charset="0"/>
              </a:rPr>
              <a:t>petite</a:t>
            </a:r>
          </a:p>
        </p:txBody>
      </p:sp>
      <p:sp>
        <p:nvSpPr>
          <p:cNvPr id="8200" name="Rectangle 8"/>
          <p:cNvSpPr>
            <a:spLocks noChangeArrowheads="1"/>
          </p:cNvSpPr>
          <p:nvPr/>
        </p:nvSpPr>
        <p:spPr bwMode="auto">
          <a:xfrm>
            <a:off x="7033858" y="5373216"/>
            <a:ext cx="1282558" cy="400752"/>
          </a:xfrm>
          <a:prstGeom prst="rect">
            <a:avLst/>
          </a:prstGeom>
          <a:noFill/>
          <a:ln w="9525">
            <a:noFill/>
            <a:miter lim="800000"/>
            <a:headEnd/>
            <a:tailEnd/>
          </a:ln>
        </p:spPr>
        <p:txBody>
          <a:bodyPr wrap="square" lIns="92075" tIns="46038" rIns="92075" bIns="46038">
            <a:spAutoFit/>
          </a:bodyPr>
          <a:lstStyle/>
          <a:p>
            <a:pPr algn="ctr" eaLnBrk="0" hangingPunct="0">
              <a:spcBef>
                <a:spcPct val="50000"/>
              </a:spcBef>
            </a:pPr>
            <a:r>
              <a:rPr lang="fr-FR" sz="2000" u="sng" dirty="0">
                <a:latin typeface="Verdana" pitchFamily="34" charset="0"/>
                <a:ea typeface="Verdana" pitchFamily="34" charset="0"/>
                <a:cs typeface="Verdana" pitchFamily="34" charset="0"/>
              </a:rPr>
              <a:t>vie</a:t>
            </a:r>
          </a:p>
        </p:txBody>
      </p:sp>
      <p:sp>
        <p:nvSpPr>
          <p:cNvPr id="9"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Notions de microbiologie</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
        <p:nvSpPr>
          <p:cNvPr id="11" name="Rectangle 7"/>
          <p:cNvSpPr>
            <a:spLocks noChangeArrowheads="1"/>
          </p:cNvSpPr>
          <p:nvPr/>
        </p:nvSpPr>
        <p:spPr bwMode="auto">
          <a:xfrm>
            <a:off x="5868144" y="3501008"/>
            <a:ext cx="1800200" cy="40075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lIns="92075" tIns="46038" rIns="92075" bIns="46038">
            <a:spAutoFit/>
          </a:bodyPr>
          <a:lstStyle/>
          <a:p>
            <a:pPr algn="ctr" eaLnBrk="0" hangingPunct="0">
              <a:spcBef>
                <a:spcPct val="50000"/>
              </a:spcBef>
            </a:pPr>
            <a:r>
              <a:rPr lang="fr-FR" sz="2000" u="sng" dirty="0">
                <a:latin typeface="Bookman Old Style" pitchFamily="18" charset="0"/>
              </a:rPr>
              <a:t>microbe</a:t>
            </a:r>
          </a:p>
        </p:txBody>
      </p:sp>
      <p:sp>
        <p:nvSpPr>
          <p:cNvPr id="12" name="Rectangle 7"/>
          <p:cNvSpPr>
            <a:spLocks noChangeArrowheads="1"/>
          </p:cNvSpPr>
          <p:nvPr/>
        </p:nvSpPr>
        <p:spPr bwMode="auto">
          <a:xfrm>
            <a:off x="5004048" y="4365104"/>
            <a:ext cx="2330770" cy="400752"/>
          </a:xfrm>
          <a:prstGeom prst="rect">
            <a:avLst/>
          </a:prstGeom>
          <a:noFill/>
          <a:ln w="9525">
            <a:noFill/>
            <a:miter lim="800000"/>
            <a:headEnd/>
            <a:tailEnd/>
          </a:ln>
        </p:spPr>
        <p:txBody>
          <a:bodyPr wrap="square" lIns="92075" tIns="46038" rIns="92075" bIns="46038">
            <a:spAutoFit/>
          </a:bodyPr>
          <a:lstStyle/>
          <a:p>
            <a:pPr algn="ctr" eaLnBrk="0" hangingPunct="0">
              <a:spcBef>
                <a:spcPct val="50000"/>
              </a:spcBef>
            </a:pPr>
            <a:r>
              <a:rPr lang="fr-FR" sz="2000" u="sng" dirty="0">
                <a:latin typeface="Verdana" pitchFamily="34" charset="0"/>
                <a:ea typeface="Verdana" pitchFamily="34" charset="0"/>
                <a:cs typeface="Verdana" pitchFamily="34" charset="0"/>
              </a:rPr>
              <a:t>micros</a:t>
            </a:r>
          </a:p>
        </p:txBody>
      </p:sp>
      <p:sp>
        <p:nvSpPr>
          <p:cNvPr id="13" name="Rectangle 7"/>
          <p:cNvSpPr>
            <a:spLocks noChangeArrowheads="1"/>
          </p:cNvSpPr>
          <p:nvPr/>
        </p:nvSpPr>
        <p:spPr bwMode="auto">
          <a:xfrm>
            <a:off x="6444208" y="4365104"/>
            <a:ext cx="2330770" cy="400752"/>
          </a:xfrm>
          <a:prstGeom prst="rect">
            <a:avLst/>
          </a:prstGeom>
          <a:noFill/>
          <a:ln w="9525">
            <a:noFill/>
            <a:miter lim="800000"/>
            <a:headEnd/>
            <a:tailEnd/>
          </a:ln>
        </p:spPr>
        <p:txBody>
          <a:bodyPr wrap="square" lIns="92075" tIns="46038" rIns="92075" bIns="46038">
            <a:spAutoFit/>
          </a:bodyPr>
          <a:lstStyle/>
          <a:p>
            <a:pPr algn="ctr" eaLnBrk="0" hangingPunct="0">
              <a:spcBef>
                <a:spcPct val="50000"/>
              </a:spcBef>
            </a:pPr>
            <a:r>
              <a:rPr lang="fr-FR" sz="2000" u="sng" dirty="0">
                <a:latin typeface="Verdana" pitchFamily="34" charset="0"/>
                <a:ea typeface="Verdana" pitchFamily="34" charset="0"/>
                <a:cs typeface="Verdana" pitchFamily="34" charset="0"/>
              </a:rPr>
              <a:t>bios</a:t>
            </a:r>
          </a:p>
        </p:txBody>
      </p:sp>
      <p:sp>
        <p:nvSpPr>
          <p:cNvPr id="14" name="Flèche vers le bas 13"/>
          <p:cNvSpPr/>
          <p:nvPr/>
        </p:nvSpPr>
        <p:spPr bwMode="auto">
          <a:xfrm>
            <a:off x="5940152" y="4869160"/>
            <a:ext cx="216024" cy="43204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500" b="1" i="0" u="none" strike="noStrike" cap="none" normalizeH="0" baseline="0">
              <a:ln>
                <a:noFill/>
              </a:ln>
              <a:solidFill>
                <a:schemeClr val="tx1"/>
              </a:solidFill>
              <a:effectLst>
                <a:outerShdw blurRad="38100" dist="38100" dir="2700000" algn="tl">
                  <a:srgbClr val="000000">
                    <a:alpha val="43137"/>
                  </a:srgbClr>
                </a:outerShdw>
              </a:effectLst>
              <a:latin typeface="Comic Sans MS" pitchFamily="66" charset="0"/>
            </a:endParaRPr>
          </a:p>
        </p:txBody>
      </p:sp>
      <p:sp>
        <p:nvSpPr>
          <p:cNvPr id="15" name="Flèche vers le bas 14"/>
          <p:cNvSpPr/>
          <p:nvPr/>
        </p:nvSpPr>
        <p:spPr bwMode="auto">
          <a:xfrm>
            <a:off x="7524328" y="4869160"/>
            <a:ext cx="216024" cy="43204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500" b="1" i="0" u="none" strike="noStrike" cap="none" normalizeH="0" baseline="0">
              <a:ln>
                <a:noFill/>
              </a:ln>
              <a:solidFill>
                <a:schemeClr val="tx1"/>
              </a:solidFill>
              <a:effectLst>
                <a:outerShdw blurRad="38100" dist="38100" dir="2700000" algn="tl">
                  <a:srgbClr val="000000">
                    <a:alpha val="43137"/>
                  </a:srgbClr>
                </a:outerShdw>
              </a:effectLst>
              <a:latin typeface="Comic Sans MS" pitchFamily="66" charset="0"/>
            </a:endParaRPr>
          </a:p>
        </p:txBody>
      </p:sp>
      <p:sp>
        <p:nvSpPr>
          <p:cNvPr id="16" name="Accolade fermante 15"/>
          <p:cNvSpPr/>
          <p:nvPr/>
        </p:nvSpPr>
        <p:spPr bwMode="auto">
          <a:xfrm rot="5400000">
            <a:off x="6696236" y="3392996"/>
            <a:ext cx="216024" cy="1728192"/>
          </a:xfrm>
          <a:prstGeom prst="rightBrac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500" b="1" i="0" u="none" strike="noStrike" cap="none" normalizeH="0" baseline="0">
              <a:ln>
                <a:noFill/>
              </a:ln>
              <a:solidFill>
                <a:schemeClr val="tx1"/>
              </a:solidFill>
              <a:effectLst>
                <a:outerShdw blurRad="38100" dist="38100" dir="2700000" algn="tl">
                  <a:srgbClr val="000000">
                    <a:alpha val="43137"/>
                  </a:srgbClr>
                </a:outerShdw>
              </a:effectLst>
              <a:latin typeface="Comic Sans MS" pitchFamily="66"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iterate type="wd">
                                    <p:tmAbs val="300"/>
                                  </p:iterate>
                                  <p:childTnLst>
                                    <p:set>
                                      <p:cBhvr>
                                        <p:cTn id="6" dur="1" fill="hold">
                                          <p:stCondLst>
                                            <p:cond delay="299"/>
                                          </p:stCondLst>
                                        </p:cTn>
                                        <p:tgtEl>
                                          <p:spTgt spid="8198"/>
                                        </p:tgtEl>
                                        <p:attrNameLst>
                                          <p:attrName>style.visibility</p:attrName>
                                        </p:attrNameLst>
                                      </p:cBhvr>
                                      <p:to>
                                        <p:strVal val="visible"/>
                                      </p:to>
                                    </p:set>
                                  </p:childTnLst>
                                </p:cTn>
                              </p:par>
                            </p:childTnLst>
                          </p:cTn>
                        </p:par>
                        <p:par>
                          <p:cTn id="7" fill="hold">
                            <p:stCondLst>
                              <p:cond delay="11000"/>
                            </p:stCondLst>
                            <p:childTnLst>
                              <p:par>
                                <p:cTn id="8" presetID="23" presetClass="entr" presetSubtype="16" fill="hold" nodeType="afterEffect">
                                  <p:stCondLst>
                                    <p:cond delay="1000"/>
                                  </p:stCondLst>
                                  <p:childTnLst>
                                    <p:set>
                                      <p:cBhvr>
                                        <p:cTn id="9" dur="1" fill="hold">
                                          <p:stCondLst>
                                            <p:cond delay="0"/>
                                          </p:stCondLst>
                                        </p:cTn>
                                        <p:tgtEl>
                                          <p:spTgt spid="233472"/>
                                        </p:tgtEl>
                                        <p:attrNameLst>
                                          <p:attrName>style.visibility</p:attrName>
                                        </p:attrNameLst>
                                      </p:cBhvr>
                                      <p:to>
                                        <p:strVal val="visible"/>
                                      </p:to>
                                    </p:set>
                                    <p:anim calcmode="lin" valueType="num">
                                      <p:cBhvr>
                                        <p:cTn id="10" dur="500" fill="hold"/>
                                        <p:tgtEl>
                                          <p:spTgt spid="233472"/>
                                        </p:tgtEl>
                                        <p:attrNameLst>
                                          <p:attrName>ppt_w</p:attrName>
                                        </p:attrNameLst>
                                      </p:cBhvr>
                                      <p:tavLst>
                                        <p:tav tm="0">
                                          <p:val>
                                            <p:fltVal val="0"/>
                                          </p:val>
                                        </p:tav>
                                        <p:tav tm="100000">
                                          <p:val>
                                            <p:strVal val="#ppt_w"/>
                                          </p:val>
                                        </p:tav>
                                      </p:tavLst>
                                    </p:anim>
                                    <p:anim calcmode="lin" valueType="num">
                                      <p:cBhvr>
                                        <p:cTn id="11" dur="500" fill="hold"/>
                                        <p:tgtEl>
                                          <p:spTgt spid="233472"/>
                                        </p:tgtEl>
                                        <p:attrNameLst>
                                          <p:attrName>ppt_h</p:attrName>
                                        </p:attrNameLst>
                                      </p:cBhvr>
                                      <p:tavLst>
                                        <p:tav tm="0">
                                          <p:val>
                                            <p:fltVal val="0"/>
                                          </p:val>
                                        </p:tav>
                                        <p:tav tm="100000">
                                          <p:val>
                                            <p:strVal val="#ppt_h"/>
                                          </p:val>
                                        </p:tav>
                                      </p:tavLst>
                                    </p:anim>
                                  </p:childTnLst>
                                </p:cTn>
                              </p:par>
                            </p:childTnLst>
                          </p:cTn>
                        </p:par>
                        <p:par>
                          <p:cTn id="12" fill="hold">
                            <p:stCondLst>
                              <p:cond delay="12500"/>
                            </p:stCondLst>
                            <p:childTnLst>
                              <p:par>
                                <p:cTn id="13" presetID="2" presetClass="entr" presetSubtype="2" fill="hold" grpId="0" nodeType="afterEffect">
                                  <p:stCondLst>
                                    <p:cond delay="1000"/>
                                  </p:stCondLst>
                                  <p:iterate type="lt">
                                    <p:tmPct val="100000"/>
                                  </p:iterate>
                                  <p:childTnLst>
                                    <p:set>
                                      <p:cBhvr>
                                        <p:cTn id="14" dur="1" fill="hold">
                                          <p:stCondLst>
                                            <p:cond delay="0"/>
                                          </p:stCondLst>
                                        </p:cTn>
                                        <p:tgtEl>
                                          <p:spTgt spid="8199">
                                            <p:txEl>
                                              <p:pRg st="0" end="0"/>
                                            </p:txEl>
                                          </p:spTgt>
                                        </p:tgtEl>
                                        <p:attrNameLst>
                                          <p:attrName>style.visibility</p:attrName>
                                        </p:attrNameLst>
                                      </p:cBhvr>
                                      <p:to>
                                        <p:strVal val="visible"/>
                                      </p:to>
                                    </p:set>
                                    <p:anim calcmode="lin" valueType="num">
                                      <p:cBhvr additive="base">
                                        <p:cTn id="15" dur="75" fill="hold"/>
                                        <p:tgtEl>
                                          <p:spTgt spid="8199">
                                            <p:txEl>
                                              <p:pRg st="0" end="0"/>
                                            </p:txEl>
                                          </p:spTgt>
                                        </p:tgtEl>
                                        <p:attrNameLst>
                                          <p:attrName>ppt_x</p:attrName>
                                        </p:attrNameLst>
                                      </p:cBhvr>
                                      <p:tavLst>
                                        <p:tav tm="0">
                                          <p:val>
                                            <p:strVal val="1+#ppt_w/2"/>
                                          </p:val>
                                        </p:tav>
                                        <p:tav tm="100000">
                                          <p:val>
                                            <p:strVal val="#ppt_x"/>
                                          </p:val>
                                        </p:tav>
                                      </p:tavLst>
                                    </p:anim>
                                    <p:anim calcmode="lin" valueType="num">
                                      <p:cBhvr additive="base">
                                        <p:cTn id="16" dur="75" fill="hold"/>
                                        <p:tgtEl>
                                          <p:spTgt spid="8199">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3950"/>
                            </p:stCondLst>
                            <p:childTnLst>
                              <p:par>
                                <p:cTn id="18" presetID="2" presetClass="entr" presetSubtype="2" fill="hold" grpId="0" nodeType="afterEffect">
                                  <p:stCondLst>
                                    <p:cond delay="2000"/>
                                  </p:stCondLst>
                                  <p:iterate type="lt">
                                    <p:tmPct val="100000"/>
                                  </p:iterate>
                                  <p:childTnLst>
                                    <p:set>
                                      <p:cBhvr>
                                        <p:cTn id="19" dur="1" fill="hold">
                                          <p:stCondLst>
                                            <p:cond delay="0"/>
                                          </p:stCondLst>
                                        </p:cTn>
                                        <p:tgtEl>
                                          <p:spTgt spid="8200">
                                            <p:txEl>
                                              <p:pRg st="0" end="0"/>
                                            </p:txEl>
                                          </p:spTgt>
                                        </p:tgtEl>
                                        <p:attrNameLst>
                                          <p:attrName>style.visibility</p:attrName>
                                        </p:attrNameLst>
                                      </p:cBhvr>
                                      <p:to>
                                        <p:strVal val="visible"/>
                                      </p:to>
                                    </p:set>
                                    <p:anim calcmode="lin" valueType="num">
                                      <p:cBhvr additive="base">
                                        <p:cTn id="20" dur="75" fill="hold"/>
                                        <p:tgtEl>
                                          <p:spTgt spid="8200">
                                            <p:txEl>
                                              <p:pRg st="0" end="0"/>
                                            </p:txEl>
                                          </p:spTgt>
                                        </p:tgtEl>
                                        <p:attrNameLst>
                                          <p:attrName>ppt_x</p:attrName>
                                        </p:attrNameLst>
                                      </p:cBhvr>
                                      <p:tavLst>
                                        <p:tav tm="0">
                                          <p:val>
                                            <p:strVal val="1+#ppt_w/2"/>
                                          </p:val>
                                        </p:tav>
                                        <p:tav tm="100000">
                                          <p:val>
                                            <p:strVal val="#ppt_x"/>
                                          </p:val>
                                        </p:tav>
                                      </p:tavLst>
                                    </p:anim>
                                    <p:anim calcmode="lin" valueType="num">
                                      <p:cBhvr additive="base">
                                        <p:cTn id="21" dur="75" fill="hold"/>
                                        <p:tgtEl>
                                          <p:spTgt spid="8200">
                                            <p:txEl>
                                              <p:pRg st="0" end="0"/>
                                            </p:txEl>
                                          </p:spTgt>
                                        </p:tgtEl>
                                        <p:attrNameLst>
                                          <p:attrName>ppt_y</p:attrName>
                                        </p:attrNameLst>
                                      </p:cBhvr>
                                      <p:tavLst>
                                        <p:tav tm="0">
                                          <p:val>
                                            <p:strVal val="#ppt_y"/>
                                          </p:val>
                                        </p:tav>
                                        <p:tav tm="100000">
                                          <p:val>
                                            <p:strVal val="#ppt_y"/>
                                          </p:val>
                                        </p:tav>
                                      </p:tavLst>
                                    </p:anim>
                                  </p:childTnLst>
                                </p:cTn>
                              </p:par>
                            </p:childTnLst>
                          </p:cTn>
                        </p:par>
                        <p:par>
                          <p:cTn id="22" fill="hold">
                            <p:stCondLst>
                              <p:cond delay="16175"/>
                            </p:stCondLst>
                            <p:childTnLst>
                              <p:par>
                                <p:cTn id="23" presetID="2" presetClass="entr" presetSubtype="2" fill="hold" grpId="0" nodeType="afterEffect">
                                  <p:stCondLst>
                                    <p:cond delay="1000"/>
                                  </p:stCondLst>
                                  <p:iterate type="lt">
                                    <p:tmPct val="100000"/>
                                  </p:iterate>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75"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26" dur="75"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17700"/>
                            </p:stCondLst>
                            <p:childTnLst>
                              <p:par>
                                <p:cTn id="28" presetID="2" presetClass="entr" presetSubtype="2" fill="hold" grpId="0" nodeType="afterEffect">
                                  <p:stCondLst>
                                    <p:cond delay="1000"/>
                                  </p:stCondLst>
                                  <p:iterate type="lt">
                                    <p:tmPct val="100000"/>
                                  </p:iterate>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75"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75"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par>
                          <p:cTn id="32" fill="hold">
                            <p:stCondLst>
                              <p:cond delay="19150"/>
                            </p:stCondLst>
                            <p:childTnLst>
                              <p:par>
                                <p:cTn id="33" presetID="2" presetClass="entr" presetSubtype="2" fill="hold" grpId="0" nodeType="afterEffect">
                                  <p:stCondLst>
                                    <p:cond delay="1000"/>
                                  </p:stCondLst>
                                  <p:iterate type="lt">
                                    <p:tmPct val="100000"/>
                                  </p:iterate>
                                  <p:childTnLst>
                                    <p:set>
                                      <p:cBhvr>
                                        <p:cTn id="34" dur="1" fill="hold">
                                          <p:stCondLst>
                                            <p:cond delay="0"/>
                                          </p:stCondLst>
                                        </p:cTn>
                                        <p:tgtEl>
                                          <p:spTgt spid="13">
                                            <p:txEl>
                                              <p:pRg st="0" end="0"/>
                                            </p:txEl>
                                          </p:spTgt>
                                        </p:tgtEl>
                                        <p:attrNameLst>
                                          <p:attrName>style.visibility</p:attrName>
                                        </p:attrNameLst>
                                      </p:cBhvr>
                                      <p:to>
                                        <p:strVal val="visible"/>
                                      </p:to>
                                    </p:set>
                                    <p:anim calcmode="lin" valueType="num">
                                      <p:cBhvr additive="base">
                                        <p:cTn id="35" dur="75"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6" dur="75"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autoUpdateAnimBg="0"/>
      <p:bldP spid="8199" grpId="0" build="p" autoUpdateAnimBg="0" advAuto="1000"/>
      <p:bldP spid="8200" grpId="0" build="p" autoUpdateAnimBg="0" advAuto="2000"/>
      <p:bldP spid="11" grpId="0" build="p" autoUpdateAnimBg="0" advAuto="1000"/>
      <p:bldP spid="12" grpId="0" build="p" autoUpdateAnimBg="0" advAuto="1000"/>
      <p:bldP spid="13" grpId="0" build="p" autoUpdateAnimBg="0" advAuto="100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050"/>
          <p:cNvSpPr>
            <a:spLocks noChangeArrowheads="1"/>
          </p:cNvSpPr>
          <p:nvPr/>
        </p:nvSpPr>
        <p:spPr bwMode="auto">
          <a:xfrm>
            <a:off x="228600" y="914400"/>
            <a:ext cx="8229600" cy="646973"/>
          </a:xfrm>
          <a:prstGeom prst="rect">
            <a:avLst/>
          </a:prstGeom>
          <a:noFill/>
          <a:ln w="9525">
            <a:noFill/>
            <a:miter lim="800000"/>
            <a:headEnd/>
            <a:tailEnd/>
          </a:ln>
        </p:spPr>
        <p:txBody>
          <a:bodyPr lIns="92075" tIns="46038" rIns="92075" bIns="46038">
            <a:spAutoFit/>
          </a:bodyPr>
          <a:lstStyle/>
          <a:p>
            <a:pPr algn="ctr" eaLnBrk="0" hangingPunct="0">
              <a:spcBef>
                <a:spcPct val="50000"/>
              </a:spcBef>
            </a:pPr>
            <a:r>
              <a:rPr lang="fr-FR" sz="1800" b="0" dirty="0">
                <a:latin typeface="Verdana" pitchFamily="34" charset="0"/>
                <a:ea typeface="Verdana" pitchFamily="34" charset="0"/>
                <a:cs typeface="Verdana" pitchFamily="34" charset="0"/>
              </a:rPr>
              <a:t>Les microbes sont des êtres unicellulaires que l’on ne peut pas voir à l’œil nu.</a:t>
            </a:r>
          </a:p>
        </p:txBody>
      </p:sp>
      <p:sp>
        <p:nvSpPr>
          <p:cNvPr id="167939" name="Text Box 2051"/>
          <p:cNvSpPr txBox="1">
            <a:spLocks noChangeArrowheads="1"/>
          </p:cNvSpPr>
          <p:nvPr/>
        </p:nvSpPr>
        <p:spPr bwMode="auto">
          <a:xfrm>
            <a:off x="0" y="1676400"/>
            <a:ext cx="5638800" cy="646331"/>
          </a:xfrm>
          <a:prstGeom prst="rect">
            <a:avLst/>
          </a:prstGeom>
          <a:noFill/>
          <a:ln w="9525">
            <a:noFill/>
            <a:miter lim="800000"/>
            <a:headEnd/>
            <a:tailEnd/>
          </a:ln>
        </p:spPr>
        <p:txBody>
          <a:bodyPr>
            <a:spAutoFit/>
          </a:bodyPr>
          <a:lstStyle/>
          <a:p>
            <a:pPr algn="ctr">
              <a:spcBef>
                <a:spcPct val="50000"/>
              </a:spcBef>
            </a:pPr>
            <a:r>
              <a:rPr lang="fr-FR" sz="1800" b="0">
                <a:latin typeface="Verdana" pitchFamily="34" charset="0"/>
                <a:ea typeface="Verdana" pitchFamily="34" charset="0"/>
                <a:cs typeface="Verdana" pitchFamily="34" charset="0"/>
              </a:rPr>
              <a:t>On utilise un microscope pour voir les microbes et les identifier</a:t>
            </a:r>
          </a:p>
        </p:txBody>
      </p:sp>
      <p:pic>
        <p:nvPicPr>
          <p:cNvPr id="167940" name="Picture 2052" descr="livret12"/>
          <p:cNvPicPr>
            <a:picLocks noChangeAspect="1" noChangeArrowheads="1"/>
          </p:cNvPicPr>
          <p:nvPr/>
        </p:nvPicPr>
        <p:blipFill>
          <a:blip r:embed="rId3" cstate="print"/>
          <a:srcRect/>
          <a:stretch>
            <a:fillRect/>
          </a:stretch>
        </p:blipFill>
        <p:spPr bwMode="auto">
          <a:xfrm>
            <a:off x="5791200" y="1387475"/>
            <a:ext cx="2892425" cy="1414463"/>
          </a:xfrm>
          <a:prstGeom prst="rect">
            <a:avLst/>
          </a:prstGeom>
          <a:noFill/>
          <a:ln w="9525">
            <a:noFill/>
            <a:miter lim="800000"/>
            <a:headEnd/>
            <a:tailEnd/>
          </a:ln>
        </p:spPr>
      </p:pic>
      <p:sp>
        <p:nvSpPr>
          <p:cNvPr id="167942" name="Rectangle 2054"/>
          <p:cNvSpPr>
            <a:spLocks noChangeArrowheads="1"/>
          </p:cNvSpPr>
          <p:nvPr/>
        </p:nvSpPr>
        <p:spPr bwMode="auto">
          <a:xfrm>
            <a:off x="1447800" y="3140075"/>
            <a:ext cx="201613" cy="304800"/>
          </a:xfrm>
          <a:prstGeom prst="rect">
            <a:avLst/>
          </a:prstGeom>
          <a:noFill/>
          <a:ln w="9525">
            <a:noFill/>
            <a:miter lim="800000"/>
            <a:headEnd/>
            <a:tailEnd/>
          </a:ln>
        </p:spPr>
        <p:txBody>
          <a:bodyPr wrap="none" lIns="0" tIns="0" rIns="0" bIns="0">
            <a:spAutoFit/>
          </a:bodyPr>
          <a:lstStyle/>
          <a:p>
            <a:pPr eaLnBrk="0" hangingPunct="0"/>
            <a:r>
              <a:rPr lang="fr-FR" sz="2000">
                <a:solidFill>
                  <a:srgbClr val="000000"/>
                </a:solidFill>
                <a:latin typeface="Wingdings" pitchFamily="2" charset="2"/>
              </a:rPr>
              <a:t>Ø</a:t>
            </a:r>
          </a:p>
        </p:txBody>
      </p:sp>
      <p:sp>
        <p:nvSpPr>
          <p:cNvPr id="167943" name="Rectangle 2055"/>
          <p:cNvSpPr>
            <a:spLocks noChangeArrowheads="1"/>
          </p:cNvSpPr>
          <p:nvPr/>
        </p:nvSpPr>
        <p:spPr bwMode="auto">
          <a:xfrm>
            <a:off x="1763713" y="3140075"/>
            <a:ext cx="3664465" cy="276999"/>
          </a:xfrm>
          <a:prstGeom prst="rect">
            <a:avLst/>
          </a:prstGeom>
          <a:noFill/>
          <a:ln w="9525">
            <a:noFill/>
            <a:miter lim="800000"/>
            <a:headEnd/>
            <a:tailEnd/>
          </a:ln>
        </p:spPr>
        <p:txBody>
          <a:bodyPr wrap="none" lIns="0" tIns="0" rIns="0" bIns="0">
            <a:spAutoFit/>
          </a:bodyPr>
          <a:lstStyle/>
          <a:p>
            <a:pPr eaLnBrk="0" hangingPunct="0"/>
            <a:r>
              <a:rPr lang="fr-FR" sz="1800" b="0">
                <a:solidFill>
                  <a:srgbClr val="000000"/>
                </a:solidFill>
                <a:latin typeface="Verdana" pitchFamily="34" charset="0"/>
                <a:ea typeface="Verdana" pitchFamily="34" charset="0"/>
                <a:cs typeface="Verdana" pitchFamily="34" charset="0"/>
              </a:rPr>
              <a:t>Les 4 familles de microbes sont</a:t>
            </a:r>
          </a:p>
        </p:txBody>
      </p:sp>
      <p:sp>
        <p:nvSpPr>
          <p:cNvPr id="18439" name="Rectangle 2058"/>
          <p:cNvSpPr>
            <a:spLocks noChangeArrowheads="1"/>
          </p:cNvSpPr>
          <p:nvPr/>
        </p:nvSpPr>
        <p:spPr bwMode="auto">
          <a:xfrm>
            <a:off x="4541838" y="4235450"/>
            <a:ext cx="1074737" cy="420688"/>
          </a:xfrm>
          <a:prstGeom prst="rect">
            <a:avLst/>
          </a:prstGeom>
          <a:noFill/>
          <a:ln w="9525">
            <a:noFill/>
            <a:miter lim="800000"/>
            <a:headEnd/>
            <a:tailEnd/>
          </a:ln>
        </p:spPr>
        <p:txBody>
          <a:bodyPr wrap="none" anchor="ctr"/>
          <a:lstStyle/>
          <a:p>
            <a:pPr algn="ctr">
              <a:spcBef>
                <a:spcPct val="50000"/>
              </a:spcBef>
            </a:pPr>
            <a:endParaRPr lang="fr-FR" sz="2000" b="1">
              <a:solidFill>
                <a:srgbClr val="FF3300"/>
              </a:solidFill>
              <a:latin typeface="Bookman Old Style" pitchFamily="18" charset="0"/>
            </a:endParaRPr>
          </a:p>
        </p:txBody>
      </p:sp>
      <p:sp>
        <p:nvSpPr>
          <p:cNvPr id="18440" name="Rectangle 2069"/>
          <p:cNvSpPr>
            <a:spLocks noChangeArrowheads="1"/>
          </p:cNvSpPr>
          <p:nvPr/>
        </p:nvSpPr>
        <p:spPr bwMode="auto">
          <a:xfrm>
            <a:off x="7537450" y="4138613"/>
            <a:ext cx="65088" cy="228600"/>
          </a:xfrm>
          <a:prstGeom prst="rect">
            <a:avLst/>
          </a:prstGeom>
          <a:noFill/>
          <a:ln w="9525">
            <a:noFill/>
            <a:miter lim="800000"/>
            <a:headEnd/>
            <a:tailEnd/>
          </a:ln>
        </p:spPr>
        <p:txBody>
          <a:bodyPr wrap="none" lIns="0" tIns="0" rIns="0" bIns="0">
            <a:spAutoFit/>
          </a:bodyPr>
          <a:lstStyle/>
          <a:p>
            <a:pPr eaLnBrk="0" hangingPunct="0"/>
            <a:r>
              <a:rPr lang="fr-FR" sz="1500" b="1" i="1">
                <a:solidFill>
                  <a:srgbClr val="000000"/>
                </a:solidFill>
                <a:latin typeface="Bookman Old Style" pitchFamily="18" charset="0"/>
              </a:rPr>
              <a:t> </a:t>
            </a:r>
          </a:p>
        </p:txBody>
      </p:sp>
      <p:grpSp>
        <p:nvGrpSpPr>
          <p:cNvPr id="2" name="Group 2070"/>
          <p:cNvGrpSpPr>
            <a:grpSpLocks/>
          </p:cNvGrpSpPr>
          <p:nvPr/>
        </p:nvGrpSpPr>
        <p:grpSpPr bwMode="auto">
          <a:xfrm>
            <a:off x="7218363" y="4267200"/>
            <a:ext cx="1087437" cy="962025"/>
            <a:chOff x="4171" y="576"/>
            <a:chExt cx="685" cy="606"/>
          </a:xfrm>
        </p:grpSpPr>
        <p:pic>
          <p:nvPicPr>
            <p:cNvPr id="18461" name="Picture 2071"/>
            <p:cNvPicPr>
              <a:picLocks noChangeArrowheads="1"/>
            </p:cNvPicPr>
            <p:nvPr/>
          </p:nvPicPr>
          <p:blipFill>
            <a:blip r:embed="rId4" cstate="print"/>
            <a:srcRect/>
            <a:stretch>
              <a:fillRect/>
            </a:stretch>
          </p:blipFill>
          <p:spPr bwMode="auto">
            <a:xfrm>
              <a:off x="4171" y="576"/>
              <a:ext cx="685" cy="347"/>
            </a:xfrm>
            <a:prstGeom prst="rect">
              <a:avLst/>
            </a:prstGeom>
            <a:noFill/>
            <a:ln w="9525">
              <a:noFill/>
              <a:miter lim="800000"/>
              <a:headEnd/>
              <a:tailEnd/>
            </a:ln>
          </p:spPr>
        </p:pic>
        <p:sp>
          <p:nvSpPr>
            <p:cNvPr id="18462" name="Rectangle 2072"/>
            <p:cNvSpPr>
              <a:spLocks noChangeArrowheads="1"/>
            </p:cNvSpPr>
            <p:nvPr/>
          </p:nvSpPr>
          <p:spPr bwMode="auto">
            <a:xfrm>
              <a:off x="4372" y="1008"/>
              <a:ext cx="367" cy="174"/>
            </a:xfrm>
            <a:prstGeom prst="rect">
              <a:avLst/>
            </a:prstGeom>
            <a:noFill/>
            <a:ln w="9525">
              <a:noFill/>
              <a:miter lim="800000"/>
              <a:headEnd/>
              <a:tailEnd/>
            </a:ln>
          </p:spPr>
          <p:txBody>
            <a:bodyPr wrap="none" lIns="0" tIns="0" rIns="0" bIns="0">
              <a:spAutoFit/>
            </a:bodyPr>
            <a:lstStyle/>
            <a:p>
              <a:pPr eaLnBrk="0" hangingPunct="0"/>
              <a:r>
                <a:rPr lang="fr-FR" sz="1800" b="0" i="1">
                  <a:solidFill>
                    <a:srgbClr val="000000"/>
                  </a:solidFill>
                  <a:latin typeface="Verdana" pitchFamily="34" charset="0"/>
                  <a:ea typeface="Verdana" pitchFamily="34" charset="0"/>
                  <a:cs typeface="Verdana" pitchFamily="34" charset="0"/>
                </a:rPr>
                <a:t>Virus</a:t>
              </a:r>
            </a:p>
          </p:txBody>
        </p:sp>
      </p:grpSp>
      <p:grpSp>
        <p:nvGrpSpPr>
          <p:cNvPr id="3" name="Group 2078"/>
          <p:cNvGrpSpPr>
            <a:grpSpLocks/>
          </p:cNvGrpSpPr>
          <p:nvPr/>
        </p:nvGrpSpPr>
        <p:grpSpPr bwMode="auto">
          <a:xfrm>
            <a:off x="5181600" y="3589338"/>
            <a:ext cx="1295400" cy="2541587"/>
            <a:chOff x="3264" y="2261"/>
            <a:chExt cx="816" cy="1601"/>
          </a:xfrm>
        </p:grpSpPr>
        <p:sp>
          <p:nvSpPr>
            <p:cNvPr id="18456" name="Rectangle 2056"/>
            <p:cNvSpPr>
              <a:spLocks noChangeArrowheads="1"/>
            </p:cNvSpPr>
            <p:nvPr/>
          </p:nvSpPr>
          <p:spPr bwMode="auto">
            <a:xfrm>
              <a:off x="3507" y="2261"/>
              <a:ext cx="51" cy="174"/>
            </a:xfrm>
            <a:prstGeom prst="rect">
              <a:avLst/>
            </a:prstGeom>
            <a:noFill/>
            <a:ln w="9525">
              <a:noFill/>
              <a:miter lim="800000"/>
              <a:headEnd/>
              <a:tailEnd/>
            </a:ln>
          </p:spPr>
          <p:txBody>
            <a:bodyPr wrap="none" lIns="0" tIns="0" rIns="0" bIns="0">
              <a:spAutoFit/>
            </a:bodyPr>
            <a:lstStyle/>
            <a:p>
              <a:pPr eaLnBrk="0" hangingPunct="0"/>
              <a:r>
                <a:rPr lang="fr-FR" sz="1800" b="0">
                  <a:solidFill>
                    <a:srgbClr val="000000"/>
                  </a:solidFill>
                  <a:latin typeface="Verdana" pitchFamily="34" charset="0"/>
                  <a:ea typeface="Verdana" pitchFamily="34" charset="0"/>
                  <a:cs typeface="Verdana" pitchFamily="34" charset="0"/>
                </a:rPr>
                <a:t> </a:t>
              </a:r>
            </a:p>
          </p:txBody>
        </p:sp>
        <p:grpSp>
          <p:nvGrpSpPr>
            <p:cNvPr id="4" name="Group 2066"/>
            <p:cNvGrpSpPr>
              <a:grpSpLocks/>
            </p:cNvGrpSpPr>
            <p:nvPr/>
          </p:nvGrpSpPr>
          <p:grpSpPr bwMode="auto">
            <a:xfrm>
              <a:off x="3279" y="2304"/>
              <a:ext cx="632" cy="702"/>
              <a:chOff x="3167" y="480"/>
              <a:chExt cx="632" cy="702"/>
            </a:xfrm>
          </p:grpSpPr>
          <p:pic>
            <p:nvPicPr>
              <p:cNvPr id="18459" name="Picture 2067"/>
              <p:cNvPicPr>
                <a:picLocks noChangeArrowheads="1"/>
              </p:cNvPicPr>
              <p:nvPr/>
            </p:nvPicPr>
            <p:blipFill>
              <a:blip r:embed="rId5" cstate="print"/>
              <a:srcRect/>
              <a:stretch>
                <a:fillRect/>
              </a:stretch>
            </p:blipFill>
            <p:spPr bwMode="auto">
              <a:xfrm>
                <a:off x="3285" y="480"/>
                <a:ext cx="514" cy="445"/>
              </a:xfrm>
              <a:prstGeom prst="rect">
                <a:avLst/>
              </a:prstGeom>
              <a:noFill/>
              <a:ln w="9525">
                <a:noFill/>
                <a:miter lim="800000"/>
                <a:headEnd/>
                <a:tailEnd/>
              </a:ln>
            </p:spPr>
          </p:pic>
          <p:sp>
            <p:nvSpPr>
              <p:cNvPr id="18460" name="Rectangle 2068"/>
              <p:cNvSpPr>
                <a:spLocks noChangeArrowheads="1"/>
              </p:cNvSpPr>
              <p:nvPr/>
            </p:nvSpPr>
            <p:spPr bwMode="auto">
              <a:xfrm>
                <a:off x="3167" y="1008"/>
                <a:ext cx="596" cy="174"/>
              </a:xfrm>
              <a:prstGeom prst="rect">
                <a:avLst/>
              </a:prstGeom>
              <a:noFill/>
              <a:ln w="9525">
                <a:noFill/>
                <a:miter lim="800000"/>
                <a:headEnd/>
                <a:tailEnd/>
              </a:ln>
            </p:spPr>
            <p:txBody>
              <a:bodyPr wrap="none" lIns="0" tIns="0" rIns="0" bIns="0">
                <a:spAutoFit/>
              </a:bodyPr>
              <a:lstStyle/>
              <a:p>
                <a:pPr eaLnBrk="0" hangingPunct="0"/>
                <a:r>
                  <a:rPr lang="fr-FR" sz="1800" b="0" i="1">
                    <a:solidFill>
                      <a:srgbClr val="000000"/>
                    </a:solidFill>
                    <a:latin typeface="Verdana" pitchFamily="34" charset="0"/>
                    <a:ea typeface="Verdana" pitchFamily="34" charset="0"/>
                    <a:cs typeface="Verdana" pitchFamily="34" charset="0"/>
                  </a:rPr>
                  <a:t>Bactérie</a:t>
                </a:r>
              </a:p>
            </p:txBody>
          </p:sp>
        </p:grpSp>
        <p:pic>
          <p:nvPicPr>
            <p:cNvPr id="18458" name="Picture 2073" descr="ic_bacterie3"/>
            <p:cNvPicPr>
              <a:picLocks noChangeAspect="1" noChangeArrowheads="1"/>
            </p:cNvPicPr>
            <p:nvPr/>
          </p:nvPicPr>
          <p:blipFill>
            <a:blip r:embed="rId6" cstate="print"/>
            <a:srcRect/>
            <a:stretch>
              <a:fillRect/>
            </a:stretch>
          </p:blipFill>
          <p:spPr bwMode="auto">
            <a:xfrm>
              <a:off x="3264" y="3221"/>
              <a:ext cx="816" cy="641"/>
            </a:xfrm>
            <a:prstGeom prst="rect">
              <a:avLst/>
            </a:prstGeom>
            <a:noFill/>
            <a:ln w="9525">
              <a:noFill/>
              <a:miter lim="800000"/>
              <a:headEnd/>
              <a:tailEnd/>
            </a:ln>
          </p:spPr>
        </p:pic>
      </p:grpSp>
      <p:grpSp>
        <p:nvGrpSpPr>
          <p:cNvPr id="5" name="Group 2077"/>
          <p:cNvGrpSpPr>
            <a:grpSpLocks/>
          </p:cNvGrpSpPr>
          <p:nvPr/>
        </p:nvGrpSpPr>
        <p:grpSpPr bwMode="auto">
          <a:xfrm>
            <a:off x="3200400" y="3886200"/>
            <a:ext cx="1143000" cy="2286000"/>
            <a:chOff x="2016" y="2448"/>
            <a:chExt cx="720" cy="1440"/>
          </a:xfrm>
        </p:grpSpPr>
        <p:sp>
          <p:nvSpPr>
            <p:cNvPr id="18450" name="Rectangle 2057"/>
            <p:cNvSpPr>
              <a:spLocks noChangeArrowheads="1"/>
            </p:cNvSpPr>
            <p:nvPr/>
          </p:nvSpPr>
          <p:spPr bwMode="auto">
            <a:xfrm>
              <a:off x="2499" y="2895"/>
              <a:ext cx="51" cy="174"/>
            </a:xfrm>
            <a:prstGeom prst="rect">
              <a:avLst/>
            </a:prstGeom>
            <a:noFill/>
            <a:ln w="9525">
              <a:noFill/>
              <a:miter lim="800000"/>
              <a:headEnd/>
              <a:tailEnd/>
            </a:ln>
          </p:spPr>
          <p:txBody>
            <a:bodyPr wrap="none" lIns="0" tIns="0" rIns="0" bIns="0">
              <a:spAutoFit/>
            </a:bodyPr>
            <a:lstStyle/>
            <a:p>
              <a:pPr eaLnBrk="0" hangingPunct="0"/>
              <a:r>
                <a:rPr lang="fr-FR" sz="1800" b="0">
                  <a:solidFill>
                    <a:srgbClr val="000000"/>
                  </a:solidFill>
                  <a:latin typeface="Verdana" pitchFamily="34" charset="0"/>
                  <a:ea typeface="Verdana" pitchFamily="34" charset="0"/>
                  <a:cs typeface="Verdana" pitchFamily="34" charset="0"/>
                </a:rPr>
                <a:t> </a:t>
              </a:r>
            </a:p>
          </p:txBody>
        </p:sp>
        <p:sp>
          <p:nvSpPr>
            <p:cNvPr id="18451" name="Rectangle 2062"/>
            <p:cNvSpPr>
              <a:spLocks noChangeArrowheads="1"/>
            </p:cNvSpPr>
            <p:nvPr/>
          </p:nvSpPr>
          <p:spPr bwMode="auto">
            <a:xfrm>
              <a:off x="2326" y="2807"/>
              <a:ext cx="51" cy="174"/>
            </a:xfrm>
            <a:prstGeom prst="rect">
              <a:avLst/>
            </a:prstGeom>
            <a:noFill/>
            <a:ln w="9525">
              <a:noFill/>
              <a:miter lim="800000"/>
              <a:headEnd/>
              <a:tailEnd/>
            </a:ln>
          </p:spPr>
          <p:txBody>
            <a:bodyPr wrap="none" lIns="0" tIns="0" rIns="0" bIns="0">
              <a:spAutoFit/>
            </a:bodyPr>
            <a:lstStyle/>
            <a:p>
              <a:pPr eaLnBrk="0" hangingPunct="0"/>
              <a:r>
                <a:rPr lang="fr-FR" sz="1800" b="0" i="1">
                  <a:solidFill>
                    <a:srgbClr val="000000"/>
                  </a:solidFill>
                  <a:latin typeface="Verdana" pitchFamily="34" charset="0"/>
                  <a:ea typeface="Verdana" pitchFamily="34" charset="0"/>
                  <a:cs typeface="Verdana" pitchFamily="34" charset="0"/>
                </a:rPr>
                <a:t> </a:t>
              </a:r>
            </a:p>
          </p:txBody>
        </p:sp>
        <p:grpSp>
          <p:nvGrpSpPr>
            <p:cNvPr id="6" name="Group 2063"/>
            <p:cNvGrpSpPr>
              <a:grpSpLocks/>
            </p:cNvGrpSpPr>
            <p:nvPr/>
          </p:nvGrpSpPr>
          <p:grpSpPr bwMode="auto">
            <a:xfrm>
              <a:off x="2112" y="2448"/>
              <a:ext cx="494" cy="558"/>
              <a:chOff x="2208" y="624"/>
              <a:chExt cx="494" cy="558"/>
            </a:xfrm>
          </p:grpSpPr>
          <p:pic>
            <p:nvPicPr>
              <p:cNvPr id="18454" name="Picture 2064"/>
              <p:cNvPicPr>
                <a:picLocks noChangeArrowheads="1"/>
              </p:cNvPicPr>
              <p:nvPr/>
            </p:nvPicPr>
            <p:blipFill>
              <a:blip r:embed="rId7" cstate="print"/>
              <a:srcRect/>
              <a:stretch>
                <a:fillRect/>
              </a:stretch>
            </p:blipFill>
            <p:spPr bwMode="auto">
              <a:xfrm>
                <a:off x="2208" y="624"/>
                <a:ext cx="492" cy="347"/>
              </a:xfrm>
              <a:prstGeom prst="rect">
                <a:avLst/>
              </a:prstGeom>
              <a:noFill/>
              <a:ln w="9525">
                <a:noFill/>
                <a:miter lim="800000"/>
                <a:headEnd/>
                <a:tailEnd/>
              </a:ln>
            </p:spPr>
          </p:pic>
          <p:sp>
            <p:nvSpPr>
              <p:cNvPr id="18455" name="Rectangle 2065"/>
              <p:cNvSpPr>
                <a:spLocks noChangeArrowheads="1"/>
              </p:cNvSpPr>
              <p:nvPr/>
            </p:nvSpPr>
            <p:spPr bwMode="auto">
              <a:xfrm>
                <a:off x="2208" y="1008"/>
                <a:ext cx="494" cy="174"/>
              </a:xfrm>
              <a:prstGeom prst="rect">
                <a:avLst/>
              </a:prstGeom>
              <a:noFill/>
              <a:ln w="9525">
                <a:noFill/>
                <a:miter lim="800000"/>
                <a:headEnd/>
                <a:tailEnd/>
              </a:ln>
            </p:spPr>
            <p:txBody>
              <a:bodyPr wrap="none" lIns="0" tIns="0" rIns="0" bIns="0">
                <a:spAutoFit/>
              </a:bodyPr>
              <a:lstStyle/>
              <a:p>
                <a:pPr eaLnBrk="0" hangingPunct="0"/>
                <a:r>
                  <a:rPr lang="fr-FR" sz="1800" b="0" i="1">
                    <a:solidFill>
                      <a:srgbClr val="000000"/>
                    </a:solidFill>
                    <a:latin typeface="Verdana" pitchFamily="34" charset="0"/>
                    <a:ea typeface="Verdana" pitchFamily="34" charset="0"/>
                    <a:cs typeface="Verdana" pitchFamily="34" charset="0"/>
                  </a:rPr>
                  <a:t>Levure</a:t>
                </a:r>
              </a:p>
            </p:txBody>
          </p:sp>
        </p:grpSp>
        <p:pic>
          <p:nvPicPr>
            <p:cNvPr id="18453" name="Picture 2074" descr="ic_levures"/>
            <p:cNvPicPr>
              <a:picLocks noChangeAspect="1" noChangeArrowheads="1"/>
            </p:cNvPicPr>
            <p:nvPr/>
          </p:nvPicPr>
          <p:blipFill>
            <a:blip r:embed="rId8" cstate="print"/>
            <a:srcRect/>
            <a:stretch>
              <a:fillRect/>
            </a:stretch>
          </p:blipFill>
          <p:spPr bwMode="auto">
            <a:xfrm>
              <a:off x="2016" y="3221"/>
              <a:ext cx="720" cy="667"/>
            </a:xfrm>
            <a:prstGeom prst="rect">
              <a:avLst/>
            </a:prstGeom>
            <a:noFill/>
            <a:ln w="9525">
              <a:noFill/>
              <a:miter lim="800000"/>
              <a:headEnd/>
              <a:tailEnd/>
            </a:ln>
          </p:spPr>
        </p:pic>
      </p:grpSp>
      <p:grpSp>
        <p:nvGrpSpPr>
          <p:cNvPr id="7" name="Group 2076"/>
          <p:cNvGrpSpPr>
            <a:grpSpLocks/>
          </p:cNvGrpSpPr>
          <p:nvPr/>
        </p:nvGrpSpPr>
        <p:grpSpPr bwMode="auto">
          <a:xfrm>
            <a:off x="609600" y="3781425"/>
            <a:ext cx="1524000" cy="2344738"/>
            <a:chOff x="384" y="2382"/>
            <a:chExt cx="960" cy="1477"/>
          </a:xfrm>
        </p:grpSpPr>
        <p:grpSp>
          <p:nvGrpSpPr>
            <p:cNvPr id="8" name="Group 2059"/>
            <p:cNvGrpSpPr>
              <a:grpSpLocks/>
            </p:cNvGrpSpPr>
            <p:nvPr/>
          </p:nvGrpSpPr>
          <p:grpSpPr bwMode="auto">
            <a:xfrm>
              <a:off x="576" y="2382"/>
              <a:ext cx="758" cy="624"/>
              <a:chOff x="1008" y="576"/>
              <a:chExt cx="758" cy="624"/>
            </a:xfrm>
          </p:grpSpPr>
          <p:pic>
            <p:nvPicPr>
              <p:cNvPr id="18448" name="Picture 2060"/>
              <p:cNvPicPr>
                <a:picLocks noChangeArrowheads="1"/>
              </p:cNvPicPr>
              <p:nvPr/>
            </p:nvPicPr>
            <p:blipFill>
              <a:blip r:embed="rId9" cstate="print"/>
              <a:srcRect/>
              <a:stretch>
                <a:fillRect/>
              </a:stretch>
            </p:blipFill>
            <p:spPr bwMode="auto">
              <a:xfrm>
                <a:off x="1055" y="576"/>
                <a:ext cx="589" cy="432"/>
              </a:xfrm>
              <a:prstGeom prst="rect">
                <a:avLst/>
              </a:prstGeom>
              <a:noFill/>
              <a:ln w="9525">
                <a:noFill/>
                <a:miter lim="800000"/>
                <a:headEnd/>
                <a:tailEnd/>
              </a:ln>
            </p:spPr>
          </p:pic>
          <p:sp>
            <p:nvSpPr>
              <p:cNvPr id="18449" name="Rectangle 2061"/>
              <p:cNvSpPr>
                <a:spLocks noChangeArrowheads="1"/>
              </p:cNvSpPr>
              <p:nvPr/>
            </p:nvSpPr>
            <p:spPr bwMode="auto">
              <a:xfrm>
                <a:off x="1008" y="1026"/>
                <a:ext cx="758" cy="174"/>
              </a:xfrm>
              <a:prstGeom prst="rect">
                <a:avLst/>
              </a:prstGeom>
              <a:noFill/>
              <a:ln w="9525">
                <a:noFill/>
                <a:miter lim="800000"/>
                <a:headEnd/>
                <a:tailEnd/>
              </a:ln>
            </p:spPr>
            <p:txBody>
              <a:bodyPr wrap="none" lIns="0" tIns="0" rIns="0" bIns="0">
                <a:spAutoFit/>
              </a:bodyPr>
              <a:lstStyle/>
              <a:p>
                <a:pPr eaLnBrk="0" hangingPunct="0"/>
                <a:r>
                  <a:rPr lang="fr-FR" sz="1800" b="0" i="1">
                    <a:solidFill>
                      <a:srgbClr val="000000"/>
                    </a:solidFill>
                    <a:latin typeface="Verdana" pitchFamily="34" charset="0"/>
                    <a:ea typeface="Verdana" pitchFamily="34" charset="0"/>
                    <a:cs typeface="Verdana" pitchFamily="34" charset="0"/>
                  </a:rPr>
                  <a:t>Moisissure</a:t>
                </a:r>
              </a:p>
            </p:txBody>
          </p:sp>
        </p:grpSp>
        <p:pic>
          <p:nvPicPr>
            <p:cNvPr id="18447" name="Picture 2075" descr="ic_moisiss"/>
            <p:cNvPicPr>
              <a:picLocks noChangeAspect="1" noChangeArrowheads="1"/>
            </p:cNvPicPr>
            <p:nvPr/>
          </p:nvPicPr>
          <p:blipFill>
            <a:blip r:embed="rId10" cstate="print"/>
            <a:srcRect/>
            <a:stretch>
              <a:fillRect/>
            </a:stretch>
          </p:blipFill>
          <p:spPr bwMode="auto">
            <a:xfrm>
              <a:off x="384" y="3221"/>
              <a:ext cx="960" cy="638"/>
            </a:xfrm>
            <a:prstGeom prst="rect">
              <a:avLst/>
            </a:prstGeom>
            <a:noFill/>
            <a:ln w="9525">
              <a:noFill/>
              <a:miter lim="800000"/>
              <a:headEnd/>
              <a:tailEnd/>
            </a:ln>
          </p:spPr>
        </p:pic>
      </p:grpSp>
      <p:sp>
        <p:nvSpPr>
          <p:cNvPr id="31"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33" name="Rectangle 32"/>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iterate type="wd">
                                    <p:tmAbs val="300"/>
                                  </p:iterate>
                                  <p:childTnLst>
                                    <p:set>
                                      <p:cBhvr>
                                        <p:cTn id="6" dur="1" fill="hold">
                                          <p:stCondLst>
                                            <p:cond delay="299"/>
                                          </p:stCondLst>
                                        </p:cTn>
                                        <p:tgtEl>
                                          <p:spTgt spid="167938"/>
                                        </p:tgtEl>
                                        <p:attrNameLst>
                                          <p:attrName>style.visibility</p:attrName>
                                        </p:attrNameLst>
                                      </p:cBhvr>
                                      <p:to>
                                        <p:strVal val="visible"/>
                                      </p:to>
                                    </p:set>
                                  </p:childTnLst>
                                </p:cTn>
                              </p:par>
                            </p:childTnLst>
                          </p:cTn>
                        </p:par>
                        <p:par>
                          <p:cTn id="7" fill="hold">
                            <p:stCondLst>
                              <p:cond delay="6800"/>
                            </p:stCondLst>
                            <p:childTnLst>
                              <p:par>
                                <p:cTn id="8" presetID="1" presetClass="entr" presetSubtype="0" fill="hold" grpId="0" nodeType="afterEffect">
                                  <p:stCondLst>
                                    <p:cond delay="2000"/>
                                  </p:stCondLst>
                                  <p:iterate type="wd">
                                    <p:tmAbs val="300"/>
                                  </p:iterate>
                                  <p:childTnLst>
                                    <p:set>
                                      <p:cBhvr>
                                        <p:cTn id="9" dur="1" fill="hold">
                                          <p:stCondLst>
                                            <p:cond delay="299"/>
                                          </p:stCondLst>
                                        </p:cTn>
                                        <p:tgtEl>
                                          <p:spTgt spid="167939"/>
                                        </p:tgtEl>
                                        <p:attrNameLst>
                                          <p:attrName>style.visibility</p:attrName>
                                        </p:attrNameLst>
                                      </p:cBhvr>
                                      <p:to>
                                        <p:strVal val="visible"/>
                                      </p:to>
                                    </p:set>
                                  </p:childTnLst>
                                </p:cTn>
                              </p:par>
                            </p:childTnLst>
                          </p:cTn>
                        </p:par>
                        <p:par>
                          <p:cTn id="10" fill="hold">
                            <p:stCondLst>
                              <p:cond delay="12100"/>
                            </p:stCondLst>
                            <p:childTnLst>
                              <p:par>
                                <p:cTn id="11" presetID="23" presetClass="entr" presetSubtype="16" fill="hold" nodeType="afterEffect">
                                  <p:stCondLst>
                                    <p:cond delay="1000"/>
                                  </p:stCondLst>
                                  <p:childTnLst>
                                    <p:set>
                                      <p:cBhvr>
                                        <p:cTn id="12" dur="1" fill="hold">
                                          <p:stCondLst>
                                            <p:cond delay="0"/>
                                          </p:stCondLst>
                                        </p:cTn>
                                        <p:tgtEl>
                                          <p:spTgt spid="167940"/>
                                        </p:tgtEl>
                                        <p:attrNameLst>
                                          <p:attrName>style.visibility</p:attrName>
                                        </p:attrNameLst>
                                      </p:cBhvr>
                                      <p:to>
                                        <p:strVal val="visible"/>
                                      </p:to>
                                    </p:set>
                                    <p:anim calcmode="lin" valueType="num">
                                      <p:cBhvr>
                                        <p:cTn id="13" dur="500" fill="hold"/>
                                        <p:tgtEl>
                                          <p:spTgt spid="167940"/>
                                        </p:tgtEl>
                                        <p:attrNameLst>
                                          <p:attrName>ppt_w</p:attrName>
                                        </p:attrNameLst>
                                      </p:cBhvr>
                                      <p:tavLst>
                                        <p:tav tm="0">
                                          <p:val>
                                            <p:fltVal val="0"/>
                                          </p:val>
                                        </p:tav>
                                        <p:tav tm="100000">
                                          <p:val>
                                            <p:strVal val="#ppt_w"/>
                                          </p:val>
                                        </p:tav>
                                      </p:tavLst>
                                    </p:anim>
                                    <p:anim calcmode="lin" valueType="num">
                                      <p:cBhvr>
                                        <p:cTn id="14" dur="500" fill="hold"/>
                                        <p:tgtEl>
                                          <p:spTgt spid="167940"/>
                                        </p:tgtEl>
                                        <p:attrNameLst>
                                          <p:attrName>ppt_h</p:attrName>
                                        </p:attrNameLst>
                                      </p:cBhvr>
                                      <p:tavLst>
                                        <p:tav tm="0">
                                          <p:val>
                                            <p:fltVal val="0"/>
                                          </p:val>
                                        </p:tav>
                                        <p:tav tm="100000">
                                          <p:val>
                                            <p:strVal val="#ppt_h"/>
                                          </p:val>
                                        </p:tav>
                                      </p:tavLst>
                                    </p:anim>
                                  </p:childTnLst>
                                </p:cTn>
                              </p:par>
                            </p:childTnLst>
                          </p:cTn>
                        </p:par>
                        <p:par>
                          <p:cTn id="15" fill="hold">
                            <p:stCondLst>
                              <p:cond delay="13600"/>
                            </p:stCondLst>
                            <p:childTnLst>
                              <p:par>
                                <p:cTn id="16" presetID="1" presetClass="entr" presetSubtype="0" fill="hold" grpId="0" nodeType="afterEffect">
                                  <p:stCondLst>
                                    <p:cond delay="1000"/>
                                  </p:stCondLst>
                                  <p:iterate type="wd">
                                    <p:tmAbs val="300"/>
                                  </p:iterate>
                                  <p:childTnLst>
                                    <p:set>
                                      <p:cBhvr>
                                        <p:cTn id="17" dur="1" fill="hold">
                                          <p:stCondLst>
                                            <p:cond delay="299"/>
                                          </p:stCondLst>
                                        </p:cTn>
                                        <p:tgtEl>
                                          <p:spTgt spid="167942"/>
                                        </p:tgtEl>
                                        <p:attrNameLst>
                                          <p:attrName>style.visibility</p:attrName>
                                        </p:attrNameLst>
                                      </p:cBhvr>
                                      <p:to>
                                        <p:strVal val="visible"/>
                                      </p:to>
                                    </p:set>
                                  </p:childTnLst>
                                </p:cTn>
                              </p:par>
                            </p:childTnLst>
                          </p:cTn>
                        </p:par>
                        <p:par>
                          <p:cTn id="18" fill="hold">
                            <p:stCondLst>
                              <p:cond delay="14900"/>
                            </p:stCondLst>
                            <p:childTnLst>
                              <p:par>
                                <p:cTn id="19" presetID="1" presetClass="entr" presetSubtype="0" fill="hold" grpId="0" nodeType="afterEffect">
                                  <p:stCondLst>
                                    <p:cond delay="2000"/>
                                  </p:stCondLst>
                                  <p:iterate type="wd">
                                    <p:tmAbs val="300"/>
                                  </p:iterate>
                                  <p:childTnLst>
                                    <p:set>
                                      <p:cBhvr>
                                        <p:cTn id="20" dur="1" fill="hold">
                                          <p:stCondLst>
                                            <p:cond delay="299"/>
                                          </p:stCondLst>
                                        </p:cTn>
                                        <p:tgtEl>
                                          <p:spTgt spid="167943"/>
                                        </p:tgtEl>
                                        <p:attrNameLst>
                                          <p:attrName>style.visibility</p:attrName>
                                        </p:attrNameLst>
                                      </p:cBhvr>
                                      <p:to>
                                        <p:strVal val="visible"/>
                                      </p:to>
                                    </p:set>
                                  </p:childTnLst>
                                </p:cTn>
                              </p:par>
                            </p:childTnLst>
                          </p:cTn>
                        </p:par>
                        <p:par>
                          <p:cTn id="21" fill="hold">
                            <p:stCondLst>
                              <p:cond delay="18700"/>
                            </p:stCondLst>
                            <p:childTnLst>
                              <p:par>
                                <p:cTn id="22" presetID="23" presetClass="entr" presetSubtype="16" fill="hold" nodeType="afterEffect">
                                  <p:stCondLst>
                                    <p:cond delay="200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childTnLst>
                                </p:cTn>
                              </p:par>
                            </p:childTnLst>
                          </p:cTn>
                        </p:par>
                        <p:par>
                          <p:cTn id="26" fill="hold">
                            <p:stCondLst>
                              <p:cond delay="21200"/>
                            </p:stCondLst>
                            <p:childTnLst>
                              <p:par>
                                <p:cTn id="27" presetID="23" presetClass="entr" presetSubtype="16" fill="hold" nodeType="afterEffect">
                                  <p:stCondLst>
                                    <p:cond delay="100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childTnLst>
                                </p:cTn>
                              </p:par>
                            </p:childTnLst>
                          </p:cTn>
                        </p:par>
                        <p:par>
                          <p:cTn id="31" fill="hold">
                            <p:stCondLst>
                              <p:cond delay="22700"/>
                            </p:stCondLst>
                            <p:childTnLst>
                              <p:par>
                                <p:cTn id="32" presetID="23" presetClass="entr" presetSubtype="16" fill="hold" nodeType="afterEffect">
                                  <p:stCondLst>
                                    <p:cond delay="10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childTnLst>
                                </p:cTn>
                              </p:par>
                            </p:childTnLst>
                          </p:cTn>
                        </p:par>
                        <p:par>
                          <p:cTn id="36" fill="hold">
                            <p:stCondLst>
                              <p:cond delay="24200"/>
                            </p:stCondLst>
                            <p:childTnLst>
                              <p:par>
                                <p:cTn id="37" presetID="23" presetClass="entr" presetSubtype="16" fill="hold" nodeType="afterEffect">
                                  <p:stCondLst>
                                    <p:cond delay="100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autoUpdateAnimBg="0"/>
      <p:bldP spid="167939" grpId="0" autoUpdateAnimBg="0"/>
      <p:bldP spid="167942" grpId="0" autoUpdateAnimBg="0"/>
      <p:bldP spid="167943"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Text Box 6"/>
          <p:cNvSpPr txBox="1">
            <a:spLocks noChangeArrowheads="1"/>
          </p:cNvSpPr>
          <p:nvPr/>
        </p:nvSpPr>
        <p:spPr bwMode="auto">
          <a:xfrm>
            <a:off x="217488" y="439738"/>
            <a:ext cx="1546225" cy="376237"/>
          </a:xfrm>
          <a:prstGeom prst="rect">
            <a:avLst/>
          </a:prstGeom>
          <a:noFill/>
          <a:ln w="9525">
            <a:solidFill>
              <a:schemeClr val="tx1"/>
            </a:solidFill>
            <a:miter lim="800000"/>
            <a:headEnd/>
            <a:tailEnd/>
          </a:ln>
          <a:effectLst/>
        </p:spPr>
        <p:txBody>
          <a:bodyPr>
            <a:spAutoFit/>
          </a:bodyPr>
          <a:lstStyle/>
          <a:p>
            <a:r>
              <a:rPr lang="fr-FR" sz="1800">
                <a:solidFill>
                  <a:srgbClr val="000099"/>
                </a:solidFill>
                <a:latin typeface="Verdana" pitchFamily="34" charset="0"/>
              </a:rPr>
              <a:t>Sommaire</a:t>
            </a:r>
          </a:p>
        </p:txBody>
      </p:sp>
      <p:sp>
        <p:nvSpPr>
          <p:cNvPr id="7" name="Rectangle 14"/>
          <p:cNvSpPr>
            <a:spLocks noChangeArrowheads="1"/>
          </p:cNvSpPr>
          <p:nvPr/>
        </p:nvSpPr>
        <p:spPr bwMode="auto">
          <a:xfrm>
            <a:off x="1403648" y="1052736"/>
            <a:ext cx="5759450" cy="1754326"/>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r>
              <a:rPr lang="fr-FR" sz="1800" dirty="0">
                <a:solidFill>
                  <a:srgbClr val="0033CC"/>
                </a:solidFill>
                <a:latin typeface="Verdana" pitchFamily="34" charset="0"/>
              </a:rPr>
              <a:t>Partie 1 : Présentation de la démarche</a:t>
            </a:r>
          </a:p>
          <a:p>
            <a:pPr marL="1714500" lvl="3" indent="-342900">
              <a:buAutoNum type="arabicPeriod"/>
            </a:pPr>
            <a:r>
              <a:rPr lang="fr-FR" sz="1800" dirty="0">
                <a:solidFill>
                  <a:srgbClr val="0033CC"/>
                </a:solidFill>
                <a:latin typeface="Verdana" pitchFamily="34" charset="0"/>
              </a:rPr>
              <a:t>Historique </a:t>
            </a:r>
          </a:p>
          <a:p>
            <a:pPr marL="1714500" lvl="3" indent="-342900">
              <a:buAutoNum type="arabicPeriod"/>
            </a:pPr>
            <a:r>
              <a:rPr lang="fr-FR" sz="1800" dirty="0">
                <a:solidFill>
                  <a:srgbClr val="0033CC"/>
                </a:solidFill>
                <a:latin typeface="Verdana" pitchFamily="34" charset="0"/>
              </a:rPr>
              <a:t>Définitions </a:t>
            </a:r>
          </a:p>
          <a:p>
            <a:pPr marL="1714500" lvl="3" indent="-342900">
              <a:buAutoNum type="arabicPeriod"/>
            </a:pPr>
            <a:r>
              <a:rPr lang="fr-FR" sz="1800" dirty="0">
                <a:solidFill>
                  <a:srgbClr val="0033CC"/>
                </a:solidFill>
                <a:latin typeface="Verdana" pitchFamily="34" charset="0"/>
              </a:rPr>
              <a:t>La législation </a:t>
            </a:r>
          </a:p>
          <a:p>
            <a:endParaRPr lang="fr-FR" sz="1800" dirty="0">
              <a:solidFill>
                <a:srgbClr val="0033CC"/>
              </a:solidFill>
              <a:latin typeface="Verdana" pitchFamily="34" charset="0"/>
            </a:endParaRPr>
          </a:p>
          <a:p>
            <a:endParaRPr lang="fr-FR" sz="1800" dirty="0">
              <a:solidFill>
                <a:srgbClr val="0033CC"/>
              </a:solidFill>
              <a:latin typeface="Verdana"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Rectangle 2058"/>
          <p:cNvSpPr>
            <a:spLocks noChangeArrowheads="1"/>
          </p:cNvSpPr>
          <p:nvPr/>
        </p:nvSpPr>
        <p:spPr bwMode="auto">
          <a:xfrm>
            <a:off x="4541838" y="4235450"/>
            <a:ext cx="1074737" cy="420688"/>
          </a:xfrm>
          <a:prstGeom prst="rect">
            <a:avLst/>
          </a:prstGeom>
          <a:noFill/>
          <a:ln w="9525">
            <a:noFill/>
            <a:miter lim="800000"/>
            <a:headEnd/>
            <a:tailEnd/>
          </a:ln>
        </p:spPr>
        <p:txBody>
          <a:bodyPr wrap="none" anchor="ctr"/>
          <a:lstStyle/>
          <a:p>
            <a:pPr algn="ctr">
              <a:spcBef>
                <a:spcPct val="50000"/>
              </a:spcBef>
            </a:pPr>
            <a:endParaRPr lang="fr-FR" sz="2000" b="1">
              <a:solidFill>
                <a:srgbClr val="FF3300"/>
              </a:solidFill>
              <a:latin typeface="Bookman Old Style" pitchFamily="18" charset="0"/>
            </a:endParaRPr>
          </a:p>
        </p:txBody>
      </p:sp>
      <p:sp>
        <p:nvSpPr>
          <p:cNvPr id="18440" name="Rectangle 2069"/>
          <p:cNvSpPr>
            <a:spLocks noChangeArrowheads="1"/>
          </p:cNvSpPr>
          <p:nvPr/>
        </p:nvSpPr>
        <p:spPr bwMode="auto">
          <a:xfrm>
            <a:off x="7537450" y="4138613"/>
            <a:ext cx="65088" cy="228600"/>
          </a:xfrm>
          <a:prstGeom prst="rect">
            <a:avLst/>
          </a:prstGeom>
          <a:noFill/>
          <a:ln w="9525">
            <a:noFill/>
            <a:miter lim="800000"/>
            <a:headEnd/>
            <a:tailEnd/>
          </a:ln>
        </p:spPr>
        <p:txBody>
          <a:bodyPr wrap="none" lIns="0" tIns="0" rIns="0" bIns="0">
            <a:spAutoFit/>
          </a:bodyPr>
          <a:lstStyle/>
          <a:p>
            <a:pPr eaLnBrk="0" hangingPunct="0"/>
            <a:r>
              <a:rPr lang="fr-FR" sz="1500" b="1" i="1">
                <a:solidFill>
                  <a:srgbClr val="000000"/>
                </a:solidFill>
                <a:latin typeface="Bookman Old Style" pitchFamily="18" charset="0"/>
              </a:rPr>
              <a:t> </a:t>
            </a:r>
          </a:p>
        </p:txBody>
      </p:sp>
      <p:sp>
        <p:nvSpPr>
          <p:cNvPr id="31"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33" name="Rectangle 32"/>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
        <p:nvSpPr>
          <p:cNvPr id="32" name="Rectangle 31"/>
          <p:cNvSpPr/>
          <p:nvPr/>
        </p:nvSpPr>
        <p:spPr>
          <a:xfrm>
            <a:off x="1043608" y="1412776"/>
            <a:ext cx="7200800" cy="4247317"/>
          </a:xfrm>
          <a:prstGeom prst="rect">
            <a:avLst/>
          </a:prstGeom>
        </p:spPr>
        <p:txBody>
          <a:bodyPr wrap="square">
            <a:spAutoFit/>
          </a:bodyPr>
          <a:lstStyle/>
          <a:p>
            <a:r>
              <a:rPr lang="fr-FR" sz="1800" b="0" dirty="0">
                <a:latin typeface="Verdana" pitchFamily="34" charset="0"/>
                <a:ea typeface="Verdana" pitchFamily="34" charset="0"/>
                <a:cs typeface="Verdana" pitchFamily="34" charset="0"/>
              </a:rPr>
              <a:t>Les sous familles de microbes sont classées par taille du plus grand au plus petit)</a:t>
            </a: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Un point vu à l’œil nu correspond environ à un million d’unités de microbes</a:t>
            </a: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Les moisissures ou micromycètes forment des filaments de différentes couleurs (plus le milieu est gorgé d’eau et plus les filaments deviennent gris noir) </a:t>
            </a: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Les levures sont luisantes à l’œil nu et réalisent la fermentation </a:t>
            </a: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Les bactéries sont une grande sous famille dont 60% sont pathogènes (rendent malades).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0"/>
          <p:cNvSpPr>
            <a:spLocks noChangeArrowheads="1"/>
          </p:cNvSpPr>
          <p:nvPr/>
        </p:nvSpPr>
        <p:spPr bwMode="auto">
          <a:xfrm>
            <a:off x="3141663" y="4495800"/>
            <a:ext cx="0" cy="365125"/>
          </a:xfrm>
          <a:prstGeom prst="rect">
            <a:avLst/>
          </a:prstGeom>
          <a:noFill/>
          <a:ln w="9525">
            <a:noFill/>
            <a:miter lim="800000"/>
            <a:headEnd/>
            <a:tailEnd/>
          </a:ln>
        </p:spPr>
        <p:txBody>
          <a:bodyPr wrap="none" lIns="0" tIns="0" rIns="0" bIns="0">
            <a:spAutoFit/>
          </a:bodyPr>
          <a:lstStyle/>
          <a:p>
            <a:pPr eaLnBrk="0" hangingPunct="0"/>
            <a:endParaRPr lang="fr-FR" sz="2400">
              <a:latin typeface="Times New Roman" pitchFamily="18" charset="0"/>
            </a:endParaRPr>
          </a:p>
        </p:txBody>
      </p:sp>
      <p:sp>
        <p:nvSpPr>
          <p:cNvPr id="20483" name="Rectangle 52"/>
          <p:cNvSpPr>
            <a:spLocks noChangeArrowheads="1"/>
          </p:cNvSpPr>
          <p:nvPr/>
        </p:nvSpPr>
        <p:spPr bwMode="auto">
          <a:xfrm>
            <a:off x="1963738" y="5557838"/>
            <a:ext cx="0" cy="304800"/>
          </a:xfrm>
          <a:prstGeom prst="rect">
            <a:avLst/>
          </a:prstGeom>
          <a:noFill/>
          <a:ln w="9525">
            <a:noFill/>
            <a:miter lim="800000"/>
            <a:headEnd/>
            <a:tailEnd/>
          </a:ln>
        </p:spPr>
        <p:txBody>
          <a:bodyPr wrap="none" lIns="0" tIns="0" rIns="0" bIns="0">
            <a:spAutoFit/>
          </a:bodyPr>
          <a:lstStyle/>
          <a:p>
            <a:pPr eaLnBrk="0" hangingPunct="0"/>
            <a:endParaRPr lang="fr-FR" sz="2000" b="1">
              <a:solidFill>
                <a:srgbClr val="000000"/>
              </a:solidFill>
              <a:latin typeface="Bookman Old Style" pitchFamily="18" charset="0"/>
            </a:endParaRPr>
          </a:p>
        </p:txBody>
      </p:sp>
      <p:sp>
        <p:nvSpPr>
          <p:cNvPr id="20484" name="Rectangle 42"/>
          <p:cNvSpPr>
            <a:spLocks noChangeArrowheads="1"/>
          </p:cNvSpPr>
          <p:nvPr/>
        </p:nvSpPr>
        <p:spPr bwMode="auto">
          <a:xfrm>
            <a:off x="6210300" y="4957763"/>
            <a:ext cx="0" cy="304800"/>
          </a:xfrm>
          <a:prstGeom prst="rect">
            <a:avLst/>
          </a:prstGeom>
          <a:noFill/>
          <a:ln w="9525">
            <a:noFill/>
            <a:miter lim="800000"/>
            <a:headEnd/>
            <a:tailEnd/>
          </a:ln>
        </p:spPr>
        <p:txBody>
          <a:bodyPr wrap="none" lIns="0" tIns="0" rIns="0" bIns="0">
            <a:spAutoFit/>
          </a:bodyPr>
          <a:lstStyle/>
          <a:p>
            <a:pPr eaLnBrk="0" hangingPunct="0"/>
            <a:endParaRPr lang="fr-FR" sz="2000">
              <a:solidFill>
                <a:srgbClr val="000000"/>
              </a:solidFill>
              <a:latin typeface="Bookman Old Style" pitchFamily="18" charset="0"/>
            </a:endParaRPr>
          </a:p>
        </p:txBody>
      </p:sp>
      <p:sp>
        <p:nvSpPr>
          <p:cNvPr id="20485" name="Rectangle 3"/>
          <p:cNvSpPr>
            <a:spLocks noChangeArrowheads="1"/>
          </p:cNvSpPr>
          <p:nvPr/>
        </p:nvSpPr>
        <p:spPr bwMode="auto">
          <a:xfrm>
            <a:off x="2568575" y="307975"/>
            <a:ext cx="80963" cy="304800"/>
          </a:xfrm>
          <a:prstGeom prst="rect">
            <a:avLst/>
          </a:prstGeom>
          <a:noFill/>
          <a:ln w="9525">
            <a:noFill/>
            <a:miter lim="800000"/>
            <a:headEnd/>
            <a:tailEnd/>
          </a:ln>
        </p:spPr>
        <p:txBody>
          <a:bodyPr wrap="none" lIns="0" tIns="0" rIns="0" bIns="0">
            <a:spAutoFit/>
          </a:bodyPr>
          <a:lstStyle/>
          <a:p>
            <a:pPr eaLnBrk="0" hangingPunct="0"/>
            <a:r>
              <a:rPr lang="fr-FR" sz="2000">
                <a:solidFill>
                  <a:srgbClr val="000000"/>
                </a:solidFill>
                <a:latin typeface="Bookman Old Style" pitchFamily="18" charset="0"/>
              </a:rPr>
              <a:t> </a:t>
            </a:r>
          </a:p>
        </p:txBody>
      </p:sp>
      <p:sp>
        <p:nvSpPr>
          <p:cNvPr id="20486" name="Rectangle 4"/>
          <p:cNvSpPr>
            <a:spLocks noChangeArrowheads="1"/>
          </p:cNvSpPr>
          <p:nvPr/>
        </p:nvSpPr>
        <p:spPr bwMode="auto">
          <a:xfrm>
            <a:off x="771525" y="606425"/>
            <a:ext cx="31750" cy="122238"/>
          </a:xfrm>
          <a:prstGeom prst="rect">
            <a:avLst/>
          </a:prstGeom>
          <a:noFill/>
          <a:ln w="9525">
            <a:noFill/>
            <a:miter lim="800000"/>
            <a:headEnd/>
            <a:tailEnd/>
          </a:ln>
        </p:spPr>
        <p:txBody>
          <a:bodyPr wrap="none" lIns="0" tIns="0" rIns="0" bIns="0">
            <a:spAutoFit/>
          </a:bodyPr>
          <a:lstStyle/>
          <a:p>
            <a:pPr eaLnBrk="0" hangingPunct="0"/>
            <a:r>
              <a:rPr lang="fr-FR" sz="800">
                <a:solidFill>
                  <a:srgbClr val="000000"/>
                </a:solidFill>
                <a:latin typeface="Bookman Old Style" pitchFamily="18" charset="0"/>
              </a:rPr>
              <a:t> </a:t>
            </a:r>
          </a:p>
        </p:txBody>
      </p:sp>
      <p:sp>
        <p:nvSpPr>
          <p:cNvPr id="12346" name="Rectangle 58"/>
          <p:cNvSpPr>
            <a:spLocks noChangeArrowheads="1"/>
          </p:cNvSpPr>
          <p:nvPr/>
        </p:nvSpPr>
        <p:spPr bwMode="auto">
          <a:xfrm>
            <a:off x="1691680" y="908720"/>
            <a:ext cx="3925755" cy="276999"/>
          </a:xfrm>
          <a:prstGeom prst="rect">
            <a:avLst/>
          </a:prstGeom>
          <a:noFill/>
          <a:ln w="9525">
            <a:noFill/>
            <a:miter lim="800000"/>
            <a:headEnd/>
            <a:tailEnd/>
          </a:ln>
        </p:spPr>
        <p:txBody>
          <a:bodyPr wrap="none" lIns="0" tIns="0" rIns="0" bIns="0">
            <a:spAutoFit/>
          </a:bodyPr>
          <a:lstStyle/>
          <a:p>
            <a:pPr eaLnBrk="0" hangingPunct="0"/>
            <a:r>
              <a:rPr lang="fr-FR" sz="1800" b="0" dirty="0">
                <a:solidFill>
                  <a:srgbClr val="FF3300"/>
                </a:solidFill>
                <a:latin typeface="Verdana" pitchFamily="34" charset="0"/>
                <a:ea typeface="Verdana" pitchFamily="34" charset="0"/>
                <a:cs typeface="Verdana" pitchFamily="34" charset="0"/>
              </a:rPr>
              <a:t>LE MODE DE VIE DES MICROBES </a:t>
            </a:r>
          </a:p>
        </p:txBody>
      </p:sp>
      <p:sp>
        <p:nvSpPr>
          <p:cNvPr id="20488" name="Rectangle 59"/>
          <p:cNvSpPr>
            <a:spLocks noChangeArrowheads="1"/>
          </p:cNvSpPr>
          <p:nvPr/>
        </p:nvSpPr>
        <p:spPr bwMode="auto">
          <a:xfrm>
            <a:off x="6338888" y="314325"/>
            <a:ext cx="31750" cy="152400"/>
          </a:xfrm>
          <a:prstGeom prst="rect">
            <a:avLst/>
          </a:prstGeom>
          <a:noFill/>
          <a:ln w="9525">
            <a:noFill/>
            <a:miter lim="800000"/>
            <a:headEnd/>
            <a:tailEnd/>
          </a:ln>
        </p:spPr>
        <p:txBody>
          <a:bodyPr wrap="none" lIns="0" tIns="0" rIns="0" bIns="0">
            <a:spAutoFit/>
          </a:bodyPr>
          <a:lstStyle/>
          <a:p>
            <a:pPr eaLnBrk="0" hangingPunct="0"/>
            <a:r>
              <a:rPr lang="fr-FR" sz="1000">
                <a:solidFill>
                  <a:srgbClr val="000000"/>
                </a:solidFill>
                <a:latin typeface="Times New Roman" pitchFamily="18" charset="0"/>
              </a:rPr>
              <a:t> </a:t>
            </a:r>
          </a:p>
        </p:txBody>
      </p:sp>
      <p:sp>
        <p:nvSpPr>
          <p:cNvPr id="12350" name="Rectangle 62"/>
          <p:cNvSpPr>
            <a:spLocks noChangeArrowheads="1"/>
          </p:cNvSpPr>
          <p:nvPr/>
        </p:nvSpPr>
        <p:spPr bwMode="auto">
          <a:xfrm>
            <a:off x="1768475" y="1219200"/>
            <a:ext cx="4627421" cy="276999"/>
          </a:xfrm>
          <a:prstGeom prst="rect">
            <a:avLst/>
          </a:prstGeom>
          <a:noFill/>
          <a:ln w="9525">
            <a:noFill/>
            <a:miter lim="800000"/>
            <a:headEnd/>
            <a:tailEnd/>
          </a:ln>
        </p:spPr>
        <p:txBody>
          <a:bodyPr wrap="none" lIns="0" tIns="0" rIns="0" bIns="0">
            <a:spAutoFit/>
          </a:bodyPr>
          <a:lstStyle/>
          <a:p>
            <a:pPr eaLnBrk="0" hangingPunct="0"/>
            <a:r>
              <a:rPr lang="fr-FR" sz="1800" b="0" dirty="0">
                <a:solidFill>
                  <a:srgbClr val="000000"/>
                </a:solidFill>
                <a:latin typeface="Verdana" pitchFamily="34" charset="0"/>
                <a:ea typeface="Verdana" pitchFamily="34" charset="0"/>
                <a:cs typeface="Verdana" pitchFamily="34" charset="0"/>
              </a:rPr>
              <a:t> Mangent, éliminent, boivent, respirent.</a:t>
            </a:r>
          </a:p>
        </p:txBody>
      </p:sp>
      <p:sp>
        <p:nvSpPr>
          <p:cNvPr id="20490" name="Rectangle 63"/>
          <p:cNvSpPr>
            <a:spLocks noChangeArrowheads="1"/>
          </p:cNvSpPr>
          <p:nvPr/>
        </p:nvSpPr>
        <p:spPr bwMode="auto">
          <a:xfrm>
            <a:off x="6823075" y="1382713"/>
            <a:ext cx="31750" cy="152400"/>
          </a:xfrm>
          <a:prstGeom prst="rect">
            <a:avLst/>
          </a:prstGeom>
          <a:noFill/>
          <a:ln w="9525">
            <a:noFill/>
            <a:miter lim="800000"/>
            <a:headEnd/>
            <a:tailEnd/>
          </a:ln>
        </p:spPr>
        <p:txBody>
          <a:bodyPr wrap="none" lIns="0" tIns="0" rIns="0" bIns="0">
            <a:spAutoFit/>
          </a:bodyPr>
          <a:lstStyle/>
          <a:p>
            <a:pPr eaLnBrk="0" hangingPunct="0"/>
            <a:r>
              <a:rPr lang="fr-FR" sz="1000">
                <a:solidFill>
                  <a:srgbClr val="000000"/>
                </a:solidFill>
                <a:latin typeface="Times New Roman" pitchFamily="18" charset="0"/>
              </a:rPr>
              <a:t> </a:t>
            </a:r>
          </a:p>
        </p:txBody>
      </p:sp>
      <p:pic>
        <p:nvPicPr>
          <p:cNvPr id="20491" name="Picture 65"/>
          <p:cNvPicPr>
            <a:picLocks noChangeArrowheads="1"/>
          </p:cNvPicPr>
          <p:nvPr/>
        </p:nvPicPr>
        <p:blipFill>
          <a:blip r:embed="rId3" cstate="print"/>
          <a:srcRect/>
          <a:stretch>
            <a:fillRect/>
          </a:stretch>
        </p:blipFill>
        <p:spPr bwMode="auto">
          <a:xfrm>
            <a:off x="381000" y="1292225"/>
            <a:ext cx="622300" cy="317500"/>
          </a:xfrm>
          <a:prstGeom prst="rect">
            <a:avLst/>
          </a:prstGeom>
          <a:noFill/>
          <a:ln w="9525">
            <a:noFill/>
            <a:miter lim="800000"/>
            <a:headEnd/>
            <a:tailEnd/>
          </a:ln>
        </p:spPr>
      </p:pic>
      <p:pic>
        <p:nvPicPr>
          <p:cNvPr id="12354" name="Picture 66"/>
          <p:cNvPicPr>
            <a:picLocks noChangeArrowheads="1"/>
          </p:cNvPicPr>
          <p:nvPr/>
        </p:nvPicPr>
        <p:blipFill>
          <a:blip r:embed="rId4" cstate="print"/>
          <a:srcRect/>
          <a:stretch>
            <a:fillRect/>
          </a:stretch>
        </p:blipFill>
        <p:spPr bwMode="auto">
          <a:xfrm>
            <a:off x="596900" y="1216025"/>
            <a:ext cx="850900" cy="393700"/>
          </a:xfrm>
          <a:prstGeom prst="rect">
            <a:avLst/>
          </a:prstGeom>
          <a:solidFill>
            <a:schemeClr val="bg2"/>
          </a:solidFill>
          <a:ln w="9525">
            <a:noFill/>
            <a:miter lim="800000"/>
            <a:headEnd/>
            <a:tailEnd/>
          </a:ln>
        </p:spPr>
      </p:pic>
      <p:sp>
        <p:nvSpPr>
          <p:cNvPr id="12361" name="Text Box 73"/>
          <p:cNvSpPr txBox="1">
            <a:spLocks noChangeArrowheads="1"/>
          </p:cNvSpPr>
          <p:nvPr/>
        </p:nvSpPr>
        <p:spPr bwMode="auto">
          <a:xfrm>
            <a:off x="533400" y="4403725"/>
            <a:ext cx="8534400" cy="646331"/>
          </a:xfrm>
          <a:prstGeom prst="rect">
            <a:avLst/>
          </a:prstGeom>
          <a:noFill/>
          <a:ln w="9525">
            <a:noFill/>
            <a:miter lim="800000"/>
            <a:headEnd/>
            <a:tailEnd/>
          </a:ln>
        </p:spPr>
        <p:txBody>
          <a:bodyPr>
            <a:spAutoFit/>
          </a:bodyPr>
          <a:lstStyle/>
          <a:p>
            <a:pPr>
              <a:spcBef>
                <a:spcPct val="50000"/>
              </a:spcBef>
            </a:pPr>
            <a:r>
              <a:rPr lang="fr-FR" sz="1800" b="0" dirty="0">
                <a:latin typeface="Verdana" pitchFamily="34" charset="0"/>
                <a:ea typeface="Verdana" pitchFamily="34" charset="0"/>
                <a:cs typeface="Verdana" pitchFamily="34" charset="0"/>
              </a:rPr>
              <a:t>Ils boivent: plus l’eau est disponible et plus les microbes se développent facilement et rapidement. </a:t>
            </a:r>
          </a:p>
        </p:txBody>
      </p:sp>
      <p:sp>
        <p:nvSpPr>
          <p:cNvPr id="12362" name="Text Box 74"/>
          <p:cNvSpPr txBox="1">
            <a:spLocks noChangeArrowheads="1"/>
          </p:cNvSpPr>
          <p:nvPr/>
        </p:nvSpPr>
        <p:spPr bwMode="auto">
          <a:xfrm>
            <a:off x="533400" y="1981200"/>
            <a:ext cx="8305800" cy="923330"/>
          </a:xfrm>
          <a:prstGeom prst="rect">
            <a:avLst/>
          </a:prstGeom>
          <a:noFill/>
          <a:ln w="9525">
            <a:noFill/>
            <a:miter lim="800000"/>
            <a:headEnd/>
            <a:tailEnd/>
          </a:ln>
        </p:spPr>
        <p:txBody>
          <a:bodyPr>
            <a:spAutoFit/>
          </a:bodyPr>
          <a:lstStyle/>
          <a:p>
            <a:pPr>
              <a:spcBef>
                <a:spcPct val="50000"/>
              </a:spcBef>
            </a:pPr>
            <a:r>
              <a:rPr lang="fr-FR" sz="1800" b="0" dirty="0">
                <a:latin typeface="Verdana" pitchFamily="34" charset="0"/>
                <a:ea typeface="Verdana" pitchFamily="34" charset="0"/>
                <a:cs typeface="Verdana" pitchFamily="34" charset="0"/>
              </a:rPr>
              <a:t>Ils mangent de la matière organique qui compose les végétaux et les animaux. Les produits alimentaires sont donc d'excellents aliments pour les microbes. </a:t>
            </a:r>
          </a:p>
        </p:txBody>
      </p:sp>
      <p:sp>
        <p:nvSpPr>
          <p:cNvPr id="12363" name="Text Box 75"/>
          <p:cNvSpPr txBox="1">
            <a:spLocks noChangeArrowheads="1"/>
          </p:cNvSpPr>
          <p:nvPr/>
        </p:nvSpPr>
        <p:spPr bwMode="auto">
          <a:xfrm>
            <a:off x="533400" y="5546725"/>
            <a:ext cx="8229600" cy="369332"/>
          </a:xfrm>
          <a:prstGeom prst="rect">
            <a:avLst/>
          </a:prstGeom>
          <a:noFill/>
          <a:ln w="9525">
            <a:noFill/>
            <a:miter lim="800000"/>
            <a:headEnd/>
            <a:tailEnd/>
          </a:ln>
        </p:spPr>
        <p:txBody>
          <a:bodyPr>
            <a:spAutoFit/>
          </a:bodyPr>
          <a:lstStyle/>
          <a:p>
            <a:pPr>
              <a:spcBef>
                <a:spcPct val="50000"/>
              </a:spcBef>
            </a:pPr>
            <a:r>
              <a:rPr lang="fr-FR" sz="1800" b="0" dirty="0">
                <a:latin typeface="Verdana" pitchFamily="34" charset="0"/>
                <a:ea typeface="Verdana" pitchFamily="34" charset="0"/>
                <a:cs typeface="Verdana" pitchFamily="34" charset="0"/>
              </a:rPr>
              <a:t>Ils respirent ou non de l’oxygène. </a:t>
            </a:r>
          </a:p>
        </p:txBody>
      </p:sp>
      <p:sp>
        <p:nvSpPr>
          <p:cNvPr id="12364" name="Text Box 76"/>
          <p:cNvSpPr txBox="1">
            <a:spLocks noChangeArrowheads="1"/>
          </p:cNvSpPr>
          <p:nvPr/>
        </p:nvSpPr>
        <p:spPr bwMode="auto">
          <a:xfrm>
            <a:off x="533400" y="3413125"/>
            <a:ext cx="8305800" cy="369332"/>
          </a:xfrm>
          <a:prstGeom prst="rect">
            <a:avLst/>
          </a:prstGeom>
          <a:noFill/>
          <a:ln w="9525">
            <a:noFill/>
            <a:miter lim="800000"/>
            <a:headEnd/>
            <a:tailEnd/>
          </a:ln>
        </p:spPr>
        <p:txBody>
          <a:bodyPr>
            <a:spAutoFit/>
          </a:bodyPr>
          <a:lstStyle/>
          <a:p>
            <a:pPr>
              <a:spcBef>
                <a:spcPct val="50000"/>
              </a:spcBef>
            </a:pPr>
            <a:r>
              <a:rPr lang="fr-FR" sz="1800" b="0" dirty="0">
                <a:latin typeface="Verdana" pitchFamily="34" charset="0"/>
                <a:ea typeface="Verdana" pitchFamily="34" charset="0"/>
                <a:cs typeface="Verdana" pitchFamily="34" charset="0"/>
              </a:rPr>
              <a:t>Ils éliminent des déchets toxiques. </a:t>
            </a:r>
          </a:p>
        </p:txBody>
      </p:sp>
      <p:sp>
        <p:nvSpPr>
          <p:cNvPr id="17"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19" name="Rectangle 18"/>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1000"/>
                                  </p:stCondLst>
                                  <p:iterate type="wd">
                                    <p:tmPct val="100000"/>
                                  </p:iterate>
                                  <p:childTnLst>
                                    <p:set>
                                      <p:cBhvr>
                                        <p:cTn id="6" dur="1" fill="hold">
                                          <p:stCondLst>
                                            <p:cond delay="0"/>
                                          </p:stCondLst>
                                        </p:cTn>
                                        <p:tgtEl>
                                          <p:spTgt spid="12346"/>
                                        </p:tgtEl>
                                        <p:attrNameLst>
                                          <p:attrName>style.visibility</p:attrName>
                                        </p:attrNameLst>
                                      </p:cBhvr>
                                      <p:to>
                                        <p:strVal val="visible"/>
                                      </p:to>
                                    </p:set>
                                    <p:animEffect transition="in" filter="blinds(horizontal)">
                                      <p:cBhvr>
                                        <p:cTn id="7" dur="300"/>
                                        <p:tgtEl>
                                          <p:spTgt spid="12346"/>
                                        </p:tgtEl>
                                      </p:cBhvr>
                                    </p:animEffect>
                                  </p:childTnLst>
                                </p:cTn>
                              </p:par>
                            </p:childTnLst>
                          </p:cTn>
                        </p:par>
                        <p:par>
                          <p:cTn id="8" fill="hold">
                            <p:stCondLst>
                              <p:cond delay="2800"/>
                            </p:stCondLst>
                            <p:childTnLst>
                              <p:par>
                                <p:cTn id="9" presetID="23" presetClass="entr" presetSubtype="16" fill="hold" nodeType="afterEffect">
                                  <p:stCondLst>
                                    <p:cond delay="1000"/>
                                  </p:stCondLst>
                                  <p:childTnLst>
                                    <p:set>
                                      <p:cBhvr>
                                        <p:cTn id="10" dur="1" fill="hold">
                                          <p:stCondLst>
                                            <p:cond delay="0"/>
                                          </p:stCondLst>
                                        </p:cTn>
                                        <p:tgtEl>
                                          <p:spTgt spid="12354"/>
                                        </p:tgtEl>
                                        <p:attrNameLst>
                                          <p:attrName>style.visibility</p:attrName>
                                        </p:attrNameLst>
                                      </p:cBhvr>
                                      <p:to>
                                        <p:strVal val="visible"/>
                                      </p:to>
                                    </p:set>
                                    <p:anim calcmode="lin" valueType="num">
                                      <p:cBhvr>
                                        <p:cTn id="11" dur="500" fill="hold"/>
                                        <p:tgtEl>
                                          <p:spTgt spid="12354"/>
                                        </p:tgtEl>
                                        <p:attrNameLst>
                                          <p:attrName>ppt_w</p:attrName>
                                        </p:attrNameLst>
                                      </p:cBhvr>
                                      <p:tavLst>
                                        <p:tav tm="0">
                                          <p:val>
                                            <p:fltVal val="0"/>
                                          </p:val>
                                        </p:tav>
                                        <p:tav tm="100000">
                                          <p:val>
                                            <p:strVal val="#ppt_w"/>
                                          </p:val>
                                        </p:tav>
                                      </p:tavLst>
                                    </p:anim>
                                    <p:anim calcmode="lin" valueType="num">
                                      <p:cBhvr>
                                        <p:cTn id="12" dur="500" fill="hold"/>
                                        <p:tgtEl>
                                          <p:spTgt spid="12354"/>
                                        </p:tgtEl>
                                        <p:attrNameLst>
                                          <p:attrName>ppt_h</p:attrName>
                                        </p:attrNameLst>
                                      </p:cBhvr>
                                      <p:tavLst>
                                        <p:tav tm="0">
                                          <p:val>
                                            <p:fltVal val="0"/>
                                          </p:val>
                                        </p:tav>
                                        <p:tav tm="100000">
                                          <p:val>
                                            <p:strVal val="#ppt_h"/>
                                          </p:val>
                                        </p:tav>
                                      </p:tavLst>
                                    </p:anim>
                                  </p:childTnLst>
                                </p:cTn>
                              </p:par>
                            </p:childTnLst>
                          </p:cTn>
                        </p:par>
                        <p:par>
                          <p:cTn id="13" fill="hold">
                            <p:stCondLst>
                              <p:cond delay="4300"/>
                            </p:stCondLst>
                            <p:childTnLst>
                              <p:par>
                                <p:cTn id="14" presetID="1" presetClass="entr" presetSubtype="0" fill="hold" grpId="0" nodeType="afterEffect">
                                  <p:stCondLst>
                                    <p:cond delay="1000"/>
                                  </p:stCondLst>
                                  <p:iterate type="wd">
                                    <p:tmAbs val="300"/>
                                  </p:iterate>
                                  <p:childTnLst>
                                    <p:set>
                                      <p:cBhvr>
                                        <p:cTn id="15" dur="1" fill="hold">
                                          <p:stCondLst>
                                            <p:cond delay="299"/>
                                          </p:stCondLst>
                                        </p:cTn>
                                        <p:tgtEl>
                                          <p:spTgt spid="12350"/>
                                        </p:tgtEl>
                                        <p:attrNameLst>
                                          <p:attrName>style.visibility</p:attrName>
                                        </p:attrNameLst>
                                      </p:cBhvr>
                                      <p:to>
                                        <p:strVal val="visible"/>
                                      </p:to>
                                    </p:set>
                                  </p:childTnLst>
                                </p:cTn>
                              </p:par>
                            </p:childTnLst>
                          </p:cTn>
                        </p:par>
                        <p:par>
                          <p:cTn id="16" fill="hold">
                            <p:stCondLst>
                              <p:cond delay="7700"/>
                            </p:stCondLst>
                            <p:childTnLst>
                              <p:par>
                                <p:cTn id="17" presetID="1" presetClass="entr" presetSubtype="0" fill="hold" grpId="0" nodeType="afterEffect">
                                  <p:stCondLst>
                                    <p:cond delay="2000"/>
                                  </p:stCondLst>
                                  <p:iterate type="wd">
                                    <p:tmAbs val="300"/>
                                  </p:iterate>
                                  <p:childTnLst>
                                    <p:set>
                                      <p:cBhvr>
                                        <p:cTn id="18" dur="1" fill="hold">
                                          <p:stCondLst>
                                            <p:cond delay="299"/>
                                          </p:stCondLst>
                                        </p:cTn>
                                        <p:tgtEl>
                                          <p:spTgt spid="12362"/>
                                        </p:tgtEl>
                                        <p:attrNameLst>
                                          <p:attrName>style.visibility</p:attrName>
                                        </p:attrNameLst>
                                      </p:cBhvr>
                                      <p:to>
                                        <p:strVal val="visible"/>
                                      </p:to>
                                    </p:set>
                                  </p:childTnLst>
                                </p:cTn>
                              </p:par>
                            </p:childTnLst>
                          </p:cTn>
                        </p:par>
                        <p:par>
                          <p:cTn id="19" fill="hold">
                            <p:stCondLst>
                              <p:cond delay="17200"/>
                            </p:stCondLst>
                            <p:childTnLst>
                              <p:par>
                                <p:cTn id="20" presetID="1" presetClass="entr" presetSubtype="0" fill="hold" grpId="0" nodeType="afterEffect">
                                  <p:stCondLst>
                                    <p:cond delay="2000"/>
                                  </p:stCondLst>
                                  <p:iterate type="wd">
                                    <p:tmAbs val="300"/>
                                  </p:iterate>
                                  <p:childTnLst>
                                    <p:set>
                                      <p:cBhvr>
                                        <p:cTn id="21" dur="1" fill="hold">
                                          <p:stCondLst>
                                            <p:cond delay="299"/>
                                          </p:stCondLst>
                                        </p:cTn>
                                        <p:tgtEl>
                                          <p:spTgt spid="12364"/>
                                        </p:tgtEl>
                                        <p:attrNameLst>
                                          <p:attrName>style.visibility</p:attrName>
                                        </p:attrNameLst>
                                      </p:cBhvr>
                                      <p:to>
                                        <p:strVal val="visible"/>
                                      </p:to>
                                    </p:set>
                                  </p:childTnLst>
                                </p:cTn>
                              </p:par>
                            </p:childTnLst>
                          </p:cTn>
                        </p:par>
                        <p:par>
                          <p:cTn id="22" fill="hold">
                            <p:stCondLst>
                              <p:cond delay="21000"/>
                            </p:stCondLst>
                            <p:childTnLst>
                              <p:par>
                                <p:cTn id="23" presetID="1" presetClass="entr" presetSubtype="0" fill="hold" grpId="0" nodeType="afterEffect">
                                  <p:stCondLst>
                                    <p:cond delay="2000"/>
                                  </p:stCondLst>
                                  <p:iterate type="wd">
                                    <p:tmAbs val="300"/>
                                  </p:iterate>
                                  <p:childTnLst>
                                    <p:set>
                                      <p:cBhvr>
                                        <p:cTn id="24" dur="1" fill="hold">
                                          <p:stCondLst>
                                            <p:cond delay="299"/>
                                          </p:stCondLst>
                                        </p:cTn>
                                        <p:tgtEl>
                                          <p:spTgt spid="12361"/>
                                        </p:tgtEl>
                                        <p:attrNameLst>
                                          <p:attrName>style.visibility</p:attrName>
                                        </p:attrNameLst>
                                      </p:cBhvr>
                                      <p:to>
                                        <p:strVal val="visible"/>
                                      </p:to>
                                    </p:set>
                                  </p:childTnLst>
                                </p:cTn>
                              </p:par>
                            </p:childTnLst>
                          </p:cTn>
                        </p:par>
                        <p:par>
                          <p:cTn id="25" fill="hold">
                            <p:stCondLst>
                              <p:cond delay="28100"/>
                            </p:stCondLst>
                            <p:childTnLst>
                              <p:par>
                                <p:cTn id="26" presetID="1" presetClass="entr" presetSubtype="0" fill="hold" grpId="0" nodeType="afterEffect">
                                  <p:stCondLst>
                                    <p:cond delay="2000"/>
                                  </p:stCondLst>
                                  <p:iterate type="wd">
                                    <p:tmAbs val="300"/>
                                  </p:iterate>
                                  <p:childTnLst>
                                    <p:set>
                                      <p:cBhvr>
                                        <p:cTn id="27" dur="1" fill="hold">
                                          <p:stCondLst>
                                            <p:cond delay="299"/>
                                          </p:stCondLst>
                                        </p:cTn>
                                        <p:tgtEl>
                                          <p:spTgt spid="12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46" grpId="0" autoUpdateAnimBg="0"/>
      <p:bldP spid="12350" grpId="0" autoUpdateAnimBg="0"/>
      <p:bldP spid="12361" grpId="0" autoUpdateAnimBg="0"/>
      <p:bldP spid="12362" grpId="0" autoUpdateAnimBg="0"/>
      <p:bldP spid="12363" grpId="0" autoUpdateAnimBg="0"/>
      <p:bldP spid="12364"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Rectangle 4"/>
          <p:cNvSpPr>
            <a:spLocks noChangeArrowheads="1"/>
          </p:cNvSpPr>
          <p:nvPr/>
        </p:nvSpPr>
        <p:spPr bwMode="auto">
          <a:xfrm>
            <a:off x="1785938" y="819944"/>
            <a:ext cx="4783361" cy="276999"/>
          </a:xfrm>
          <a:prstGeom prst="rect">
            <a:avLst/>
          </a:prstGeom>
          <a:noFill/>
          <a:ln w="9525">
            <a:noFill/>
            <a:miter lim="800000"/>
            <a:headEnd/>
            <a:tailEnd/>
          </a:ln>
        </p:spPr>
        <p:txBody>
          <a:bodyPr wrap="none" lIns="0" tIns="0" rIns="0" bIns="0">
            <a:spAutoFit/>
          </a:bodyPr>
          <a:lstStyle/>
          <a:p>
            <a:pPr eaLnBrk="0" hangingPunct="0"/>
            <a:r>
              <a:rPr lang="fr-FR" sz="1800" b="0" dirty="0">
                <a:solidFill>
                  <a:srgbClr val="000000"/>
                </a:solidFill>
                <a:latin typeface="Verdana" pitchFamily="34" charset="0"/>
                <a:ea typeface="Verdana" pitchFamily="34" charset="0"/>
                <a:cs typeface="Verdana" pitchFamily="34" charset="0"/>
              </a:rPr>
              <a:t> Se reproduisent, se déplacent, meurent.</a:t>
            </a:r>
          </a:p>
        </p:txBody>
      </p:sp>
      <p:pic>
        <p:nvPicPr>
          <p:cNvPr id="164883" name="Picture 19"/>
          <p:cNvPicPr>
            <a:picLocks noChangeArrowheads="1"/>
          </p:cNvPicPr>
          <p:nvPr/>
        </p:nvPicPr>
        <p:blipFill>
          <a:blip r:embed="rId3" cstate="print"/>
          <a:srcRect/>
          <a:stretch>
            <a:fillRect/>
          </a:stretch>
        </p:blipFill>
        <p:spPr bwMode="auto">
          <a:xfrm>
            <a:off x="683568" y="836712"/>
            <a:ext cx="850900" cy="393700"/>
          </a:xfrm>
          <a:prstGeom prst="rect">
            <a:avLst/>
          </a:prstGeom>
          <a:noFill/>
          <a:ln w="9525">
            <a:noFill/>
            <a:miter lim="800000"/>
            <a:headEnd/>
            <a:tailEnd/>
          </a:ln>
        </p:spPr>
      </p:pic>
      <p:sp>
        <p:nvSpPr>
          <p:cNvPr id="2053" name="Rectangle 23"/>
          <p:cNvSpPr>
            <a:spLocks noChangeArrowheads="1"/>
          </p:cNvSpPr>
          <p:nvPr/>
        </p:nvSpPr>
        <p:spPr bwMode="auto">
          <a:xfrm>
            <a:off x="2366963" y="2797175"/>
            <a:ext cx="9144000" cy="0"/>
          </a:xfrm>
          <a:prstGeom prst="rect">
            <a:avLst/>
          </a:prstGeom>
          <a:noFill/>
          <a:ln w="9525">
            <a:noFill/>
            <a:miter lim="800000"/>
            <a:headEnd/>
            <a:tailEnd/>
          </a:ln>
        </p:spPr>
        <p:txBody>
          <a:bodyPr>
            <a:spAutoFit/>
          </a:bodyPr>
          <a:lstStyle/>
          <a:p>
            <a:pPr algn="ctr">
              <a:spcBef>
                <a:spcPct val="50000"/>
              </a:spcBef>
            </a:pPr>
            <a:endParaRPr lang="fr-FR" sz="2000" b="1">
              <a:solidFill>
                <a:srgbClr val="FF3300"/>
              </a:solidFill>
              <a:latin typeface="Bookman Old Style" pitchFamily="18" charset="0"/>
            </a:endParaRPr>
          </a:p>
        </p:txBody>
      </p:sp>
      <p:sp>
        <p:nvSpPr>
          <p:cNvPr id="164889" name="Text Box 25"/>
          <p:cNvSpPr txBox="1">
            <a:spLocks noChangeArrowheads="1"/>
          </p:cNvSpPr>
          <p:nvPr/>
        </p:nvSpPr>
        <p:spPr bwMode="auto">
          <a:xfrm>
            <a:off x="533400" y="1371600"/>
            <a:ext cx="8305800" cy="646331"/>
          </a:xfrm>
          <a:prstGeom prst="rect">
            <a:avLst/>
          </a:prstGeom>
          <a:noFill/>
          <a:ln w="9525">
            <a:noFill/>
            <a:miter lim="800000"/>
            <a:headEnd/>
            <a:tailEnd/>
          </a:ln>
        </p:spPr>
        <p:txBody>
          <a:bodyPr>
            <a:spAutoFit/>
          </a:bodyPr>
          <a:lstStyle/>
          <a:p>
            <a:pPr>
              <a:spcBef>
                <a:spcPct val="50000"/>
              </a:spcBef>
            </a:pPr>
            <a:r>
              <a:rPr lang="fr-FR" sz="1800" b="0" dirty="0">
                <a:latin typeface="Verdana" pitchFamily="34" charset="0"/>
                <a:ea typeface="Verdana" pitchFamily="34" charset="0"/>
                <a:cs typeface="Verdana" pitchFamily="34" charset="0"/>
              </a:rPr>
              <a:t>Se reproduisent : Une cellule mère se divise en deux cellules filles identiques qui vont chacune, se diviser en deux autres cellules filles…</a:t>
            </a:r>
          </a:p>
        </p:txBody>
      </p:sp>
      <p:graphicFrame>
        <p:nvGraphicFramePr>
          <p:cNvPr id="234496" name="Object 0"/>
          <p:cNvGraphicFramePr>
            <a:graphicFrameLocks/>
          </p:cNvGraphicFramePr>
          <p:nvPr/>
        </p:nvGraphicFramePr>
        <p:xfrm>
          <a:off x="1763688" y="3212976"/>
          <a:ext cx="5562600" cy="3276600"/>
        </p:xfrm>
        <a:graphic>
          <a:graphicData uri="http://schemas.openxmlformats.org/presentationml/2006/ole">
            <mc:AlternateContent xmlns:mc="http://schemas.openxmlformats.org/markup-compatibility/2006">
              <mc:Choice xmlns:v="urn:schemas-microsoft-com:vml" Requires="v">
                <p:oleObj spid="_x0000_s147461" name="Image Bitmap" r:id="rId4" imgW="5194300" imgH="3219450" progId="PBrush">
                  <p:embed/>
                </p:oleObj>
              </mc:Choice>
              <mc:Fallback>
                <p:oleObj name="Image Bitmap" r:id="rId4" imgW="5194300" imgH="3219450" progId="PBrush">
                  <p:embed/>
                  <p:pic>
                    <p:nvPicPr>
                      <p:cNvPr id="0" name="Picture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3212976"/>
                        <a:ext cx="55626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4892" name="Rectangle 28"/>
          <p:cNvSpPr>
            <a:spLocks noChangeArrowheads="1"/>
          </p:cNvSpPr>
          <p:nvPr/>
        </p:nvSpPr>
        <p:spPr bwMode="auto">
          <a:xfrm>
            <a:off x="838200" y="2438400"/>
            <a:ext cx="7239000" cy="646331"/>
          </a:xfrm>
          <a:prstGeom prst="rect">
            <a:avLst/>
          </a:prstGeom>
          <a:noFill/>
          <a:ln w="9525">
            <a:noFill/>
            <a:miter lim="800000"/>
            <a:headEnd/>
            <a:tailEnd/>
          </a:ln>
        </p:spPr>
        <p:txBody>
          <a:bodyPr>
            <a:spAutoFit/>
          </a:bodyPr>
          <a:lstStyle/>
          <a:p>
            <a:pPr algn="ctr" eaLnBrk="0" hangingPunct="0">
              <a:spcBef>
                <a:spcPct val="50000"/>
              </a:spcBef>
            </a:pPr>
            <a:r>
              <a:rPr lang="fr-FR" sz="1800" b="0" dirty="0">
                <a:latin typeface="Verdana" pitchFamily="34" charset="0"/>
                <a:ea typeface="Verdana" pitchFamily="34" charset="0"/>
                <a:cs typeface="Verdana" pitchFamily="34" charset="0"/>
              </a:rPr>
              <a:t>Il faut en moyenne, 20 minutes pour qu’une cellule se divise !!!</a:t>
            </a:r>
          </a:p>
        </p:txBody>
      </p:sp>
      <p:sp>
        <p:nvSpPr>
          <p:cNvPr id="8" name="Text Box 6"/>
          <p:cNvSpPr txBox="1">
            <a:spLocks noChangeArrowheads="1"/>
          </p:cNvSpPr>
          <p:nvPr/>
        </p:nvSpPr>
        <p:spPr bwMode="auto">
          <a:xfrm>
            <a:off x="179512" y="404664"/>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 Notions de microbiologie</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1000"/>
                                  </p:stCondLst>
                                  <p:childTnLst>
                                    <p:set>
                                      <p:cBhvr>
                                        <p:cTn id="6" dur="1" fill="hold">
                                          <p:stCondLst>
                                            <p:cond delay="0"/>
                                          </p:stCondLst>
                                        </p:cTn>
                                        <p:tgtEl>
                                          <p:spTgt spid="164883"/>
                                        </p:tgtEl>
                                        <p:attrNameLst>
                                          <p:attrName>style.visibility</p:attrName>
                                        </p:attrNameLst>
                                      </p:cBhvr>
                                      <p:to>
                                        <p:strVal val="visible"/>
                                      </p:to>
                                    </p:set>
                                    <p:anim calcmode="lin" valueType="num">
                                      <p:cBhvr>
                                        <p:cTn id="7" dur="500" fill="hold"/>
                                        <p:tgtEl>
                                          <p:spTgt spid="164883"/>
                                        </p:tgtEl>
                                        <p:attrNameLst>
                                          <p:attrName>ppt_w</p:attrName>
                                        </p:attrNameLst>
                                      </p:cBhvr>
                                      <p:tavLst>
                                        <p:tav tm="0">
                                          <p:val>
                                            <p:fltVal val="0"/>
                                          </p:val>
                                        </p:tav>
                                        <p:tav tm="100000">
                                          <p:val>
                                            <p:strVal val="#ppt_w"/>
                                          </p:val>
                                        </p:tav>
                                      </p:tavLst>
                                    </p:anim>
                                    <p:anim calcmode="lin" valueType="num">
                                      <p:cBhvr>
                                        <p:cTn id="8" dur="500" fill="hold"/>
                                        <p:tgtEl>
                                          <p:spTgt spid="164883"/>
                                        </p:tgtEl>
                                        <p:attrNameLst>
                                          <p:attrName>ppt_h</p:attrName>
                                        </p:attrNameLst>
                                      </p:cBhvr>
                                      <p:tavLst>
                                        <p:tav tm="0">
                                          <p:val>
                                            <p:fltVal val="0"/>
                                          </p:val>
                                        </p:tav>
                                        <p:tav tm="100000">
                                          <p:val>
                                            <p:strVal val="#ppt_h"/>
                                          </p:val>
                                        </p:tav>
                                      </p:tavLst>
                                    </p:anim>
                                  </p:childTnLst>
                                </p:cTn>
                              </p:par>
                            </p:childTnLst>
                          </p:cTn>
                        </p:par>
                        <p:par>
                          <p:cTn id="9" fill="hold">
                            <p:stCondLst>
                              <p:cond delay="1500"/>
                            </p:stCondLst>
                            <p:childTnLst>
                              <p:par>
                                <p:cTn id="10" presetID="1" presetClass="entr" presetSubtype="0" fill="hold" grpId="0" nodeType="afterEffect">
                                  <p:stCondLst>
                                    <p:cond delay="2000"/>
                                  </p:stCondLst>
                                  <p:iterate type="wd">
                                    <p:tmAbs val="300"/>
                                  </p:iterate>
                                  <p:childTnLst>
                                    <p:set>
                                      <p:cBhvr>
                                        <p:cTn id="11" dur="1" fill="hold">
                                          <p:stCondLst>
                                            <p:cond delay="299"/>
                                          </p:stCondLst>
                                        </p:cTn>
                                        <p:tgtEl>
                                          <p:spTgt spid="164868"/>
                                        </p:tgtEl>
                                        <p:attrNameLst>
                                          <p:attrName>style.visibility</p:attrName>
                                        </p:attrNameLst>
                                      </p:cBhvr>
                                      <p:to>
                                        <p:strVal val="visible"/>
                                      </p:to>
                                    </p:set>
                                  </p:childTnLst>
                                </p:cTn>
                              </p:par>
                            </p:childTnLst>
                          </p:cTn>
                        </p:par>
                        <p:par>
                          <p:cTn id="12" fill="hold">
                            <p:stCondLst>
                              <p:cond delay="5900"/>
                            </p:stCondLst>
                            <p:childTnLst>
                              <p:par>
                                <p:cTn id="13" presetID="1" presetClass="entr" presetSubtype="0" fill="hold" grpId="0" nodeType="afterEffect">
                                  <p:stCondLst>
                                    <p:cond delay="2000"/>
                                  </p:stCondLst>
                                  <p:iterate type="wd">
                                    <p:tmAbs val="300"/>
                                  </p:iterate>
                                  <p:childTnLst>
                                    <p:set>
                                      <p:cBhvr>
                                        <p:cTn id="14" dur="1" fill="hold">
                                          <p:stCondLst>
                                            <p:cond delay="299"/>
                                          </p:stCondLst>
                                        </p:cTn>
                                        <p:tgtEl>
                                          <p:spTgt spid="164889"/>
                                        </p:tgtEl>
                                        <p:attrNameLst>
                                          <p:attrName>style.visibility</p:attrName>
                                        </p:attrNameLst>
                                      </p:cBhvr>
                                      <p:to>
                                        <p:strVal val="visible"/>
                                      </p:to>
                                    </p:set>
                                  </p:childTnLst>
                                </p:cTn>
                              </p:par>
                            </p:childTnLst>
                          </p:cTn>
                        </p:par>
                        <p:par>
                          <p:cTn id="15" fill="hold">
                            <p:stCondLst>
                              <p:cond delay="15400"/>
                            </p:stCondLst>
                            <p:childTnLst>
                              <p:par>
                                <p:cTn id="16" presetID="1" presetClass="entr" presetSubtype="0" fill="hold" grpId="0" nodeType="afterEffect">
                                  <p:stCondLst>
                                    <p:cond delay="1000"/>
                                  </p:stCondLst>
                                  <p:iterate type="wd">
                                    <p:tmAbs val="300"/>
                                  </p:iterate>
                                  <p:childTnLst>
                                    <p:set>
                                      <p:cBhvr>
                                        <p:cTn id="17" dur="1" fill="hold">
                                          <p:stCondLst>
                                            <p:cond delay="299"/>
                                          </p:stCondLst>
                                        </p:cTn>
                                        <p:tgtEl>
                                          <p:spTgt spid="164892"/>
                                        </p:tgtEl>
                                        <p:attrNameLst>
                                          <p:attrName>style.visibility</p:attrName>
                                        </p:attrNameLst>
                                      </p:cBhvr>
                                      <p:to>
                                        <p:strVal val="visible"/>
                                      </p:to>
                                    </p:set>
                                  </p:childTnLst>
                                </p:cTn>
                              </p:par>
                            </p:childTnLst>
                          </p:cTn>
                        </p:par>
                        <p:par>
                          <p:cTn id="18" fill="hold">
                            <p:stCondLst>
                              <p:cond delay="20300"/>
                            </p:stCondLst>
                            <p:childTnLst>
                              <p:par>
                                <p:cTn id="19" presetID="23" presetClass="entr" presetSubtype="16" fill="hold" nodeType="afterEffect">
                                  <p:stCondLst>
                                    <p:cond delay="1000"/>
                                  </p:stCondLst>
                                  <p:childTnLst>
                                    <p:set>
                                      <p:cBhvr>
                                        <p:cTn id="20" dur="1" fill="hold">
                                          <p:stCondLst>
                                            <p:cond delay="0"/>
                                          </p:stCondLst>
                                        </p:cTn>
                                        <p:tgtEl>
                                          <p:spTgt spid="234496"/>
                                        </p:tgtEl>
                                        <p:attrNameLst>
                                          <p:attrName>style.visibility</p:attrName>
                                        </p:attrNameLst>
                                      </p:cBhvr>
                                      <p:to>
                                        <p:strVal val="visible"/>
                                      </p:to>
                                    </p:set>
                                    <p:anim calcmode="lin" valueType="num">
                                      <p:cBhvr>
                                        <p:cTn id="21" dur="500" fill="hold"/>
                                        <p:tgtEl>
                                          <p:spTgt spid="234496"/>
                                        </p:tgtEl>
                                        <p:attrNameLst>
                                          <p:attrName>ppt_w</p:attrName>
                                        </p:attrNameLst>
                                      </p:cBhvr>
                                      <p:tavLst>
                                        <p:tav tm="0">
                                          <p:val>
                                            <p:fltVal val="0"/>
                                          </p:val>
                                        </p:tav>
                                        <p:tav tm="100000">
                                          <p:val>
                                            <p:strVal val="#ppt_w"/>
                                          </p:val>
                                        </p:tav>
                                      </p:tavLst>
                                    </p:anim>
                                    <p:anim calcmode="lin" valueType="num">
                                      <p:cBhvr>
                                        <p:cTn id="22" dur="500" fill="hold"/>
                                        <p:tgtEl>
                                          <p:spTgt spid="2344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8" grpId="0" autoUpdateAnimBg="0"/>
      <p:bldP spid="164889" grpId="0" autoUpdateAnimBg="0"/>
      <p:bldP spid="164892"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20" name="Object 1024"/>
          <p:cNvGraphicFramePr>
            <a:graphicFrameLocks noChangeAspect="1"/>
          </p:cNvGraphicFramePr>
          <p:nvPr/>
        </p:nvGraphicFramePr>
        <p:xfrm>
          <a:off x="2362200" y="2667000"/>
          <a:ext cx="4419600" cy="1266825"/>
        </p:xfrm>
        <a:graphic>
          <a:graphicData uri="http://schemas.openxmlformats.org/presentationml/2006/ole">
            <mc:AlternateContent xmlns:mc="http://schemas.openxmlformats.org/markup-compatibility/2006">
              <mc:Choice xmlns:v="urn:schemas-microsoft-com:vml" Requires="v">
                <p:oleObj spid="_x0000_s148485" r:id="rId3" imgW="4407408" imgH="1969008" progId="Word.Picture.8">
                  <p:embed/>
                </p:oleObj>
              </mc:Choice>
              <mc:Fallback>
                <p:oleObj r:id="rId3" imgW="4407408" imgH="1969008" progId="Word.Picture.8">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b="35539"/>
                      <a:stretch>
                        <a:fillRect/>
                      </a:stretch>
                    </p:blipFill>
                    <p:spPr bwMode="auto">
                      <a:xfrm>
                        <a:off x="2362200" y="2667000"/>
                        <a:ext cx="4419600" cy="1266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5908" name="Text Box 20"/>
          <p:cNvSpPr txBox="1">
            <a:spLocks noChangeArrowheads="1"/>
          </p:cNvSpPr>
          <p:nvPr/>
        </p:nvSpPr>
        <p:spPr bwMode="auto">
          <a:xfrm>
            <a:off x="533400" y="1889125"/>
            <a:ext cx="5791200" cy="707886"/>
          </a:xfrm>
          <a:prstGeom prst="rect">
            <a:avLst/>
          </a:prstGeom>
          <a:noFill/>
          <a:ln w="9525">
            <a:noFill/>
            <a:miter lim="800000"/>
            <a:headEnd/>
            <a:tailEnd/>
          </a:ln>
        </p:spPr>
        <p:txBody>
          <a:bodyPr>
            <a:spAutoFit/>
          </a:bodyPr>
          <a:lstStyle/>
          <a:p>
            <a:pPr>
              <a:spcBef>
                <a:spcPct val="50000"/>
              </a:spcBef>
            </a:pPr>
            <a:r>
              <a:rPr lang="fr-FR" sz="2000" b="0" dirty="0">
                <a:latin typeface="Verdana" pitchFamily="34" charset="0"/>
                <a:ea typeface="Verdana" pitchFamily="34" charset="0"/>
                <a:cs typeface="Verdana" pitchFamily="34" charset="0"/>
              </a:rPr>
              <a:t>Se déplacent grâce à des flagelles ou à des cils</a:t>
            </a:r>
          </a:p>
        </p:txBody>
      </p:sp>
      <p:sp>
        <p:nvSpPr>
          <p:cNvPr id="165909" name="Text Box 21"/>
          <p:cNvSpPr txBox="1">
            <a:spLocks noChangeArrowheads="1"/>
          </p:cNvSpPr>
          <p:nvPr/>
        </p:nvSpPr>
        <p:spPr bwMode="auto">
          <a:xfrm>
            <a:off x="533400" y="4708525"/>
            <a:ext cx="7772400" cy="701675"/>
          </a:xfrm>
          <a:prstGeom prst="rect">
            <a:avLst/>
          </a:prstGeom>
          <a:noFill/>
          <a:ln w="9525">
            <a:noFill/>
            <a:miter lim="800000"/>
            <a:headEnd/>
            <a:tailEnd/>
          </a:ln>
        </p:spPr>
        <p:txBody>
          <a:bodyPr>
            <a:spAutoFit/>
          </a:bodyPr>
          <a:lstStyle/>
          <a:p>
            <a:pPr>
              <a:spcBef>
                <a:spcPct val="50000"/>
              </a:spcBef>
            </a:pPr>
            <a:r>
              <a:rPr lang="fr-FR" sz="2000" b="0" dirty="0">
                <a:latin typeface="Verdana" pitchFamily="34" charset="0"/>
                <a:ea typeface="Verdana" pitchFamily="34" charset="0"/>
                <a:cs typeface="Verdana" pitchFamily="34" charset="0"/>
              </a:rPr>
              <a:t>Meurent par manque de nourriture, par traitement chimique ou traitement thermique</a:t>
            </a:r>
          </a:p>
        </p:txBody>
      </p:sp>
      <p:sp>
        <p:nvSpPr>
          <p:cNvPr id="165912" name="Rectangle 24"/>
          <p:cNvSpPr>
            <a:spLocks noChangeArrowheads="1"/>
          </p:cNvSpPr>
          <p:nvPr/>
        </p:nvSpPr>
        <p:spPr bwMode="auto">
          <a:xfrm>
            <a:off x="1691680" y="1196752"/>
            <a:ext cx="5301131" cy="307777"/>
          </a:xfrm>
          <a:prstGeom prst="rect">
            <a:avLst/>
          </a:prstGeom>
          <a:noFill/>
          <a:ln w="9525">
            <a:noFill/>
            <a:miter lim="800000"/>
            <a:headEnd/>
            <a:tailEnd/>
          </a:ln>
        </p:spPr>
        <p:txBody>
          <a:bodyPr wrap="none" lIns="0" tIns="0" rIns="0" bIns="0">
            <a:spAutoFit/>
          </a:bodyPr>
          <a:lstStyle/>
          <a:p>
            <a:pPr eaLnBrk="0" hangingPunct="0"/>
            <a:r>
              <a:rPr lang="fr-FR" sz="2000" b="0" dirty="0">
                <a:solidFill>
                  <a:srgbClr val="000000"/>
                </a:solidFill>
                <a:latin typeface="Verdana" pitchFamily="34" charset="0"/>
                <a:ea typeface="Verdana" pitchFamily="34" charset="0"/>
                <a:cs typeface="Verdana" pitchFamily="34" charset="0"/>
              </a:rPr>
              <a:t> Se reproduisent, se déplacent, meurent.</a:t>
            </a:r>
          </a:p>
        </p:txBody>
      </p:sp>
      <p:pic>
        <p:nvPicPr>
          <p:cNvPr id="165913" name="Picture 25"/>
          <p:cNvPicPr>
            <a:picLocks noChangeArrowheads="1"/>
          </p:cNvPicPr>
          <p:nvPr/>
        </p:nvPicPr>
        <p:blipFill>
          <a:blip r:embed="rId5" cstate="print"/>
          <a:srcRect/>
          <a:stretch>
            <a:fillRect/>
          </a:stretch>
        </p:blipFill>
        <p:spPr bwMode="auto">
          <a:xfrm>
            <a:off x="683568" y="1124744"/>
            <a:ext cx="850900" cy="393700"/>
          </a:xfrm>
          <a:prstGeom prst="rect">
            <a:avLst/>
          </a:prstGeom>
          <a:noFill/>
          <a:ln w="9525">
            <a:noFill/>
            <a:miter lim="800000"/>
            <a:headEnd/>
            <a:tailEnd/>
          </a:ln>
        </p:spPr>
      </p:pic>
      <p:sp>
        <p:nvSpPr>
          <p:cNvPr id="7" name="Text Box 6"/>
          <p:cNvSpPr txBox="1">
            <a:spLocks noChangeArrowheads="1"/>
          </p:cNvSpPr>
          <p:nvPr/>
        </p:nvSpPr>
        <p:spPr bwMode="auto">
          <a:xfrm>
            <a:off x="251520" y="404664"/>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9" name="Rectangle 8"/>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65913"/>
                                        </p:tgtEl>
                                        <p:attrNameLst>
                                          <p:attrName>style.visibility</p:attrName>
                                        </p:attrNameLst>
                                      </p:cBhvr>
                                      <p:to>
                                        <p:strVal val="visible"/>
                                      </p:to>
                                    </p:set>
                                    <p:anim calcmode="lin" valueType="num">
                                      <p:cBhvr>
                                        <p:cTn id="7" dur="500" fill="hold"/>
                                        <p:tgtEl>
                                          <p:spTgt spid="165913"/>
                                        </p:tgtEl>
                                        <p:attrNameLst>
                                          <p:attrName>ppt_w</p:attrName>
                                        </p:attrNameLst>
                                      </p:cBhvr>
                                      <p:tavLst>
                                        <p:tav tm="0">
                                          <p:val>
                                            <p:fltVal val="0"/>
                                          </p:val>
                                        </p:tav>
                                        <p:tav tm="100000">
                                          <p:val>
                                            <p:strVal val="#ppt_w"/>
                                          </p:val>
                                        </p:tav>
                                      </p:tavLst>
                                    </p:anim>
                                    <p:anim calcmode="lin" valueType="num">
                                      <p:cBhvr>
                                        <p:cTn id="8" dur="500" fill="hold"/>
                                        <p:tgtEl>
                                          <p:spTgt spid="1659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 presetClass="entr" presetSubtype="0" fill="hold" grpId="0" nodeType="afterEffect">
                                  <p:stCondLst>
                                    <p:cond delay="1000"/>
                                  </p:stCondLst>
                                  <p:iterate type="wd">
                                    <p:tmAbs val="300"/>
                                  </p:iterate>
                                  <p:childTnLst>
                                    <p:set>
                                      <p:cBhvr>
                                        <p:cTn id="11" dur="1" fill="hold">
                                          <p:stCondLst>
                                            <p:cond delay="299"/>
                                          </p:stCondLst>
                                        </p:cTn>
                                        <p:tgtEl>
                                          <p:spTgt spid="165912"/>
                                        </p:tgtEl>
                                        <p:attrNameLst>
                                          <p:attrName>style.visibility</p:attrName>
                                        </p:attrNameLst>
                                      </p:cBhvr>
                                      <p:to>
                                        <p:strVal val="visible"/>
                                      </p:to>
                                    </p:set>
                                  </p:childTnLst>
                                </p:cTn>
                              </p:par>
                            </p:childTnLst>
                          </p:cTn>
                        </p:par>
                        <p:par>
                          <p:cTn id="12" fill="hold">
                            <p:stCondLst>
                              <p:cond delay="3900"/>
                            </p:stCondLst>
                            <p:childTnLst>
                              <p:par>
                                <p:cTn id="13" presetID="1" presetClass="entr" presetSubtype="0" fill="hold" grpId="0" nodeType="afterEffect">
                                  <p:stCondLst>
                                    <p:cond delay="2000"/>
                                  </p:stCondLst>
                                  <p:iterate type="wd">
                                    <p:tmAbs val="300"/>
                                  </p:iterate>
                                  <p:childTnLst>
                                    <p:set>
                                      <p:cBhvr>
                                        <p:cTn id="14" dur="1" fill="hold">
                                          <p:stCondLst>
                                            <p:cond delay="299"/>
                                          </p:stCondLst>
                                        </p:cTn>
                                        <p:tgtEl>
                                          <p:spTgt spid="165908"/>
                                        </p:tgtEl>
                                        <p:attrNameLst>
                                          <p:attrName>style.visibility</p:attrName>
                                        </p:attrNameLst>
                                      </p:cBhvr>
                                      <p:to>
                                        <p:strVal val="visible"/>
                                      </p:to>
                                    </p:set>
                                  </p:childTnLst>
                                </p:cTn>
                              </p:par>
                            </p:childTnLst>
                          </p:cTn>
                        </p:par>
                        <p:par>
                          <p:cTn id="15" fill="hold">
                            <p:stCondLst>
                              <p:cond delay="8900"/>
                            </p:stCondLst>
                            <p:childTnLst>
                              <p:par>
                                <p:cTn id="16" presetID="23" presetClass="entr" presetSubtype="16" fill="hold" nodeType="afterEffect">
                                  <p:stCondLst>
                                    <p:cond delay="1000"/>
                                  </p:stCondLst>
                                  <p:childTnLst>
                                    <p:set>
                                      <p:cBhvr>
                                        <p:cTn id="17" dur="1" fill="hold">
                                          <p:stCondLst>
                                            <p:cond delay="0"/>
                                          </p:stCondLst>
                                        </p:cTn>
                                        <p:tgtEl>
                                          <p:spTgt spid="235520"/>
                                        </p:tgtEl>
                                        <p:attrNameLst>
                                          <p:attrName>style.visibility</p:attrName>
                                        </p:attrNameLst>
                                      </p:cBhvr>
                                      <p:to>
                                        <p:strVal val="visible"/>
                                      </p:to>
                                    </p:set>
                                    <p:anim calcmode="lin" valueType="num">
                                      <p:cBhvr>
                                        <p:cTn id="18" dur="500" fill="hold"/>
                                        <p:tgtEl>
                                          <p:spTgt spid="235520"/>
                                        </p:tgtEl>
                                        <p:attrNameLst>
                                          <p:attrName>ppt_w</p:attrName>
                                        </p:attrNameLst>
                                      </p:cBhvr>
                                      <p:tavLst>
                                        <p:tav tm="0">
                                          <p:val>
                                            <p:fltVal val="0"/>
                                          </p:val>
                                        </p:tav>
                                        <p:tav tm="100000">
                                          <p:val>
                                            <p:strVal val="#ppt_w"/>
                                          </p:val>
                                        </p:tav>
                                      </p:tavLst>
                                    </p:anim>
                                    <p:anim calcmode="lin" valueType="num">
                                      <p:cBhvr>
                                        <p:cTn id="19" dur="500" fill="hold"/>
                                        <p:tgtEl>
                                          <p:spTgt spid="235520"/>
                                        </p:tgtEl>
                                        <p:attrNameLst>
                                          <p:attrName>ppt_h</p:attrName>
                                        </p:attrNameLst>
                                      </p:cBhvr>
                                      <p:tavLst>
                                        <p:tav tm="0">
                                          <p:val>
                                            <p:fltVal val="0"/>
                                          </p:val>
                                        </p:tav>
                                        <p:tav tm="100000">
                                          <p:val>
                                            <p:strVal val="#ppt_h"/>
                                          </p:val>
                                        </p:tav>
                                      </p:tavLst>
                                    </p:anim>
                                  </p:childTnLst>
                                </p:cTn>
                              </p:par>
                            </p:childTnLst>
                          </p:cTn>
                        </p:par>
                        <p:par>
                          <p:cTn id="20" fill="hold">
                            <p:stCondLst>
                              <p:cond delay="10400"/>
                            </p:stCondLst>
                            <p:childTnLst>
                              <p:par>
                                <p:cTn id="21" presetID="1" presetClass="entr" presetSubtype="0" fill="hold" grpId="0" nodeType="afterEffect">
                                  <p:stCondLst>
                                    <p:cond delay="2000"/>
                                  </p:stCondLst>
                                  <p:iterate type="wd">
                                    <p:tmAbs val="300"/>
                                  </p:iterate>
                                  <p:childTnLst>
                                    <p:set>
                                      <p:cBhvr>
                                        <p:cTn id="22" dur="1" fill="hold">
                                          <p:stCondLst>
                                            <p:cond delay="299"/>
                                          </p:stCondLst>
                                        </p:cTn>
                                        <p:tgtEl>
                                          <p:spTgt spid="1659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908" grpId="0" autoUpdateAnimBg="0"/>
      <p:bldP spid="165909" grpId="0" autoUpdateAnimBg="0"/>
      <p:bldP spid="165912"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62" name="Text Box 10"/>
          <p:cNvSpPr txBox="1">
            <a:spLocks noChangeArrowheads="1"/>
          </p:cNvSpPr>
          <p:nvPr/>
        </p:nvSpPr>
        <p:spPr bwMode="auto">
          <a:xfrm>
            <a:off x="611560" y="5877272"/>
            <a:ext cx="7848600" cy="830997"/>
          </a:xfrm>
          <a:prstGeom prst="rect">
            <a:avLst/>
          </a:prstGeom>
          <a:noFill/>
          <a:ln w="9525">
            <a:noFill/>
            <a:miter lim="800000"/>
            <a:headEnd/>
            <a:tailEnd/>
          </a:ln>
        </p:spPr>
        <p:txBody>
          <a:bodyPr>
            <a:spAutoFit/>
          </a:bodyPr>
          <a:lstStyle/>
          <a:p>
            <a:pPr algn="ctr">
              <a:spcBef>
                <a:spcPct val="50000"/>
              </a:spcBef>
            </a:pPr>
            <a:r>
              <a:rPr lang="fr-FR" sz="2400" b="0" dirty="0">
                <a:latin typeface="Verdana" pitchFamily="34" charset="0"/>
                <a:ea typeface="Verdana" pitchFamily="34" charset="0"/>
                <a:cs typeface="Verdana" pitchFamily="34" charset="0"/>
              </a:rPr>
              <a:t>LES BESOINS POUR LE DÉVELOPPEMENT DES MICROBES</a:t>
            </a:r>
          </a:p>
        </p:txBody>
      </p:sp>
      <p:grpSp>
        <p:nvGrpSpPr>
          <p:cNvPr id="2" name="Group 18"/>
          <p:cNvGrpSpPr>
            <a:grpSpLocks/>
          </p:cNvGrpSpPr>
          <p:nvPr/>
        </p:nvGrpSpPr>
        <p:grpSpPr bwMode="auto">
          <a:xfrm>
            <a:off x="1371600" y="1219200"/>
            <a:ext cx="6019800" cy="4648200"/>
            <a:chOff x="864" y="768"/>
            <a:chExt cx="3792" cy="2928"/>
          </a:xfrm>
        </p:grpSpPr>
        <p:pic>
          <p:nvPicPr>
            <p:cNvPr id="21508" name="Picture 4" descr="CH_TR64C"/>
            <p:cNvPicPr>
              <a:picLocks noChangeAspect="1" noChangeArrowheads="1"/>
            </p:cNvPicPr>
            <p:nvPr/>
          </p:nvPicPr>
          <p:blipFill>
            <a:blip r:embed="rId3" cstate="print"/>
            <a:srcRect/>
            <a:stretch>
              <a:fillRect/>
            </a:stretch>
          </p:blipFill>
          <p:spPr bwMode="auto">
            <a:xfrm>
              <a:off x="3504" y="768"/>
              <a:ext cx="716" cy="824"/>
            </a:xfrm>
            <a:prstGeom prst="rect">
              <a:avLst/>
            </a:prstGeom>
            <a:noFill/>
            <a:ln w="9525">
              <a:noFill/>
              <a:miter lim="800000"/>
              <a:headEnd/>
              <a:tailEnd/>
            </a:ln>
          </p:spPr>
        </p:pic>
        <p:pic>
          <p:nvPicPr>
            <p:cNvPr id="21509" name="Picture 5" descr="CH_TR66C"/>
            <p:cNvPicPr>
              <a:picLocks noChangeAspect="1" noChangeArrowheads="1"/>
            </p:cNvPicPr>
            <p:nvPr/>
          </p:nvPicPr>
          <p:blipFill>
            <a:blip r:embed="rId4" cstate="print"/>
            <a:srcRect/>
            <a:stretch>
              <a:fillRect/>
            </a:stretch>
          </p:blipFill>
          <p:spPr bwMode="auto">
            <a:xfrm>
              <a:off x="3744" y="2016"/>
              <a:ext cx="912" cy="843"/>
            </a:xfrm>
            <a:prstGeom prst="rect">
              <a:avLst/>
            </a:prstGeom>
            <a:noFill/>
            <a:ln w="9525">
              <a:noFill/>
              <a:miter lim="800000"/>
              <a:headEnd/>
              <a:tailEnd/>
            </a:ln>
          </p:spPr>
        </p:pic>
        <p:pic>
          <p:nvPicPr>
            <p:cNvPr id="21510" name="Picture 6" descr="CH_TR66A"/>
            <p:cNvPicPr>
              <a:picLocks noChangeAspect="1" noChangeArrowheads="1"/>
            </p:cNvPicPr>
            <p:nvPr/>
          </p:nvPicPr>
          <p:blipFill>
            <a:blip r:embed="rId5" cstate="print"/>
            <a:srcRect/>
            <a:stretch>
              <a:fillRect/>
            </a:stretch>
          </p:blipFill>
          <p:spPr bwMode="auto">
            <a:xfrm>
              <a:off x="2258" y="3052"/>
              <a:ext cx="1102" cy="644"/>
            </a:xfrm>
            <a:prstGeom prst="rect">
              <a:avLst/>
            </a:prstGeom>
            <a:noFill/>
            <a:ln w="9525">
              <a:noFill/>
              <a:miter lim="800000"/>
              <a:headEnd/>
              <a:tailEnd/>
            </a:ln>
          </p:spPr>
        </p:pic>
        <p:pic>
          <p:nvPicPr>
            <p:cNvPr id="21511" name="Picture 7" descr="CH_TR64D"/>
            <p:cNvPicPr>
              <a:picLocks noChangeAspect="1" noChangeArrowheads="1"/>
            </p:cNvPicPr>
            <p:nvPr/>
          </p:nvPicPr>
          <p:blipFill>
            <a:blip r:embed="rId6" cstate="print"/>
            <a:srcRect/>
            <a:stretch>
              <a:fillRect/>
            </a:stretch>
          </p:blipFill>
          <p:spPr bwMode="auto">
            <a:xfrm>
              <a:off x="864" y="1872"/>
              <a:ext cx="973" cy="678"/>
            </a:xfrm>
            <a:prstGeom prst="rect">
              <a:avLst/>
            </a:prstGeom>
            <a:noFill/>
            <a:ln w="9525">
              <a:noFill/>
              <a:miter lim="800000"/>
              <a:headEnd/>
              <a:tailEnd/>
            </a:ln>
          </p:spPr>
        </p:pic>
        <p:pic>
          <p:nvPicPr>
            <p:cNvPr id="21512" name="Picture 8" descr="CH_TR66F"/>
            <p:cNvPicPr>
              <a:picLocks noChangeAspect="1" noChangeArrowheads="1"/>
            </p:cNvPicPr>
            <p:nvPr/>
          </p:nvPicPr>
          <p:blipFill>
            <a:blip r:embed="rId7" cstate="print"/>
            <a:srcRect/>
            <a:stretch>
              <a:fillRect/>
            </a:stretch>
          </p:blipFill>
          <p:spPr bwMode="auto">
            <a:xfrm>
              <a:off x="1536" y="912"/>
              <a:ext cx="912" cy="634"/>
            </a:xfrm>
            <a:prstGeom prst="rect">
              <a:avLst/>
            </a:prstGeom>
            <a:noFill/>
            <a:ln w="9525">
              <a:noFill/>
              <a:miter lim="800000"/>
              <a:headEnd/>
              <a:tailEnd/>
            </a:ln>
          </p:spPr>
        </p:pic>
        <p:pic>
          <p:nvPicPr>
            <p:cNvPr id="21513" name="Picture 2" descr="CH_TR64A"/>
            <p:cNvPicPr>
              <a:picLocks noChangeAspect="1" noChangeArrowheads="1"/>
            </p:cNvPicPr>
            <p:nvPr/>
          </p:nvPicPr>
          <p:blipFill>
            <a:blip r:embed="rId8" cstate="print"/>
            <a:srcRect/>
            <a:stretch>
              <a:fillRect/>
            </a:stretch>
          </p:blipFill>
          <p:spPr bwMode="auto">
            <a:xfrm>
              <a:off x="2344" y="1793"/>
              <a:ext cx="1022" cy="1052"/>
            </a:xfrm>
            <a:prstGeom prst="rect">
              <a:avLst/>
            </a:prstGeom>
            <a:noFill/>
            <a:ln w="9525">
              <a:noFill/>
              <a:miter lim="800000"/>
              <a:headEnd/>
              <a:tailEnd/>
            </a:ln>
          </p:spPr>
        </p:pic>
        <p:sp>
          <p:nvSpPr>
            <p:cNvPr id="21514" name="Rectangle 17"/>
            <p:cNvSpPr>
              <a:spLocks noChangeArrowheads="1"/>
            </p:cNvSpPr>
            <p:nvPr/>
          </p:nvSpPr>
          <p:spPr bwMode="auto">
            <a:xfrm>
              <a:off x="2448" y="2592"/>
              <a:ext cx="288" cy="240"/>
            </a:xfrm>
            <a:prstGeom prst="rect">
              <a:avLst/>
            </a:prstGeom>
            <a:solidFill>
              <a:schemeClr val="bg1"/>
            </a:solidFill>
            <a:ln w="9525">
              <a:solidFill>
                <a:schemeClr val="bg1"/>
              </a:solidFill>
              <a:miter lim="800000"/>
              <a:headEnd/>
              <a:tailEnd/>
            </a:ln>
          </p:spPr>
          <p:txBody>
            <a:bodyPr wrap="none" anchor="ctr"/>
            <a:lstStyle/>
            <a:p>
              <a:pPr algn="ctr">
                <a:spcBef>
                  <a:spcPct val="50000"/>
                </a:spcBef>
              </a:pPr>
              <a:endParaRPr lang="fr-FR" sz="2000" b="1">
                <a:solidFill>
                  <a:srgbClr val="FF3300"/>
                </a:solidFill>
                <a:latin typeface="Bookman Old Style" pitchFamily="18" charset="0"/>
              </a:endParaRPr>
            </a:p>
          </p:txBody>
        </p:sp>
      </p:grpSp>
      <p:sp>
        <p:nvSpPr>
          <p:cNvPr id="11"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13" name="Rectangle 12"/>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2000"/>
                                  </p:stCondLst>
                                  <p:iterate type="wd">
                                    <p:tmPct val="100000"/>
                                  </p:iterate>
                                  <p:childTnLst>
                                    <p:set>
                                      <p:cBhvr>
                                        <p:cTn id="6" dur="1" fill="hold">
                                          <p:stCondLst>
                                            <p:cond delay="0"/>
                                          </p:stCondLst>
                                        </p:cTn>
                                        <p:tgtEl>
                                          <p:spTgt spid="177162"/>
                                        </p:tgtEl>
                                        <p:attrNameLst>
                                          <p:attrName>style.visibility</p:attrName>
                                        </p:attrNameLst>
                                      </p:cBhvr>
                                      <p:to>
                                        <p:strVal val="visible"/>
                                      </p:to>
                                    </p:set>
                                    <p:animEffect transition="in" filter="blinds(horizontal)">
                                      <p:cBhvr>
                                        <p:cTn id="7" dur="300"/>
                                        <p:tgtEl>
                                          <p:spTgt spid="177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62"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2" descr="CH_TR64C"/>
          <p:cNvPicPr>
            <a:picLocks noChangeAspect="1" noChangeArrowheads="1"/>
          </p:cNvPicPr>
          <p:nvPr/>
        </p:nvPicPr>
        <p:blipFill>
          <a:blip r:embed="rId3" cstate="print"/>
          <a:srcRect/>
          <a:stretch>
            <a:fillRect/>
          </a:stretch>
        </p:blipFill>
        <p:spPr bwMode="auto">
          <a:xfrm>
            <a:off x="5220072" y="5085184"/>
            <a:ext cx="914400" cy="1143000"/>
          </a:xfrm>
          <a:prstGeom prst="rect">
            <a:avLst/>
          </a:prstGeom>
          <a:noFill/>
          <a:ln w="9525">
            <a:noFill/>
            <a:miter lim="800000"/>
            <a:headEnd/>
            <a:tailEnd/>
          </a:ln>
        </p:spPr>
      </p:pic>
      <p:graphicFrame>
        <p:nvGraphicFramePr>
          <p:cNvPr id="236544" name="Object 1024"/>
          <p:cNvGraphicFramePr>
            <a:graphicFrameLocks noChangeAspect="1"/>
          </p:cNvGraphicFramePr>
          <p:nvPr/>
        </p:nvGraphicFramePr>
        <p:xfrm>
          <a:off x="304800" y="1905000"/>
          <a:ext cx="3552825" cy="4267200"/>
        </p:xfrm>
        <a:graphic>
          <a:graphicData uri="http://schemas.openxmlformats.org/presentationml/2006/ole">
            <mc:AlternateContent xmlns:mc="http://schemas.openxmlformats.org/markup-compatibility/2006">
              <mc:Choice xmlns:v="urn:schemas-microsoft-com:vml" Requires="v">
                <p:oleObj spid="_x0000_s149509" name="Document image" r:id="rId4" imgW="5117609" imgH="2894758" progId="">
                  <p:embed/>
                </p:oleObj>
              </mc:Choice>
              <mc:Fallback>
                <p:oleObj name="Document image" r:id="rId4" imgW="5117609" imgH="2894758" progId="">
                  <p:embed/>
                  <p:pic>
                    <p:nvPicPr>
                      <p:cNvPr id="0" name="Picture 5"/>
                      <p:cNvPicPr>
                        <a:picLocks noChangeAspect="1" noChangeArrowheads="1"/>
                      </p:cNvPicPr>
                      <p:nvPr/>
                    </p:nvPicPr>
                    <p:blipFill>
                      <a:blip r:embed="rId5">
                        <a:lum contrast="54000"/>
                        <a:extLst>
                          <a:ext uri="{28A0092B-C50C-407E-A947-70E740481C1C}">
                            <a14:useLocalDpi xmlns:a14="http://schemas.microsoft.com/office/drawing/2010/main" val="0"/>
                          </a:ext>
                        </a:extLst>
                      </a:blip>
                      <a:srcRect/>
                      <a:stretch>
                        <a:fillRect/>
                      </a:stretch>
                    </p:blipFill>
                    <p:spPr bwMode="auto">
                      <a:xfrm>
                        <a:off x="304800" y="1905000"/>
                        <a:ext cx="3552825"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9205" name="Text Box 5"/>
          <p:cNvSpPr txBox="1">
            <a:spLocks noChangeArrowheads="1"/>
          </p:cNvSpPr>
          <p:nvPr/>
        </p:nvSpPr>
        <p:spPr bwMode="auto">
          <a:xfrm>
            <a:off x="4572000" y="3657600"/>
            <a:ext cx="4343400" cy="1323439"/>
          </a:xfrm>
          <a:prstGeom prst="rect">
            <a:avLst/>
          </a:prstGeom>
          <a:noFill/>
          <a:ln w="9525">
            <a:noFill/>
            <a:miter lim="800000"/>
            <a:headEnd/>
            <a:tailEnd/>
          </a:ln>
        </p:spPr>
        <p:txBody>
          <a:bodyPr>
            <a:spAutoFit/>
          </a:bodyPr>
          <a:lstStyle/>
          <a:p>
            <a:pPr algn="ctr">
              <a:spcBef>
                <a:spcPct val="50000"/>
              </a:spcBef>
            </a:pPr>
            <a:r>
              <a:rPr lang="fr-FR" sz="2000">
                <a:latin typeface="Verdana" pitchFamily="34" charset="0"/>
                <a:ea typeface="Verdana" pitchFamily="34" charset="0"/>
                <a:cs typeface="Verdana" pitchFamily="34" charset="0"/>
              </a:rPr>
              <a:t>L’optimum pour le développement des microbes se situe autour de la neutralité </a:t>
            </a:r>
          </a:p>
        </p:txBody>
      </p:sp>
      <p:sp>
        <p:nvSpPr>
          <p:cNvPr id="179207" name="Text Box 7"/>
          <p:cNvSpPr txBox="1">
            <a:spLocks noChangeArrowheads="1"/>
          </p:cNvSpPr>
          <p:nvPr/>
        </p:nvSpPr>
        <p:spPr bwMode="auto">
          <a:xfrm>
            <a:off x="3962400" y="2193925"/>
            <a:ext cx="5181600" cy="701675"/>
          </a:xfrm>
          <a:prstGeom prst="rect">
            <a:avLst/>
          </a:prstGeom>
          <a:noFill/>
          <a:ln w="9525">
            <a:noFill/>
            <a:miter lim="800000"/>
            <a:headEnd/>
            <a:tailEnd/>
          </a:ln>
        </p:spPr>
        <p:txBody>
          <a:bodyPr>
            <a:spAutoFit/>
          </a:bodyPr>
          <a:lstStyle/>
          <a:p>
            <a:pPr algn="ctr">
              <a:spcBef>
                <a:spcPct val="50000"/>
              </a:spcBef>
            </a:pPr>
            <a:r>
              <a:rPr lang="fr-FR" sz="2000">
                <a:latin typeface="Verdana" pitchFamily="34" charset="0"/>
                <a:ea typeface="Verdana" pitchFamily="34" charset="0"/>
                <a:cs typeface="Verdana" pitchFamily="34" charset="0"/>
              </a:rPr>
              <a:t>Le pH détermine le caractère acide ou basique du produit.</a:t>
            </a:r>
          </a:p>
        </p:txBody>
      </p:sp>
      <p:sp>
        <p:nvSpPr>
          <p:cNvPr id="179208" name="Text Box 8"/>
          <p:cNvSpPr txBox="1">
            <a:spLocks noChangeArrowheads="1"/>
          </p:cNvSpPr>
          <p:nvPr/>
        </p:nvSpPr>
        <p:spPr bwMode="auto">
          <a:xfrm>
            <a:off x="2699792" y="1412776"/>
            <a:ext cx="6019800" cy="400110"/>
          </a:xfrm>
          <a:prstGeom prst="rect">
            <a:avLst/>
          </a:prstGeom>
          <a:noFill/>
          <a:ln w="9525">
            <a:noFill/>
            <a:miter lim="800000"/>
            <a:headEnd/>
            <a:tailEnd/>
          </a:ln>
        </p:spPr>
        <p:txBody>
          <a:bodyPr>
            <a:spAutoFit/>
          </a:bodyPr>
          <a:lstStyle/>
          <a:p>
            <a:pPr algn="ctr">
              <a:spcBef>
                <a:spcPct val="50000"/>
              </a:spcBef>
            </a:pPr>
            <a:r>
              <a:rPr lang="fr-FR" sz="2000" b="1" dirty="0">
                <a:latin typeface="Verdana" pitchFamily="34" charset="0"/>
                <a:ea typeface="Verdana" pitchFamily="34" charset="0"/>
                <a:cs typeface="Verdana" pitchFamily="34" charset="0"/>
              </a:rPr>
              <a:t>LE PH OU POTENTIEL HYDROGÈNE</a:t>
            </a:r>
          </a:p>
        </p:txBody>
      </p:sp>
      <p:sp>
        <p:nvSpPr>
          <p:cNvPr id="179209" name="AutoShape 9"/>
          <p:cNvSpPr>
            <a:spLocks noChangeArrowheads="1"/>
          </p:cNvSpPr>
          <p:nvPr/>
        </p:nvSpPr>
        <p:spPr bwMode="auto">
          <a:xfrm>
            <a:off x="3886200" y="3962400"/>
            <a:ext cx="685800" cy="228600"/>
          </a:xfrm>
          <a:custGeom>
            <a:avLst/>
            <a:gdLst>
              <a:gd name="T0" fmla="*/ 2147483647 w 21600"/>
              <a:gd name="T1" fmla="*/ 0 h 21600"/>
              <a:gd name="T2" fmla="*/ 0 w 21600"/>
              <a:gd name="T3" fmla="*/ 1433956820 h 21600"/>
              <a:gd name="T4" fmla="*/ 2147483647 w 21600"/>
              <a:gd name="T5" fmla="*/ 2147483647 h 21600"/>
              <a:gd name="T6" fmla="*/ 2147483647 w 21600"/>
              <a:gd name="T7" fmla="*/ 143395682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pPr algn="ctr">
              <a:spcBef>
                <a:spcPct val="50000"/>
              </a:spcBef>
            </a:pPr>
            <a:endParaRPr lang="fr-FR" sz="2000" b="1">
              <a:solidFill>
                <a:srgbClr val="FF3300"/>
              </a:solidFill>
              <a:latin typeface="Bookman Old Style" pitchFamily="18" charset="0"/>
            </a:endParaRPr>
          </a:p>
        </p:txBody>
      </p:sp>
      <p:sp>
        <p:nvSpPr>
          <p:cNvPr id="8"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10" name="Rectangle 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179208"/>
                                        </p:tgtEl>
                                        <p:attrNameLst>
                                          <p:attrName>style.visibility</p:attrName>
                                        </p:attrNameLst>
                                      </p:cBhvr>
                                      <p:to>
                                        <p:strVal val="visible"/>
                                      </p:to>
                                    </p:set>
                                    <p:animEffect transition="in" filter="blinds(horizontal)">
                                      <p:cBhvr>
                                        <p:cTn id="7" dur="300"/>
                                        <p:tgtEl>
                                          <p:spTgt spid="179208"/>
                                        </p:tgtEl>
                                      </p:cBhvr>
                                    </p:animEffect>
                                  </p:childTnLst>
                                </p:cTn>
                              </p:par>
                            </p:childTnLst>
                          </p:cTn>
                        </p:par>
                        <p:par>
                          <p:cTn id="8" fill="hold">
                            <p:stCondLst>
                              <p:cond delay="1500"/>
                            </p:stCondLst>
                            <p:childTnLst>
                              <p:par>
                                <p:cTn id="9" presetID="23" presetClass="entr" presetSubtype="16" fill="hold" nodeType="afterEffect">
                                  <p:stCondLst>
                                    <p:cond delay="1000"/>
                                  </p:stCondLst>
                                  <p:childTnLst>
                                    <p:set>
                                      <p:cBhvr>
                                        <p:cTn id="10" dur="1" fill="hold">
                                          <p:stCondLst>
                                            <p:cond delay="0"/>
                                          </p:stCondLst>
                                        </p:cTn>
                                        <p:tgtEl>
                                          <p:spTgt spid="179202"/>
                                        </p:tgtEl>
                                        <p:attrNameLst>
                                          <p:attrName>style.visibility</p:attrName>
                                        </p:attrNameLst>
                                      </p:cBhvr>
                                      <p:to>
                                        <p:strVal val="visible"/>
                                      </p:to>
                                    </p:set>
                                    <p:anim calcmode="lin" valueType="num">
                                      <p:cBhvr>
                                        <p:cTn id="11" dur="500" fill="hold"/>
                                        <p:tgtEl>
                                          <p:spTgt spid="179202"/>
                                        </p:tgtEl>
                                        <p:attrNameLst>
                                          <p:attrName>ppt_w</p:attrName>
                                        </p:attrNameLst>
                                      </p:cBhvr>
                                      <p:tavLst>
                                        <p:tav tm="0">
                                          <p:val>
                                            <p:fltVal val="0"/>
                                          </p:val>
                                        </p:tav>
                                        <p:tav tm="100000">
                                          <p:val>
                                            <p:strVal val="#ppt_w"/>
                                          </p:val>
                                        </p:tav>
                                      </p:tavLst>
                                    </p:anim>
                                    <p:anim calcmode="lin" valueType="num">
                                      <p:cBhvr>
                                        <p:cTn id="12" dur="500" fill="hold"/>
                                        <p:tgtEl>
                                          <p:spTgt spid="179202"/>
                                        </p:tgtEl>
                                        <p:attrNameLst>
                                          <p:attrName>ppt_h</p:attrName>
                                        </p:attrNameLst>
                                      </p:cBhvr>
                                      <p:tavLst>
                                        <p:tav tm="0">
                                          <p:val>
                                            <p:fltVal val="0"/>
                                          </p:val>
                                        </p:tav>
                                        <p:tav tm="100000">
                                          <p:val>
                                            <p:strVal val="#ppt_h"/>
                                          </p:val>
                                        </p:tav>
                                      </p:tavLst>
                                    </p:anim>
                                  </p:childTnLst>
                                </p:cTn>
                              </p:par>
                            </p:childTnLst>
                          </p:cTn>
                        </p:par>
                        <p:par>
                          <p:cTn id="13" fill="hold">
                            <p:stCondLst>
                              <p:cond delay="3000"/>
                            </p:stCondLst>
                            <p:childTnLst>
                              <p:par>
                                <p:cTn id="14" presetID="23" presetClass="entr" presetSubtype="16" fill="hold" nodeType="afterEffect">
                                  <p:stCondLst>
                                    <p:cond delay="1000"/>
                                  </p:stCondLst>
                                  <p:childTnLst>
                                    <p:set>
                                      <p:cBhvr>
                                        <p:cTn id="15" dur="1" fill="hold">
                                          <p:stCondLst>
                                            <p:cond delay="0"/>
                                          </p:stCondLst>
                                        </p:cTn>
                                        <p:tgtEl>
                                          <p:spTgt spid="236544"/>
                                        </p:tgtEl>
                                        <p:attrNameLst>
                                          <p:attrName>style.visibility</p:attrName>
                                        </p:attrNameLst>
                                      </p:cBhvr>
                                      <p:to>
                                        <p:strVal val="visible"/>
                                      </p:to>
                                    </p:set>
                                    <p:anim calcmode="lin" valueType="num">
                                      <p:cBhvr>
                                        <p:cTn id="16" dur="500" fill="hold"/>
                                        <p:tgtEl>
                                          <p:spTgt spid="236544"/>
                                        </p:tgtEl>
                                        <p:attrNameLst>
                                          <p:attrName>ppt_w</p:attrName>
                                        </p:attrNameLst>
                                      </p:cBhvr>
                                      <p:tavLst>
                                        <p:tav tm="0">
                                          <p:val>
                                            <p:fltVal val="0"/>
                                          </p:val>
                                        </p:tav>
                                        <p:tav tm="100000">
                                          <p:val>
                                            <p:strVal val="#ppt_w"/>
                                          </p:val>
                                        </p:tav>
                                      </p:tavLst>
                                    </p:anim>
                                    <p:anim calcmode="lin" valueType="num">
                                      <p:cBhvr>
                                        <p:cTn id="17" dur="500" fill="hold"/>
                                        <p:tgtEl>
                                          <p:spTgt spid="236544"/>
                                        </p:tgtEl>
                                        <p:attrNameLst>
                                          <p:attrName>ppt_h</p:attrName>
                                        </p:attrNameLst>
                                      </p:cBhvr>
                                      <p:tavLst>
                                        <p:tav tm="0">
                                          <p:val>
                                            <p:fltVal val="0"/>
                                          </p:val>
                                        </p:tav>
                                        <p:tav tm="100000">
                                          <p:val>
                                            <p:strVal val="#ppt_h"/>
                                          </p:val>
                                        </p:tav>
                                      </p:tavLst>
                                    </p:anim>
                                  </p:childTnLst>
                                </p:cTn>
                              </p:par>
                            </p:childTnLst>
                          </p:cTn>
                        </p:par>
                        <p:par>
                          <p:cTn id="18" fill="hold">
                            <p:stCondLst>
                              <p:cond delay="4500"/>
                            </p:stCondLst>
                            <p:childTnLst>
                              <p:par>
                                <p:cTn id="19" presetID="1" presetClass="entr" presetSubtype="0" fill="hold" grpId="0" nodeType="afterEffect">
                                  <p:stCondLst>
                                    <p:cond delay="2000"/>
                                  </p:stCondLst>
                                  <p:iterate type="wd">
                                    <p:tmAbs val="300"/>
                                  </p:iterate>
                                  <p:childTnLst>
                                    <p:set>
                                      <p:cBhvr>
                                        <p:cTn id="20" dur="1" fill="hold">
                                          <p:stCondLst>
                                            <p:cond delay="299"/>
                                          </p:stCondLst>
                                        </p:cTn>
                                        <p:tgtEl>
                                          <p:spTgt spid="179207"/>
                                        </p:tgtEl>
                                        <p:attrNameLst>
                                          <p:attrName>style.visibility</p:attrName>
                                        </p:attrNameLst>
                                      </p:cBhvr>
                                      <p:to>
                                        <p:strVal val="visible"/>
                                      </p:to>
                                    </p:set>
                                  </p:childTnLst>
                                </p:cTn>
                              </p:par>
                            </p:childTnLst>
                          </p:cTn>
                        </p:par>
                        <p:par>
                          <p:cTn id="21" fill="hold">
                            <p:stCondLst>
                              <p:cond delay="9800"/>
                            </p:stCondLst>
                            <p:childTnLst>
                              <p:par>
                                <p:cTn id="22" presetID="23" presetClass="entr" presetSubtype="16" fill="hold" grpId="0" nodeType="afterEffect">
                                  <p:stCondLst>
                                    <p:cond delay="2000"/>
                                  </p:stCondLst>
                                  <p:childTnLst>
                                    <p:set>
                                      <p:cBhvr>
                                        <p:cTn id="23" dur="1" fill="hold">
                                          <p:stCondLst>
                                            <p:cond delay="0"/>
                                          </p:stCondLst>
                                        </p:cTn>
                                        <p:tgtEl>
                                          <p:spTgt spid="179209"/>
                                        </p:tgtEl>
                                        <p:attrNameLst>
                                          <p:attrName>style.visibility</p:attrName>
                                        </p:attrNameLst>
                                      </p:cBhvr>
                                      <p:to>
                                        <p:strVal val="visible"/>
                                      </p:to>
                                    </p:set>
                                    <p:anim calcmode="lin" valueType="num">
                                      <p:cBhvr>
                                        <p:cTn id="24" dur="500" fill="hold"/>
                                        <p:tgtEl>
                                          <p:spTgt spid="179209"/>
                                        </p:tgtEl>
                                        <p:attrNameLst>
                                          <p:attrName>ppt_w</p:attrName>
                                        </p:attrNameLst>
                                      </p:cBhvr>
                                      <p:tavLst>
                                        <p:tav tm="0">
                                          <p:val>
                                            <p:fltVal val="0"/>
                                          </p:val>
                                        </p:tav>
                                        <p:tav tm="100000">
                                          <p:val>
                                            <p:strVal val="#ppt_w"/>
                                          </p:val>
                                        </p:tav>
                                      </p:tavLst>
                                    </p:anim>
                                    <p:anim calcmode="lin" valueType="num">
                                      <p:cBhvr>
                                        <p:cTn id="25" dur="500" fill="hold"/>
                                        <p:tgtEl>
                                          <p:spTgt spid="179209"/>
                                        </p:tgtEl>
                                        <p:attrNameLst>
                                          <p:attrName>ppt_h</p:attrName>
                                        </p:attrNameLst>
                                      </p:cBhvr>
                                      <p:tavLst>
                                        <p:tav tm="0">
                                          <p:val>
                                            <p:fltVal val="0"/>
                                          </p:val>
                                        </p:tav>
                                        <p:tav tm="100000">
                                          <p:val>
                                            <p:strVal val="#ppt_h"/>
                                          </p:val>
                                        </p:tav>
                                      </p:tavLst>
                                    </p:anim>
                                  </p:childTnLst>
                                </p:cTn>
                              </p:par>
                            </p:childTnLst>
                          </p:cTn>
                        </p:par>
                        <p:par>
                          <p:cTn id="26" fill="hold">
                            <p:stCondLst>
                              <p:cond delay="12300"/>
                            </p:stCondLst>
                            <p:childTnLst>
                              <p:par>
                                <p:cTn id="27" presetID="1" presetClass="entr" presetSubtype="0" fill="hold" grpId="0" nodeType="afterEffect">
                                  <p:stCondLst>
                                    <p:cond delay="2000"/>
                                  </p:stCondLst>
                                  <p:childTnLst>
                                    <p:set>
                                      <p:cBhvr>
                                        <p:cTn id="28" dur="1" fill="hold">
                                          <p:stCondLst>
                                            <p:cond delay="499"/>
                                          </p:stCondLst>
                                        </p:cTn>
                                        <p:tgtEl>
                                          <p:spTgt spid="1792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5" grpId="0" autoUpdateAnimBg="0"/>
      <p:bldP spid="179207" grpId="0" autoUpdateAnimBg="0"/>
      <p:bldP spid="179208" grpId="0" autoUpdateAnimBg="0"/>
      <p:bldP spid="17920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35" name="Rectangle 11"/>
          <p:cNvSpPr>
            <a:spLocks noChangeArrowheads="1"/>
          </p:cNvSpPr>
          <p:nvPr/>
        </p:nvSpPr>
        <p:spPr bwMode="auto">
          <a:xfrm>
            <a:off x="1259632" y="980728"/>
            <a:ext cx="7467600" cy="369332"/>
          </a:xfrm>
          <a:prstGeom prst="rect">
            <a:avLst/>
          </a:prstGeom>
          <a:noFill/>
          <a:ln w="9525">
            <a:noFill/>
            <a:miter lim="800000"/>
            <a:headEnd type="none" w="sm" len="sm"/>
            <a:tailEnd type="none" w="sm" len="sm"/>
          </a:ln>
        </p:spPr>
        <p:txBody>
          <a:bodyPr>
            <a:spAutoFit/>
          </a:bodyPr>
          <a:lstStyle/>
          <a:p>
            <a:pPr algn="ctr"/>
            <a:r>
              <a:rPr lang="fr-FR" sz="1800" b="0" dirty="0">
                <a:latin typeface="Verdana" pitchFamily="34" charset="0"/>
                <a:ea typeface="Verdana" pitchFamily="34" charset="0"/>
                <a:cs typeface="Verdana" pitchFamily="34" charset="0"/>
              </a:rPr>
              <a:t>LA TEMPÉRATURE</a:t>
            </a:r>
          </a:p>
        </p:txBody>
      </p:sp>
      <p:pic>
        <p:nvPicPr>
          <p:cNvPr id="180236" name="Picture 12"/>
          <p:cNvPicPr>
            <a:picLocks noChangeArrowheads="1"/>
          </p:cNvPicPr>
          <p:nvPr/>
        </p:nvPicPr>
        <p:blipFill>
          <a:blip r:embed="rId3" cstate="print"/>
          <a:srcRect/>
          <a:stretch>
            <a:fillRect/>
          </a:stretch>
        </p:blipFill>
        <p:spPr bwMode="auto">
          <a:xfrm>
            <a:off x="5043488" y="1676400"/>
            <a:ext cx="3719512" cy="4953000"/>
          </a:xfrm>
          <a:prstGeom prst="rect">
            <a:avLst/>
          </a:prstGeom>
          <a:noFill/>
          <a:ln w="9525">
            <a:noFill/>
            <a:miter lim="800000"/>
            <a:headEnd/>
            <a:tailEnd/>
          </a:ln>
        </p:spPr>
      </p:pic>
      <p:sp>
        <p:nvSpPr>
          <p:cNvPr id="180237" name="Text Box 13"/>
          <p:cNvSpPr txBox="1">
            <a:spLocks noChangeArrowheads="1"/>
          </p:cNvSpPr>
          <p:nvPr/>
        </p:nvSpPr>
        <p:spPr bwMode="auto">
          <a:xfrm>
            <a:off x="228600" y="3429000"/>
            <a:ext cx="4191000" cy="646331"/>
          </a:xfrm>
          <a:prstGeom prst="rect">
            <a:avLst/>
          </a:prstGeom>
          <a:noFill/>
          <a:ln w="9525">
            <a:noFill/>
            <a:miter lim="800000"/>
            <a:headEnd type="none" w="sm" len="sm"/>
            <a:tailEnd type="none" w="sm" len="sm"/>
          </a:ln>
        </p:spPr>
        <p:txBody>
          <a:bodyPr>
            <a:spAutoFit/>
          </a:bodyPr>
          <a:lstStyle/>
          <a:p>
            <a:pPr eaLnBrk="0" hangingPunct="0">
              <a:spcBef>
                <a:spcPct val="50000"/>
              </a:spcBef>
            </a:pPr>
            <a:r>
              <a:rPr lang="fr-FR" sz="1800" b="0">
                <a:latin typeface="Verdana" pitchFamily="34" charset="0"/>
                <a:ea typeface="Verdana" pitchFamily="34" charset="0"/>
                <a:cs typeface="Verdana" pitchFamily="34" charset="0"/>
              </a:rPr>
              <a:t>Température optimale du développement</a:t>
            </a:r>
          </a:p>
        </p:txBody>
      </p:sp>
      <p:sp>
        <p:nvSpPr>
          <p:cNvPr id="180238" name="AutoShape 14"/>
          <p:cNvSpPr>
            <a:spLocks/>
          </p:cNvSpPr>
          <p:nvPr/>
        </p:nvSpPr>
        <p:spPr bwMode="auto">
          <a:xfrm>
            <a:off x="4724400" y="3124200"/>
            <a:ext cx="381000" cy="1447800"/>
          </a:xfrm>
          <a:prstGeom prst="leftBrace">
            <a:avLst>
              <a:gd name="adj1" fmla="val 31667"/>
              <a:gd name="adj2" fmla="val 50000"/>
            </a:avLst>
          </a:prstGeom>
          <a:noFill/>
          <a:ln w="38100">
            <a:solidFill>
              <a:srgbClr val="FF3300"/>
            </a:solidFill>
            <a:round/>
            <a:headEnd type="none" w="sm" len="sm"/>
            <a:tailEnd type="none" w="sm" len="sm"/>
          </a:ln>
        </p:spPr>
        <p:txBody>
          <a:bodyPr wrap="none" anchor="ctr"/>
          <a:lstStyle/>
          <a:p>
            <a:pPr algn="ctr">
              <a:spcBef>
                <a:spcPct val="50000"/>
              </a:spcBef>
            </a:pPr>
            <a:endParaRPr lang="fr-FR" sz="2000" b="1">
              <a:solidFill>
                <a:srgbClr val="FF3300"/>
              </a:solidFill>
              <a:latin typeface="Bookman Old Style" pitchFamily="18" charset="0"/>
            </a:endParaRPr>
          </a:p>
        </p:txBody>
      </p:sp>
      <p:sp>
        <p:nvSpPr>
          <p:cNvPr id="180239" name="AutoShape 15"/>
          <p:cNvSpPr>
            <a:spLocks/>
          </p:cNvSpPr>
          <p:nvPr/>
        </p:nvSpPr>
        <p:spPr bwMode="auto">
          <a:xfrm>
            <a:off x="4724400" y="1905000"/>
            <a:ext cx="381000" cy="609600"/>
          </a:xfrm>
          <a:prstGeom prst="leftBrace">
            <a:avLst>
              <a:gd name="adj1" fmla="val 13333"/>
              <a:gd name="adj2" fmla="val 50000"/>
            </a:avLst>
          </a:prstGeom>
          <a:noFill/>
          <a:ln w="38100">
            <a:solidFill>
              <a:srgbClr val="FF3300"/>
            </a:solidFill>
            <a:round/>
            <a:headEnd type="none" w="sm" len="sm"/>
            <a:tailEnd type="none" w="sm" len="sm"/>
          </a:ln>
        </p:spPr>
        <p:txBody>
          <a:bodyPr wrap="none" anchor="ctr"/>
          <a:lstStyle/>
          <a:p>
            <a:pPr algn="ctr">
              <a:spcBef>
                <a:spcPct val="50000"/>
              </a:spcBef>
            </a:pPr>
            <a:endParaRPr lang="fr-FR" sz="2000" b="1">
              <a:solidFill>
                <a:srgbClr val="FF3300"/>
              </a:solidFill>
              <a:latin typeface="Bookman Old Style" pitchFamily="18" charset="0"/>
            </a:endParaRPr>
          </a:p>
        </p:txBody>
      </p:sp>
      <p:sp>
        <p:nvSpPr>
          <p:cNvPr id="180240" name="AutoShape 16"/>
          <p:cNvSpPr>
            <a:spLocks/>
          </p:cNvSpPr>
          <p:nvPr/>
        </p:nvSpPr>
        <p:spPr bwMode="auto">
          <a:xfrm>
            <a:off x="4724400" y="5638800"/>
            <a:ext cx="457200" cy="457200"/>
          </a:xfrm>
          <a:prstGeom prst="leftBrace">
            <a:avLst>
              <a:gd name="adj1" fmla="val 8333"/>
              <a:gd name="adj2" fmla="val 50000"/>
            </a:avLst>
          </a:prstGeom>
          <a:noFill/>
          <a:ln w="38100">
            <a:solidFill>
              <a:srgbClr val="FF3300"/>
            </a:solidFill>
            <a:round/>
            <a:headEnd type="none" w="sm" len="sm"/>
            <a:tailEnd type="none" w="sm" len="sm"/>
          </a:ln>
        </p:spPr>
        <p:txBody>
          <a:bodyPr wrap="none" anchor="ctr"/>
          <a:lstStyle/>
          <a:p>
            <a:pPr algn="ctr">
              <a:spcBef>
                <a:spcPct val="50000"/>
              </a:spcBef>
            </a:pPr>
            <a:endParaRPr lang="fr-FR" sz="2000" b="1">
              <a:solidFill>
                <a:srgbClr val="FF3300"/>
              </a:solidFill>
              <a:latin typeface="Bookman Old Style" pitchFamily="18" charset="0"/>
            </a:endParaRPr>
          </a:p>
        </p:txBody>
      </p:sp>
      <p:sp>
        <p:nvSpPr>
          <p:cNvPr id="180241" name="Text Box 17"/>
          <p:cNvSpPr txBox="1">
            <a:spLocks noChangeArrowheads="1"/>
          </p:cNvSpPr>
          <p:nvPr/>
        </p:nvSpPr>
        <p:spPr bwMode="auto">
          <a:xfrm>
            <a:off x="228600" y="4556125"/>
            <a:ext cx="4038600" cy="646331"/>
          </a:xfrm>
          <a:prstGeom prst="rect">
            <a:avLst/>
          </a:prstGeom>
          <a:noFill/>
          <a:ln w="9525">
            <a:noFill/>
            <a:miter lim="800000"/>
            <a:headEnd type="none" w="sm" len="sm"/>
            <a:tailEnd type="none" w="sm" len="sm"/>
          </a:ln>
        </p:spPr>
        <p:txBody>
          <a:bodyPr>
            <a:spAutoFit/>
          </a:bodyPr>
          <a:lstStyle/>
          <a:p>
            <a:pPr eaLnBrk="0" hangingPunct="0">
              <a:spcBef>
                <a:spcPct val="50000"/>
              </a:spcBef>
            </a:pPr>
            <a:r>
              <a:rPr lang="fr-FR" sz="1800" b="0">
                <a:latin typeface="Verdana" pitchFamily="34" charset="0"/>
                <a:ea typeface="Verdana" pitchFamily="34" charset="0"/>
                <a:cs typeface="Verdana" pitchFamily="34" charset="0"/>
              </a:rPr>
              <a:t>Ralentissement de l’activité des microbes pathogènes</a:t>
            </a:r>
          </a:p>
        </p:txBody>
      </p:sp>
      <p:sp>
        <p:nvSpPr>
          <p:cNvPr id="180242" name="AutoShape 18"/>
          <p:cNvSpPr>
            <a:spLocks/>
          </p:cNvSpPr>
          <p:nvPr/>
        </p:nvSpPr>
        <p:spPr bwMode="auto">
          <a:xfrm>
            <a:off x="4800600" y="4572000"/>
            <a:ext cx="381000" cy="762000"/>
          </a:xfrm>
          <a:prstGeom prst="leftBrace">
            <a:avLst>
              <a:gd name="adj1" fmla="val 16667"/>
              <a:gd name="adj2" fmla="val 50000"/>
            </a:avLst>
          </a:prstGeom>
          <a:noFill/>
          <a:ln w="38100">
            <a:solidFill>
              <a:srgbClr val="FF3300"/>
            </a:solidFill>
            <a:round/>
            <a:headEnd type="none" w="sm" len="sm"/>
            <a:tailEnd type="none" w="sm" len="sm"/>
          </a:ln>
        </p:spPr>
        <p:txBody>
          <a:bodyPr wrap="none" anchor="ctr"/>
          <a:lstStyle/>
          <a:p>
            <a:pPr algn="ctr">
              <a:spcBef>
                <a:spcPct val="50000"/>
              </a:spcBef>
            </a:pPr>
            <a:endParaRPr lang="fr-FR" sz="2000" b="1">
              <a:solidFill>
                <a:srgbClr val="FF3300"/>
              </a:solidFill>
              <a:latin typeface="Bookman Old Style" pitchFamily="18" charset="0"/>
            </a:endParaRPr>
          </a:p>
        </p:txBody>
      </p:sp>
      <p:sp>
        <p:nvSpPr>
          <p:cNvPr id="180243" name="Text Box 19"/>
          <p:cNvSpPr txBox="1">
            <a:spLocks noChangeArrowheads="1"/>
          </p:cNvSpPr>
          <p:nvPr/>
        </p:nvSpPr>
        <p:spPr bwMode="auto">
          <a:xfrm>
            <a:off x="228600" y="5546725"/>
            <a:ext cx="4267200" cy="646331"/>
          </a:xfrm>
          <a:prstGeom prst="rect">
            <a:avLst/>
          </a:prstGeom>
          <a:noFill/>
          <a:ln w="9525">
            <a:noFill/>
            <a:miter lim="800000"/>
            <a:headEnd type="none" w="sm" len="sm"/>
            <a:tailEnd type="none" w="sm" len="sm"/>
          </a:ln>
        </p:spPr>
        <p:txBody>
          <a:bodyPr>
            <a:spAutoFit/>
          </a:bodyPr>
          <a:lstStyle/>
          <a:p>
            <a:pPr eaLnBrk="0" hangingPunct="0">
              <a:spcBef>
                <a:spcPct val="50000"/>
              </a:spcBef>
            </a:pPr>
            <a:r>
              <a:rPr lang="fr-FR" sz="1800" b="0">
                <a:latin typeface="Verdana" pitchFamily="34" charset="0"/>
                <a:ea typeface="Verdana" pitchFamily="34" charset="0"/>
                <a:cs typeface="Verdana" pitchFamily="34" charset="0"/>
              </a:rPr>
              <a:t>Arrêt total de l’activité des microbes</a:t>
            </a:r>
          </a:p>
        </p:txBody>
      </p:sp>
      <p:sp>
        <p:nvSpPr>
          <p:cNvPr id="180244" name="Text Box 20"/>
          <p:cNvSpPr txBox="1">
            <a:spLocks noChangeArrowheads="1"/>
          </p:cNvSpPr>
          <p:nvPr/>
        </p:nvSpPr>
        <p:spPr bwMode="auto">
          <a:xfrm>
            <a:off x="228600" y="1965325"/>
            <a:ext cx="4191000" cy="646331"/>
          </a:xfrm>
          <a:prstGeom prst="rect">
            <a:avLst/>
          </a:prstGeom>
          <a:noFill/>
          <a:ln w="9525">
            <a:noFill/>
            <a:miter lim="800000"/>
            <a:headEnd type="none" w="sm" len="sm"/>
            <a:tailEnd type="none" w="sm" len="sm"/>
          </a:ln>
        </p:spPr>
        <p:txBody>
          <a:bodyPr>
            <a:spAutoFit/>
          </a:bodyPr>
          <a:lstStyle/>
          <a:p>
            <a:pPr eaLnBrk="0" hangingPunct="0">
              <a:spcBef>
                <a:spcPct val="50000"/>
              </a:spcBef>
            </a:pPr>
            <a:r>
              <a:rPr lang="fr-FR" sz="1800" b="0">
                <a:latin typeface="Verdana" pitchFamily="34" charset="0"/>
                <a:ea typeface="Verdana" pitchFamily="34" charset="0"/>
                <a:cs typeface="Verdana" pitchFamily="34" charset="0"/>
              </a:rPr>
              <a:t>Destruction des microbes d’altération</a:t>
            </a:r>
          </a:p>
        </p:txBody>
      </p:sp>
      <p:sp>
        <p:nvSpPr>
          <p:cNvPr id="13"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15" name="Rectangle 1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180235"/>
                                        </p:tgtEl>
                                        <p:attrNameLst>
                                          <p:attrName>style.visibility</p:attrName>
                                        </p:attrNameLst>
                                      </p:cBhvr>
                                      <p:to>
                                        <p:strVal val="visible"/>
                                      </p:to>
                                    </p:set>
                                    <p:animEffect transition="in" filter="blinds(horizontal)">
                                      <p:cBhvr>
                                        <p:cTn id="7" dur="300"/>
                                        <p:tgtEl>
                                          <p:spTgt spid="180235"/>
                                        </p:tgtEl>
                                      </p:cBhvr>
                                    </p:animEffect>
                                  </p:childTnLst>
                                </p:cTn>
                              </p:par>
                            </p:childTnLst>
                          </p:cTn>
                        </p:par>
                        <p:par>
                          <p:cTn id="8" fill="hold">
                            <p:stCondLst>
                              <p:cond delay="600"/>
                            </p:stCondLst>
                            <p:childTnLst>
                              <p:par>
                                <p:cTn id="9" presetID="4" presetClass="entr" presetSubtype="16" fill="hold" nodeType="afterEffect">
                                  <p:stCondLst>
                                    <p:cond delay="2000"/>
                                  </p:stCondLst>
                                  <p:childTnLst>
                                    <p:set>
                                      <p:cBhvr>
                                        <p:cTn id="10" dur="1" fill="hold">
                                          <p:stCondLst>
                                            <p:cond delay="0"/>
                                          </p:stCondLst>
                                        </p:cTn>
                                        <p:tgtEl>
                                          <p:spTgt spid="180236"/>
                                        </p:tgtEl>
                                        <p:attrNameLst>
                                          <p:attrName>style.visibility</p:attrName>
                                        </p:attrNameLst>
                                      </p:cBhvr>
                                      <p:to>
                                        <p:strVal val="visible"/>
                                      </p:to>
                                    </p:set>
                                    <p:animEffect transition="in" filter="box(in)">
                                      <p:cBhvr>
                                        <p:cTn id="11" dur="500"/>
                                        <p:tgtEl>
                                          <p:spTgt spid="180236"/>
                                        </p:tgtEl>
                                      </p:cBhvr>
                                    </p:animEffect>
                                  </p:childTnLst>
                                </p:cTn>
                              </p:par>
                            </p:childTnLst>
                          </p:cTn>
                        </p:par>
                        <p:par>
                          <p:cTn id="12" fill="hold">
                            <p:stCondLst>
                              <p:cond delay="3100"/>
                            </p:stCondLst>
                            <p:childTnLst>
                              <p:par>
                                <p:cTn id="13" presetID="23" presetClass="entr" presetSubtype="16" fill="hold" grpId="0" nodeType="afterEffect">
                                  <p:stCondLst>
                                    <p:cond delay="1000"/>
                                  </p:stCondLst>
                                  <p:childTnLst>
                                    <p:set>
                                      <p:cBhvr>
                                        <p:cTn id="14" dur="1" fill="hold">
                                          <p:stCondLst>
                                            <p:cond delay="0"/>
                                          </p:stCondLst>
                                        </p:cTn>
                                        <p:tgtEl>
                                          <p:spTgt spid="180238"/>
                                        </p:tgtEl>
                                        <p:attrNameLst>
                                          <p:attrName>style.visibility</p:attrName>
                                        </p:attrNameLst>
                                      </p:cBhvr>
                                      <p:to>
                                        <p:strVal val="visible"/>
                                      </p:to>
                                    </p:set>
                                    <p:anim calcmode="lin" valueType="num">
                                      <p:cBhvr>
                                        <p:cTn id="15" dur="500" fill="hold"/>
                                        <p:tgtEl>
                                          <p:spTgt spid="180238"/>
                                        </p:tgtEl>
                                        <p:attrNameLst>
                                          <p:attrName>ppt_w</p:attrName>
                                        </p:attrNameLst>
                                      </p:cBhvr>
                                      <p:tavLst>
                                        <p:tav tm="0">
                                          <p:val>
                                            <p:fltVal val="0"/>
                                          </p:val>
                                        </p:tav>
                                        <p:tav tm="100000">
                                          <p:val>
                                            <p:strVal val="#ppt_w"/>
                                          </p:val>
                                        </p:tav>
                                      </p:tavLst>
                                    </p:anim>
                                    <p:anim calcmode="lin" valueType="num">
                                      <p:cBhvr>
                                        <p:cTn id="16" dur="500" fill="hold"/>
                                        <p:tgtEl>
                                          <p:spTgt spid="180238"/>
                                        </p:tgtEl>
                                        <p:attrNameLst>
                                          <p:attrName>ppt_h</p:attrName>
                                        </p:attrNameLst>
                                      </p:cBhvr>
                                      <p:tavLst>
                                        <p:tav tm="0">
                                          <p:val>
                                            <p:fltVal val="0"/>
                                          </p:val>
                                        </p:tav>
                                        <p:tav tm="100000">
                                          <p:val>
                                            <p:strVal val="#ppt_h"/>
                                          </p:val>
                                        </p:tav>
                                      </p:tavLst>
                                    </p:anim>
                                  </p:childTnLst>
                                </p:cTn>
                              </p:par>
                            </p:childTnLst>
                          </p:cTn>
                        </p:par>
                        <p:par>
                          <p:cTn id="17" fill="hold">
                            <p:stCondLst>
                              <p:cond delay="4600"/>
                            </p:stCondLst>
                            <p:childTnLst>
                              <p:par>
                                <p:cTn id="18" presetID="1" presetClass="entr" presetSubtype="0" fill="hold" grpId="0" nodeType="afterEffect">
                                  <p:stCondLst>
                                    <p:cond delay="1000"/>
                                  </p:stCondLst>
                                  <p:iterate type="wd">
                                    <p:tmAbs val="300"/>
                                  </p:iterate>
                                  <p:childTnLst>
                                    <p:set>
                                      <p:cBhvr>
                                        <p:cTn id="19" dur="1" fill="hold">
                                          <p:stCondLst>
                                            <p:cond delay="299"/>
                                          </p:stCondLst>
                                        </p:cTn>
                                        <p:tgtEl>
                                          <p:spTgt spid="180237"/>
                                        </p:tgtEl>
                                        <p:attrNameLst>
                                          <p:attrName>style.visibility</p:attrName>
                                        </p:attrNameLst>
                                      </p:cBhvr>
                                      <p:to>
                                        <p:strVal val="visible"/>
                                      </p:to>
                                    </p:set>
                                  </p:childTnLst>
                                </p:cTn>
                              </p:par>
                            </p:childTnLst>
                          </p:cTn>
                        </p:par>
                        <p:par>
                          <p:cTn id="20" fill="hold">
                            <p:stCondLst>
                              <p:cond delay="6800"/>
                            </p:stCondLst>
                            <p:childTnLst>
                              <p:par>
                                <p:cTn id="21" presetID="23" presetClass="entr" presetSubtype="16" fill="hold" grpId="0" nodeType="afterEffect">
                                  <p:stCondLst>
                                    <p:cond delay="3000"/>
                                  </p:stCondLst>
                                  <p:childTnLst>
                                    <p:set>
                                      <p:cBhvr>
                                        <p:cTn id="22" dur="1" fill="hold">
                                          <p:stCondLst>
                                            <p:cond delay="0"/>
                                          </p:stCondLst>
                                        </p:cTn>
                                        <p:tgtEl>
                                          <p:spTgt spid="180242"/>
                                        </p:tgtEl>
                                        <p:attrNameLst>
                                          <p:attrName>style.visibility</p:attrName>
                                        </p:attrNameLst>
                                      </p:cBhvr>
                                      <p:to>
                                        <p:strVal val="visible"/>
                                      </p:to>
                                    </p:set>
                                    <p:anim calcmode="lin" valueType="num">
                                      <p:cBhvr>
                                        <p:cTn id="23" dur="500" fill="hold"/>
                                        <p:tgtEl>
                                          <p:spTgt spid="180242"/>
                                        </p:tgtEl>
                                        <p:attrNameLst>
                                          <p:attrName>ppt_w</p:attrName>
                                        </p:attrNameLst>
                                      </p:cBhvr>
                                      <p:tavLst>
                                        <p:tav tm="0">
                                          <p:val>
                                            <p:fltVal val="0"/>
                                          </p:val>
                                        </p:tav>
                                        <p:tav tm="100000">
                                          <p:val>
                                            <p:strVal val="#ppt_w"/>
                                          </p:val>
                                        </p:tav>
                                      </p:tavLst>
                                    </p:anim>
                                    <p:anim calcmode="lin" valueType="num">
                                      <p:cBhvr>
                                        <p:cTn id="24" dur="500" fill="hold"/>
                                        <p:tgtEl>
                                          <p:spTgt spid="180242"/>
                                        </p:tgtEl>
                                        <p:attrNameLst>
                                          <p:attrName>ppt_h</p:attrName>
                                        </p:attrNameLst>
                                      </p:cBhvr>
                                      <p:tavLst>
                                        <p:tav tm="0">
                                          <p:val>
                                            <p:fltVal val="0"/>
                                          </p:val>
                                        </p:tav>
                                        <p:tav tm="100000">
                                          <p:val>
                                            <p:strVal val="#ppt_h"/>
                                          </p:val>
                                        </p:tav>
                                      </p:tavLst>
                                    </p:anim>
                                  </p:childTnLst>
                                </p:cTn>
                              </p:par>
                            </p:childTnLst>
                          </p:cTn>
                        </p:par>
                        <p:par>
                          <p:cTn id="25" fill="hold">
                            <p:stCondLst>
                              <p:cond delay="10300"/>
                            </p:stCondLst>
                            <p:childTnLst>
                              <p:par>
                                <p:cTn id="26" presetID="1" presetClass="entr" presetSubtype="0" fill="hold" grpId="0" nodeType="afterEffect">
                                  <p:stCondLst>
                                    <p:cond delay="1000"/>
                                  </p:stCondLst>
                                  <p:iterate type="wd">
                                    <p:tmAbs val="300"/>
                                  </p:iterate>
                                  <p:childTnLst>
                                    <p:set>
                                      <p:cBhvr>
                                        <p:cTn id="27" dur="1" fill="hold">
                                          <p:stCondLst>
                                            <p:cond delay="299"/>
                                          </p:stCondLst>
                                        </p:cTn>
                                        <p:tgtEl>
                                          <p:spTgt spid="180241"/>
                                        </p:tgtEl>
                                        <p:attrNameLst>
                                          <p:attrName>style.visibility</p:attrName>
                                        </p:attrNameLst>
                                      </p:cBhvr>
                                      <p:to>
                                        <p:strVal val="visible"/>
                                      </p:to>
                                    </p:set>
                                  </p:childTnLst>
                                </p:cTn>
                              </p:par>
                            </p:childTnLst>
                          </p:cTn>
                        </p:par>
                        <p:par>
                          <p:cTn id="28" fill="hold">
                            <p:stCondLst>
                              <p:cond delay="13100"/>
                            </p:stCondLst>
                            <p:childTnLst>
                              <p:par>
                                <p:cTn id="29" presetID="23" presetClass="entr" presetSubtype="16" fill="hold" grpId="0" nodeType="afterEffect">
                                  <p:stCondLst>
                                    <p:cond delay="3000"/>
                                  </p:stCondLst>
                                  <p:childTnLst>
                                    <p:set>
                                      <p:cBhvr>
                                        <p:cTn id="30" dur="1" fill="hold">
                                          <p:stCondLst>
                                            <p:cond delay="0"/>
                                          </p:stCondLst>
                                        </p:cTn>
                                        <p:tgtEl>
                                          <p:spTgt spid="180240"/>
                                        </p:tgtEl>
                                        <p:attrNameLst>
                                          <p:attrName>style.visibility</p:attrName>
                                        </p:attrNameLst>
                                      </p:cBhvr>
                                      <p:to>
                                        <p:strVal val="visible"/>
                                      </p:to>
                                    </p:set>
                                    <p:anim calcmode="lin" valueType="num">
                                      <p:cBhvr>
                                        <p:cTn id="31" dur="500" fill="hold"/>
                                        <p:tgtEl>
                                          <p:spTgt spid="180240"/>
                                        </p:tgtEl>
                                        <p:attrNameLst>
                                          <p:attrName>ppt_w</p:attrName>
                                        </p:attrNameLst>
                                      </p:cBhvr>
                                      <p:tavLst>
                                        <p:tav tm="0">
                                          <p:val>
                                            <p:fltVal val="0"/>
                                          </p:val>
                                        </p:tav>
                                        <p:tav tm="100000">
                                          <p:val>
                                            <p:strVal val="#ppt_w"/>
                                          </p:val>
                                        </p:tav>
                                      </p:tavLst>
                                    </p:anim>
                                    <p:anim calcmode="lin" valueType="num">
                                      <p:cBhvr>
                                        <p:cTn id="32" dur="500" fill="hold"/>
                                        <p:tgtEl>
                                          <p:spTgt spid="180240"/>
                                        </p:tgtEl>
                                        <p:attrNameLst>
                                          <p:attrName>ppt_h</p:attrName>
                                        </p:attrNameLst>
                                      </p:cBhvr>
                                      <p:tavLst>
                                        <p:tav tm="0">
                                          <p:val>
                                            <p:fltVal val="0"/>
                                          </p:val>
                                        </p:tav>
                                        <p:tav tm="100000">
                                          <p:val>
                                            <p:strVal val="#ppt_h"/>
                                          </p:val>
                                        </p:tav>
                                      </p:tavLst>
                                    </p:anim>
                                  </p:childTnLst>
                                </p:cTn>
                              </p:par>
                            </p:childTnLst>
                          </p:cTn>
                        </p:par>
                        <p:par>
                          <p:cTn id="33" fill="hold">
                            <p:stCondLst>
                              <p:cond delay="16600"/>
                            </p:stCondLst>
                            <p:childTnLst>
                              <p:par>
                                <p:cTn id="34" presetID="1" presetClass="entr" presetSubtype="0" fill="hold" grpId="0" nodeType="afterEffect">
                                  <p:stCondLst>
                                    <p:cond delay="1000"/>
                                  </p:stCondLst>
                                  <p:iterate type="wd">
                                    <p:tmAbs val="300"/>
                                  </p:iterate>
                                  <p:childTnLst>
                                    <p:set>
                                      <p:cBhvr>
                                        <p:cTn id="35" dur="1" fill="hold">
                                          <p:stCondLst>
                                            <p:cond delay="299"/>
                                          </p:stCondLst>
                                        </p:cTn>
                                        <p:tgtEl>
                                          <p:spTgt spid="180243"/>
                                        </p:tgtEl>
                                        <p:attrNameLst>
                                          <p:attrName>style.visibility</p:attrName>
                                        </p:attrNameLst>
                                      </p:cBhvr>
                                      <p:to>
                                        <p:strVal val="visible"/>
                                      </p:to>
                                    </p:set>
                                  </p:childTnLst>
                                </p:cTn>
                              </p:par>
                            </p:childTnLst>
                          </p:cTn>
                        </p:par>
                        <p:par>
                          <p:cTn id="36" fill="hold">
                            <p:stCondLst>
                              <p:cond delay="19400"/>
                            </p:stCondLst>
                            <p:childTnLst>
                              <p:par>
                                <p:cTn id="37" presetID="23" presetClass="entr" presetSubtype="16" fill="hold" grpId="0" nodeType="afterEffect">
                                  <p:stCondLst>
                                    <p:cond delay="3000"/>
                                  </p:stCondLst>
                                  <p:childTnLst>
                                    <p:set>
                                      <p:cBhvr>
                                        <p:cTn id="38" dur="1" fill="hold">
                                          <p:stCondLst>
                                            <p:cond delay="0"/>
                                          </p:stCondLst>
                                        </p:cTn>
                                        <p:tgtEl>
                                          <p:spTgt spid="180239"/>
                                        </p:tgtEl>
                                        <p:attrNameLst>
                                          <p:attrName>style.visibility</p:attrName>
                                        </p:attrNameLst>
                                      </p:cBhvr>
                                      <p:to>
                                        <p:strVal val="visible"/>
                                      </p:to>
                                    </p:set>
                                    <p:anim calcmode="lin" valueType="num">
                                      <p:cBhvr>
                                        <p:cTn id="39" dur="500" fill="hold"/>
                                        <p:tgtEl>
                                          <p:spTgt spid="180239"/>
                                        </p:tgtEl>
                                        <p:attrNameLst>
                                          <p:attrName>ppt_w</p:attrName>
                                        </p:attrNameLst>
                                      </p:cBhvr>
                                      <p:tavLst>
                                        <p:tav tm="0">
                                          <p:val>
                                            <p:fltVal val="0"/>
                                          </p:val>
                                        </p:tav>
                                        <p:tav tm="100000">
                                          <p:val>
                                            <p:strVal val="#ppt_w"/>
                                          </p:val>
                                        </p:tav>
                                      </p:tavLst>
                                    </p:anim>
                                    <p:anim calcmode="lin" valueType="num">
                                      <p:cBhvr>
                                        <p:cTn id="40" dur="500" fill="hold"/>
                                        <p:tgtEl>
                                          <p:spTgt spid="180239"/>
                                        </p:tgtEl>
                                        <p:attrNameLst>
                                          <p:attrName>ppt_h</p:attrName>
                                        </p:attrNameLst>
                                      </p:cBhvr>
                                      <p:tavLst>
                                        <p:tav tm="0">
                                          <p:val>
                                            <p:fltVal val="0"/>
                                          </p:val>
                                        </p:tav>
                                        <p:tav tm="100000">
                                          <p:val>
                                            <p:strVal val="#ppt_h"/>
                                          </p:val>
                                        </p:tav>
                                      </p:tavLst>
                                    </p:anim>
                                  </p:childTnLst>
                                </p:cTn>
                              </p:par>
                            </p:childTnLst>
                          </p:cTn>
                        </p:par>
                        <p:par>
                          <p:cTn id="41" fill="hold">
                            <p:stCondLst>
                              <p:cond delay="22900"/>
                            </p:stCondLst>
                            <p:childTnLst>
                              <p:par>
                                <p:cTn id="42" presetID="1" presetClass="entr" presetSubtype="0" fill="hold" grpId="0" nodeType="afterEffect">
                                  <p:stCondLst>
                                    <p:cond delay="1000"/>
                                  </p:stCondLst>
                                  <p:iterate type="wd">
                                    <p:tmAbs val="300"/>
                                  </p:iterate>
                                  <p:childTnLst>
                                    <p:set>
                                      <p:cBhvr>
                                        <p:cTn id="43" dur="1" fill="hold">
                                          <p:stCondLst>
                                            <p:cond delay="299"/>
                                          </p:stCondLst>
                                        </p:cTn>
                                        <p:tgtEl>
                                          <p:spTgt spid="180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35" grpId="0" autoUpdateAnimBg="0"/>
      <p:bldP spid="180237" grpId="0" autoUpdateAnimBg="0"/>
      <p:bldP spid="180238" grpId="0" animBg="1"/>
      <p:bldP spid="180239" grpId="0" animBg="1"/>
      <p:bldP spid="180240" grpId="0" animBg="1"/>
      <p:bldP spid="180241" grpId="0" autoUpdateAnimBg="0"/>
      <p:bldP spid="180242" grpId="0" animBg="1"/>
      <p:bldP spid="180243" grpId="0" autoUpdateAnimBg="0"/>
      <p:bldP spid="180244"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Text Box 3"/>
          <p:cNvSpPr txBox="1">
            <a:spLocks noChangeArrowheads="1"/>
          </p:cNvSpPr>
          <p:nvPr/>
        </p:nvSpPr>
        <p:spPr bwMode="auto">
          <a:xfrm>
            <a:off x="381000" y="1736725"/>
            <a:ext cx="8382000" cy="1754326"/>
          </a:xfrm>
          <a:prstGeom prst="rect">
            <a:avLst/>
          </a:prstGeom>
          <a:noFill/>
          <a:ln w="9525">
            <a:noFill/>
            <a:miter lim="800000"/>
            <a:headEnd/>
            <a:tailEnd/>
          </a:ln>
        </p:spPr>
        <p:txBody>
          <a:bodyPr>
            <a:spAutoFit/>
          </a:bodyPr>
          <a:lstStyle/>
          <a:p>
            <a:pPr>
              <a:spcBef>
                <a:spcPct val="50000"/>
              </a:spcBef>
            </a:pPr>
            <a:r>
              <a:rPr lang="fr-FR" sz="1800" b="0" i="1">
                <a:solidFill>
                  <a:srgbClr val="0066FF"/>
                </a:solidFill>
                <a:latin typeface="Verdana" pitchFamily="34" charset="0"/>
                <a:ea typeface="Verdana" pitchFamily="34" charset="0"/>
                <a:cs typeface="Verdana" pitchFamily="34" charset="0"/>
              </a:rPr>
              <a:t>l’eau libre </a:t>
            </a:r>
            <a:r>
              <a:rPr lang="fr-FR" sz="1800" b="0">
                <a:solidFill>
                  <a:srgbClr val="0066FF"/>
                </a:solidFill>
                <a:latin typeface="Verdana" pitchFamily="34" charset="0"/>
                <a:ea typeface="Verdana" pitchFamily="34" charset="0"/>
                <a:cs typeface="Verdana" pitchFamily="34" charset="0"/>
              </a:rPr>
              <a:t>:</a:t>
            </a:r>
            <a:r>
              <a:rPr lang="fr-FR" sz="1800" b="0">
                <a:latin typeface="Verdana" pitchFamily="34" charset="0"/>
                <a:ea typeface="Verdana" pitchFamily="34" charset="0"/>
                <a:cs typeface="Verdana" pitchFamily="34" charset="0"/>
              </a:rPr>
              <a:t> cette eau est utilisable par les microbes.</a:t>
            </a:r>
          </a:p>
          <a:p>
            <a:pPr algn="just">
              <a:spcBef>
                <a:spcPct val="50000"/>
              </a:spcBef>
            </a:pPr>
            <a:endParaRPr lang="fr-FR" sz="1800" b="0">
              <a:latin typeface="Verdana" pitchFamily="34" charset="0"/>
              <a:ea typeface="Verdana" pitchFamily="34" charset="0"/>
              <a:cs typeface="Verdana" pitchFamily="34" charset="0"/>
            </a:endParaRPr>
          </a:p>
          <a:p>
            <a:pPr algn="just">
              <a:spcBef>
                <a:spcPct val="50000"/>
              </a:spcBef>
            </a:pPr>
            <a:r>
              <a:rPr lang="fr-FR" sz="1800" b="0" i="1">
                <a:solidFill>
                  <a:srgbClr val="0066FF"/>
                </a:solidFill>
                <a:latin typeface="Verdana" pitchFamily="34" charset="0"/>
                <a:ea typeface="Verdana" pitchFamily="34" charset="0"/>
                <a:cs typeface="Verdana" pitchFamily="34" charset="0"/>
              </a:rPr>
              <a:t>l’eau liée</a:t>
            </a:r>
            <a:r>
              <a:rPr lang="fr-FR" sz="1800" b="0">
                <a:solidFill>
                  <a:srgbClr val="0066FF"/>
                </a:solidFill>
                <a:latin typeface="Verdana" pitchFamily="34" charset="0"/>
                <a:ea typeface="Verdana" pitchFamily="34" charset="0"/>
                <a:cs typeface="Verdana" pitchFamily="34" charset="0"/>
              </a:rPr>
              <a:t> :</a:t>
            </a:r>
            <a:r>
              <a:rPr lang="fr-FR" sz="1800" b="0">
                <a:latin typeface="Verdana" pitchFamily="34" charset="0"/>
                <a:ea typeface="Verdana" pitchFamily="34" charset="0"/>
                <a:cs typeface="Verdana" pitchFamily="34" charset="0"/>
              </a:rPr>
              <a:t> cette eau est associée à d’autres composants comme le sel ou le sucre. Cette eau n’est plus utilisable par les microbes donc ils ne peuvent plus se développer.</a:t>
            </a:r>
          </a:p>
        </p:txBody>
      </p:sp>
      <p:sp>
        <p:nvSpPr>
          <p:cNvPr id="181253" name="Text Box 5"/>
          <p:cNvSpPr txBox="1">
            <a:spLocks noChangeArrowheads="1"/>
          </p:cNvSpPr>
          <p:nvPr/>
        </p:nvSpPr>
        <p:spPr bwMode="auto">
          <a:xfrm>
            <a:off x="838200" y="4403725"/>
            <a:ext cx="7543800" cy="369332"/>
          </a:xfrm>
          <a:prstGeom prst="rect">
            <a:avLst/>
          </a:prstGeom>
          <a:noFill/>
          <a:ln w="9525">
            <a:noFill/>
            <a:miter lim="800000"/>
            <a:headEnd/>
            <a:tailEnd/>
          </a:ln>
        </p:spPr>
        <p:txBody>
          <a:bodyPr>
            <a:spAutoFit/>
          </a:bodyPr>
          <a:lstStyle/>
          <a:p>
            <a:pPr algn="ctr">
              <a:spcBef>
                <a:spcPct val="50000"/>
              </a:spcBef>
            </a:pPr>
            <a:r>
              <a:rPr lang="fr-FR" sz="1800" b="0" dirty="0">
                <a:latin typeface="Verdana" pitchFamily="34" charset="0"/>
                <a:ea typeface="Verdana" pitchFamily="34" charset="0"/>
                <a:cs typeface="Verdana" pitchFamily="34" charset="0"/>
              </a:rPr>
              <a:t>Echelle de la disponibilité de l’eau dans un produit</a:t>
            </a:r>
          </a:p>
        </p:txBody>
      </p:sp>
      <p:grpSp>
        <p:nvGrpSpPr>
          <p:cNvPr id="2" name="Group 19"/>
          <p:cNvGrpSpPr>
            <a:grpSpLocks/>
          </p:cNvGrpSpPr>
          <p:nvPr/>
        </p:nvGrpSpPr>
        <p:grpSpPr bwMode="auto">
          <a:xfrm>
            <a:off x="1676400" y="5029200"/>
            <a:ext cx="6640513" cy="990600"/>
            <a:chOff x="1097" y="2928"/>
            <a:chExt cx="4183" cy="624"/>
          </a:xfrm>
        </p:grpSpPr>
        <p:sp>
          <p:nvSpPr>
            <p:cNvPr id="23560" name="Line 14"/>
            <p:cNvSpPr>
              <a:spLocks noChangeShapeType="1"/>
            </p:cNvSpPr>
            <p:nvPr/>
          </p:nvSpPr>
          <p:spPr bwMode="auto">
            <a:xfrm>
              <a:off x="1097" y="3185"/>
              <a:ext cx="3168" cy="0"/>
            </a:xfrm>
            <a:prstGeom prst="line">
              <a:avLst/>
            </a:prstGeom>
            <a:noFill/>
            <a:ln w="9525">
              <a:solidFill>
                <a:srgbClr val="000000"/>
              </a:solidFill>
              <a:round/>
              <a:headEnd/>
              <a:tailEnd/>
            </a:ln>
          </p:spPr>
          <p:txBody>
            <a:bodyPr/>
            <a:lstStyle/>
            <a:p>
              <a:endParaRPr lang="fr-FR"/>
            </a:p>
          </p:txBody>
        </p:sp>
        <p:sp>
          <p:nvSpPr>
            <p:cNvPr id="23561" name="Line 13"/>
            <p:cNvSpPr>
              <a:spLocks noChangeShapeType="1"/>
            </p:cNvSpPr>
            <p:nvPr/>
          </p:nvSpPr>
          <p:spPr bwMode="auto">
            <a:xfrm>
              <a:off x="4265" y="3168"/>
              <a:ext cx="0" cy="144"/>
            </a:xfrm>
            <a:prstGeom prst="line">
              <a:avLst/>
            </a:prstGeom>
            <a:noFill/>
            <a:ln w="9525">
              <a:solidFill>
                <a:srgbClr val="000000"/>
              </a:solidFill>
              <a:round/>
              <a:headEnd/>
              <a:tailEnd type="triangle" w="med" len="med"/>
            </a:ln>
          </p:spPr>
          <p:txBody>
            <a:bodyPr/>
            <a:lstStyle/>
            <a:p>
              <a:endParaRPr lang="fr-FR"/>
            </a:p>
          </p:txBody>
        </p:sp>
        <p:sp>
          <p:nvSpPr>
            <p:cNvPr id="23562" name="Line 12"/>
            <p:cNvSpPr>
              <a:spLocks noChangeShapeType="1"/>
            </p:cNvSpPr>
            <p:nvPr/>
          </p:nvSpPr>
          <p:spPr bwMode="auto">
            <a:xfrm>
              <a:off x="3833" y="3168"/>
              <a:ext cx="0" cy="144"/>
            </a:xfrm>
            <a:prstGeom prst="line">
              <a:avLst/>
            </a:prstGeom>
            <a:noFill/>
            <a:ln w="9525">
              <a:solidFill>
                <a:srgbClr val="000000"/>
              </a:solidFill>
              <a:round/>
              <a:headEnd/>
              <a:tailEnd type="triangle" w="med" len="med"/>
            </a:ln>
          </p:spPr>
          <p:txBody>
            <a:bodyPr/>
            <a:lstStyle/>
            <a:p>
              <a:endParaRPr lang="fr-FR"/>
            </a:p>
          </p:txBody>
        </p:sp>
        <p:sp>
          <p:nvSpPr>
            <p:cNvPr id="23563" name="Line 11"/>
            <p:cNvSpPr>
              <a:spLocks noChangeShapeType="1"/>
            </p:cNvSpPr>
            <p:nvPr/>
          </p:nvSpPr>
          <p:spPr bwMode="auto">
            <a:xfrm>
              <a:off x="2897" y="3175"/>
              <a:ext cx="0" cy="360"/>
            </a:xfrm>
            <a:prstGeom prst="line">
              <a:avLst/>
            </a:prstGeom>
            <a:noFill/>
            <a:ln w="9525">
              <a:solidFill>
                <a:srgbClr val="000000"/>
              </a:solidFill>
              <a:round/>
              <a:headEnd/>
              <a:tailEnd/>
            </a:ln>
          </p:spPr>
          <p:txBody>
            <a:bodyPr/>
            <a:lstStyle/>
            <a:p>
              <a:endParaRPr lang="fr-FR"/>
            </a:p>
          </p:txBody>
        </p:sp>
        <p:sp>
          <p:nvSpPr>
            <p:cNvPr id="23564" name="Line 10"/>
            <p:cNvSpPr>
              <a:spLocks noChangeShapeType="1"/>
            </p:cNvSpPr>
            <p:nvPr/>
          </p:nvSpPr>
          <p:spPr bwMode="auto">
            <a:xfrm>
              <a:off x="1097" y="3175"/>
              <a:ext cx="0" cy="360"/>
            </a:xfrm>
            <a:prstGeom prst="line">
              <a:avLst/>
            </a:prstGeom>
            <a:noFill/>
            <a:ln w="9525">
              <a:solidFill>
                <a:srgbClr val="000000"/>
              </a:solidFill>
              <a:round/>
              <a:headEnd/>
              <a:tailEnd/>
            </a:ln>
          </p:spPr>
          <p:txBody>
            <a:bodyPr/>
            <a:lstStyle/>
            <a:p>
              <a:endParaRPr lang="fr-FR"/>
            </a:p>
          </p:txBody>
        </p:sp>
        <p:sp>
          <p:nvSpPr>
            <p:cNvPr id="23565" name="Text Box 9"/>
            <p:cNvSpPr txBox="1">
              <a:spLocks noChangeArrowheads="1"/>
            </p:cNvSpPr>
            <p:nvPr/>
          </p:nvSpPr>
          <p:spPr bwMode="auto">
            <a:xfrm>
              <a:off x="1416" y="3264"/>
              <a:ext cx="1080" cy="288"/>
            </a:xfrm>
            <a:prstGeom prst="rect">
              <a:avLst/>
            </a:prstGeom>
            <a:noFill/>
            <a:ln w="9525">
              <a:noFill/>
              <a:miter lim="800000"/>
              <a:headEnd/>
              <a:tailEnd/>
            </a:ln>
          </p:spPr>
          <p:txBody>
            <a:bodyPr/>
            <a:lstStyle/>
            <a:p>
              <a:pPr algn="ctr"/>
              <a:r>
                <a:rPr lang="fr-FR" sz="1200" b="1">
                  <a:latin typeface="Times New Roman" pitchFamily="18" charset="0"/>
                  <a:cs typeface="Times New Roman" pitchFamily="18" charset="0"/>
                </a:rPr>
                <a:t>Développement ralenti ou stoppé</a:t>
              </a:r>
              <a:endParaRPr lang="fr-FR" sz="1200" b="1">
                <a:latin typeface="Tms Rmn" charset="0"/>
                <a:cs typeface="Times New Roman" pitchFamily="18" charset="0"/>
              </a:endParaRPr>
            </a:p>
            <a:p>
              <a:pPr eaLnBrk="0" hangingPunct="0"/>
              <a:endParaRPr lang="fr-FR" sz="2400">
                <a:latin typeface="Times New Roman" pitchFamily="18" charset="0"/>
              </a:endParaRPr>
            </a:p>
          </p:txBody>
        </p:sp>
        <p:sp>
          <p:nvSpPr>
            <p:cNvPr id="23566" name="Line 8"/>
            <p:cNvSpPr>
              <a:spLocks noChangeShapeType="1"/>
            </p:cNvSpPr>
            <p:nvPr/>
          </p:nvSpPr>
          <p:spPr bwMode="auto">
            <a:xfrm flipH="1">
              <a:off x="1128" y="3408"/>
              <a:ext cx="288" cy="0"/>
            </a:xfrm>
            <a:prstGeom prst="line">
              <a:avLst/>
            </a:prstGeom>
            <a:noFill/>
            <a:ln w="31750">
              <a:solidFill>
                <a:srgbClr val="000000"/>
              </a:solidFill>
              <a:round/>
              <a:headEnd/>
              <a:tailEnd type="triangle" w="med" len="med"/>
            </a:ln>
          </p:spPr>
          <p:txBody>
            <a:bodyPr/>
            <a:lstStyle/>
            <a:p>
              <a:endParaRPr lang="fr-FR"/>
            </a:p>
          </p:txBody>
        </p:sp>
        <p:sp>
          <p:nvSpPr>
            <p:cNvPr id="23567" name="Line 7"/>
            <p:cNvSpPr>
              <a:spLocks noChangeShapeType="1"/>
            </p:cNvSpPr>
            <p:nvPr/>
          </p:nvSpPr>
          <p:spPr bwMode="auto">
            <a:xfrm>
              <a:off x="2496" y="3408"/>
              <a:ext cx="360" cy="0"/>
            </a:xfrm>
            <a:prstGeom prst="line">
              <a:avLst/>
            </a:prstGeom>
            <a:noFill/>
            <a:ln w="31750">
              <a:solidFill>
                <a:srgbClr val="000000"/>
              </a:solidFill>
              <a:round/>
              <a:headEnd/>
              <a:tailEnd type="triangle" w="med" len="med"/>
            </a:ln>
          </p:spPr>
          <p:txBody>
            <a:bodyPr/>
            <a:lstStyle/>
            <a:p>
              <a:endParaRPr lang="fr-FR"/>
            </a:p>
          </p:txBody>
        </p:sp>
        <p:sp>
          <p:nvSpPr>
            <p:cNvPr id="23568" name="Text Box 6"/>
            <p:cNvSpPr txBox="1">
              <a:spLocks noChangeArrowheads="1"/>
            </p:cNvSpPr>
            <p:nvPr/>
          </p:nvSpPr>
          <p:spPr bwMode="auto">
            <a:xfrm>
              <a:off x="3288" y="3264"/>
              <a:ext cx="1080" cy="288"/>
            </a:xfrm>
            <a:prstGeom prst="rect">
              <a:avLst/>
            </a:prstGeom>
            <a:noFill/>
            <a:ln w="9525">
              <a:noFill/>
              <a:miter lim="800000"/>
              <a:headEnd/>
              <a:tailEnd/>
            </a:ln>
          </p:spPr>
          <p:txBody>
            <a:bodyPr/>
            <a:lstStyle/>
            <a:p>
              <a:pPr algn="ctr"/>
              <a:r>
                <a:rPr lang="fr-FR" sz="1200" b="1">
                  <a:latin typeface="Times New Roman" pitchFamily="18" charset="0"/>
                  <a:cs typeface="Times New Roman" pitchFamily="18" charset="0"/>
                </a:rPr>
                <a:t>Croissance</a:t>
              </a:r>
              <a:endParaRPr lang="fr-FR" sz="1200" b="1">
                <a:latin typeface="Tms Rmn" charset="0"/>
                <a:cs typeface="Times New Roman" pitchFamily="18" charset="0"/>
              </a:endParaRPr>
            </a:p>
            <a:p>
              <a:pPr algn="ctr" eaLnBrk="0" hangingPunct="0"/>
              <a:r>
                <a:rPr lang="fr-FR" sz="1200" b="1">
                  <a:latin typeface="Times New Roman" pitchFamily="18" charset="0"/>
                  <a:cs typeface="Times New Roman" pitchFamily="18" charset="0"/>
                </a:rPr>
                <a:t>maximale</a:t>
              </a:r>
              <a:endParaRPr lang="fr-FR" sz="1200" b="1">
                <a:latin typeface="Tms Rmn" charset="0"/>
                <a:cs typeface="Times New Roman" pitchFamily="18" charset="0"/>
              </a:endParaRPr>
            </a:p>
            <a:p>
              <a:pPr eaLnBrk="0" hangingPunct="0"/>
              <a:endParaRPr lang="fr-FR" sz="2400">
                <a:latin typeface="Times New Roman" pitchFamily="18" charset="0"/>
              </a:endParaRPr>
            </a:p>
          </p:txBody>
        </p:sp>
        <p:sp>
          <p:nvSpPr>
            <p:cNvPr id="23569" name="Rectangle 15"/>
            <p:cNvSpPr>
              <a:spLocks noChangeArrowheads="1"/>
            </p:cNvSpPr>
            <p:nvPr/>
          </p:nvSpPr>
          <p:spPr bwMode="auto">
            <a:xfrm>
              <a:off x="1152" y="2928"/>
              <a:ext cx="4128" cy="384"/>
            </a:xfrm>
            <a:prstGeom prst="rect">
              <a:avLst/>
            </a:prstGeom>
            <a:noFill/>
            <a:ln w="9525">
              <a:noFill/>
              <a:miter lim="800000"/>
              <a:headEnd/>
              <a:tailEnd/>
            </a:ln>
          </p:spPr>
          <p:txBody>
            <a:bodyPr>
              <a:spAutoFit/>
            </a:bodyPr>
            <a:lstStyle/>
            <a:p>
              <a:pPr algn="just">
                <a:spcBef>
                  <a:spcPct val="50000"/>
                </a:spcBef>
              </a:pPr>
              <a:r>
                <a:rPr lang="fr-FR" sz="1400" b="1" i="1">
                  <a:solidFill>
                    <a:srgbClr val="000000"/>
                  </a:solidFill>
                  <a:latin typeface="Times New Roman" pitchFamily="18" charset="0"/>
                  <a:cs typeface="Times New Roman" pitchFamily="18" charset="0"/>
                </a:rPr>
                <a:t>aw =  0		             0,6		     0,92	    1</a:t>
              </a:r>
              <a:endParaRPr lang="fr-FR" sz="1200" b="1">
                <a:solidFill>
                  <a:srgbClr val="FF3300"/>
                </a:solidFill>
                <a:latin typeface="Tms Rmn" charset="0"/>
                <a:cs typeface="Times New Roman" pitchFamily="18" charset="0"/>
              </a:endParaRPr>
            </a:p>
            <a:p>
              <a:pPr eaLnBrk="0" hangingPunct="0"/>
              <a:endParaRPr lang="fr-FR" sz="2000" b="1">
                <a:solidFill>
                  <a:srgbClr val="FF3300"/>
                </a:solidFill>
                <a:latin typeface="Bookman Old Style" pitchFamily="18" charset="0"/>
              </a:endParaRPr>
            </a:p>
          </p:txBody>
        </p:sp>
      </p:grpSp>
      <p:sp>
        <p:nvSpPr>
          <p:cNvPr id="23558" name="Rectangle 18"/>
          <p:cNvSpPr>
            <a:spLocks noChangeArrowheads="1"/>
          </p:cNvSpPr>
          <p:nvPr/>
        </p:nvSpPr>
        <p:spPr bwMode="auto">
          <a:xfrm>
            <a:off x="0" y="3065463"/>
            <a:ext cx="9144000" cy="396875"/>
          </a:xfrm>
          <a:prstGeom prst="rect">
            <a:avLst/>
          </a:prstGeom>
          <a:noFill/>
          <a:ln w="9525">
            <a:noFill/>
            <a:miter lim="800000"/>
            <a:headEnd/>
            <a:tailEnd/>
          </a:ln>
        </p:spPr>
        <p:txBody>
          <a:bodyPr>
            <a:spAutoFit/>
          </a:bodyPr>
          <a:lstStyle/>
          <a:p>
            <a:pPr algn="ctr">
              <a:spcBef>
                <a:spcPct val="50000"/>
              </a:spcBef>
            </a:pPr>
            <a:endParaRPr lang="fr-FR" sz="2000">
              <a:solidFill>
                <a:srgbClr val="FF3300"/>
              </a:solidFill>
              <a:latin typeface="Bookman Old Style" pitchFamily="18" charset="0"/>
            </a:endParaRPr>
          </a:p>
        </p:txBody>
      </p:sp>
      <p:sp>
        <p:nvSpPr>
          <p:cNvPr id="181268" name="Text Box 20"/>
          <p:cNvSpPr txBox="1">
            <a:spLocks noChangeArrowheads="1"/>
          </p:cNvSpPr>
          <p:nvPr/>
        </p:nvSpPr>
        <p:spPr bwMode="auto">
          <a:xfrm>
            <a:off x="3707904" y="1196752"/>
            <a:ext cx="1295400" cy="369332"/>
          </a:xfrm>
          <a:prstGeom prst="rect">
            <a:avLst/>
          </a:prstGeom>
          <a:noFill/>
          <a:ln w="9525">
            <a:noFill/>
            <a:miter lim="800000"/>
            <a:headEnd/>
            <a:tailEnd/>
          </a:ln>
        </p:spPr>
        <p:txBody>
          <a:bodyPr>
            <a:spAutoFit/>
          </a:bodyPr>
          <a:lstStyle/>
          <a:p>
            <a:pPr>
              <a:spcBef>
                <a:spcPct val="50000"/>
              </a:spcBef>
            </a:pPr>
            <a:r>
              <a:rPr lang="fr-FR" sz="1800" b="0" dirty="0">
                <a:latin typeface="Verdana" pitchFamily="34" charset="0"/>
                <a:ea typeface="Verdana" pitchFamily="34" charset="0"/>
                <a:cs typeface="Verdana" pitchFamily="34" charset="0"/>
              </a:rPr>
              <a:t>L’ EAU</a:t>
            </a:r>
          </a:p>
        </p:txBody>
      </p:sp>
      <p:sp>
        <p:nvSpPr>
          <p:cNvPr id="18"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20" name="Rectangle 19"/>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181268"/>
                                        </p:tgtEl>
                                        <p:attrNameLst>
                                          <p:attrName>style.visibility</p:attrName>
                                        </p:attrNameLst>
                                      </p:cBhvr>
                                      <p:to>
                                        <p:strVal val="visible"/>
                                      </p:to>
                                    </p:set>
                                    <p:animEffect transition="in" filter="blinds(horizontal)">
                                      <p:cBhvr>
                                        <p:cTn id="7" dur="300"/>
                                        <p:tgtEl>
                                          <p:spTgt spid="181268"/>
                                        </p:tgtEl>
                                      </p:cBhvr>
                                    </p:animEffect>
                                  </p:childTnLst>
                                </p:cTn>
                              </p:par>
                            </p:childTnLst>
                          </p:cTn>
                        </p:par>
                        <p:par>
                          <p:cTn id="8" fill="hold">
                            <p:stCondLst>
                              <p:cond delay="900"/>
                            </p:stCondLst>
                            <p:childTnLst>
                              <p:par>
                                <p:cTn id="9" presetID="1" presetClass="entr" presetSubtype="0" fill="hold" grpId="0" nodeType="afterEffect">
                                  <p:stCondLst>
                                    <p:cond delay="2000"/>
                                  </p:stCondLst>
                                  <p:childTnLst>
                                    <p:set>
                                      <p:cBhvr>
                                        <p:cTn id="10" dur="1" fill="hold">
                                          <p:stCondLst>
                                            <p:cond delay="499"/>
                                          </p:stCondLst>
                                        </p:cTn>
                                        <p:tgtEl>
                                          <p:spTgt spid="181251"/>
                                        </p:tgtEl>
                                        <p:attrNameLst>
                                          <p:attrName>style.visibility</p:attrName>
                                        </p:attrNameLst>
                                      </p:cBhvr>
                                      <p:to>
                                        <p:strVal val="visible"/>
                                      </p:to>
                                    </p:set>
                                  </p:childTnLst>
                                </p:cTn>
                              </p:par>
                            </p:childTnLst>
                          </p:cTn>
                        </p:par>
                        <p:par>
                          <p:cTn id="11" fill="hold">
                            <p:stCondLst>
                              <p:cond delay="3400"/>
                            </p:stCondLst>
                            <p:childTnLst>
                              <p:par>
                                <p:cTn id="12" presetID="1" presetClass="entr" presetSubtype="0" fill="hold" grpId="0" nodeType="afterEffect">
                                  <p:stCondLst>
                                    <p:cond delay="3000"/>
                                  </p:stCondLst>
                                  <p:childTnLst>
                                    <p:set>
                                      <p:cBhvr>
                                        <p:cTn id="13" dur="1" fill="hold">
                                          <p:stCondLst>
                                            <p:cond delay="499"/>
                                          </p:stCondLst>
                                        </p:cTn>
                                        <p:tgtEl>
                                          <p:spTgt spid="181253"/>
                                        </p:tgtEl>
                                        <p:attrNameLst>
                                          <p:attrName>style.visibility</p:attrName>
                                        </p:attrNameLst>
                                      </p:cBhvr>
                                      <p:to>
                                        <p:strVal val="visible"/>
                                      </p:to>
                                    </p:set>
                                  </p:childTnLst>
                                </p:cTn>
                              </p:par>
                            </p:childTnLst>
                          </p:cTn>
                        </p:par>
                        <p:par>
                          <p:cTn id="14" fill="hold">
                            <p:stCondLst>
                              <p:cond delay="6900"/>
                            </p:stCondLst>
                            <p:childTnLst>
                              <p:par>
                                <p:cTn id="15" presetID="23" presetClass="entr" presetSubtype="16" fill="hold" nodeType="afterEffect">
                                  <p:stCondLst>
                                    <p:cond delay="100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autoUpdateAnimBg="0"/>
      <p:bldP spid="181253" grpId="0" autoUpdateAnimBg="0"/>
      <p:bldP spid="181268"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Text Box 3"/>
          <p:cNvSpPr txBox="1">
            <a:spLocks noChangeArrowheads="1"/>
          </p:cNvSpPr>
          <p:nvPr/>
        </p:nvSpPr>
        <p:spPr bwMode="auto">
          <a:xfrm>
            <a:off x="3059832" y="1268760"/>
            <a:ext cx="2895600" cy="369332"/>
          </a:xfrm>
          <a:prstGeom prst="rect">
            <a:avLst/>
          </a:prstGeom>
          <a:noFill/>
          <a:ln w="9525">
            <a:noFill/>
            <a:miter lim="800000"/>
            <a:headEnd/>
            <a:tailEnd/>
          </a:ln>
        </p:spPr>
        <p:txBody>
          <a:bodyPr>
            <a:spAutoFit/>
          </a:bodyPr>
          <a:lstStyle/>
          <a:p>
            <a:pPr algn="ctr">
              <a:spcBef>
                <a:spcPct val="50000"/>
              </a:spcBef>
            </a:pPr>
            <a:r>
              <a:rPr lang="fr-FR" sz="1800" b="0" dirty="0">
                <a:latin typeface="Verdana" pitchFamily="34" charset="0"/>
                <a:ea typeface="Verdana" pitchFamily="34" charset="0"/>
                <a:cs typeface="Verdana" pitchFamily="34" charset="0"/>
              </a:rPr>
              <a:t>LA NOURRITURE</a:t>
            </a:r>
          </a:p>
        </p:txBody>
      </p:sp>
      <p:sp>
        <p:nvSpPr>
          <p:cNvPr id="187396" name="Text Box 4"/>
          <p:cNvSpPr txBox="1">
            <a:spLocks noChangeArrowheads="1"/>
          </p:cNvSpPr>
          <p:nvPr/>
        </p:nvSpPr>
        <p:spPr bwMode="auto">
          <a:xfrm>
            <a:off x="395536" y="2348880"/>
            <a:ext cx="8382000" cy="2723823"/>
          </a:xfrm>
          <a:prstGeom prst="rect">
            <a:avLst/>
          </a:prstGeom>
          <a:noFill/>
          <a:ln w="9525">
            <a:noFill/>
            <a:miter lim="800000"/>
            <a:headEnd/>
            <a:tailEnd/>
          </a:ln>
        </p:spPr>
        <p:txBody>
          <a:bodyPr>
            <a:spAutoFit/>
          </a:bodyPr>
          <a:lstStyle/>
          <a:p>
            <a:pPr>
              <a:spcBef>
                <a:spcPct val="50000"/>
              </a:spcBef>
            </a:pPr>
            <a:r>
              <a:rPr lang="fr-FR" sz="1800" b="0" i="1" dirty="0">
                <a:latin typeface="Verdana" pitchFamily="34" charset="0"/>
                <a:ea typeface="Verdana" pitchFamily="34" charset="0"/>
                <a:cs typeface="Verdana" pitchFamily="34" charset="0"/>
              </a:rPr>
              <a:t>Comme chaque être vivant, les microbes ont besoin d’éléments nutritifs pour leur mode de développement, à savoir : </a:t>
            </a:r>
          </a:p>
          <a:p>
            <a:pPr>
              <a:spcBef>
                <a:spcPct val="50000"/>
              </a:spcBef>
            </a:pPr>
            <a:r>
              <a:rPr lang="fr-FR" sz="1800" b="0" i="1" dirty="0">
                <a:latin typeface="Verdana" pitchFamily="34" charset="0"/>
                <a:ea typeface="Verdana" pitchFamily="34" charset="0"/>
                <a:cs typeface="Verdana" pitchFamily="34" charset="0"/>
              </a:rPr>
              <a:t>		Des glucides </a:t>
            </a:r>
          </a:p>
          <a:p>
            <a:pPr>
              <a:spcBef>
                <a:spcPct val="50000"/>
              </a:spcBef>
            </a:pPr>
            <a:r>
              <a:rPr lang="fr-FR" sz="1800" b="0" i="1" dirty="0">
                <a:latin typeface="Verdana" pitchFamily="34" charset="0"/>
                <a:ea typeface="Verdana" pitchFamily="34" charset="0"/>
                <a:cs typeface="Verdana" pitchFamily="34" charset="0"/>
              </a:rPr>
              <a:t>		Des lipides </a:t>
            </a:r>
          </a:p>
          <a:p>
            <a:pPr>
              <a:spcBef>
                <a:spcPct val="50000"/>
              </a:spcBef>
            </a:pPr>
            <a:r>
              <a:rPr lang="fr-FR" sz="1800" b="0" i="1" dirty="0">
                <a:latin typeface="Verdana" pitchFamily="34" charset="0"/>
                <a:ea typeface="Verdana" pitchFamily="34" charset="0"/>
                <a:cs typeface="Verdana" pitchFamily="34" charset="0"/>
              </a:rPr>
              <a:t>		Des protides</a:t>
            </a:r>
          </a:p>
          <a:p>
            <a:pPr>
              <a:spcBef>
                <a:spcPct val="50000"/>
              </a:spcBef>
            </a:pPr>
            <a:r>
              <a:rPr lang="fr-FR" sz="1800" b="0" i="1" dirty="0">
                <a:latin typeface="Verdana" pitchFamily="34" charset="0"/>
                <a:ea typeface="Verdana" pitchFamily="34" charset="0"/>
                <a:cs typeface="Verdana" pitchFamily="34" charset="0"/>
              </a:rPr>
              <a:t>		Des vitamines</a:t>
            </a:r>
          </a:p>
          <a:p>
            <a:pPr>
              <a:spcBef>
                <a:spcPct val="50000"/>
              </a:spcBef>
            </a:pPr>
            <a:r>
              <a:rPr lang="fr-FR" sz="1800" b="0" i="1" dirty="0">
                <a:latin typeface="Verdana" pitchFamily="34" charset="0"/>
                <a:ea typeface="Verdana" pitchFamily="34" charset="0"/>
                <a:cs typeface="Verdana" pitchFamily="34" charset="0"/>
              </a:rPr>
              <a:t>		Des sels minéraux</a:t>
            </a:r>
          </a:p>
        </p:txBody>
      </p:sp>
      <p:sp>
        <p:nvSpPr>
          <p:cNvPr id="24581" name="Rectangle 5"/>
          <p:cNvSpPr>
            <a:spLocks noGrp="1" noChangeArrowheads="1"/>
          </p:cNvSpPr>
          <p:nvPr>
            <p:ph type="title" idx="4294967295"/>
          </p:nvPr>
        </p:nvSpPr>
        <p:spPr>
          <a:xfrm>
            <a:off x="539552" y="1844824"/>
            <a:ext cx="8229600" cy="1143000"/>
          </a:xfrm>
          <a:prstGeom prst="rect">
            <a:avLst/>
          </a:prstGeom>
        </p:spPr>
        <p:txBody>
          <a:bodyPr lIns="92075" tIns="46038" rIns="92075" bIns="46038"/>
          <a:lstStyle/>
          <a:p>
            <a:pPr eaLnBrk="1" hangingPunct="1"/>
            <a:r>
              <a:rPr lang="fr-FR" dirty="0">
                <a:solidFill>
                  <a:schemeClr val="tx1"/>
                </a:solidFill>
              </a:rPr>
              <a:t>	</a:t>
            </a:r>
          </a:p>
        </p:txBody>
      </p:sp>
      <p:sp>
        <p:nvSpPr>
          <p:cNvPr id="6"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sp>
        <p:nvSpPr>
          <p:cNvPr id="8" name="Rectangle 7"/>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187395"/>
                                        </p:tgtEl>
                                        <p:attrNameLst>
                                          <p:attrName>style.visibility</p:attrName>
                                        </p:attrNameLst>
                                      </p:cBhvr>
                                      <p:to>
                                        <p:strVal val="visible"/>
                                      </p:to>
                                    </p:set>
                                    <p:animEffect transition="in" filter="blinds(horizontal)">
                                      <p:cBhvr>
                                        <p:cTn id="7" dur="300"/>
                                        <p:tgtEl>
                                          <p:spTgt spid="187395"/>
                                        </p:tgtEl>
                                      </p:cBhvr>
                                    </p:animEffect>
                                  </p:childTnLst>
                                </p:cTn>
                              </p:par>
                            </p:childTnLst>
                          </p:cTn>
                        </p:par>
                        <p:par>
                          <p:cTn id="8" fill="hold">
                            <p:stCondLst>
                              <p:cond delay="600"/>
                            </p:stCondLst>
                            <p:childTnLst>
                              <p:par>
                                <p:cTn id="9" presetID="1" presetClass="entr" presetSubtype="0" fill="hold" grpId="0" nodeType="afterEffect">
                                  <p:stCondLst>
                                    <p:cond delay="2000"/>
                                  </p:stCondLst>
                                  <p:childTnLst>
                                    <p:set>
                                      <p:cBhvr>
                                        <p:cTn id="10" dur="1" fill="hold">
                                          <p:stCondLst>
                                            <p:cond delay="499"/>
                                          </p:stCondLst>
                                        </p:cTn>
                                        <p:tgtEl>
                                          <p:spTgt spid="1873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autoUpdateAnimBg="0"/>
      <p:bldP spid="18739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Text Box 3"/>
          <p:cNvSpPr txBox="1">
            <a:spLocks noChangeArrowheads="1"/>
          </p:cNvSpPr>
          <p:nvPr/>
        </p:nvSpPr>
        <p:spPr bwMode="auto">
          <a:xfrm>
            <a:off x="1547664" y="1268760"/>
            <a:ext cx="5904656" cy="400110"/>
          </a:xfrm>
          <a:prstGeom prst="rect">
            <a:avLst/>
          </a:prstGeom>
          <a:noFill/>
          <a:ln w="9525">
            <a:noFill/>
            <a:miter lim="800000"/>
            <a:headEnd/>
            <a:tailEnd/>
          </a:ln>
        </p:spPr>
        <p:txBody>
          <a:bodyPr wrap="square">
            <a:spAutoFit/>
          </a:bodyPr>
          <a:lstStyle/>
          <a:p>
            <a:pPr algn="ctr">
              <a:spcBef>
                <a:spcPct val="50000"/>
              </a:spcBef>
            </a:pPr>
            <a:r>
              <a:rPr lang="fr-FR" sz="2000" b="0" dirty="0">
                <a:latin typeface="Verdana" pitchFamily="34" charset="0"/>
                <a:ea typeface="Verdana" pitchFamily="34" charset="0"/>
                <a:cs typeface="Verdana" pitchFamily="34" charset="0"/>
              </a:rPr>
              <a:t>Les microbes les plus pathogènes</a:t>
            </a:r>
          </a:p>
        </p:txBody>
      </p:sp>
      <p:sp>
        <p:nvSpPr>
          <p:cNvPr id="187396" name="Text Box 4"/>
          <p:cNvSpPr txBox="1">
            <a:spLocks noChangeArrowheads="1"/>
          </p:cNvSpPr>
          <p:nvPr/>
        </p:nvSpPr>
        <p:spPr bwMode="auto">
          <a:xfrm>
            <a:off x="395536" y="2348880"/>
            <a:ext cx="8382000" cy="400110"/>
          </a:xfrm>
          <a:prstGeom prst="rect">
            <a:avLst/>
          </a:prstGeom>
          <a:noFill/>
          <a:ln w="9525">
            <a:noFill/>
            <a:miter lim="800000"/>
            <a:headEnd/>
            <a:tailEnd/>
          </a:ln>
        </p:spPr>
        <p:txBody>
          <a:bodyPr>
            <a:spAutoFit/>
          </a:bodyPr>
          <a:lstStyle/>
          <a:p>
            <a:pPr>
              <a:spcBef>
                <a:spcPct val="50000"/>
              </a:spcBef>
            </a:pPr>
            <a:endParaRPr lang="fr-FR" sz="2000" b="1" i="1" dirty="0">
              <a:latin typeface="Bookman Old Style" pitchFamily="18" charset="0"/>
            </a:endParaRPr>
          </a:p>
        </p:txBody>
      </p:sp>
      <p:sp>
        <p:nvSpPr>
          <p:cNvPr id="24581" name="Rectangle 5"/>
          <p:cNvSpPr>
            <a:spLocks noGrp="1" noChangeArrowheads="1"/>
          </p:cNvSpPr>
          <p:nvPr>
            <p:ph type="title" idx="4294967295"/>
          </p:nvPr>
        </p:nvSpPr>
        <p:spPr>
          <a:xfrm>
            <a:off x="539552" y="1844824"/>
            <a:ext cx="8229600" cy="1143000"/>
          </a:xfrm>
          <a:prstGeom prst="rect">
            <a:avLst/>
          </a:prstGeom>
        </p:spPr>
        <p:txBody>
          <a:bodyPr lIns="92075" tIns="46038" rIns="92075" bIns="46038"/>
          <a:lstStyle/>
          <a:p>
            <a:pPr eaLnBrk="1" hangingPunct="1"/>
            <a:r>
              <a:rPr lang="fr-FR" dirty="0">
                <a:solidFill>
                  <a:schemeClr val="tx1"/>
                </a:solidFill>
              </a:rPr>
              <a:t>	</a:t>
            </a:r>
          </a:p>
        </p:txBody>
      </p:sp>
      <p:sp>
        <p:nvSpPr>
          <p:cNvPr id="6"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Notions de microbiologie</a:t>
            </a:r>
          </a:p>
        </p:txBody>
      </p:sp>
      <p:graphicFrame>
        <p:nvGraphicFramePr>
          <p:cNvPr id="8" name="Tableau 7"/>
          <p:cNvGraphicFramePr>
            <a:graphicFrameLocks noGrp="1"/>
          </p:cNvGraphicFramePr>
          <p:nvPr/>
        </p:nvGraphicFramePr>
        <p:xfrm>
          <a:off x="1475656" y="2492896"/>
          <a:ext cx="6840760" cy="3677920"/>
        </p:xfrm>
        <a:graphic>
          <a:graphicData uri="http://schemas.openxmlformats.org/drawingml/2006/table">
            <a:tbl>
              <a:tblPr firstRow="1" bandRow="1">
                <a:tableStyleId>{5C22544A-7EE6-4342-B048-85BDC9FD1C3A}</a:tableStyleId>
              </a:tblPr>
              <a:tblGrid>
                <a:gridCol w="3420380">
                  <a:extLst>
                    <a:ext uri="{9D8B030D-6E8A-4147-A177-3AD203B41FA5}">
                      <a16:colId xmlns:a16="http://schemas.microsoft.com/office/drawing/2014/main" val="20000"/>
                    </a:ext>
                  </a:extLst>
                </a:gridCol>
                <a:gridCol w="3420380">
                  <a:extLst>
                    <a:ext uri="{9D8B030D-6E8A-4147-A177-3AD203B41FA5}">
                      <a16:colId xmlns:a16="http://schemas.microsoft.com/office/drawing/2014/main" val="20001"/>
                    </a:ext>
                  </a:extLst>
                </a:gridCol>
              </a:tblGrid>
              <a:tr h="370840">
                <a:tc>
                  <a:txBody>
                    <a:bodyPr/>
                    <a:lstStyle/>
                    <a:p>
                      <a:r>
                        <a:rPr lang="fr-FR" dirty="0"/>
                        <a:t>Nom </a:t>
                      </a:r>
                    </a:p>
                  </a:txBody>
                  <a:tcPr/>
                </a:tc>
                <a:tc>
                  <a:txBody>
                    <a:bodyPr/>
                    <a:lstStyle/>
                    <a:p>
                      <a:r>
                        <a:rPr lang="fr-FR" dirty="0"/>
                        <a:t>Lieu de développement </a:t>
                      </a:r>
                    </a:p>
                  </a:txBody>
                  <a:tcPr/>
                </a:tc>
                <a:extLst>
                  <a:ext uri="{0D108BD9-81ED-4DB2-BD59-A6C34878D82A}">
                    <a16:rowId xmlns:a16="http://schemas.microsoft.com/office/drawing/2014/main" val="10000"/>
                  </a:ext>
                </a:extLst>
              </a:tr>
              <a:tr h="370840">
                <a:tc>
                  <a:txBody>
                    <a:bodyPr/>
                    <a:lstStyle/>
                    <a:p>
                      <a:r>
                        <a:rPr lang="fr-FR" dirty="0">
                          <a:latin typeface="Verdana" pitchFamily="34" charset="0"/>
                          <a:ea typeface="Verdana" pitchFamily="34" charset="0"/>
                          <a:cs typeface="Verdana" pitchFamily="34" charset="0"/>
                        </a:rPr>
                        <a:t>Listéria </a:t>
                      </a:r>
                    </a:p>
                  </a:txBody>
                  <a:tcPr/>
                </a:tc>
                <a:tc>
                  <a:txBody>
                    <a:bodyPr/>
                    <a:lstStyle/>
                    <a:p>
                      <a:r>
                        <a:rPr lang="fr-FR" dirty="0">
                          <a:latin typeface="Verdana" pitchFamily="34" charset="0"/>
                          <a:ea typeface="Verdana" pitchFamily="34" charset="0"/>
                          <a:cs typeface="Verdana" pitchFamily="34" charset="0"/>
                        </a:rPr>
                        <a:t>Fromages au lait crus et viandes </a:t>
                      </a:r>
                    </a:p>
                  </a:txBody>
                  <a:tcPr/>
                </a:tc>
                <a:extLst>
                  <a:ext uri="{0D108BD9-81ED-4DB2-BD59-A6C34878D82A}">
                    <a16:rowId xmlns:a16="http://schemas.microsoft.com/office/drawing/2014/main" val="10001"/>
                  </a:ext>
                </a:extLst>
              </a:tr>
              <a:tr h="370840">
                <a:tc>
                  <a:txBody>
                    <a:bodyPr/>
                    <a:lstStyle/>
                    <a:p>
                      <a:r>
                        <a:rPr lang="fr-FR" dirty="0">
                          <a:latin typeface="Verdana" pitchFamily="34" charset="0"/>
                          <a:ea typeface="Verdana" pitchFamily="34" charset="0"/>
                          <a:cs typeface="Verdana" pitchFamily="34" charset="0"/>
                        </a:rPr>
                        <a:t>Staphylocoque doré</a:t>
                      </a:r>
                    </a:p>
                  </a:txBody>
                  <a:tcPr/>
                </a:tc>
                <a:tc>
                  <a:txBody>
                    <a:bodyPr/>
                    <a:lstStyle/>
                    <a:p>
                      <a:r>
                        <a:rPr lang="fr-FR" dirty="0">
                          <a:latin typeface="Verdana" pitchFamily="34" charset="0"/>
                          <a:ea typeface="Verdana" pitchFamily="34" charset="0"/>
                          <a:cs typeface="Verdana" pitchFamily="34" charset="0"/>
                        </a:rPr>
                        <a:t>partout</a:t>
                      </a:r>
                    </a:p>
                  </a:txBody>
                  <a:tcPr/>
                </a:tc>
                <a:extLst>
                  <a:ext uri="{0D108BD9-81ED-4DB2-BD59-A6C34878D82A}">
                    <a16:rowId xmlns:a16="http://schemas.microsoft.com/office/drawing/2014/main" val="10002"/>
                  </a:ext>
                </a:extLst>
              </a:tr>
              <a:tr h="370840">
                <a:tc>
                  <a:txBody>
                    <a:bodyPr/>
                    <a:lstStyle/>
                    <a:p>
                      <a:r>
                        <a:rPr lang="fr-FR" dirty="0">
                          <a:latin typeface="Verdana" pitchFamily="34" charset="0"/>
                          <a:ea typeface="Verdana" pitchFamily="34" charset="0"/>
                          <a:cs typeface="Verdana" pitchFamily="34" charset="0"/>
                        </a:rPr>
                        <a:t>Salmonelle </a:t>
                      </a:r>
                    </a:p>
                  </a:txBody>
                  <a:tcPr/>
                </a:tc>
                <a:tc>
                  <a:txBody>
                    <a:bodyPr/>
                    <a:lstStyle/>
                    <a:p>
                      <a:r>
                        <a:rPr lang="fr-FR" dirty="0">
                          <a:latin typeface="Verdana" pitchFamily="34" charset="0"/>
                          <a:ea typeface="Verdana" pitchFamily="34" charset="0"/>
                          <a:cs typeface="Verdana" pitchFamily="34" charset="0"/>
                        </a:rPr>
                        <a:t>Œufs, fruits de mer</a:t>
                      </a:r>
                    </a:p>
                  </a:txBody>
                  <a:tcPr/>
                </a:tc>
                <a:extLst>
                  <a:ext uri="{0D108BD9-81ED-4DB2-BD59-A6C34878D82A}">
                    <a16:rowId xmlns:a16="http://schemas.microsoft.com/office/drawing/2014/main" val="10003"/>
                  </a:ext>
                </a:extLst>
              </a:tr>
              <a:tr h="370840">
                <a:tc>
                  <a:txBody>
                    <a:bodyPr/>
                    <a:lstStyle/>
                    <a:p>
                      <a:r>
                        <a:rPr lang="fr-FR" dirty="0">
                          <a:latin typeface="Verdana" pitchFamily="34" charset="0"/>
                          <a:ea typeface="Verdana" pitchFamily="34" charset="0"/>
                          <a:cs typeface="Verdana" pitchFamily="34" charset="0"/>
                        </a:rPr>
                        <a:t>Escherichia</a:t>
                      </a:r>
                      <a:r>
                        <a:rPr lang="fr-FR" baseline="0" dirty="0">
                          <a:latin typeface="Verdana" pitchFamily="34" charset="0"/>
                          <a:ea typeface="Verdana" pitchFamily="34" charset="0"/>
                          <a:cs typeface="Verdana" pitchFamily="34" charset="0"/>
                        </a:rPr>
                        <a:t> coli</a:t>
                      </a:r>
                      <a:endParaRPr lang="fr-FR" dirty="0">
                        <a:latin typeface="Verdana" pitchFamily="34" charset="0"/>
                        <a:ea typeface="Verdana" pitchFamily="34" charset="0"/>
                        <a:cs typeface="Verdana" pitchFamily="34" charset="0"/>
                      </a:endParaRPr>
                    </a:p>
                  </a:txBody>
                  <a:tcPr/>
                </a:tc>
                <a:tc>
                  <a:txBody>
                    <a:bodyPr/>
                    <a:lstStyle/>
                    <a:p>
                      <a:r>
                        <a:rPr lang="fr-FR" dirty="0">
                          <a:latin typeface="Verdana" pitchFamily="34" charset="0"/>
                          <a:ea typeface="Verdana" pitchFamily="34" charset="0"/>
                          <a:cs typeface="Verdana" pitchFamily="34" charset="0"/>
                        </a:rPr>
                        <a:t>Mains non lavées après passage toilette, viandes fraiches, air, sol</a:t>
                      </a:r>
                    </a:p>
                  </a:txBody>
                  <a:tcPr/>
                </a:tc>
                <a:extLst>
                  <a:ext uri="{0D108BD9-81ED-4DB2-BD59-A6C34878D82A}">
                    <a16:rowId xmlns:a16="http://schemas.microsoft.com/office/drawing/2014/main" val="10004"/>
                  </a:ext>
                </a:extLst>
              </a:tr>
              <a:tr h="370840">
                <a:tc>
                  <a:txBody>
                    <a:bodyPr/>
                    <a:lstStyle/>
                    <a:p>
                      <a:r>
                        <a:rPr lang="fr-FR" dirty="0" err="1">
                          <a:latin typeface="Verdana" pitchFamily="34" charset="0"/>
                          <a:ea typeface="Verdana" pitchFamily="34" charset="0"/>
                          <a:cs typeface="Verdana" pitchFamily="34" charset="0"/>
                        </a:rPr>
                        <a:t>Clostridium</a:t>
                      </a:r>
                      <a:endParaRPr lang="fr-FR" dirty="0">
                        <a:latin typeface="Verdana" pitchFamily="34" charset="0"/>
                        <a:ea typeface="Verdana" pitchFamily="34" charset="0"/>
                        <a:cs typeface="Verdana" pitchFamily="34" charset="0"/>
                      </a:endParaRPr>
                    </a:p>
                  </a:txBody>
                  <a:tcPr/>
                </a:tc>
                <a:tc>
                  <a:txBody>
                    <a:bodyPr/>
                    <a:lstStyle/>
                    <a:p>
                      <a:r>
                        <a:rPr lang="fr-FR" dirty="0">
                          <a:latin typeface="Verdana" pitchFamily="34" charset="0"/>
                          <a:ea typeface="Verdana" pitchFamily="34" charset="0"/>
                          <a:cs typeface="Verdana" pitchFamily="34" charset="0"/>
                        </a:rPr>
                        <a:t>Boites de conserves</a:t>
                      </a:r>
                    </a:p>
                  </a:txBody>
                  <a:tcPr/>
                </a:tc>
                <a:extLst>
                  <a:ext uri="{0D108BD9-81ED-4DB2-BD59-A6C34878D82A}">
                    <a16:rowId xmlns:a16="http://schemas.microsoft.com/office/drawing/2014/main" val="10005"/>
                  </a:ext>
                </a:extLst>
              </a:tr>
              <a:tr h="370840">
                <a:tc>
                  <a:txBody>
                    <a:bodyPr/>
                    <a:lstStyle/>
                    <a:p>
                      <a:r>
                        <a:rPr lang="fr-FR" dirty="0" err="1">
                          <a:latin typeface="Verdana" pitchFamily="34" charset="0"/>
                          <a:ea typeface="Verdana" pitchFamily="34" charset="0"/>
                          <a:cs typeface="Verdana" pitchFamily="34" charset="0"/>
                        </a:rPr>
                        <a:t>Légionnelle</a:t>
                      </a:r>
                      <a:endParaRPr lang="fr-FR" dirty="0">
                        <a:latin typeface="Verdana" pitchFamily="34" charset="0"/>
                        <a:ea typeface="Verdana" pitchFamily="34" charset="0"/>
                        <a:cs typeface="Verdana" pitchFamily="34" charset="0"/>
                      </a:endParaRPr>
                    </a:p>
                  </a:txBody>
                  <a:tcPr/>
                </a:tc>
                <a:tc>
                  <a:txBody>
                    <a:bodyPr/>
                    <a:lstStyle/>
                    <a:p>
                      <a:r>
                        <a:rPr lang="fr-FR" dirty="0">
                          <a:latin typeface="Verdana" pitchFamily="34" charset="0"/>
                          <a:ea typeface="Verdana" pitchFamily="34" charset="0"/>
                          <a:cs typeface="Verdana" pitchFamily="34" charset="0"/>
                        </a:rPr>
                        <a:t>Eau tiède et chaude (jusqu’à 55°C)</a:t>
                      </a:r>
                    </a:p>
                  </a:txBody>
                  <a:tcPr/>
                </a:tc>
                <a:extLst>
                  <a:ext uri="{0D108BD9-81ED-4DB2-BD59-A6C34878D82A}">
                    <a16:rowId xmlns:a16="http://schemas.microsoft.com/office/drawing/2014/main" val="10006"/>
                  </a:ext>
                </a:extLst>
              </a:tr>
            </a:tbl>
          </a:graphicData>
        </a:graphic>
      </p:graphicFrame>
      <p:sp>
        <p:nvSpPr>
          <p:cNvPr id="9" name="Rectangle 8"/>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187395"/>
                                        </p:tgtEl>
                                        <p:attrNameLst>
                                          <p:attrName>style.visibility</p:attrName>
                                        </p:attrNameLst>
                                      </p:cBhvr>
                                      <p:to>
                                        <p:strVal val="visible"/>
                                      </p:to>
                                    </p:set>
                                    <p:animEffect transition="in" filter="blinds(horizontal)">
                                      <p:cBhvr>
                                        <p:cTn id="7" dur="300"/>
                                        <p:tgtEl>
                                          <p:spTgt spid="187395"/>
                                        </p:tgtEl>
                                      </p:cBhvr>
                                    </p:animEffect>
                                  </p:childTnLst>
                                </p:cTn>
                              </p:par>
                            </p:childTnLst>
                          </p:cTn>
                        </p:par>
                        <p:par>
                          <p:cTn id="8" fill="hold">
                            <p:stCondLst>
                              <p:cond delay="1500"/>
                            </p:stCondLst>
                            <p:childTnLst>
                              <p:par>
                                <p:cTn id="9" presetID="1" presetClass="entr" presetSubtype="0" fill="hold" grpId="0" nodeType="afterEffect" nodePh="1">
                                  <p:stCondLst>
                                    <p:cond delay="2000"/>
                                  </p:stCondLst>
                                  <p:endCondLst>
                                    <p:cond evt="begin" delay="0">
                                      <p:tn val="9"/>
                                    </p:cond>
                                  </p:endCondLst>
                                  <p:childTnLst>
                                    <p:set>
                                      <p:cBhvr>
                                        <p:cTn id="10" dur="1" fill="hold">
                                          <p:stCondLst>
                                            <p:cond delay="499"/>
                                          </p:stCondLst>
                                        </p:cTn>
                                        <p:tgtEl>
                                          <p:spTgt spid="1873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autoUpdateAnimBg="0"/>
      <p:bldP spid="18739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4" name="Text Box 10"/>
          <p:cNvSpPr txBox="1">
            <a:spLocks noChangeArrowheads="1"/>
          </p:cNvSpPr>
          <p:nvPr/>
        </p:nvSpPr>
        <p:spPr bwMode="auto">
          <a:xfrm>
            <a:off x="217488" y="439738"/>
            <a:ext cx="1906587" cy="37623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r>
              <a:rPr lang="fr-FR" sz="1800">
                <a:solidFill>
                  <a:srgbClr val="000099"/>
                </a:solidFill>
                <a:latin typeface="Verdana" pitchFamily="34" charset="0"/>
              </a:rPr>
              <a:t>1. Historique</a:t>
            </a:r>
          </a:p>
        </p:txBody>
      </p:sp>
      <p:sp>
        <p:nvSpPr>
          <p:cNvPr id="16396" name="Line 12"/>
          <p:cNvSpPr>
            <a:spLocks noChangeShapeType="1"/>
          </p:cNvSpPr>
          <p:nvPr/>
        </p:nvSpPr>
        <p:spPr bwMode="auto">
          <a:xfrm>
            <a:off x="1044575" y="3717925"/>
            <a:ext cx="3313113" cy="0"/>
          </a:xfrm>
          <a:prstGeom prst="line">
            <a:avLst/>
          </a:prstGeom>
          <a:noFill/>
          <a:ln w="28575" cap="sq">
            <a:noFill/>
            <a:round/>
            <a:headEnd/>
            <a:tailEnd/>
          </a:ln>
          <a:effectLst/>
        </p:spPr>
        <p:txBody>
          <a:bodyPr/>
          <a:lstStyle/>
          <a:p>
            <a:endParaRPr lang="fr-FR"/>
          </a:p>
        </p:txBody>
      </p:sp>
      <p:sp>
        <p:nvSpPr>
          <p:cNvPr id="16397" name="Line 13"/>
          <p:cNvSpPr>
            <a:spLocks noChangeShapeType="1"/>
          </p:cNvSpPr>
          <p:nvPr/>
        </p:nvSpPr>
        <p:spPr bwMode="auto">
          <a:xfrm>
            <a:off x="1044575" y="4859338"/>
            <a:ext cx="3313113" cy="0"/>
          </a:xfrm>
          <a:prstGeom prst="line">
            <a:avLst/>
          </a:prstGeom>
          <a:noFill/>
          <a:ln w="28575" cap="sq">
            <a:noFill/>
            <a:round/>
            <a:headEnd/>
            <a:tailEnd/>
          </a:ln>
          <a:effectLst/>
        </p:spPr>
        <p:txBody>
          <a:bodyPr/>
          <a:lstStyle/>
          <a:p>
            <a:endParaRPr lang="fr-FR"/>
          </a:p>
        </p:txBody>
      </p:sp>
      <p:sp>
        <p:nvSpPr>
          <p:cNvPr id="16398" name="Line 14"/>
          <p:cNvSpPr>
            <a:spLocks noChangeShapeType="1"/>
          </p:cNvSpPr>
          <p:nvPr/>
        </p:nvSpPr>
        <p:spPr bwMode="auto">
          <a:xfrm>
            <a:off x="1044575" y="3717925"/>
            <a:ext cx="0" cy="1690688"/>
          </a:xfrm>
          <a:prstGeom prst="line">
            <a:avLst/>
          </a:prstGeom>
          <a:noFill/>
          <a:ln w="28575" cap="sq">
            <a:noFill/>
            <a:round/>
            <a:headEnd/>
            <a:tailEnd/>
          </a:ln>
          <a:effectLst/>
        </p:spPr>
        <p:txBody>
          <a:bodyPr/>
          <a:lstStyle/>
          <a:p>
            <a:endParaRPr lang="fr-FR"/>
          </a:p>
        </p:txBody>
      </p:sp>
      <p:sp>
        <p:nvSpPr>
          <p:cNvPr id="16399" name="Line 15"/>
          <p:cNvSpPr>
            <a:spLocks noChangeShapeType="1"/>
          </p:cNvSpPr>
          <p:nvPr/>
        </p:nvSpPr>
        <p:spPr bwMode="auto">
          <a:xfrm>
            <a:off x="7596188" y="3717925"/>
            <a:ext cx="0" cy="1690688"/>
          </a:xfrm>
          <a:prstGeom prst="line">
            <a:avLst/>
          </a:prstGeom>
          <a:noFill/>
          <a:ln w="28575" cap="sq">
            <a:noFill/>
            <a:round/>
            <a:headEnd/>
            <a:tailEnd/>
          </a:ln>
          <a:effectLst/>
        </p:spPr>
        <p:txBody>
          <a:bodyPr/>
          <a:lstStyle/>
          <a:p>
            <a:endParaRPr lang="fr-FR"/>
          </a:p>
        </p:txBody>
      </p:sp>
      <p:sp>
        <p:nvSpPr>
          <p:cNvPr id="16400" name="Line 16"/>
          <p:cNvSpPr>
            <a:spLocks noChangeShapeType="1"/>
          </p:cNvSpPr>
          <p:nvPr/>
        </p:nvSpPr>
        <p:spPr bwMode="auto">
          <a:xfrm>
            <a:off x="4357688" y="5408613"/>
            <a:ext cx="3238500" cy="0"/>
          </a:xfrm>
          <a:prstGeom prst="line">
            <a:avLst/>
          </a:prstGeom>
          <a:noFill/>
          <a:ln w="28575" cap="sq">
            <a:noFill/>
            <a:round/>
            <a:headEnd/>
            <a:tailEnd/>
          </a:ln>
          <a:effectLst/>
        </p:spPr>
        <p:txBody>
          <a:bodyPr/>
          <a:lstStyle/>
          <a:p>
            <a:endParaRPr lang="fr-FR"/>
          </a:p>
        </p:txBody>
      </p:sp>
      <p:sp>
        <p:nvSpPr>
          <p:cNvPr id="16402" name="Text Box 18"/>
          <p:cNvSpPr txBox="1">
            <a:spLocks noChangeArrowheads="1"/>
          </p:cNvSpPr>
          <p:nvPr/>
        </p:nvSpPr>
        <p:spPr bwMode="auto">
          <a:xfrm>
            <a:off x="2347913" y="2044700"/>
            <a:ext cx="3238387" cy="369332"/>
          </a:xfrm>
          <a:prstGeom prst="rect">
            <a:avLst/>
          </a:prstGeom>
          <a:noFill/>
          <a:ln w="12700">
            <a:noFill/>
            <a:miter lim="800000"/>
            <a:headEnd type="none" w="sm" len="sm"/>
            <a:tailEnd type="none" w="sm" len="sm"/>
          </a:ln>
          <a:effectLst/>
        </p:spPr>
        <p:txBody>
          <a:bodyPr wrap="none">
            <a:spAutoFit/>
          </a:bodyPr>
          <a:lstStyle/>
          <a:p>
            <a:pPr eaLnBrk="0" hangingPunct="0"/>
            <a:r>
              <a:rPr lang="fr-BE" sz="1800" b="0">
                <a:latin typeface="Verdana" pitchFamily="34" charset="0"/>
              </a:rPr>
              <a:t>C</a:t>
            </a:r>
            <a:r>
              <a:rPr lang="fr-FR" sz="1800" b="0">
                <a:latin typeface="Verdana" pitchFamily="34" charset="0"/>
              </a:rPr>
              <a:t>ontrôle sur le produit fini</a:t>
            </a:r>
          </a:p>
        </p:txBody>
      </p:sp>
      <p:sp>
        <p:nvSpPr>
          <p:cNvPr id="16403" name="AutoShape 19"/>
          <p:cNvSpPr>
            <a:spLocks noChangeArrowheads="1"/>
          </p:cNvSpPr>
          <p:nvPr/>
        </p:nvSpPr>
        <p:spPr bwMode="auto">
          <a:xfrm flipV="1">
            <a:off x="1763713" y="1844675"/>
            <a:ext cx="528637" cy="51276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none" anchor="ctr"/>
          <a:lstStyle/>
          <a:p>
            <a:endParaRPr lang="fr-FR"/>
          </a:p>
        </p:txBody>
      </p:sp>
      <p:sp>
        <p:nvSpPr>
          <p:cNvPr id="16404" name="Text Box 20"/>
          <p:cNvSpPr txBox="1">
            <a:spLocks noChangeArrowheads="1"/>
          </p:cNvSpPr>
          <p:nvPr/>
        </p:nvSpPr>
        <p:spPr bwMode="auto">
          <a:xfrm>
            <a:off x="900113" y="1196975"/>
            <a:ext cx="3311847" cy="369332"/>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p>
            <a:pPr eaLnBrk="0" hangingPunct="0"/>
            <a:r>
              <a:rPr lang="fr-BE" sz="1800" b="0" i="1" dirty="0">
                <a:solidFill>
                  <a:schemeClr val="bg1"/>
                </a:solidFill>
                <a:latin typeface="Verdana" pitchFamily="34" charset="0"/>
              </a:rPr>
              <a:t>Avant les années 1990</a:t>
            </a:r>
            <a:endParaRPr lang="fr-FR" sz="1800" b="0" i="1" dirty="0">
              <a:solidFill>
                <a:schemeClr val="bg1"/>
              </a:solidFill>
              <a:latin typeface="Verdana" pitchFamily="34" charset="0"/>
            </a:endParaRPr>
          </a:p>
        </p:txBody>
      </p:sp>
      <p:sp>
        <p:nvSpPr>
          <p:cNvPr id="16407" name="Text Box 23"/>
          <p:cNvSpPr txBox="1">
            <a:spLocks noChangeArrowheads="1"/>
          </p:cNvSpPr>
          <p:nvPr/>
        </p:nvSpPr>
        <p:spPr bwMode="auto">
          <a:xfrm>
            <a:off x="2051050" y="5229225"/>
            <a:ext cx="5742534" cy="369332"/>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none">
            <a:spAutoFit/>
          </a:bodyPr>
          <a:lstStyle/>
          <a:p>
            <a:pPr eaLnBrk="0" hangingPunct="0"/>
            <a:r>
              <a:rPr lang="fr-FR" sz="1800" b="0" dirty="0">
                <a:solidFill>
                  <a:srgbClr val="FF0066"/>
                </a:solidFill>
                <a:latin typeface="Verdana" pitchFamily="34" charset="0"/>
              </a:rPr>
              <a:t>évolution vers un système préventif de maîtrise</a:t>
            </a:r>
          </a:p>
        </p:txBody>
      </p:sp>
      <p:sp>
        <p:nvSpPr>
          <p:cNvPr id="16408" name="AutoShape 24"/>
          <p:cNvSpPr>
            <a:spLocks noChangeArrowheads="1"/>
          </p:cNvSpPr>
          <p:nvPr/>
        </p:nvSpPr>
        <p:spPr bwMode="auto">
          <a:xfrm>
            <a:off x="4140200" y="4329113"/>
            <a:ext cx="333375" cy="755650"/>
          </a:xfrm>
          <a:prstGeom prst="downArrow">
            <a:avLst>
              <a:gd name="adj1" fmla="val 50000"/>
              <a:gd name="adj2" fmla="val 56667"/>
            </a:avLst>
          </a:prstGeom>
          <a:solidFill>
            <a:schemeClr val="accent2"/>
          </a:solidFill>
          <a:ln w="12700">
            <a:noFill/>
            <a:miter lim="800000"/>
            <a:headEnd type="none" w="sm" len="sm"/>
            <a:tailEnd type="none" w="sm" len="sm"/>
          </a:ln>
          <a:effectLst/>
        </p:spPr>
        <p:txBody>
          <a:bodyPr wrap="none" anchor="ctr"/>
          <a:lstStyle/>
          <a:p>
            <a:endParaRPr lang="fr-FR"/>
          </a:p>
        </p:txBody>
      </p:sp>
      <p:sp>
        <p:nvSpPr>
          <p:cNvPr id="16410" name="Rectangle 26"/>
          <p:cNvSpPr>
            <a:spLocks noChangeArrowheads="1"/>
          </p:cNvSpPr>
          <p:nvPr/>
        </p:nvSpPr>
        <p:spPr bwMode="auto">
          <a:xfrm>
            <a:off x="611188" y="3141663"/>
            <a:ext cx="7708900" cy="1086964"/>
          </a:xfrm>
          <a:prstGeom prst="rect">
            <a:avLst/>
          </a:prstGeom>
          <a:noFill/>
          <a:ln w="12700">
            <a:noFill/>
            <a:miter lim="800000"/>
            <a:headEnd/>
            <a:tailEnd/>
          </a:ln>
          <a:effectLst/>
        </p:spPr>
        <p:txBody>
          <a:bodyPr lIns="90488" tIns="44450" rIns="90488" bIns="44450">
            <a:spAutoFit/>
          </a:bodyPr>
          <a:lstStyle/>
          <a:p>
            <a:pPr algn="ctr">
              <a:lnSpc>
                <a:spcPct val="90000"/>
              </a:lnSpc>
            </a:pPr>
            <a:r>
              <a:rPr lang="fr-FR" sz="1800" dirty="0">
                <a:latin typeface="Verdana" pitchFamily="34" charset="0"/>
              </a:rPr>
              <a:t>Directive 93/43/CE</a:t>
            </a:r>
            <a:endParaRPr lang="fr-FR" sz="1800" b="0" dirty="0">
              <a:latin typeface="Verdana" pitchFamily="34" charset="0"/>
            </a:endParaRPr>
          </a:p>
          <a:p>
            <a:pPr algn="ctr">
              <a:lnSpc>
                <a:spcPct val="90000"/>
              </a:lnSpc>
            </a:pPr>
            <a:r>
              <a:rPr lang="fr-FR" sz="1800" b="0" dirty="0">
                <a:latin typeface="Verdana" pitchFamily="34" charset="0"/>
              </a:rPr>
              <a:t>relative à l’hygiène des denrées alimentaires </a:t>
            </a:r>
          </a:p>
          <a:p>
            <a:pPr algn="ctr">
              <a:lnSpc>
                <a:spcPct val="90000"/>
              </a:lnSpc>
            </a:pPr>
            <a:endParaRPr lang="fr-FR" sz="1800" b="0" dirty="0">
              <a:solidFill>
                <a:srgbClr val="A50021"/>
              </a:solidFill>
              <a:latin typeface="Verdana" pitchFamily="34" charset="0"/>
            </a:endParaRPr>
          </a:p>
          <a:p>
            <a:pPr algn="ctr">
              <a:lnSpc>
                <a:spcPct val="90000"/>
              </a:lnSpc>
            </a:pPr>
            <a:r>
              <a:rPr lang="fr-FR" sz="1800" b="0" dirty="0">
                <a:latin typeface="Verdana" pitchFamily="34" charset="0"/>
              </a:rPr>
              <a:t>Règles générales applicables à tous les produits</a:t>
            </a:r>
            <a:endParaRPr lang="fr-FR" sz="1800" b="0" u="sng" dirty="0">
              <a:solidFill>
                <a:srgbClr val="FFFF99"/>
              </a:solidFill>
              <a:latin typeface="Verdana" pitchFamily="34" charset="0"/>
            </a:endParaRPr>
          </a:p>
        </p:txBody>
      </p:sp>
      <p:sp>
        <p:nvSpPr>
          <p:cNvPr id="16412" name="Text Box 28"/>
          <p:cNvSpPr txBox="1">
            <a:spLocks noChangeArrowheads="1"/>
          </p:cNvSpPr>
          <p:nvPr/>
        </p:nvSpPr>
        <p:spPr bwMode="auto">
          <a:xfrm>
            <a:off x="971550" y="2636838"/>
            <a:ext cx="2232025" cy="369332"/>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a:spAutoFit/>
          </a:bodyPr>
          <a:lstStyle/>
          <a:p>
            <a:pPr eaLnBrk="0" hangingPunct="0"/>
            <a:r>
              <a:rPr lang="fr-BE" sz="1800" b="0" i="1">
                <a:solidFill>
                  <a:schemeClr val="bg1"/>
                </a:solidFill>
                <a:latin typeface="Verdana" pitchFamily="34" charset="0"/>
              </a:rPr>
              <a:t>En 1993</a:t>
            </a:r>
            <a:endParaRPr lang="fr-FR" sz="1800" b="0" i="1">
              <a:solidFill>
                <a:schemeClr val="bg1"/>
              </a:solidFill>
              <a:latin typeface="Verdana" pitchFamily="34" charset="0"/>
            </a:endParaRPr>
          </a:p>
        </p:txBody>
      </p:sp>
      <p:sp>
        <p:nvSpPr>
          <p:cNvPr id="15" name="Rectangle 14"/>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2"/>
          <p:cNvSpPr txBox="1">
            <a:spLocks noChangeArrowheads="1"/>
          </p:cNvSpPr>
          <p:nvPr/>
        </p:nvSpPr>
        <p:spPr bwMode="auto">
          <a:xfrm>
            <a:off x="609600" y="304800"/>
            <a:ext cx="7924800" cy="457200"/>
          </a:xfrm>
          <a:prstGeom prst="rect">
            <a:avLst/>
          </a:prstGeom>
          <a:noFill/>
          <a:ln w="9525">
            <a:noFill/>
            <a:miter lim="800000"/>
            <a:headEnd/>
            <a:tailEnd/>
          </a:ln>
        </p:spPr>
        <p:txBody>
          <a:bodyPr>
            <a:spAutoFit/>
          </a:bodyPr>
          <a:lstStyle/>
          <a:p>
            <a:pPr algn="ctr">
              <a:spcBef>
                <a:spcPct val="50000"/>
              </a:spcBef>
            </a:pPr>
            <a:r>
              <a:rPr lang="fr-FR" sz="2400" b="1">
                <a:solidFill>
                  <a:srgbClr val="FF3300"/>
                </a:solidFill>
                <a:latin typeface="Bookman Old Style" pitchFamily="18" charset="0"/>
              </a:rPr>
              <a:t>LES DIFFERENTS MODES DE CONSERVATION</a:t>
            </a:r>
          </a:p>
        </p:txBody>
      </p:sp>
      <p:sp>
        <p:nvSpPr>
          <p:cNvPr id="26627" name="Text Box 3"/>
          <p:cNvSpPr txBox="1">
            <a:spLocks noChangeArrowheads="1"/>
          </p:cNvSpPr>
          <p:nvPr/>
        </p:nvSpPr>
        <p:spPr bwMode="auto">
          <a:xfrm>
            <a:off x="304800" y="1219200"/>
            <a:ext cx="8382000" cy="1006475"/>
          </a:xfrm>
          <a:prstGeom prst="rect">
            <a:avLst/>
          </a:prstGeom>
          <a:noFill/>
          <a:ln w="9525">
            <a:noFill/>
            <a:miter lim="800000"/>
            <a:headEnd/>
            <a:tailEnd/>
          </a:ln>
        </p:spPr>
        <p:txBody>
          <a:bodyPr>
            <a:spAutoFit/>
          </a:bodyPr>
          <a:lstStyle/>
          <a:p>
            <a:pPr algn="ctr">
              <a:spcBef>
                <a:spcPct val="50000"/>
              </a:spcBef>
            </a:pPr>
            <a:r>
              <a:rPr lang="fr-FR" sz="2000" b="0" dirty="0">
                <a:latin typeface="Verdana" pitchFamily="34" charset="0"/>
                <a:ea typeface="Verdana" pitchFamily="34" charset="0"/>
                <a:cs typeface="Verdana" pitchFamily="34" charset="0"/>
              </a:rPr>
              <a:t>Afin de conserver au mieux les produits alimentaires, on élimine un voire plusieurs éléments indispensables au développement des microbes : </a:t>
            </a:r>
          </a:p>
        </p:txBody>
      </p:sp>
      <p:graphicFrame>
        <p:nvGraphicFramePr>
          <p:cNvPr id="26651" name="Group 27"/>
          <p:cNvGraphicFramePr>
            <a:graphicFrameLocks noGrp="1"/>
          </p:cNvGraphicFramePr>
          <p:nvPr/>
        </p:nvGraphicFramePr>
        <p:xfrm>
          <a:off x="468313" y="2276475"/>
          <a:ext cx="8382000" cy="4079559"/>
        </p:xfrm>
        <a:graphic>
          <a:graphicData uri="http://schemas.openxmlformats.org/drawingml/2006/table">
            <a:tbl>
              <a:tblPr/>
              <a:tblGrid>
                <a:gridCol w="2374900">
                  <a:extLst>
                    <a:ext uri="{9D8B030D-6E8A-4147-A177-3AD203B41FA5}">
                      <a16:colId xmlns:a16="http://schemas.microsoft.com/office/drawing/2014/main" val="20000"/>
                    </a:ext>
                  </a:extLst>
                </a:gridCol>
                <a:gridCol w="6007100">
                  <a:extLst>
                    <a:ext uri="{9D8B030D-6E8A-4147-A177-3AD203B41FA5}">
                      <a16:colId xmlns:a16="http://schemas.microsoft.com/office/drawing/2014/main" val="20001"/>
                    </a:ext>
                  </a:extLst>
                </a:gridCol>
              </a:tblGrid>
              <a:tr h="963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pH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Acidification, fermentation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a:ln>
                            <a:noFill/>
                          </a:ln>
                          <a:solidFill>
                            <a:schemeClr val="tx1"/>
                          </a:solidFill>
                          <a:effectLst/>
                          <a:latin typeface="Verdana" pitchFamily="34" charset="0"/>
                          <a:ea typeface="Verdana" pitchFamily="34" charset="0"/>
                          <a:cs typeface="Verdana" pitchFamily="34" charset="0"/>
                        </a:rPr>
                        <a:t>Température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Réfrigération, surgélation, congélation, pasteurisation, stérilisation, appertisation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63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a:ln>
                            <a:noFill/>
                          </a:ln>
                          <a:solidFill>
                            <a:schemeClr val="tx1"/>
                          </a:solidFill>
                          <a:effectLst/>
                          <a:latin typeface="Verdana" pitchFamily="34" charset="0"/>
                          <a:ea typeface="Verdana" pitchFamily="34" charset="0"/>
                          <a:cs typeface="Verdana" pitchFamily="34" charset="0"/>
                        </a:rPr>
                        <a:t>Oxygène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Sous vide, sous atmosphère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63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a:ln>
                            <a:noFill/>
                          </a:ln>
                          <a:solidFill>
                            <a:schemeClr val="tx1"/>
                          </a:solidFill>
                          <a:effectLst/>
                          <a:latin typeface="Verdana" pitchFamily="34" charset="0"/>
                          <a:ea typeface="Verdana" pitchFamily="34" charset="0"/>
                          <a:cs typeface="Verdana" pitchFamily="34" charset="0"/>
                        </a:rPr>
                        <a:t>Eau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Salage, fumage, sucrage, séchage, lyophilisation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6" name="Rectangle 5"/>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209922"/>
                                        </p:tgtEl>
                                        <p:attrNameLst>
                                          <p:attrName>style.visibility</p:attrName>
                                        </p:attrNameLst>
                                      </p:cBhvr>
                                      <p:to>
                                        <p:strVal val="visible"/>
                                      </p:to>
                                    </p:set>
                                    <p:animEffect transition="in" filter="blinds(horizontal)">
                                      <p:cBhvr>
                                        <p:cTn id="7" dur="300"/>
                                        <p:tgtEl>
                                          <p:spTgt spid="209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67544" y="908720"/>
            <a:ext cx="8229600" cy="1143000"/>
          </a:xfrm>
        </p:spPr>
        <p:txBody>
          <a:bodyPr/>
          <a:lstStyle/>
          <a:p>
            <a:pPr eaLnBrk="1" hangingPunct="1"/>
            <a:r>
              <a:rPr lang="fr-FR" sz="2800" b="1" dirty="0"/>
              <a:t>Les T.I.A.C</a:t>
            </a:r>
          </a:p>
        </p:txBody>
      </p:sp>
      <p:sp>
        <p:nvSpPr>
          <p:cNvPr id="38915" name="Rectangle 3"/>
          <p:cNvSpPr>
            <a:spLocks noGrp="1" noChangeArrowheads="1"/>
          </p:cNvSpPr>
          <p:nvPr>
            <p:ph idx="1"/>
          </p:nvPr>
        </p:nvSpPr>
        <p:spPr/>
        <p:txBody>
          <a:bodyPr/>
          <a:lstStyle/>
          <a:p>
            <a:pPr eaLnBrk="1" hangingPunct="1">
              <a:buClr>
                <a:schemeClr val="tx2"/>
              </a:buClr>
            </a:pPr>
            <a:r>
              <a:rPr lang="fr-FR" sz="2400" dirty="0">
                <a:solidFill>
                  <a:schemeClr val="tx2"/>
                </a:solidFill>
                <a:latin typeface="Verdana" pitchFamily="34" charset="0"/>
                <a:ea typeface="Verdana" pitchFamily="34" charset="0"/>
                <a:cs typeface="Verdana" pitchFamily="34" charset="0"/>
              </a:rPr>
              <a:t>T : </a:t>
            </a:r>
            <a:r>
              <a:rPr lang="fr-FR" sz="2400" dirty="0" err="1">
                <a:solidFill>
                  <a:schemeClr val="tx2"/>
                </a:solidFill>
                <a:latin typeface="Verdana" pitchFamily="34" charset="0"/>
                <a:ea typeface="Verdana" pitchFamily="34" charset="0"/>
                <a:cs typeface="Verdana" pitchFamily="34" charset="0"/>
              </a:rPr>
              <a:t>toxi</a:t>
            </a:r>
            <a:endParaRPr lang="fr-FR" sz="2400" dirty="0">
              <a:solidFill>
                <a:schemeClr val="tx2"/>
              </a:solidFill>
              <a:latin typeface="Verdana" pitchFamily="34" charset="0"/>
              <a:ea typeface="Verdana" pitchFamily="34" charset="0"/>
              <a:cs typeface="Verdana" pitchFamily="34" charset="0"/>
            </a:endParaRPr>
          </a:p>
          <a:p>
            <a:pPr eaLnBrk="1" hangingPunct="1">
              <a:buClr>
                <a:schemeClr val="tx2"/>
              </a:buClr>
            </a:pPr>
            <a:r>
              <a:rPr lang="fr-FR" sz="2400" dirty="0">
                <a:solidFill>
                  <a:schemeClr val="tx2"/>
                </a:solidFill>
                <a:latin typeface="Verdana" pitchFamily="34" charset="0"/>
                <a:ea typeface="Verdana" pitchFamily="34" charset="0"/>
                <a:cs typeface="Verdana" pitchFamily="34" charset="0"/>
              </a:rPr>
              <a:t>I : infection</a:t>
            </a:r>
          </a:p>
          <a:p>
            <a:pPr eaLnBrk="1" hangingPunct="1">
              <a:buClr>
                <a:schemeClr val="tx2"/>
              </a:buClr>
            </a:pPr>
            <a:r>
              <a:rPr lang="fr-FR" sz="2400" dirty="0">
                <a:solidFill>
                  <a:schemeClr val="tx2"/>
                </a:solidFill>
                <a:latin typeface="Verdana" pitchFamily="34" charset="0"/>
                <a:ea typeface="Verdana" pitchFamily="34" charset="0"/>
                <a:cs typeface="Verdana" pitchFamily="34" charset="0"/>
              </a:rPr>
              <a:t>A : alimentaire</a:t>
            </a:r>
          </a:p>
          <a:p>
            <a:pPr eaLnBrk="1" hangingPunct="1">
              <a:buClr>
                <a:schemeClr val="tx2"/>
              </a:buClr>
            </a:pPr>
            <a:r>
              <a:rPr lang="fr-FR" sz="2400" dirty="0">
                <a:solidFill>
                  <a:schemeClr val="tx2"/>
                </a:solidFill>
                <a:latin typeface="Verdana" pitchFamily="34" charset="0"/>
                <a:ea typeface="Verdana" pitchFamily="34" charset="0"/>
                <a:cs typeface="Verdana" pitchFamily="34" charset="0"/>
              </a:rPr>
              <a:t>C : collective</a:t>
            </a:r>
          </a:p>
          <a:p>
            <a:pPr eaLnBrk="1" hangingPunct="1">
              <a:buClr>
                <a:schemeClr val="tx2"/>
              </a:buClr>
            </a:pPr>
            <a:endParaRPr lang="fr-FR" sz="2400" dirty="0">
              <a:solidFill>
                <a:schemeClr val="tx2"/>
              </a:solidFill>
              <a:latin typeface="Verdana" pitchFamily="34" charset="0"/>
              <a:ea typeface="Verdana" pitchFamily="34" charset="0"/>
              <a:cs typeface="Verdana" pitchFamily="34" charset="0"/>
            </a:endParaRPr>
          </a:p>
          <a:p>
            <a:pPr eaLnBrk="1" hangingPunct="1">
              <a:buClr>
                <a:schemeClr val="bg2"/>
              </a:buClr>
              <a:buNone/>
            </a:pPr>
            <a:r>
              <a:rPr lang="fr-FR" sz="2400" i="1" dirty="0">
                <a:latin typeface="Verdana" pitchFamily="34" charset="0"/>
                <a:ea typeface="Verdana" pitchFamily="34" charset="0"/>
                <a:cs typeface="Verdana" pitchFamily="34" charset="0"/>
              </a:rPr>
              <a:t>définie par l 'apparition d'au moins deux cas groupés similaires d'une symptomatologie, en général gastro-intestinale, dont on peut rapporter la cause à une même origine alimentaire</a:t>
            </a:r>
            <a:r>
              <a:rPr lang="fr-FR" sz="2400" dirty="0">
                <a:latin typeface="Verdana" pitchFamily="34" charset="0"/>
                <a:ea typeface="Verdana" pitchFamily="34" charset="0"/>
                <a:cs typeface="Verdana" pitchFamily="34" charset="0"/>
              </a:rPr>
              <a:t>. </a:t>
            </a:r>
          </a:p>
        </p:txBody>
      </p:sp>
      <p:pic>
        <p:nvPicPr>
          <p:cNvPr id="38916" name="Picture 6"/>
          <p:cNvPicPr>
            <a:picLocks noChangeAspect="1" noChangeArrowheads="1"/>
          </p:cNvPicPr>
          <p:nvPr/>
        </p:nvPicPr>
        <p:blipFill>
          <a:blip r:embed="rId3" cstate="print"/>
          <a:srcRect/>
          <a:stretch>
            <a:fillRect/>
          </a:stretch>
        </p:blipFill>
        <p:spPr bwMode="auto">
          <a:xfrm>
            <a:off x="6300788" y="1844675"/>
            <a:ext cx="1552575" cy="1476375"/>
          </a:xfrm>
          <a:prstGeom prst="rect">
            <a:avLst/>
          </a:prstGeom>
          <a:noFill/>
          <a:ln w="9525">
            <a:noFill/>
            <a:miter lim="800000"/>
            <a:headEnd/>
            <a:tailEnd/>
          </a:ln>
        </p:spPr>
      </p:pic>
      <p:sp>
        <p:nvSpPr>
          <p:cNvPr id="5" name="Text Box 6"/>
          <p:cNvSpPr txBox="1">
            <a:spLocks noChangeArrowheads="1"/>
          </p:cNvSpPr>
          <p:nvPr/>
        </p:nvSpPr>
        <p:spPr bwMode="auto">
          <a:xfrm>
            <a:off x="0" y="476672"/>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4. Conséquences</a:t>
            </a:r>
          </a:p>
        </p:txBody>
      </p:sp>
      <p:sp>
        <p:nvSpPr>
          <p:cNvPr id="7" name="Rectangle 6"/>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a:xfrm>
            <a:off x="685800" y="1524000"/>
            <a:ext cx="7772400" cy="4191000"/>
          </a:xfrm>
        </p:spPr>
        <p:txBody>
          <a:bodyPr/>
          <a:lstStyle/>
          <a:p>
            <a:pPr algn="ctr" eaLnBrk="1" hangingPunct="1">
              <a:buClr>
                <a:schemeClr val="bg2"/>
              </a:buClr>
              <a:buFontTx/>
              <a:buNone/>
            </a:pPr>
            <a:endParaRPr lang="fr-FR" sz="2000">
              <a:solidFill>
                <a:schemeClr val="tx2"/>
              </a:solidFill>
            </a:endParaRPr>
          </a:p>
          <a:p>
            <a:pPr algn="ctr" eaLnBrk="1" hangingPunct="1">
              <a:buClr>
                <a:schemeClr val="bg2"/>
              </a:buClr>
              <a:buFontTx/>
              <a:buNone/>
            </a:pPr>
            <a:endParaRPr lang="fr-FR" sz="2000">
              <a:solidFill>
                <a:schemeClr val="tx2"/>
              </a:solidFill>
            </a:endParaRPr>
          </a:p>
        </p:txBody>
      </p:sp>
      <p:grpSp>
        <p:nvGrpSpPr>
          <p:cNvPr id="2" name="Group 4"/>
          <p:cNvGrpSpPr>
            <a:grpSpLocks/>
          </p:cNvGrpSpPr>
          <p:nvPr/>
        </p:nvGrpSpPr>
        <p:grpSpPr bwMode="auto">
          <a:xfrm>
            <a:off x="304800" y="1676400"/>
            <a:ext cx="2667000" cy="1524000"/>
            <a:chOff x="1008" y="1056"/>
            <a:chExt cx="1680" cy="960"/>
          </a:xfrm>
        </p:grpSpPr>
        <p:sp>
          <p:nvSpPr>
            <p:cNvPr id="5133" name="Oval 5"/>
            <p:cNvSpPr>
              <a:spLocks noChangeArrowheads="1"/>
            </p:cNvSpPr>
            <p:nvPr/>
          </p:nvSpPr>
          <p:spPr bwMode="auto">
            <a:xfrm>
              <a:off x="1008" y="1056"/>
              <a:ext cx="1680" cy="960"/>
            </a:xfrm>
            <a:prstGeom prst="ellipse">
              <a:avLst/>
            </a:prstGeom>
            <a:noFill/>
            <a:ln w="9525">
              <a:solidFill>
                <a:schemeClr val="tx1"/>
              </a:solidFill>
              <a:round/>
              <a:headEnd/>
              <a:tailEnd/>
            </a:ln>
          </p:spPr>
          <p:txBody>
            <a:bodyPr wrap="none" anchor="ctr"/>
            <a:lstStyle/>
            <a:p>
              <a:endParaRPr lang="fr-FR"/>
            </a:p>
          </p:txBody>
        </p:sp>
        <p:sp>
          <p:nvSpPr>
            <p:cNvPr id="5134" name="Text Box 6"/>
            <p:cNvSpPr txBox="1">
              <a:spLocks noChangeArrowheads="1"/>
            </p:cNvSpPr>
            <p:nvPr/>
          </p:nvSpPr>
          <p:spPr bwMode="auto">
            <a:xfrm>
              <a:off x="1488" y="1344"/>
              <a:ext cx="816" cy="327"/>
            </a:xfrm>
            <a:prstGeom prst="rect">
              <a:avLst/>
            </a:prstGeom>
            <a:noFill/>
            <a:ln w="9525">
              <a:noFill/>
              <a:miter lim="800000"/>
              <a:headEnd/>
              <a:tailEnd/>
            </a:ln>
          </p:spPr>
          <p:txBody>
            <a:bodyPr>
              <a:spAutoFit/>
            </a:bodyPr>
            <a:lstStyle/>
            <a:p>
              <a:pPr>
                <a:spcBef>
                  <a:spcPct val="50000"/>
                </a:spcBef>
              </a:pPr>
              <a:r>
                <a:rPr lang="fr-FR" sz="2800">
                  <a:latin typeface="Times New Roman" pitchFamily="18" charset="0"/>
                </a:rPr>
                <a:t>TIAC</a:t>
              </a:r>
            </a:p>
          </p:txBody>
        </p:sp>
      </p:grpSp>
      <p:sp>
        <p:nvSpPr>
          <p:cNvPr id="5126" name="AutoShape 7"/>
          <p:cNvSpPr>
            <a:spLocks noChangeArrowheads="1"/>
          </p:cNvSpPr>
          <p:nvPr/>
        </p:nvSpPr>
        <p:spPr bwMode="auto">
          <a:xfrm>
            <a:off x="3635375" y="2060575"/>
            <a:ext cx="1905000" cy="533400"/>
          </a:xfrm>
          <a:prstGeom prst="rightArrow">
            <a:avLst>
              <a:gd name="adj1" fmla="val 50000"/>
              <a:gd name="adj2" fmla="val 89286"/>
            </a:avLst>
          </a:prstGeom>
          <a:solidFill>
            <a:srgbClr val="00FF00"/>
          </a:solidFill>
          <a:ln w="9525">
            <a:solidFill>
              <a:schemeClr val="tx1"/>
            </a:solidFill>
            <a:miter lim="800000"/>
            <a:headEnd/>
            <a:tailEnd/>
          </a:ln>
        </p:spPr>
        <p:txBody>
          <a:bodyPr wrap="none" anchor="ctr"/>
          <a:lstStyle/>
          <a:p>
            <a:endParaRPr lang="fr-FR"/>
          </a:p>
        </p:txBody>
      </p:sp>
      <p:sp>
        <p:nvSpPr>
          <p:cNvPr id="5127" name="Oval 8"/>
          <p:cNvSpPr>
            <a:spLocks noChangeArrowheads="1"/>
          </p:cNvSpPr>
          <p:nvPr/>
        </p:nvSpPr>
        <p:spPr bwMode="auto">
          <a:xfrm>
            <a:off x="5791200" y="1754188"/>
            <a:ext cx="2589213" cy="1479550"/>
          </a:xfrm>
          <a:prstGeom prst="ellipse">
            <a:avLst/>
          </a:prstGeom>
          <a:noFill/>
          <a:ln w="9525">
            <a:solidFill>
              <a:schemeClr val="tx1"/>
            </a:solidFill>
            <a:round/>
            <a:headEnd/>
            <a:tailEnd/>
          </a:ln>
        </p:spPr>
        <p:txBody>
          <a:bodyPr anchor="ctr">
            <a:spAutoFit/>
          </a:bodyPr>
          <a:lstStyle/>
          <a:p>
            <a:pPr algn="ctr">
              <a:spcBef>
                <a:spcPct val="50000"/>
              </a:spcBef>
            </a:pPr>
            <a:r>
              <a:rPr lang="fr-FR" sz="2000">
                <a:solidFill>
                  <a:srgbClr val="000000"/>
                </a:solidFill>
                <a:latin typeface="Times New Roman" pitchFamily="18" charset="0"/>
              </a:rPr>
              <a:t>Information DDPP/DDASS</a:t>
            </a:r>
          </a:p>
          <a:p>
            <a:pPr algn="ctr"/>
            <a:endParaRPr kumimoji="1" lang="fr-FR" sz="2400">
              <a:solidFill>
                <a:srgbClr val="000000"/>
              </a:solidFill>
              <a:latin typeface="Times New Roman" pitchFamily="18" charset="0"/>
            </a:endParaRPr>
          </a:p>
        </p:txBody>
      </p:sp>
      <p:sp>
        <p:nvSpPr>
          <p:cNvPr id="5128" name="AutoShape 9"/>
          <p:cNvSpPr>
            <a:spLocks noChangeArrowheads="1"/>
          </p:cNvSpPr>
          <p:nvPr/>
        </p:nvSpPr>
        <p:spPr bwMode="auto">
          <a:xfrm>
            <a:off x="3132138" y="2852738"/>
            <a:ext cx="2735262" cy="957262"/>
          </a:xfrm>
          <a:prstGeom prst="roundRect">
            <a:avLst>
              <a:gd name="adj" fmla="val 16667"/>
            </a:avLst>
          </a:prstGeom>
          <a:noFill/>
          <a:ln w="9525">
            <a:solidFill>
              <a:schemeClr val="tx1"/>
            </a:solidFill>
            <a:round/>
            <a:headEnd/>
            <a:tailEnd/>
          </a:ln>
        </p:spPr>
        <p:txBody>
          <a:bodyPr wrap="none" anchor="ctr"/>
          <a:lstStyle/>
          <a:p>
            <a:pPr algn="ctr">
              <a:spcBef>
                <a:spcPct val="50000"/>
              </a:spcBef>
            </a:pPr>
            <a:r>
              <a:rPr lang="fr-FR" sz="2000">
                <a:latin typeface="Times New Roman" pitchFamily="18" charset="0"/>
              </a:rPr>
              <a:t>Échantillons</a:t>
            </a:r>
            <a:r>
              <a:rPr lang="fr-FR">
                <a:latin typeface="Times New Roman" pitchFamily="18" charset="0"/>
              </a:rPr>
              <a:t> témoins</a:t>
            </a:r>
          </a:p>
          <a:p>
            <a:pPr algn="ctr"/>
            <a:endParaRPr kumimoji="1" lang="fr-FR" sz="2400">
              <a:latin typeface="Times New Roman" pitchFamily="18" charset="0"/>
            </a:endParaRPr>
          </a:p>
        </p:txBody>
      </p:sp>
      <p:graphicFrame>
        <p:nvGraphicFramePr>
          <p:cNvPr id="5122" name="Object 11"/>
          <p:cNvGraphicFramePr>
            <a:graphicFrameLocks/>
          </p:cNvGraphicFramePr>
          <p:nvPr/>
        </p:nvGraphicFramePr>
        <p:xfrm>
          <a:off x="6156325" y="3357563"/>
          <a:ext cx="1617663" cy="2276475"/>
        </p:xfrm>
        <a:graphic>
          <a:graphicData uri="http://schemas.openxmlformats.org/presentationml/2006/ole">
            <mc:AlternateContent xmlns:mc="http://schemas.openxmlformats.org/markup-compatibility/2006">
              <mc:Choice xmlns:v="urn:schemas-microsoft-com:vml" Requires="v">
                <p:oleObj spid="_x0000_s150533" name="Clip" r:id="rId3" imgW="1626946" imgH="2287009" progId="">
                  <p:embed/>
                </p:oleObj>
              </mc:Choice>
              <mc:Fallback>
                <p:oleObj name="Clip" r:id="rId3" imgW="1626946" imgH="2287009" progId="">
                  <p:embed/>
                  <p:pic>
                    <p:nvPicPr>
                      <p:cNvPr id="0"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3357563"/>
                        <a:ext cx="1617663"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9" name="Text Box 12"/>
          <p:cNvSpPr txBox="1">
            <a:spLocks noChangeArrowheads="1"/>
          </p:cNvSpPr>
          <p:nvPr/>
        </p:nvSpPr>
        <p:spPr bwMode="auto">
          <a:xfrm>
            <a:off x="1143000" y="4038600"/>
            <a:ext cx="3962400" cy="457200"/>
          </a:xfrm>
          <a:prstGeom prst="rect">
            <a:avLst/>
          </a:prstGeom>
          <a:noFill/>
          <a:ln w="9525">
            <a:noFill/>
            <a:miter lim="800000"/>
            <a:headEnd/>
            <a:tailEnd/>
          </a:ln>
        </p:spPr>
        <p:txBody>
          <a:bodyPr>
            <a:spAutoFit/>
          </a:bodyPr>
          <a:lstStyle/>
          <a:p>
            <a:pPr>
              <a:spcBef>
                <a:spcPct val="50000"/>
              </a:spcBef>
            </a:pPr>
            <a:endParaRPr kumimoji="1" lang="fr-FR" sz="2400">
              <a:latin typeface="Times New Roman" pitchFamily="18" charset="0"/>
            </a:endParaRPr>
          </a:p>
        </p:txBody>
      </p:sp>
      <p:sp>
        <p:nvSpPr>
          <p:cNvPr id="5130" name="Text Box 13"/>
          <p:cNvSpPr txBox="1">
            <a:spLocks noChangeArrowheads="1"/>
          </p:cNvSpPr>
          <p:nvPr/>
        </p:nvSpPr>
        <p:spPr bwMode="auto">
          <a:xfrm>
            <a:off x="1828800" y="4572000"/>
            <a:ext cx="5029200" cy="1768475"/>
          </a:xfrm>
          <a:prstGeom prst="rect">
            <a:avLst/>
          </a:prstGeom>
          <a:noFill/>
          <a:ln w="9525">
            <a:noFill/>
            <a:miter lim="800000"/>
            <a:headEnd/>
            <a:tailEnd/>
          </a:ln>
        </p:spPr>
        <p:txBody>
          <a:bodyPr>
            <a:spAutoFit/>
          </a:bodyPr>
          <a:lstStyle/>
          <a:p>
            <a:pPr algn="ctr">
              <a:spcBef>
                <a:spcPct val="50000"/>
              </a:spcBef>
            </a:pPr>
            <a:r>
              <a:rPr kumimoji="1" lang="fr-FR" sz="2000" b="0" dirty="0">
                <a:latin typeface="Verdana" pitchFamily="34" charset="0"/>
                <a:ea typeface="Verdana" pitchFamily="34" charset="0"/>
                <a:cs typeface="Verdana" pitchFamily="34" charset="0"/>
                <a:sym typeface="Wingdings 3" pitchFamily="18" charset="2"/>
              </a:rPr>
              <a:t></a:t>
            </a:r>
            <a:r>
              <a:rPr kumimoji="1" lang="fr-FR" sz="2000" b="0" dirty="0">
                <a:latin typeface="Verdana" pitchFamily="34" charset="0"/>
                <a:ea typeface="Verdana" pitchFamily="34" charset="0"/>
                <a:cs typeface="Verdana" pitchFamily="34" charset="0"/>
              </a:rPr>
              <a:t>Représentatifs des plats servis</a:t>
            </a:r>
          </a:p>
          <a:p>
            <a:pPr algn="ctr">
              <a:spcBef>
                <a:spcPct val="50000"/>
              </a:spcBef>
            </a:pPr>
            <a:r>
              <a:rPr kumimoji="1" lang="fr-FR" sz="2000" b="0" dirty="0">
                <a:latin typeface="Verdana" pitchFamily="34" charset="0"/>
                <a:ea typeface="Verdana" pitchFamily="34" charset="0"/>
                <a:cs typeface="Verdana" pitchFamily="34" charset="0"/>
                <a:sym typeface="Wingdings 3" pitchFamily="18" charset="2"/>
              </a:rPr>
              <a:t></a:t>
            </a:r>
            <a:r>
              <a:rPr kumimoji="1" lang="fr-FR" sz="2000" b="0" dirty="0">
                <a:latin typeface="Verdana" pitchFamily="34" charset="0"/>
                <a:ea typeface="Verdana" pitchFamily="34" charset="0"/>
                <a:cs typeface="Verdana" pitchFamily="34" charset="0"/>
              </a:rPr>
              <a:t>Environ 100g</a:t>
            </a:r>
          </a:p>
          <a:p>
            <a:pPr algn="ctr">
              <a:spcBef>
                <a:spcPct val="50000"/>
              </a:spcBef>
            </a:pPr>
            <a:r>
              <a:rPr kumimoji="1" lang="fr-FR" sz="2000" b="0" dirty="0">
                <a:latin typeface="Verdana" pitchFamily="34" charset="0"/>
                <a:ea typeface="Verdana" pitchFamily="34" charset="0"/>
                <a:cs typeface="Verdana" pitchFamily="34" charset="0"/>
                <a:sym typeface="Wingdings 3" pitchFamily="18" charset="2"/>
              </a:rPr>
              <a:t></a:t>
            </a:r>
            <a:r>
              <a:rPr kumimoji="1" lang="fr-FR" sz="2000" b="0" dirty="0">
                <a:latin typeface="Verdana" pitchFamily="34" charset="0"/>
                <a:ea typeface="Verdana" pitchFamily="34" charset="0"/>
                <a:cs typeface="Verdana" pitchFamily="34" charset="0"/>
              </a:rPr>
              <a:t>Gardés 5 jours</a:t>
            </a:r>
          </a:p>
          <a:p>
            <a:pPr algn="ctr">
              <a:spcBef>
                <a:spcPct val="50000"/>
              </a:spcBef>
            </a:pPr>
            <a:r>
              <a:rPr kumimoji="1" lang="fr-FR" sz="2000" b="0" dirty="0">
                <a:latin typeface="Verdana" pitchFamily="34" charset="0"/>
                <a:ea typeface="Verdana" pitchFamily="34" charset="0"/>
                <a:cs typeface="Verdana" pitchFamily="34" charset="0"/>
              </a:rPr>
              <a:t>Réfrigérés entre 0°C et 3°C</a:t>
            </a:r>
          </a:p>
        </p:txBody>
      </p:sp>
      <p:pic>
        <p:nvPicPr>
          <p:cNvPr id="5131" name="Picture 16" descr="maapar.bmp"/>
          <p:cNvPicPr>
            <a:picLocks noChangeAspect="1" noChangeArrowheads="1"/>
          </p:cNvPicPr>
          <p:nvPr/>
        </p:nvPicPr>
        <p:blipFill>
          <a:blip r:embed="rId5" r:link="rId6" cstate="print"/>
          <a:srcRect/>
          <a:stretch>
            <a:fillRect/>
          </a:stretch>
        </p:blipFill>
        <p:spPr bwMode="auto">
          <a:xfrm>
            <a:off x="539750" y="3716338"/>
            <a:ext cx="1103313" cy="809625"/>
          </a:xfrm>
          <a:prstGeom prst="rect">
            <a:avLst/>
          </a:prstGeom>
          <a:noFill/>
          <a:ln w="9525">
            <a:noFill/>
            <a:miter lim="800000"/>
            <a:headEnd/>
            <a:tailEnd/>
          </a:ln>
        </p:spPr>
      </p:pic>
      <p:sp>
        <p:nvSpPr>
          <p:cNvPr id="5132" name="AutoShape 17"/>
          <p:cNvSpPr>
            <a:spLocks noChangeArrowheads="1"/>
          </p:cNvSpPr>
          <p:nvPr/>
        </p:nvSpPr>
        <p:spPr bwMode="auto">
          <a:xfrm>
            <a:off x="4191000" y="3962400"/>
            <a:ext cx="381000" cy="609600"/>
          </a:xfrm>
          <a:prstGeom prst="downArrow">
            <a:avLst>
              <a:gd name="adj1" fmla="val 50000"/>
              <a:gd name="adj2" fmla="val 40000"/>
            </a:avLst>
          </a:prstGeom>
          <a:solidFill>
            <a:schemeClr val="accent2"/>
          </a:solidFill>
          <a:ln w="9525">
            <a:solidFill>
              <a:schemeClr val="tx1"/>
            </a:solidFill>
            <a:miter lim="800000"/>
            <a:headEnd/>
            <a:tailEnd/>
          </a:ln>
        </p:spPr>
        <p:txBody>
          <a:bodyPr wrap="none" anchor="ctr"/>
          <a:lstStyle/>
          <a:p>
            <a:endParaRPr lang="fr-FR"/>
          </a:p>
        </p:txBody>
      </p:sp>
      <p:sp>
        <p:nvSpPr>
          <p:cNvPr id="16"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4.Conséquences</a:t>
            </a:r>
          </a:p>
        </p:txBody>
      </p:sp>
      <p:sp>
        <p:nvSpPr>
          <p:cNvPr id="17" name="Rectangle 16"/>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980728"/>
            <a:ext cx="9144001" cy="675035"/>
          </a:xfrm>
          <a:ln w="19050">
            <a:solidFill>
              <a:srgbClr val="000000"/>
            </a:solidFill>
          </a:ln>
        </p:spPr>
        <p:txBody>
          <a:bodyPr/>
          <a:lstStyle/>
          <a:p>
            <a:r>
              <a:rPr lang="fr-FR" sz="2000" dirty="0">
                <a:latin typeface="Verdana" pitchFamily="34" charset="0"/>
                <a:ea typeface="Verdana" pitchFamily="34" charset="0"/>
                <a:cs typeface="Verdana" pitchFamily="34" charset="0"/>
              </a:rPr>
              <a:t>LES 5 CAUSES PRINCIPALES DES TOXI-INFECTIONS ALIMENTAIRES</a:t>
            </a:r>
          </a:p>
        </p:txBody>
      </p:sp>
      <p:sp>
        <p:nvSpPr>
          <p:cNvPr id="39939" name="Text Box 3"/>
          <p:cNvSpPr txBox="1">
            <a:spLocks noChangeArrowheads="1"/>
          </p:cNvSpPr>
          <p:nvPr/>
        </p:nvSpPr>
        <p:spPr bwMode="auto">
          <a:xfrm>
            <a:off x="0" y="1844824"/>
            <a:ext cx="9144000" cy="3317821"/>
          </a:xfrm>
          <a:prstGeom prst="rect">
            <a:avLst/>
          </a:prstGeom>
          <a:noFill/>
          <a:ln w="9525">
            <a:noFill/>
            <a:miter lim="800000"/>
            <a:headEnd/>
            <a:tailEnd/>
          </a:ln>
        </p:spPr>
        <p:txBody>
          <a:bodyPr lIns="85335" tIns="42667" rIns="85335" bIns="42667">
            <a:spAutoFit/>
          </a:bodyPr>
          <a:lstStyle/>
          <a:p>
            <a:pPr defTabSz="854075">
              <a:spcBef>
                <a:spcPct val="50000"/>
              </a:spcBef>
            </a:pPr>
            <a:r>
              <a:rPr lang="fr-FR" sz="2000" b="0" dirty="0">
                <a:latin typeface="Verdana" pitchFamily="34" charset="0"/>
                <a:ea typeface="Verdana" pitchFamily="34" charset="0"/>
                <a:cs typeface="Verdana" pitchFamily="34" charset="0"/>
              </a:rPr>
              <a:t> 1)  «Mauvais froid » : réfrigération défectueuse </a:t>
            </a:r>
          </a:p>
          <a:p>
            <a:pPr defTabSz="854075">
              <a:spcBef>
                <a:spcPct val="50000"/>
              </a:spcBef>
            </a:pPr>
            <a:r>
              <a:rPr lang="fr-FR" sz="2000" b="0" dirty="0">
                <a:latin typeface="Verdana" pitchFamily="34" charset="0"/>
                <a:ea typeface="Verdana" pitchFamily="34" charset="0"/>
                <a:cs typeface="Verdana" pitchFamily="34" charset="0"/>
              </a:rPr>
              <a:t> 2) Attente du consommateur : préparation de denrées trop longtemps à l’avance</a:t>
            </a:r>
          </a:p>
          <a:p>
            <a:pPr defTabSz="854075">
              <a:spcBef>
                <a:spcPct val="50000"/>
              </a:spcBef>
            </a:pPr>
            <a:r>
              <a:rPr lang="fr-FR" sz="2000" b="0" dirty="0">
                <a:latin typeface="Verdana" pitchFamily="34" charset="0"/>
                <a:ea typeface="Verdana" pitchFamily="34" charset="0"/>
                <a:cs typeface="Verdana" pitchFamily="34" charset="0"/>
              </a:rPr>
              <a:t> 3) Barème de cuisson insuffisant (assainissement imparfait )</a:t>
            </a:r>
          </a:p>
          <a:p>
            <a:pPr defTabSz="854075">
              <a:spcBef>
                <a:spcPct val="50000"/>
              </a:spcBef>
            </a:pPr>
            <a:r>
              <a:rPr lang="fr-FR" sz="2000" b="0" dirty="0">
                <a:latin typeface="Verdana" pitchFamily="34" charset="0"/>
                <a:ea typeface="Verdana" pitchFamily="34" charset="0"/>
                <a:cs typeface="Verdana" pitchFamily="34" charset="0"/>
              </a:rPr>
              <a:t> 4) «Mauvais chaud » : remontée en température trop lente et/ou maintien à une température insuffisamment élevée</a:t>
            </a:r>
          </a:p>
          <a:p>
            <a:pPr defTabSz="854075">
              <a:spcBef>
                <a:spcPct val="50000"/>
              </a:spcBef>
            </a:pPr>
            <a:r>
              <a:rPr lang="fr-FR" sz="2000" b="0" dirty="0">
                <a:latin typeface="Verdana" pitchFamily="34" charset="0"/>
                <a:ea typeface="Verdana" pitchFamily="34" charset="0"/>
                <a:cs typeface="Verdana" pitchFamily="34" charset="0"/>
              </a:rPr>
              <a:t> 5) Porteurs de germes et/ou hygiène personnelle insuffisante</a:t>
            </a:r>
          </a:p>
          <a:p>
            <a:pPr defTabSz="854075">
              <a:spcBef>
                <a:spcPct val="50000"/>
              </a:spcBef>
            </a:pPr>
            <a:endParaRPr lang="fr-FR" sz="2000" b="0" dirty="0">
              <a:latin typeface="Verdana" pitchFamily="34" charset="0"/>
              <a:ea typeface="Verdana" pitchFamily="34" charset="0"/>
              <a:cs typeface="Verdana" pitchFamily="34" charset="0"/>
            </a:endParaRPr>
          </a:p>
        </p:txBody>
      </p:sp>
      <p:sp>
        <p:nvSpPr>
          <p:cNvPr id="6"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4. Conséquences</a:t>
            </a:r>
          </a:p>
        </p:txBody>
      </p:sp>
      <p:sp>
        <p:nvSpPr>
          <p:cNvPr id="7" name="Rectangle 6"/>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3"/>
          <p:cNvSpPr txBox="1">
            <a:spLocks noChangeArrowheads="1"/>
          </p:cNvSpPr>
          <p:nvPr/>
        </p:nvSpPr>
        <p:spPr bwMode="auto">
          <a:xfrm>
            <a:off x="683568" y="980728"/>
            <a:ext cx="7924800" cy="707886"/>
          </a:xfrm>
          <a:prstGeom prst="rect">
            <a:avLst/>
          </a:prstGeom>
          <a:noFill/>
          <a:ln w="9525">
            <a:noFill/>
            <a:miter lim="800000"/>
            <a:headEnd/>
            <a:tailEnd/>
          </a:ln>
        </p:spPr>
        <p:txBody>
          <a:bodyPr>
            <a:spAutoFit/>
          </a:bodyPr>
          <a:lstStyle/>
          <a:p>
            <a:pPr>
              <a:spcBef>
                <a:spcPct val="50000"/>
              </a:spcBef>
            </a:pPr>
            <a:r>
              <a:rPr lang="fr-FR" sz="2000" b="0" dirty="0">
                <a:latin typeface="Verdana" pitchFamily="34" charset="0"/>
                <a:ea typeface="Verdana" pitchFamily="34" charset="0"/>
                <a:cs typeface="Verdana" pitchFamily="34" charset="0"/>
              </a:rPr>
              <a:t>En fonction du type de produits, on recherche et dénombre différents microbes (= analyses bactériologiques) : </a:t>
            </a:r>
          </a:p>
        </p:txBody>
      </p:sp>
      <p:graphicFrame>
        <p:nvGraphicFramePr>
          <p:cNvPr id="19482" name="Group 26"/>
          <p:cNvGraphicFramePr>
            <a:graphicFrameLocks noGrp="1"/>
          </p:cNvGraphicFramePr>
          <p:nvPr/>
        </p:nvGraphicFramePr>
        <p:xfrm>
          <a:off x="914400" y="2133600"/>
          <a:ext cx="7086600" cy="4094480"/>
        </p:xfrm>
        <a:graphic>
          <a:graphicData uri="http://schemas.openxmlformats.org/drawingml/2006/table">
            <a:tbl>
              <a:tblPr/>
              <a:tblGrid>
                <a:gridCol w="3543300">
                  <a:extLst>
                    <a:ext uri="{9D8B030D-6E8A-4147-A177-3AD203B41FA5}">
                      <a16:colId xmlns:a16="http://schemas.microsoft.com/office/drawing/2014/main" val="20000"/>
                    </a:ext>
                  </a:extLst>
                </a:gridCol>
                <a:gridCol w="3543300">
                  <a:extLst>
                    <a:ext uri="{9D8B030D-6E8A-4147-A177-3AD203B41FA5}">
                      <a16:colId xmlns:a16="http://schemas.microsoft.com/office/drawing/2014/main" val="20001"/>
                    </a:ext>
                  </a:extLst>
                </a:gridCol>
              </a:tblGrid>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Flore totale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Ensemble des bactéries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a:ln>
                            <a:noFill/>
                          </a:ln>
                          <a:solidFill>
                            <a:schemeClr val="tx1"/>
                          </a:solidFill>
                          <a:effectLst/>
                          <a:latin typeface="Verdana" pitchFamily="34" charset="0"/>
                          <a:ea typeface="Verdana" pitchFamily="34" charset="0"/>
                          <a:cs typeface="Verdana" pitchFamily="34" charset="0"/>
                        </a:rPr>
                        <a:t>Coliformes totaux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Famille de la flore totale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Coliformes fécaux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Sous famille des totaux</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a:ln>
                            <a:noFill/>
                          </a:ln>
                          <a:solidFill>
                            <a:schemeClr val="tx1"/>
                          </a:solidFill>
                          <a:effectLst/>
                          <a:latin typeface="Verdana" pitchFamily="34" charset="0"/>
                          <a:ea typeface="Verdana" pitchFamily="34" charset="0"/>
                          <a:cs typeface="Verdana" pitchFamily="34" charset="0"/>
                        </a:rPr>
                        <a:t>Salmonelle et listéria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Bactéries pathogènes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Staphylocoque doré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400" b="0" i="0" u="none" strike="noStrike" cap="none" normalizeH="0" baseline="0" dirty="0">
                          <a:ln>
                            <a:noFill/>
                          </a:ln>
                          <a:solidFill>
                            <a:schemeClr val="tx1"/>
                          </a:solidFill>
                          <a:effectLst/>
                          <a:latin typeface="Verdana" pitchFamily="34" charset="0"/>
                          <a:ea typeface="Verdana" pitchFamily="34" charset="0"/>
                          <a:cs typeface="Verdana" pitchFamily="34" charset="0"/>
                        </a:rPr>
                        <a:t>Bactérie pathogène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5"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6. Les actions DDPP</a:t>
            </a:r>
          </a:p>
        </p:txBody>
      </p:sp>
      <p:sp>
        <p:nvSpPr>
          <p:cNvPr id="6" name="Rectangle 5"/>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idx="1"/>
          </p:nvPr>
        </p:nvSpPr>
        <p:spPr>
          <a:xfrm>
            <a:off x="539750" y="1557338"/>
            <a:ext cx="8229600" cy="4525962"/>
          </a:xfrm>
        </p:spPr>
        <p:txBody>
          <a:bodyPr/>
          <a:lstStyle/>
          <a:p>
            <a:pPr>
              <a:lnSpc>
                <a:spcPct val="90000"/>
              </a:lnSpc>
              <a:buNone/>
            </a:pPr>
            <a:r>
              <a:rPr lang="fr-FR" sz="2400" dirty="0"/>
              <a:t>6) </a:t>
            </a:r>
            <a:r>
              <a:rPr lang="fr-FR" sz="2000" b="1" dirty="0"/>
              <a:t>Denrées </a:t>
            </a:r>
            <a:r>
              <a:rPr lang="fr-FR" sz="2000" dirty="0"/>
              <a:t>( crues ou cuites ),</a:t>
            </a:r>
            <a:r>
              <a:rPr lang="fr-FR" sz="2000" b="1" dirty="0"/>
              <a:t> ingrédients contaminés</a:t>
            </a:r>
          </a:p>
          <a:p>
            <a:pPr>
              <a:lnSpc>
                <a:spcPct val="90000"/>
              </a:lnSpc>
              <a:buNone/>
            </a:pPr>
            <a:endParaRPr lang="fr-FR" sz="2000" dirty="0"/>
          </a:p>
          <a:p>
            <a:pPr>
              <a:lnSpc>
                <a:spcPct val="90000"/>
              </a:lnSpc>
              <a:buNone/>
            </a:pPr>
            <a:r>
              <a:rPr lang="fr-FR" sz="2000" dirty="0"/>
              <a:t> 7) </a:t>
            </a:r>
            <a:r>
              <a:rPr lang="fr-FR" sz="2000" b="1" dirty="0"/>
              <a:t>Mauvaise protection</a:t>
            </a:r>
            <a:r>
              <a:rPr lang="fr-FR" sz="2000" dirty="0"/>
              <a:t> : </a:t>
            </a:r>
            <a:r>
              <a:rPr lang="fr-FR" sz="2000" dirty="0" err="1"/>
              <a:t>re</a:t>
            </a:r>
            <a:r>
              <a:rPr lang="fr-FR" sz="2000" dirty="0"/>
              <a:t>-contamination  des denrées saines</a:t>
            </a:r>
          </a:p>
          <a:p>
            <a:pPr>
              <a:lnSpc>
                <a:spcPct val="90000"/>
              </a:lnSpc>
              <a:buNone/>
            </a:pPr>
            <a:r>
              <a:rPr lang="fr-FR" sz="2000" dirty="0"/>
              <a:t>        Utilisation incontrôlée des restes</a:t>
            </a:r>
          </a:p>
          <a:p>
            <a:pPr>
              <a:lnSpc>
                <a:spcPct val="90000"/>
              </a:lnSpc>
              <a:buNone/>
            </a:pPr>
            <a:r>
              <a:rPr lang="fr-FR" sz="2000" dirty="0"/>
              <a:t> 8) </a:t>
            </a:r>
            <a:r>
              <a:rPr lang="fr-FR" sz="2000" b="1" dirty="0"/>
              <a:t>Nettoyage et désinfection</a:t>
            </a:r>
            <a:r>
              <a:rPr lang="fr-FR" sz="2000" dirty="0"/>
              <a:t> </a:t>
            </a:r>
            <a:r>
              <a:rPr lang="fr-FR" sz="2000" b="1" dirty="0"/>
              <a:t>insuffisants</a:t>
            </a:r>
          </a:p>
          <a:p>
            <a:pPr>
              <a:lnSpc>
                <a:spcPct val="90000"/>
              </a:lnSpc>
              <a:buNone/>
            </a:pPr>
            <a:endParaRPr lang="fr-FR" sz="2000" dirty="0"/>
          </a:p>
          <a:p>
            <a:pPr>
              <a:lnSpc>
                <a:spcPct val="90000"/>
              </a:lnSpc>
              <a:buNone/>
            </a:pPr>
            <a:r>
              <a:rPr lang="fr-FR" sz="2000" dirty="0"/>
              <a:t> 9) </a:t>
            </a:r>
            <a:r>
              <a:rPr lang="fr-FR" sz="2000" b="1" dirty="0"/>
              <a:t>Eau polluée</a:t>
            </a:r>
          </a:p>
          <a:p>
            <a:pPr>
              <a:lnSpc>
                <a:spcPct val="90000"/>
              </a:lnSpc>
              <a:buNone/>
            </a:pPr>
            <a:endParaRPr lang="fr-FR" sz="2000" b="1" dirty="0"/>
          </a:p>
          <a:p>
            <a:pPr>
              <a:lnSpc>
                <a:spcPct val="90000"/>
              </a:lnSpc>
              <a:buNone/>
            </a:pPr>
            <a:r>
              <a:rPr lang="fr-FR" sz="2000" dirty="0"/>
              <a:t>10) </a:t>
            </a:r>
            <a:r>
              <a:rPr lang="fr-FR" sz="2000" b="1" dirty="0"/>
              <a:t>Décongélation:</a:t>
            </a:r>
            <a:r>
              <a:rPr lang="fr-FR" sz="2000" dirty="0"/>
              <a:t> incomplète ou mal faite    </a:t>
            </a:r>
          </a:p>
          <a:p>
            <a:pPr>
              <a:lnSpc>
                <a:spcPct val="90000"/>
              </a:lnSpc>
              <a:buNone/>
            </a:pPr>
            <a:endParaRPr lang="fr-FR" sz="2000" dirty="0"/>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Bonnes Pratiques  d’Hygiène  et Les Bonnes Pratiques  de fabrication</a:t>
            </a:r>
          </a:p>
        </p:txBody>
      </p:sp>
      <p:sp>
        <p:nvSpPr>
          <p:cNvPr id="6"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4. Conclusion</a:t>
            </a:r>
          </a:p>
        </p:txBody>
      </p:sp>
      <p:graphicFrame>
        <p:nvGraphicFramePr>
          <p:cNvPr id="242689" name="Object 2"/>
          <p:cNvGraphicFramePr>
            <a:graphicFrameLocks noChangeAspect="1"/>
          </p:cNvGraphicFramePr>
          <p:nvPr/>
        </p:nvGraphicFramePr>
        <p:xfrm>
          <a:off x="0" y="0"/>
          <a:ext cx="9144000" cy="7196138"/>
        </p:xfrm>
        <a:graphic>
          <a:graphicData uri="http://schemas.openxmlformats.org/presentationml/2006/ole">
            <mc:AlternateContent xmlns:mc="http://schemas.openxmlformats.org/markup-compatibility/2006">
              <mc:Choice xmlns:v="urn:schemas-microsoft-com:vml" Requires="v">
                <p:oleObj spid="_x0000_s242689" name="Photo Editor Photo" r:id="rId3" imgW="5544324" imgH="4361905" progId="">
                  <p:embed/>
                </p:oleObj>
              </mc:Choice>
              <mc:Fallback>
                <p:oleObj name="Photo Editor Photo" r:id="rId3" imgW="5544324" imgH="4361905"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719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3"/>
          <p:cNvSpPr txBox="1">
            <a:spLocks noChangeArrowheads="1"/>
          </p:cNvSpPr>
          <p:nvPr/>
        </p:nvSpPr>
        <p:spPr bwMode="auto">
          <a:xfrm>
            <a:off x="685800" y="1219200"/>
            <a:ext cx="7924800" cy="400110"/>
          </a:xfrm>
          <a:prstGeom prst="rect">
            <a:avLst/>
          </a:prstGeom>
          <a:noFill/>
          <a:ln w="9525">
            <a:noFill/>
            <a:miter lim="800000"/>
            <a:headEnd/>
            <a:tailEnd/>
          </a:ln>
        </p:spPr>
        <p:txBody>
          <a:bodyPr>
            <a:spAutoFit/>
          </a:bodyPr>
          <a:lstStyle/>
          <a:p>
            <a:pPr>
              <a:spcBef>
                <a:spcPct val="50000"/>
              </a:spcBef>
            </a:pPr>
            <a:r>
              <a:rPr lang="fr-FR" sz="2000" b="0" dirty="0">
                <a:latin typeface="Verdana" pitchFamily="34" charset="0"/>
                <a:ea typeface="Verdana" pitchFamily="34" charset="0"/>
                <a:cs typeface="Verdana" pitchFamily="34" charset="0"/>
              </a:rPr>
              <a:t>Les contrôles des inspecteurs hygiène</a:t>
            </a:r>
          </a:p>
        </p:txBody>
      </p:sp>
      <p:sp>
        <p:nvSpPr>
          <p:cNvPr id="5" name="Text Box 6"/>
          <p:cNvSpPr txBox="1">
            <a:spLocks noChangeArrowheads="1"/>
          </p:cNvSpPr>
          <p:nvPr/>
        </p:nvSpPr>
        <p:spPr bwMode="auto">
          <a:xfrm>
            <a:off x="217488" y="439738"/>
            <a:ext cx="4498528"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6. Les actions DDPP</a:t>
            </a:r>
          </a:p>
        </p:txBody>
      </p:sp>
      <p:sp>
        <p:nvSpPr>
          <p:cNvPr id="6" name="Rectangle 5"/>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dangers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l="32681" t="23800" r="33063" b="31401"/>
          <a:stretch>
            <a:fillRect/>
          </a:stretch>
        </p:blipFill>
        <p:spPr bwMode="auto">
          <a:xfrm>
            <a:off x="0" y="0"/>
            <a:ext cx="9144000" cy="672662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2"/>
          <p:cNvPicPr>
            <a:picLocks noChangeAspect="1" noChangeArrowheads="1"/>
          </p:cNvPicPr>
          <p:nvPr/>
        </p:nvPicPr>
        <p:blipFill>
          <a:blip r:embed="rId3" cstate="print"/>
          <a:srcRect l="32481" t="50133" r="33657" b="20467"/>
          <a:stretch>
            <a:fillRect/>
          </a:stretch>
        </p:blipFill>
        <p:spPr bwMode="auto">
          <a:xfrm>
            <a:off x="-1" y="0"/>
            <a:ext cx="9085515" cy="4437112"/>
          </a:xfrm>
          <a:prstGeom prst="rect">
            <a:avLst/>
          </a:prstGeom>
          <a:noFill/>
          <a:ln w="9525">
            <a:noFill/>
            <a:miter lim="800000"/>
            <a:headEnd/>
            <a:tailEnd/>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p:cNvPicPr>
            <a:picLocks noChangeAspect="1" noChangeArrowheads="1"/>
          </p:cNvPicPr>
          <p:nvPr/>
        </p:nvPicPr>
        <p:blipFill>
          <a:blip r:embed="rId3" cstate="print"/>
          <a:srcRect l="32681" t="16800" r="33457" b="49601"/>
          <a:stretch>
            <a:fillRect/>
          </a:stretch>
        </p:blipFill>
        <p:spPr bwMode="auto">
          <a:xfrm>
            <a:off x="-1" y="0"/>
            <a:ext cx="9110955" cy="5085184"/>
          </a:xfrm>
          <a:prstGeom prst="rect">
            <a:avLst/>
          </a:prstGeom>
          <a:noFill/>
          <a:ln w="9525">
            <a:noFill/>
            <a:miter lim="800000"/>
            <a:headEnd/>
            <a:tailEnd/>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217488" y="439738"/>
            <a:ext cx="1906587" cy="37623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r>
              <a:rPr lang="fr-FR" sz="1800">
                <a:solidFill>
                  <a:srgbClr val="000099"/>
                </a:solidFill>
                <a:latin typeface="Verdana" pitchFamily="34" charset="0"/>
              </a:rPr>
              <a:t>1. Historique</a:t>
            </a:r>
          </a:p>
        </p:txBody>
      </p:sp>
      <p:sp>
        <p:nvSpPr>
          <p:cNvPr id="88068" name="Line 4"/>
          <p:cNvSpPr>
            <a:spLocks noChangeShapeType="1"/>
          </p:cNvSpPr>
          <p:nvPr/>
        </p:nvSpPr>
        <p:spPr bwMode="auto">
          <a:xfrm>
            <a:off x="1044575" y="3717925"/>
            <a:ext cx="3313113" cy="0"/>
          </a:xfrm>
          <a:prstGeom prst="line">
            <a:avLst/>
          </a:prstGeom>
          <a:noFill/>
          <a:ln w="28575" cap="sq">
            <a:noFill/>
            <a:round/>
            <a:headEnd/>
            <a:tailEnd/>
          </a:ln>
          <a:effectLst/>
        </p:spPr>
        <p:txBody>
          <a:bodyPr/>
          <a:lstStyle/>
          <a:p>
            <a:endParaRPr lang="fr-FR"/>
          </a:p>
        </p:txBody>
      </p:sp>
      <p:sp>
        <p:nvSpPr>
          <p:cNvPr id="88069" name="Line 5"/>
          <p:cNvSpPr>
            <a:spLocks noChangeShapeType="1"/>
          </p:cNvSpPr>
          <p:nvPr/>
        </p:nvSpPr>
        <p:spPr bwMode="auto">
          <a:xfrm>
            <a:off x="1044575" y="4859338"/>
            <a:ext cx="3313113" cy="0"/>
          </a:xfrm>
          <a:prstGeom prst="line">
            <a:avLst/>
          </a:prstGeom>
          <a:noFill/>
          <a:ln w="28575" cap="sq">
            <a:noFill/>
            <a:round/>
            <a:headEnd/>
            <a:tailEnd/>
          </a:ln>
          <a:effectLst/>
        </p:spPr>
        <p:txBody>
          <a:bodyPr/>
          <a:lstStyle/>
          <a:p>
            <a:endParaRPr lang="fr-FR"/>
          </a:p>
        </p:txBody>
      </p:sp>
      <p:sp>
        <p:nvSpPr>
          <p:cNvPr id="88070" name="Line 6"/>
          <p:cNvSpPr>
            <a:spLocks noChangeShapeType="1"/>
          </p:cNvSpPr>
          <p:nvPr/>
        </p:nvSpPr>
        <p:spPr bwMode="auto">
          <a:xfrm>
            <a:off x="1044575" y="3717925"/>
            <a:ext cx="0" cy="1690688"/>
          </a:xfrm>
          <a:prstGeom prst="line">
            <a:avLst/>
          </a:prstGeom>
          <a:noFill/>
          <a:ln w="28575" cap="sq">
            <a:noFill/>
            <a:round/>
            <a:headEnd/>
            <a:tailEnd/>
          </a:ln>
          <a:effectLst/>
        </p:spPr>
        <p:txBody>
          <a:bodyPr/>
          <a:lstStyle/>
          <a:p>
            <a:endParaRPr lang="fr-FR"/>
          </a:p>
        </p:txBody>
      </p:sp>
      <p:sp>
        <p:nvSpPr>
          <p:cNvPr id="88071" name="Line 7"/>
          <p:cNvSpPr>
            <a:spLocks noChangeShapeType="1"/>
          </p:cNvSpPr>
          <p:nvPr/>
        </p:nvSpPr>
        <p:spPr bwMode="auto">
          <a:xfrm>
            <a:off x="7596188" y="3717925"/>
            <a:ext cx="0" cy="1690688"/>
          </a:xfrm>
          <a:prstGeom prst="line">
            <a:avLst/>
          </a:prstGeom>
          <a:noFill/>
          <a:ln w="28575" cap="sq">
            <a:noFill/>
            <a:round/>
            <a:headEnd/>
            <a:tailEnd/>
          </a:ln>
          <a:effectLst/>
        </p:spPr>
        <p:txBody>
          <a:bodyPr/>
          <a:lstStyle/>
          <a:p>
            <a:endParaRPr lang="fr-FR"/>
          </a:p>
        </p:txBody>
      </p:sp>
      <p:sp>
        <p:nvSpPr>
          <p:cNvPr id="88072" name="Line 8"/>
          <p:cNvSpPr>
            <a:spLocks noChangeShapeType="1"/>
          </p:cNvSpPr>
          <p:nvPr/>
        </p:nvSpPr>
        <p:spPr bwMode="auto">
          <a:xfrm>
            <a:off x="4357688" y="5408613"/>
            <a:ext cx="3238500" cy="0"/>
          </a:xfrm>
          <a:prstGeom prst="line">
            <a:avLst/>
          </a:prstGeom>
          <a:noFill/>
          <a:ln w="28575" cap="sq">
            <a:noFill/>
            <a:round/>
            <a:headEnd/>
            <a:tailEnd/>
          </a:ln>
          <a:effectLst/>
        </p:spPr>
        <p:txBody>
          <a:bodyPr/>
          <a:lstStyle/>
          <a:p>
            <a:endParaRPr lang="fr-FR"/>
          </a:p>
        </p:txBody>
      </p:sp>
      <p:sp>
        <p:nvSpPr>
          <p:cNvPr id="88075" name="Text Box 11"/>
          <p:cNvSpPr txBox="1">
            <a:spLocks noChangeArrowheads="1"/>
          </p:cNvSpPr>
          <p:nvPr/>
        </p:nvSpPr>
        <p:spPr bwMode="auto">
          <a:xfrm>
            <a:off x="486842" y="1221234"/>
            <a:ext cx="2232025" cy="369332"/>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a:spAutoFit/>
          </a:bodyPr>
          <a:lstStyle/>
          <a:p>
            <a:pPr eaLnBrk="0" hangingPunct="0"/>
            <a:r>
              <a:rPr lang="fr-BE" sz="1800" b="0" i="1" dirty="0">
                <a:solidFill>
                  <a:schemeClr val="bg1"/>
                </a:solidFill>
                <a:latin typeface="Verdana" pitchFamily="34" charset="0"/>
              </a:rPr>
              <a:t>En 1998</a:t>
            </a:r>
            <a:endParaRPr lang="fr-FR" sz="1800" b="0" i="1" dirty="0">
              <a:solidFill>
                <a:schemeClr val="bg1"/>
              </a:solidFill>
              <a:latin typeface="Verdana" pitchFamily="34" charset="0"/>
            </a:endParaRPr>
          </a:p>
        </p:txBody>
      </p:sp>
      <p:sp>
        <p:nvSpPr>
          <p:cNvPr id="88081" name="Rectangle 17"/>
          <p:cNvSpPr>
            <a:spLocks noChangeArrowheads="1"/>
          </p:cNvSpPr>
          <p:nvPr/>
        </p:nvSpPr>
        <p:spPr bwMode="auto">
          <a:xfrm>
            <a:off x="486842" y="1868934"/>
            <a:ext cx="7708900" cy="643766"/>
          </a:xfrm>
          <a:prstGeom prst="rect">
            <a:avLst/>
          </a:prstGeom>
          <a:noFill/>
          <a:ln w="12700" algn="ctr">
            <a:noFill/>
            <a:miter lim="800000"/>
            <a:headEnd/>
            <a:tailEnd/>
          </a:ln>
          <a:effectLst/>
        </p:spPr>
        <p:txBody>
          <a:bodyPr lIns="90488" tIns="44450" rIns="90488" bIns="44450">
            <a:spAutoFit/>
          </a:bodyPr>
          <a:lstStyle/>
          <a:p>
            <a:pPr algn="ctr">
              <a:lnSpc>
                <a:spcPct val="90000"/>
              </a:lnSpc>
            </a:pPr>
            <a:r>
              <a:rPr lang="fr-BE" sz="2000" dirty="0">
                <a:latin typeface="Verdana" pitchFamily="34" charset="0"/>
              </a:rPr>
              <a:t>Arrêté</a:t>
            </a:r>
            <a:endParaRPr lang="fr-FR" sz="2000" dirty="0">
              <a:latin typeface="Verdana" pitchFamily="34" charset="0"/>
            </a:endParaRPr>
          </a:p>
          <a:p>
            <a:pPr algn="ctr">
              <a:lnSpc>
                <a:spcPct val="90000"/>
              </a:lnSpc>
            </a:pPr>
            <a:r>
              <a:rPr lang="fr-FR" sz="2000" b="0" dirty="0" err="1">
                <a:latin typeface="Verdana" pitchFamily="34" charset="0"/>
              </a:rPr>
              <a:t>relati</a:t>
            </a:r>
            <a:r>
              <a:rPr lang="fr-BE" sz="2000" b="0" dirty="0">
                <a:latin typeface="Verdana" pitchFamily="34" charset="0"/>
              </a:rPr>
              <a:t>f</a:t>
            </a:r>
            <a:r>
              <a:rPr lang="fr-FR" sz="2000" b="0" dirty="0">
                <a:latin typeface="Verdana" pitchFamily="34" charset="0"/>
              </a:rPr>
              <a:t> à l’hygiène des denrées alimentaires </a:t>
            </a:r>
          </a:p>
        </p:txBody>
      </p:sp>
      <p:sp>
        <p:nvSpPr>
          <p:cNvPr id="88083" name="Rectangle 19"/>
          <p:cNvSpPr>
            <a:spLocks noChangeArrowheads="1"/>
          </p:cNvSpPr>
          <p:nvPr/>
        </p:nvSpPr>
        <p:spPr bwMode="auto">
          <a:xfrm>
            <a:off x="633337" y="3284984"/>
            <a:ext cx="8510663"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fr-BE" sz="1800" b="0" dirty="0">
                <a:latin typeface="Verdana" pitchFamily="34" charset="0"/>
              </a:rPr>
              <a:t>Début de la mise en place des suivis HACCP chez les petits producteurs</a:t>
            </a:r>
            <a:endParaRPr lang="fr-FR" sz="1800" b="0" dirty="0">
              <a:latin typeface="Verdana" pitchFamily="34" charset="0"/>
            </a:endParaRPr>
          </a:p>
        </p:txBody>
      </p:sp>
      <p:pic>
        <p:nvPicPr>
          <p:cNvPr id="88087" name="Picture 23" descr="YAOURT"/>
          <p:cNvPicPr>
            <a:picLocks noChangeAspect="1" noChangeArrowheads="1"/>
          </p:cNvPicPr>
          <p:nvPr/>
        </p:nvPicPr>
        <p:blipFill>
          <a:blip r:embed="rId3" cstate="print"/>
          <a:srcRect/>
          <a:stretch>
            <a:fillRect/>
          </a:stretch>
        </p:blipFill>
        <p:spPr bwMode="auto">
          <a:xfrm>
            <a:off x="2987675" y="3789363"/>
            <a:ext cx="2881313" cy="2024062"/>
          </a:xfrm>
          <a:prstGeom prst="rect">
            <a:avLst/>
          </a:prstGeom>
          <a:noFill/>
          <a:ln w="9525">
            <a:solidFill>
              <a:schemeClr val="tx1"/>
            </a:solidFill>
            <a:miter lim="800000"/>
            <a:headEnd/>
            <a:tailEnd/>
          </a:ln>
          <a:effectLst>
            <a:outerShdw dist="53882" dir="2700000" algn="ctr" rotWithShape="0">
              <a:srgbClr val="333333"/>
            </a:outerShdw>
          </a:effectLst>
        </p:spPr>
      </p:pic>
      <p:sp>
        <p:nvSpPr>
          <p:cNvPr id="14" name="Rectangle 13"/>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1" name="Text Box 3"/>
          <p:cNvSpPr txBox="1">
            <a:spLocks noChangeArrowheads="1"/>
          </p:cNvSpPr>
          <p:nvPr/>
        </p:nvSpPr>
        <p:spPr bwMode="auto">
          <a:xfrm>
            <a:off x="683568" y="1371600"/>
            <a:ext cx="7622232" cy="400110"/>
          </a:xfrm>
          <a:prstGeom prst="rect">
            <a:avLst/>
          </a:prstGeom>
          <a:noFill/>
          <a:ln w="9525">
            <a:noFill/>
            <a:miter lim="800000"/>
            <a:headEnd/>
            <a:tailEnd/>
          </a:ln>
          <a:effectLst/>
        </p:spPr>
        <p:txBody>
          <a:bodyPr wrap="square">
            <a:spAutoFit/>
          </a:bodyPr>
          <a:lstStyle/>
          <a:p>
            <a:pPr algn="ctr" eaLnBrk="0" hangingPunct="0">
              <a:spcBef>
                <a:spcPct val="50000"/>
              </a:spcBef>
            </a:pPr>
            <a:r>
              <a:rPr lang="fr-FR" sz="2000" b="0" dirty="0">
                <a:latin typeface="Verdana" pitchFamily="34" charset="0"/>
                <a:ea typeface="Verdana" pitchFamily="34" charset="0"/>
                <a:cs typeface="Verdana" pitchFamily="34" charset="0"/>
              </a:rPr>
              <a:t>À la base du plan de maîtrise sanitaire</a:t>
            </a:r>
          </a:p>
        </p:txBody>
      </p:sp>
      <p:sp>
        <p:nvSpPr>
          <p:cNvPr id="539652" name="Text Box 4"/>
          <p:cNvSpPr txBox="1">
            <a:spLocks noChangeArrowheads="1"/>
          </p:cNvSpPr>
          <p:nvPr/>
        </p:nvSpPr>
        <p:spPr bwMode="auto">
          <a:xfrm>
            <a:off x="683568" y="2133600"/>
            <a:ext cx="7622232" cy="1938992"/>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eaLnBrk="0" hangingPunct="0">
              <a:spcBef>
                <a:spcPct val="50000"/>
              </a:spcBef>
            </a:pPr>
            <a:r>
              <a:rPr lang="fr-FR" sz="2000" b="0" dirty="0">
                <a:solidFill>
                  <a:schemeClr val="tx1"/>
                </a:solidFill>
                <a:latin typeface="Verdana" pitchFamily="34" charset="0"/>
                <a:ea typeface="Verdana" pitchFamily="34" charset="0"/>
                <a:cs typeface="Verdana" pitchFamily="34" charset="0"/>
              </a:rPr>
              <a:t>Bonnes Pratiques d’Hygiène (BPH) : « ensemble des opérations destinées à garantir l’hygiène, c’est à dire la sécurité et la salubrité des aliments »</a:t>
            </a:r>
          </a:p>
          <a:p>
            <a:pPr lvl="1" eaLnBrk="0" hangingPunct="0">
              <a:spcBef>
                <a:spcPct val="50000"/>
              </a:spcBef>
            </a:pPr>
            <a:endParaRPr lang="fr-FR" sz="2000" b="0" dirty="0">
              <a:solidFill>
                <a:schemeClr val="tx1"/>
              </a:solidFill>
              <a:latin typeface="Verdana" pitchFamily="34" charset="0"/>
              <a:ea typeface="Verdana" pitchFamily="34" charset="0"/>
              <a:cs typeface="Verdana" pitchFamily="34" charset="0"/>
            </a:endParaRPr>
          </a:p>
          <a:p>
            <a:pPr lvl="1" eaLnBrk="0" hangingPunct="0">
              <a:spcBef>
                <a:spcPct val="50000"/>
              </a:spcBef>
              <a:buFontTx/>
              <a:buChar char="•"/>
            </a:pPr>
            <a:endParaRPr lang="fr-FR" sz="2000" b="0" dirty="0">
              <a:solidFill>
                <a:schemeClr val="tx1"/>
              </a:solidFill>
              <a:latin typeface="Verdana" pitchFamily="34" charset="0"/>
              <a:ea typeface="Verdana" pitchFamily="34" charset="0"/>
              <a:cs typeface="Verdana" pitchFamily="34" charset="0"/>
            </a:endParaRPr>
          </a:p>
        </p:txBody>
      </p:sp>
      <p:sp>
        <p:nvSpPr>
          <p:cNvPr id="7"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Tree>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700" name="Picture 1028"/>
          <p:cNvPicPr>
            <a:picLocks noChangeAspect="1" noChangeArrowheads="1"/>
          </p:cNvPicPr>
          <p:nvPr/>
        </p:nvPicPr>
        <p:blipFill>
          <a:blip r:embed="rId3" cstate="print"/>
          <a:srcRect t="58294"/>
          <a:stretch>
            <a:fillRect/>
          </a:stretch>
        </p:blipFill>
        <p:spPr bwMode="auto">
          <a:xfrm>
            <a:off x="381000" y="1219200"/>
            <a:ext cx="8229600" cy="2235200"/>
          </a:xfrm>
          <a:prstGeom prst="rect">
            <a:avLst/>
          </a:prstGeom>
          <a:noFill/>
          <a:ln w="9525">
            <a:noFill/>
            <a:miter lim="800000"/>
            <a:headEnd/>
            <a:tailEnd/>
          </a:ln>
          <a:effectLst/>
        </p:spPr>
      </p:pic>
      <p:pic>
        <p:nvPicPr>
          <p:cNvPr id="1181701" name="Picture 1029"/>
          <p:cNvPicPr>
            <a:picLocks noChangeAspect="1" noChangeArrowheads="1"/>
          </p:cNvPicPr>
          <p:nvPr/>
        </p:nvPicPr>
        <p:blipFill>
          <a:blip r:embed="rId4" cstate="print"/>
          <a:srcRect/>
          <a:stretch>
            <a:fillRect/>
          </a:stretch>
        </p:blipFill>
        <p:spPr bwMode="auto">
          <a:xfrm>
            <a:off x="8686800" y="1143000"/>
            <a:ext cx="228600" cy="5486400"/>
          </a:xfrm>
          <a:prstGeom prst="rect">
            <a:avLst/>
          </a:prstGeom>
          <a:noFill/>
          <a:ln w="9525">
            <a:noFill/>
            <a:miter lim="800000"/>
            <a:headEnd/>
            <a:tailEnd/>
          </a:ln>
          <a:effectLst/>
        </p:spPr>
      </p:pic>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Bonnes Pratiques  d’Hygiène  et Les Bonnes Pratiques  de fabrication</a:t>
            </a:r>
          </a:p>
        </p:txBody>
      </p:sp>
    </p:spTree>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701" name="Picture 1029"/>
          <p:cNvPicPr>
            <a:picLocks noChangeAspect="1" noChangeArrowheads="1"/>
          </p:cNvPicPr>
          <p:nvPr/>
        </p:nvPicPr>
        <p:blipFill>
          <a:blip r:embed="rId3" cstate="print"/>
          <a:srcRect/>
          <a:stretch>
            <a:fillRect/>
          </a:stretch>
        </p:blipFill>
        <p:spPr bwMode="auto">
          <a:xfrm>
            <a:off x="8686800" y="1143000"/>
            <a:ext cx="228600" cy="5486400"/>
          </a:xfrm>
          <a:prstGeom prst="rect">
            <a:avLst/>
          </a:prstGeom>
          <a:noFill/>
          <a:ln w="9525">
            <a:noFill/>
            <a:miter lim="800000"/>
            <a:headEnd/>
            <a:tailEnd/>
          </a:ln>
          <a:effectLst/>
        </p:spPr>
      </p:pic>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Bonnes Pratiques  d’Hygiène  et Les Bonnes Pratiques  de fabrication</a:t>
            </a:r>
          </a:p>
        </p:txBody>
      </p:sp>
      <p:sp>
        <p:nvSpPr>
          <p:cNvPr id="6" name="Rectangle 5"/>
          <p:cNvSpPr/>
          <p:nvPr/>
        </p:nvSpPr>
        <p:spPr>
          <a:xfrm>
            <a:off x="0" y="1268760"/>
            <a:ext cx="8820472" cy="5078313"/>
          </a:xfrm>
          <a:prstGeom prst="rect">
            <a:avLst/>
          </a:prstGeom>
        </p:spPr>
        <p:txBody>
          <a:bodyPr wrap="square">
            <a:spAutoFit/>
          </a:bodyPr>
          <a:lstStyle/>
          <a:p>
            <a:r>
              <a:rPr lang="fr-FR" sz="1800" b="0" dirty="0">
                <a:latin typeface="Verdana" pitchFamily="34" charset="0"/>
                <a:ea typeface="Verdana" pitchFamily="34" charset="0"/>
                <a:cs typeface="Verdana" pitchFamily="34" charset="0"/>
              </a:rPr>
              <a:t>Maitrise des températures : obligation d’enregistrer la température des frigos et </a:t>
            </a:r>
            <a:r>
              <a:rPr lang="fr-FR" sz="1800" b="0" dirty="0" err="1">
                <a:latin typeface="Verdana" pitchFamily="34" charset="0"/>
                <a:ea typeface="Verdana" pitchFamily="34" charset="0"/>
                <a:cs typeface="Verdana" pitchFamily="34" charset="0"/>
              </a:rPr>
              <a:t>congels</a:t>
            </a:r>
            <a:r>
              <a:rPr lang="fr-FR" sz="1800" b="0" dirty="0">
                <a:latin typeface="Verdana" pitchFamily="34" charset="0"/>
                <a:ea typeface="Verdana" pitchFamily="34" charset="0"/>
                <a:cs typeface="Verdana" pitchFamily="34" charset="0"/>
              </a:rPr>
              <a:t> en début de journée et en fin de journée (tolérance 0-4°C pour les frigos et -15 à -18°C pour les </a:t>
            </a:r>
            <a:r>
              <a:rPr lang="fr-FR" sz="1800" b="0" dirty="0" err="1">
                <a:latin typeface="Verdana" pitchFamily="34" charset="0"/>
                <a:ea typeface="Verdana" pitchFamily="34" charset="0"/>
                <a:cs typeface="Verdana" pitchFamily="34" charset="0"/>
              </a:rPr>
              <a:t>congels</a:t>
            </a:r>
            <a:r>
              <a:rPr lang="fr-FR" sz="1800" b="0" dirty="0">
                <a:latin typeface="Verdana" pitchFamily="34" charset="0"/>
                <a:ea typeface="Verdana" pitchFamily="34" charset="0"/>
                <a:cs typeface="Verdana" pitchFamily="34" charset="0"/>
              </a:rPr>
              <a:t>). </a:t>
            </a:r>
          </a:p>
          <a:p>
            <a:r>
              <a:rPr lang="fr-FR" sz="1800" b="0" dirty="0">
                <a:latin typeface="Verdana" pitchFamily="34" charset="0"/>
                <a:ea typeface="Verdana" pitchFamily="34" charset="0"/>
                <a:cs typeface="Verdana" pitchFamily="34" charset="0"/>
              </a:rPr>
              <a:t>Généralement les fiches de suivis de ces températures sont affichées sur les frigos (cette fiche comporte, les dates, le matin et le soir et la température donnée, les tolérances et les moyens d’alerte en cas de problème)</a:t>
            </a: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Si une cellule de refroidissement est présente, les températures des denrées sont enregistrées.</a:t>
            </a:r>
          </a:p>
          <a:p>
            <a:r>
              <a:rPr lang="fr-FR" sz="1800" b="0" dirty="0">
                <a:latin typeface="Verdana" pitchFamily="34" charset="0"/>
                <a:ea typeface="Verdana" pitchFamily="34" charset="0"/>
                <a:cs typeface="Verdana" pitchFamily="34" charset="0"/>
              </a:rPr>
              <a:t>Dans ce cas, les tolérances des produits est le passage de 63°C à 10°C en moins de deux heures.</a:t>
            </a: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Si le transport des denrées est réalisé par l’établissement une fiche de transport est enregistrée avec les températures suivantes : </a:t>
            </a:r>
          </a:p>
          <a:p>
            <a:r>
              <a:rPr lang="fr-FR" sz="1800" b="0" dirty="0">
                <a:latin typeface="Verdana" pitchFamily="34" charset="0"/>
                <a:ea typeface="Verdana" pitchFamily="34" charset="0"/>
                <a:cs typeface="Verdana" pitchFamily="34" charset="0"/>
              </a:rPr>
              <a:t>10°C pour les entrées froides et desserts </a:t>
            </a:r>
          </a:p>
          <a:p>
            <a:r>
              <a:rPr lang="fr-FR" sz="1800" b="0" dirty="0">
                <a:latin typeface="Verdana" pitchFamily="34" charset="0"/>
                <a:ea typeface="Verdana" pitchFamily="34" charset="0"/>
                <a:cs typeface="Verdana" pitchFamily="34" charset="0"/>
              </a:rPr>
              <a:t>63°C minimum pour les plats chauds </a:t>
            </a:r>
          </a:p>
          <a:p>
            <a:endParaRPr lang="fr-FR" sz="1800" b="0" dirty="0">
              <a:latin typeface="Verdana" pitchFamily="34" charset="0"/>
              <a:ea typeface="Verdana" pitchFamily="34" charset="0"/>
              <a:cs typeface="Verdana" pitchFamily="34" charset="0"/>
            </a:endParaRPr>
          </a:p>
        </p:txBody>
      </p:sp>
    </p:spTree>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nvGraphicFramePr>
        <p:xfrm>
          <a:off x="642908" y="1397000"/>
          <a:ext cx="8072496" cy="3878592"/>
        </p:xfrm>
        <a:graphic>
          <a:graphicData uri="http://schemas.openxmlformats.org/drawingml/2006/table">
            <a:tbl>
              <a:tblPr firstRow="1" bandRow="1">
                <a:tableStyleId>{5C22544A-7EE6-4342-B048-85BDC9FD1C3A}</a:tableStyleId>
              </a:tblPr>
              <a:tblGrid>
                <a:gridCol w="2018124">
                  <a:extLst>
                    <a:ext uri="{9D8B030D-6E8A-4147-A177-3AD203B41FA5}">
                      <a16:colId xmlns:a16="http://schemas.microsoft.com/office/drawing/2014/main" val="20000"/>
                    </a:ext>
                  </a:extLst>
                </a:gridCol>
                <a:gridCol w="2018124">
                  <a:extLst>
                    <a:ext uri="{9D8B030D-6E8A-4147-A177-3AD203B41FA5}">
                      <a16:colId xmlns:a16="http://schemas.microsoft.com/office/drawing/2014/main" val="20001"/>
                    </a:ext>
                  </a:extLst>
                </a:gridCol>
                <a:gridCol w="2018124">
                  <a:extLst>
                    <a:ext uri="{9D8B030D-6E8A-4147-A177-3AD203B41FA5}">
                      <a16:colId xmlns:a16="http://schemas.microsoft.com/office/drawing/2014/main" val="20002"/>
                    </a:ext>
                  </a:extLst>
                </a:gridCol>
                <a:gridCol w="2018124">
                  <a:extLst>
                    <a:ext uri="{9D8B030D-6E8A-4147-A177-3AD203B41FA5}">
                      <a16:colId xmlns:a16="http://schemas.microsoft.com/office/drawing/2014/main" val="20003"/>
                    </a:ext>
                  </a:extLst>
                </a:gridCol>
              </a:tblGrid>
              <a:tr h="1079504">
                <a:tc gridSpan="4">
                  <a:txBody>
                    <a:bodyPr/>
                    <a:lstStyle/>
                    <a:p>
                      <a:pPr algn="ctr"/>
                      <a:r>
                        <a:rPr lang="fr-FR" sz="2800" dirty="0"/>
                        <a:t>Fiche de maitrise des températures</a:t>
                      </a:r>
                    </a:p>
                  </a:txBody>
                  <a:tcPr/>
                </a:tc>
                <a:tc hMerge="1">
                  <a:txBody>
                    <a:bodyPr/>
                    <a:lstStyle/>
                    <a:p>
                      <a:endParaRPr lang="fr-FR" dirty="0"/>
                    </a:p>
                  </a:txBody>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val="10000"/>
                  </a:ext>
                </a:extLst>
              </a:tr>
              <a:tr h="452430">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Nom du frigo (entre 0 et 4°C)</a:t>
                      </a:r>
                    </a:p>
                    <a:p>
                      <a:endParaRPr lang="fr-FR" dirty="0"/>
                    </a:p>
                  </a:txBody>
                  <a:tcPr/>
                </a:tc>
                <a:tc hMerge="1">
                  <a:txBody>
                    <a:bodyPr/>
                    <a:lstStyle/>
                    <a:p>
                      <a:endParaRPr lang="fr-FR" dirty="0"/>
                    </a:p>
                  </a:txBody>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val="10001"/>
                  </a:ext>
                </a:extLst>
              </a:tr>
              <a:tr h="1079504">
                <a:tc>
                  <a:txBody>
                    <a:bodyPr/>
                    <a:lstStyle/>
                    <a:p>
                      <a:r>
                        <a:rPr lang="fr-FR" dirty="0"/>
                        <a:t>DATE </a:t>
                      </a:r>
                    </a:p>
                  </a:txBody>
                  <a:tcPr/>
                </a:tc>
                <a:tc>
                  <a:txBody>
                    <a:bodyPr/>
                    <a:lstStyle/>
                    <a:p>
                      <a:r>
                        <a:rPr lang="fr-FR" dirty="0"/>
                        <a:t>T°</a:t>
                      </a:r>
                      <a:r>
                        <a:rPr lang="fr-FR" baseline="0" dirty="0"/>
                        <a:t> début journée </a:t>
                      </a:r>
                      <a:endParaRPr lang="fr-FR" dirty="0"/>
                    </a:p>
                  </a:txBody>
                  <a:tcPr/>
                </a:tc>
                <a:tc>
                  <a:txBody>
                    <a:bodyPr/>
                    <a:lstStyle/>
                    <a:p>
                      <a:r>
                        <a:rPr lang="fr-FR" dirty="0"/>
                        <a:t>T° fin de journée </a:t>
                      </a:r>
                    </a:p>
                  </a:txBody>
                  <a:tcPr/>
                </a:tc>
                <a:tc>
                  <a:txBody>
                    <a:bodyPr/>
                    <a:lstStyle/>
                    <a:p>
                      <a:r>
                        <a:rPr lang="fr-FR" dirty="0"/>
                        <a:t>Commentaires (si hors tolérance)</a:t>
                      </a:r>
                    </a:p>
                  </a:txBody>
                  <a:tcPr/>
                </a:tc>
                <a:extLst>
                  <a:ext uri="{0D108BD9-81ED-4DB2-BD59-A6C34878D82A}">
                    <a16:rowId xmlns:a16="http://schemas.microsoft.com/office/drawing/2014/main" val="10002"/>
                  </a:ext>
                </a:extLst>
              </a:tr>
              <a:tr h="1079504">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10003"/>
                  </a:ext>
                </a:extLst>
              </a:tr>
            </a:tbl>
          </a:graphicData>
        </a:graphic>
      </p:graphicFrame>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9" name="Rectangle 8"/>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701" name="Picture 1029"/>
          <p:cNvPicPr>
            <a:picLocks noChangeAspect="1" noChangeArrowheads="1"/>
          </p:cNvPicPr>
          <p:nvPr/>
        </p:nvPicPr>
        <p:blipFill>
          <a:blip r:embed="rId3" cstate="print"/>
          <a:srcRect/>
          <a:stretch>
            <a:fillRect/>
          </a:stretch>
        </p:blipFill>
        <p:spPr bwMode="auto">
          <a:xfrm>
            <a:off x="8686800" y="1143000"/>
            <a:ext cx="228600" cy="5486400"/>
          </a:xfrm>
          <a:prstGeom prst="rect">
            <a:avLst/>
          </a:prstGeom>
          <a:noFill/>
          <a:ln w="9525">
            <a:noFill/>
            <a:miter lim="800000"/>
            <a:headEnd/>
            <a:tailEnd/>
          </a:ln>
          <a:effectLst/>
        </p:spPr>
      </p:pic>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Bonnes Pratiques  d’Hygiène  et Les Bonnes Pratiques  de fabrication</a:t>
            </a:r>
          </a:p>
        </p:txBody>
      </p:sp>
      <p:sp>
        <p:nvSpPr>
          <p:cNvPr id="6" name="Rectangle 5"/>
          <p:cNvSpPr/>
          <p:nvPr/>
        </p:nvSpPr>
        <p:spPr>
          <a:xfrm>
            <a:off x="0" y="1268760"/>
            <a:ext cx="8820472" cy="4708981"/>
          </a:xfrm>
          <a:prstGeom prst="rect">
            <a:avLst/>
          </a:prstGeom>
        </p:spPr>
        <p:txBody>
          <a:bodyPr wrap="square">
            <a:spAutoFit/>
          </a:bodyPr>
          <a:lstStyle/>
          <a:p>
            <a:r>
              <a:rPr lang="fr-FR" sz="2000" b="0" dirty="0">
                <a:latin typeface="Verdana" pitchFamily="34" charset="0"/>
                <a:ea typeface="Verdana" pitchFamily="34" charset="0"/>
                <a:cs typeface="Verdana" pitchFamily="34" charset="0"/>
              </a:rPr>
              <a:t>Qualité de l’eau : des analyses sur le réseau d’eau sont réalisées par un laboratoire d’analyse une fois par an. Ces analyses sont archivées dans un classeur (avec les autres analyses microbiologiques)</a:t>
            </a:r>
          </a:p>
          <a:p>
            <a:endParaRPr lang="fr-FR" sz="2000" b="0" dirty="0">
              <a:latin typeface="Verdana" pitchFamily="34" charset="0"/>
              <a:ea typeface="Verdana" pitchFamily="34" charset="0"/>
              <a:cs typeface="Verdana" pitchFamily="34" charset="0"/>
            </a:endParaRPr>
          </a:p>
          <a:p>
            <a:endParaRPr lang="fr-FR" sz="2000" b="0" dirty="0">
              <a:latin typeface="Verdana" pitchFamily="34" charset="0"/>
              <a:ea typeface="Verdana" pitchFamily="34" charset="0"/>
              <a:cs typeface="Verdana" pitchFamily="34" charset="0"/>
            </a:endParaRP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Gestion des déchets : le tri est demandé en fonction des préfectures. Les bacs et poubelles sont nettoyés et désinfectés à fréquence donnée. </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Les poubelles des cuisines comportent un couvercle et une ouverture non manuelle. Elles doivent être vidées tous les jours (voire plusieurs fois par jour en fonction de la contenance) et nettoyées après chaque service.</a:t>
            </a:r>
            <a:endParaRPr lang="fr-FR" sz="1800" b="0" dirty="0">
              <a:latin typeface="Verdana" pitchFamily="34" charset="0"/>
              <a:ea typeface="Verdana" pitchFamily="34" charset="0"/>
              <a:cs typeface="Verdana" pitchFamily="34" charset="0"/>
            </a:endParaRPr>
          </a:p>
        </p:txBody>
      </p:sp>
    </p:spTree>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701" name="Picture 1029"/>
          <p:cNvPicPr>
            <a:picLocks noChangeAspect="1" noChangeArrowheads="1"/>
          </p:cNvPicPr>
          <p:nvPr/>
        </p:nvPicPr>
        <p:blipFill>
          <a:blip r:embed="rId3" cstate="print"/>
          <a:srcRect/>
          <a:stretch>
            <a:fillRect/>
          </a:stretch>
        </p:blipFill>
        <p:spPr bwMode="auto">
          <a:xfrm>
            <a:off x="8686800" y="1143000"/>
            <a:ext cx="228600" cy="5486400"/>
          </a:xfrm>
          <a:prstGeom prst="rect">
            <a:avLst/>
          </a:prstGeom>
          <a:noFill/>
          <a:ln w="9525">
            <a:noFill/>
            <a:miter lim="800000"/>
            <a:headEnd/>
            <a:tailEnd/>
          </a:ln>
          <a:effectLst/>
        </p:spPr>
      </p:pic>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Bonnes Pratiques  d’Hygiène  et Les Bonnes Pratiques  de fabrication</a:t>
            </a:r>
          </a:p>
        </p:txBody>
      </p:sp>
      <p:sp>
        <p:nvSpPr>
          <p:cNvPr id="6" name="Rectangle 5"/>
          <p:cNvSpPr/>
          <p:nvPr/>
        </p:nvSpPr>
        <p:spPr>
          <a:xfrm>
            <a:off x="0" y="917912"/>
            <a:ext cx="8820472" cy="5940088"/>
          </a:xfrm>
          <a:prstGeom prst="rect">
            <a:avLst/>
          </a:prstGeom>
        </p:spPr>
        <p:txBody>
          <a:bodyPr wrap="square">
            <a:spAutoFit/>
          </a:bodyPr>
          <a:lstStyle/>
          <a:p>
            <a:r>
              <a:rPr lang="fr-FR" sz="2000" b="0" dirty="0">
                <a:latin typeface="Verdana" pitchFamily="34" charset="0"/>
                <a:ea typeface="Verdana" pitchFamily="34" charset="0"/>
                <a:cs typeface="Verdana" pitchFamily="34" charset="0"/>
              </a:rPr>
              <a:t>Lutte contre les nuisibles :</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 obligation de lutter contre les insectes et les rats/souris, avec une visite à fréquence de trois par an et avec un enregistrement des visites. </a:t>
            </a:r>
          </a:p>
          <a:p>
            <a:r>
              <a:rPr lang="fr-FR" sz="2000" b="0" dirty="0">
                <a:latin typeface="Verdana" pitchFamily="34" charset="0"/>
                <a:ea typeface="Verdana" pitchFamily="34" charset="0"/>
                <a:cs typeface="Verdana" pitchFamily="34" charset="0"/>
              </a:rPr>
              <a:t>De plus, les fiches techniques et fiches de données sécurité  des produits utilisés dans la lutte contre les nuisibles sont archivés. </a:t>
            </a:r>
          </a:p>
          <a:p>
            <a:r>
              <a:rPr lang="fr-FR" sz="2000" b="0" dirty="0">
                <a:latin typeface="Verdana" pitchFamily="34" charset="0"/>
                <a:ea typeface="Verdana" pitchFamily="34" charset="0"/>
                <a:cs typeface="Verdana" pitchFamily="34" charset="0"/>
              </a:rPr>
              <a:t>Vous pouvez utiliser également les lampes UV en sortie cuisine pour éliminer les insectes. Généralement, les restaurants réalisent un contrat de prestation avec un dératiseur. Si aucun dératiseur n’est présent, l’établissement note sur un plan de l’établissement les pièges placés.</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Toutes les fenêtres donnant sur l’extérieur se doivent d’être protégées avec des moustiquaires. Les fermetures des portes sont obligatoires en cuisine lors de la préparation des repas.</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Aucune denrée alimentaire n’est stockée sur les plans de travail.</a:t>
            </a:r>
          </a:p>
          <a:p>
            <a:endParaRPr lang="fr-FR" sz="2000" b="0" dirty="0">
              <a:latin typeface="Verdana" pitchFamily="34" charset="0"/>
              <a:ea typeface="Verdana" pitchFamily="34" charset="0"/>
              <a:cs typeface="Verdana" pitchFamily="34" charset="0"/>
            </a:endParaRPr>
          </a:p>
        </p:txBody>
      </p:sp>
    </p:spTree>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530" name="Picture 2"/>
          <p:cNvPicPr>
            <a:picLocks noChangeAspect="1" noChangeArrowheads="1"/>
          </p:cNvPicPr>
          <p:nvPr/>
        </p:nvPicPr>
        <p:blipFill>
          <a:blip r:embed="rId3" cstate="print"/>
          <a:srcRect l="23988" t="53598" r="22118" b="19282"/>
          <a:stretch>
            <a:fillRect/>
          </a:stretch>
        </p:blipFill>
        <p:spPr bwMode="auto">
          <a:xfrm>
            <a:off x="0" y="2060848"/>
            <a:ext cx="9144000" cy="3883068"/>
          </a:xfrm>
          <a:prstGeom prst="rect">
            <a:avLst/>
          </a:prstGeom>
          <a:noFill/>
          <a:ln w="9525">
            <a:noFill/>
            <a:miter lim="800000"/>
            <a:headEnd/>
            <a:tailEnd/>
          </a:ln>
        </p:spPr>
      </p:pic>
      <p:sp>
        <p:nvSpPr>
          <p:cNvPr id="3" name="ZoneTexte 2"/>
          <p:cNvSpPr txBox="1"/>
          <p:nvPr/>
        </p:nvSpPr>
        <p:spPr>
          <a:xfrm>
            <a:off x="1979712" y="908720"/>
            <a:ext cx="4824536" cy="400110"/>
          </a:xfrm>
          <a:prstGeom prst="rect">
            <a:avLst/>
          </a:prstGeom>
          <a:noFill/>
        </p:spPr>
        <p:txBody>
          <a:bodyPr wrap="square" rtlCol="0">
            <a:spAutoFit/>
          </a:bodyPr>
          <a:lstStyle/>
          <a:p>
            <a:r>
              <a:rPr lang="fr-FR" sz="2000" b="0" dirty="0">
                <a:latin typeface="Verdana" pitchFamily="34" charset="0"/>
                <a:ea typeface="Verdana" pitchFamily="34" charset="0"/>
                <a:cs typeface="Verdana" pitchFamily="34" charset="0"/>
              </a:rPr>
              <a:t>La maintenance </a:t>
            </a:r>
          </a:p>
        </p:txBody>
      </p:sp>
      <p:sp>
        <p:nvSpPr>
          <p:cNvPr id="4"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nvGraphicFramePr>
        <p:xfrm>
          <a:off x="611560" y="2132856"/>
          <a:ext cx="8072496" cy="4458014"/>
        </p:xfrm>
        <a:graphic>
          <a:graphicData uri="http://schemas.openxmlformats.org/drawingml/2006/table">
            <a:tbl>
              <a:tblPr firstRow="1" bandRow="1">
                <a:tableStyleId>{5C22544A-7EE6-4342-B048-85BDC9FD1C3A}</a:tableStyleId>
              </a:tblPr>
              <a:tblGrid>
                <a:gridCol w="2018124">
                  <a:extLst>
                    <a:ext uri="{9D8B030D-6E8A-4147-A177-3AD203B41FA5}">
                      <a16:colId xmlns:a16="http://schemas.microsoft.com/office/drawing/2014/main" val="20000"/>
                    </a:ext>
                  </a:extLst>
                </a:gridCol>
                <a:gridCol w="2018124">
                  <a:extLst>
                    <a:ext uri="{9D8B030D-6E8A-4147-A177-3AD203B41FA5}">
                      <a16:colId xmlns:a16="http://schemas.microsoft.com/office/drawing/2014/main" val="20001"/>
                    </a:ext>
                  </a:extLst>
                </a:gridCol>
                <a:gridCol w="2018124">
                  <a:extLst>
                    <a:ext uri="{9D8B030D-6E8A-4147-A177-3AD203B41FA5}">
                      <a16:colId xmlns:a16="http://schemas.microsoft.com/office/drawing/2014/main" val="20002"/>
                    </a:ext>
                  </a:extLst>
                </a:gridCol>
                <a:gridCol w="2018124">
                  <a:extLst>
                    <a:ext uri="{9D8B030D-6E8A-4147-A177-3AD203B41FA5}">
                      <a16:colId xmlns:a16="http://schemas.microsoft.com/office/drawing/2014/main" val="20003"/>
                    </a:ext>
                  </a:extLst>
                </a:gridCol>
              </a:tblGrid>
              <a:tr h="1079504">
                <a:tc gridSpan="4">
                  <a:txBody>
                    <a:bodyPr/>
                    <a:lstStyle/>
                    <a:p>
                      <a:pPr algn="ctr"/>
                      <a:r>
                        <a:rPr lang="fr-FR" sz="2800" dirty="0"/>
                        <a:t>Fiche de présence de formation interne </a:t>
                      </a:r>
                    </a:p>
                  </a:txBody>
                  <a:tcPr/>
                </a:tc>
                <a:tc hMerge="1">
                  <a:txBody>
                    <a:bodyPr/>
                    <a:lstStyle/>
                    <a:p>
                      <a:endParaRPr lang="fr-FR" dirty="0"/>
                    </a:p>
                  </a:txBody>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val="10000"/>
                  </a:ext>
                </a:extLst>
              </a:tr>
              <a:tr h="452430">
                <a:tc gridSpan="4">
                  <a:txBody>
                    <a:bodyPr/>
                    <a:lstStyle/>
                    <a:p>
                      <a:r>
                        <a:rPr lang="fr-FR" dirty="0"/>
                        <a:t>Nom du formateur interne </a:t>
                      </a:r>
                    </a:p>
                  </a:txBody>
                  <a:tcPr/>
                </a:tc>
                <a:tc hMerge="1">
                  <a:txBody>
                    <a:bodyPr/>
                    <a:lstStyle/>
                    <a:p>
                      <a:endParaRPr lang="fr-FR" dirty="0"/>
                    </a:p>
                  </a:txBody>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val="10001"/>
                  </a:ext>
                </a:extLst>
              </a:tr>
              <a:tr h="1079504">
                <a:tc>
                  <a:txBody>
                    <a:bodyPr/>
                    <a:lstStyle/>
                    <a:p>
                      <a:r>
                        <a:rPr lang="fr-FR" dirty="0"/>
                        <a:t>Nom prénom du stagiaire</a:t>
                      </a:r>
                    </a:p>
                  </a:txBody>
                  <a:tcPr/>
                </a:tc>
                <a:tc>
                  <a:txBody>
                    <a:bodyPr/>
                    <a:lstStyle/>
                    <a:p>
                      <a:r>
                        <a:rPr lang="fr-FR" dirty="0"/>
                        <a:t>Date de formation et heure</a:t>
                      </a:r>
                    </a:p>
                  </a:txBody>
                  <a:tcPr/>
                </a:tc>
                <a:tc>
                  <a:txBody>
                    <a:bodyPr/>
                    <a:lstStyle/>
                    <a:p>
                      <a:r>
                        <a:rPr lang="fr-FR" dirty="0"/>
                        <a:t>Contenu de formation (chapitres expliqués)</a:t>
                      </a:r>
                    </a:p>
                  </a:txBody>
                  <a:tcPr/>
                </a:tc>
                <a:tc>
                  <a:txBody>
                    <a:bodyPr/>
                    <a:lstStyle/>
                    <a:p>
                      <a:r>
                        <a:rPr lang="fr-FR" dirty="0"/>
                        <a:t>Signature du stagiaire</a:t>
                      </a:r>
                    </a:p>
                  </a:txBody>
                  <a:tcPr/>
                </a:tc>
                <a:extLst>
                  <a:ext uri="{0D108BD9-81ED-4DB2-BD59-A6C34878D82A}">
                    <a16:rowId xmlns:a16="http://schemas.microsoft.com/office/drawing/2014/main" val="10002"/>
                  </a:ext>
                </a:extLst>
              </a:tr>
              <a:tr h="1079504">
                <a:tc>
                  <a:txBody>
                    <a:bodyPr/>
                    <a:lstStyle/>
                    <a:p>
                      <a:endParaRPr lang="fr-FR"/>
                    </a:p>
                  </a:txBody>
                  <a:tcPr/>
                </a:tc>
                <a:tc>
                  <a:txBody>
                    <a:bodyPr/>
                    <a:lstStyle/>
                    <a:p>
                      <a:endParaRPr lang="fr-FR" dirty="0"/>
                    </a:p>
                  </a:txBody>
                  <a:tcPr/>
                </a:tc>
                <a:tc>
                  <a:txBody>
                    <a:bodyPr/>
                    <a:lstStyle/>
                    <a:p>
                      <a:r>
                        <a:rPr lang="fr-FR" dirty="0"/>
                        <a:t>Lavage des mains </a:t>
                      </a:r>
                    </a:p>
                    <a:p>
                      <a:endParaRPr lang="fr-FR" dirty="0"/>
                    </a:p>
                    <a:p>
                      <a:r>
                        <a:rPr lang="fr-FR" dirty="0"/>
                        <a:t>Nettoyage </a:t>
                      </a:r>
                    </a:p>
                    <a:p>
                      <a:endParaRPr lang="fr-FR" dirty="0"/>
                    </a:p>
                    <a:p>
                      <a:r>
                        <a:rPr lang="fr-FR" dirty="0"/>
                        <a:t>Prise des températures </a:t>
                      </a:r>
                    </a:p>
                  </a:txBody>
                  <a:tcPr/>
                </a:tc>
                <a:tc>
                  <a:txBody>
                    <a:bodyPr/>
                    <a:lstStyle/>
                    <a:p>
                      <a:endParaRPr lang="fr-FR" dirty="0"/>
                    </a:p>
                  </a:txBody>
                  <a:tcPr/>
                </a:tc>
                <a:extLst>
                  <a:ext uri="{0D108BD9-81ED-4DB2-BD59-A6C34878D82A}">
                    <a16:rowId xmlns:a16="http://schemas.microsoft.com/office/drawing/2014/main" val="10003"/>
                  </a:ext>
                </a:extLst>
              </a:tr>
            </a:tbl>
          </a:graphicData>
        </a:graphic>
      </p:graphicFrame>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9" name="Rectangle 8"/>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
        <p:nvSpPr>
          <p:cNvPr id="5" name="Rectangle 4"/>
          <p:cNvSpPr/>
          <p:nvPr/>
        </p:nvSpPr>
        <p:spPr>
          <a:xfrm>
            <a:off x="0" y="980728"/>
            <a:ext cx="7463903" cy="923330"/>
          </a:xfrm>
          <a:prstGeom prst="rect">
            <a:avLst/>
          </a:prstGeom>
        </p:spPr>
        <p:txBody>
          <a:bodyPr wrap="none">
            <a:spAutoFit/>
          </a:bodyPr>
          <a:lstStyle/>
          <a:p>
            <a:r>
              <a:rPr lang="fr-FR" sz="1800" b="0" dirty="0">
                <a:latin typeface="Verdana" pitchFamily="34" charset="0"/>
                <a:ea typeface="Verdana" pitchFamily="34" charset="0"/>
                <a:cs typeface="Verdana" pitchFamily="34" charset="0"/>
              </a:rPr>
              <a:t>Formation du personnel : </a:t>
            </a:r>
          </a:p>
          <a:p>
            <a:r>
              <a:rPr lang="fr-FR" sz="1800" b="0" dirty="0">
                <a:latin typeface="Verdana" pitchFamily="34" charset="0"/>
                <a:ea typeface="Verdana" pitchFamily="34" charset="0"/>
                <a:cs typeface="Verdana" pitchFamily="34" charset="0"/>
              </a:rPr>
              <a:t>les attestations de formation et les fiches de présence interne </a:t>
            </a:r>
          </a:p>
          <a:p>
            <a:r>
              <a:rPr lang="fr-FR" sz="1800" b="0" dirty="0">
                <a:latin typeface="Verdana" pitchFamily="34" charset="0"/>
                <a:ea typeface="Verdana" pitchFamily="34" charset="0"/>
                <a:cs typeface="Verdana" pitchFamily="34" charset="0"/>
              </a:rPr>
              <a:t>sont archivées dans le plan de maitrise sanitaire</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pied de page 4"/>
          <p:cNvSpPr txBox="1">
            <a:spLocks noGrp="1"/>
          </p:cNvSpPr>
          <p:nvPr/>
        </p:nvSpPr>
        <p:spPr bwMode="auto">
          <a:xfrm>
            <a:off x="4379913" y="6408738"/>
            <a:ext cx="2351087" cy="365125"/>
          </a:xfrm>
          <a:prstGeom prst="rect">
            <a:avLst/>
          </a:prstGeom>
          <a:noFill/>
          <a:ln w="9525">
            <a:noFill/>
            <a:miter lim="800000"/>
            <a:headEnd/>
            <a:tailEnd/>
          </a:ln>
        </p:spPr>
        <p:txBody>
          <a:bodyPr anchor="b"/>
          <a:lstStyle/>
          <a:p>
            <a:pPr algn="r"/>
            <a:endParaRPr lang="fr-FR" sz="1000">
              <a:latin typeface="Verdana" pitchFamily="34" charset="0"/>
            </a:endParaRPr>
          </a:p>
        </p:txBody>
      </p:sp>
      <p:sp>
        <p:nvSpPr>
          <p:cNvPr id="3075" name="Espace réservé du numéro de diapositive 5"/>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7928DD9D-24F9-45AC-AC3E-28AB6881B27F}" type="slidenum">
              <a:rPr lang="fr-FR" sz="1000">
                <a:latin typeface="Verdana" pitchFamily="34" charset="0"/>
              </a:rPr>
              <a:pPr algn="r"/>
              <a:t>58</a:t>
            </a:fld>
            <a:endParaRPr lang="fr-FR" sz="1000">
              <a:latin typeface="Verdana" pitchFamily="34" charset="0"/>
            </a:endParaRPr>
          </a:p>
        </p:txBody>
      </p:sp>
      <p:sp>
        <p:nvSpPr>
          <p:cNvPr id="3077" name="Text Box 3"/>
          <p:cNvSpPr txBox="1">
            <a:spLocks noChangeArrowheads="1"/>
          </p:cNvSpPr>
          <p:nvPr/>
        </p:nvSpPr>
        <p:spPr bwMode="auto">
          <a:xfrm>
            <a:off x="395536" y="476672"/>
            <a:ext cx="3259137" cy="2800767"/>
          </a:xfrm>
          <a:prstGeom prst="rect">
            <a:avLst/>
          </a:prstGeom>
          <a:noFill/>
          <a:ln w="9525">
            <a:noFill/>
            <a:miter lim="800000"/>
            <a:headEnd/>
            <a:tailEnd/>
          </a:ln>
        </p:spPr>
        <p:txBody>
          <a:bodyPr>
            <a:spAutoFit/>
          </a:bodyPr>
          <a:lstStyle/>
          <a:p>
            <a:endParaRPr lang="fr-FR" sz="2400" b="1" dirty="0">
              <a:latin typeface="Verdana" pitchFamily="34" charset="0"/>
            </a:endParaRPr>
          </a:p>
          <a:p>
            <a:r>
              <a:rPr lang="fr-FR" sz="2400" b="0" dirty="0">
                <a:latin typeface="Verdana" pitchFamily="34" charset="0"/>
                <a:ea typeface="Verdana" pitchFamily="34" charset="0"/>
                <a:cs typeface="Verdana" pitchFamily="34" charset="0"/>
              </a:rPr>
              <a:t>Hygiène du personnel : </a:t>
            </a:r>
          </a:p>
          <a:p>
            <a:endParaRPr lang="fr-FR" sz="2400" b="0" dirty="0">
              <a:latin typeface="Verdana" pitchFamily="34" charset="0"/>
              <a:ea typeface="Verdana" pitchFamily="34" charset="0"/>
              <a:cs typeface="Verdana" pitchFamily="34" charset="0"/>
            </a:endParaRPr>
          </a:p>
          <a:p>
            <a:r>
              <a:rPr lang="fr-FR" sz="2000" b="0" dirty="0">
                <a:latin typeface="Verdana" pitchFamily="34" charset="0"/>
              </a:rPr>
              <a:t>Objectif :</a:t>
            </a:r>
          </a:p>
          <a:p>
            <a:r>
              <a:rPr lang="fr-FR" sz="2000" b="0" dirty="0">
                <a:latin typeface="Verdana" pitchFamily="34" charset="0"/>
              </a:rPr>
              <a:t>Limiter l’apport des germes provenant des manipulateurs</a:t>
            </a:r>
          </a:p>
        </p:txBody>
      </p:sp>
      <p:pic>
        <p:nvPicPr>
          <p:cNvPr id="3078" name="Picture 5" descr="MCj02366340000[1]"/>
          <p:cNvPicPr>
            <a:picLocks noChangeAspect="1" noChangeArrowheads="1"/>
          </p:cNvPicPr>
          <p:nvPr/>
        </p:nvPicPr>
        <p:blipFill>
          <a:blip r:embed="rId3" cstate="print"/>
          <a:srcRect/>
          <a:stretch>
            <a:fillRect/>
          </a:stretch>
        </p:blipFill>
        <p:spPr bwMode="auto">
          <a:xfrm>
            <a:off x="4833938" y="1871663"/>
            <a:ext cx="3267075" cy="3429000"/>
          </a:xfrm>
          <a:prstGeom prst="rect">
            <a:avLst/>
          </a:prstGeom>
          <a:noFill/>
          <a:ln w="9525">
            <a:noFill/>
            <a:miter lim="800000"/>
            <a:headEnd/>
            <a:tailEnd/>
          </a:ln>
        </p:spPr>
      </p:pic>
      <p:sp>
        <p:nvSpPr>
          <p:cNvPr id="3079" name="AutoShape 6"/>
          <p:cNvSpPr>
            <a:spLocks noChangeAspect="1" noChangeArrowheads="1" noTextEdit="1"/>
          </p:cNvSpPr>
          <p:nvPr/>
        </p:nvSpPr>
        <p:spPr bwMode="auto">
          <a:xfrm>
            <a:off x="3276600" y="981075"/>
            <a:ext cx="5437188" cy="5548313"/>
          </a:xfrm>
          <a:prstGeom prst="rect">
            <a:avLst/>
          </a:prstGeom>
          <a:noFill/>
          <a:ln w="9525">
            <a:noFill/>
            <a:miter lim="800000"/>
            <a:headEnd/>
            <a:tailEnd/>
          </a:ln>
        </p:spPr>
        <p:txBody>
          <a:bodyPr/>
          <a:lstStyle/>
          <a:p>
            <a:endParaRPr lang="fr-FR"/>
          </a:p>
        </p:txBody>
      </p:sp>
      <p:sp>
        <p:nvSpPr>
          <p:cNvPr id="3080" name="Rectangle 8"/>
          <p:cNvSpPr>
            <a:spLocks noChangeArrowheads="1"/>
          </p:cNvSpPr>
          <p:nvPr/>
        </p:nvSpPr>
        <p:spPr bwMode="auto">
          <a:xfrm>
            <a:off x="3516313" y="1049338"/>
            <a:ext cx="31750" cy="152400"/>
          </a:xfrm>
          <a:prstGeom prst="rect">
            <a:avLst/>
          </a:prstGeom>
          <a:noFill/>
          <a:ln w="9525">
            <a:noFill/>
            <a:miter lim="800000"/>
            <a:headEnd/>
            <a:tailEnd/>
          </a:ln>
        </p:spPr>
        <p:txBody>
          <a:bodyPr wrap="none" lIns="0" tIns="0" rIns="0" bIns="0">
            <a:spAutoFit/>
          </a:bodyPr>
          <a:lstStyle/>
          <a:p>
            <a:r>
              <a:rPr lang="fr-FR" sz="1000">
                <a:solidFill>
                  <a:srgbClr val="000000"/>
                </a:solidFill>
                <a:latin typeface="Times New Roman" pitchFamily="18" charset="0"/>
              </a:rPr>
              <a:t> </a:t>
            </a:r>
            <a:endParaRPr lang="fr-FR">
              <a:latin typeface="Lucida Sans Unicode" pitchFamily="34" charset="0"/>
            </a:endParaRPr>
          </a:p>
        </p:txBody>
      </p:sp>
      <p:grpSp>
        <p:nvGrpSpPr>
          <p:cNvPr id="2" name="Group 47"/>
          <p:cNvGrpSpPr>
            <a:grpSpLocks/>
          </p:cNvGrpSpPr>
          <p:nvPr/>
        </p:nvGrpSpPr>
        <p:grpSpPr bwMode="auto">
          <a:xfrm>
            <a:off x="6800850" y="3284538"/>
            <a:ext cx="2116138" cy="803275"/>
            <a:chOff x="4284" y="2916"/>
            <a:chExt cx="1333" cy="506"/>
          </a:xfrm>
        </p:grpSpPr>
        <p:sp>
          <p:nvSpPr>
            <p:cNvPr id="3082" name="Rectangle 44"/>
            <p:cNvSpPr>
              <a:spLocks noChangeArrowheads="1"/>
            </p:cNvSpPr>
            <p:nvPr/>
          </p:nvSpPr>
          <p:spPr bwMode="auto">
            <a:xfrm>
              <a:off x="4534" y="3127"/>
              <a:ext cx="1083" cy="295"/>
            </a:xfrm>
            <a:prstGeom prst="rect">
              <a:avLst/>
            </a:prstGeom>
            <a:solidFill>
              <a:srgbClr val="FFFFFF"/>
            </a:solidFill>
            <a:ln w="9525">
              <a:noFill/>
              <a:miter lim="800000"/>
              <a:headEnd/>
              <a:tailEnd/>
            </a:ln>
          </p:spPr>
          <p:txBody>
            <a:bodyPr/>
            <a:lstStyle/>
            <a:p>
              <a:endParaRPr lang="fr-FR">
                <a:latin typeface="Lucida Sans Unicode" pitchFamily="34" charset="0"/>
              </a:endParaRPr>
            </a:p>
          </p:txBody>
        </p:sp>
        <p:sp>
          <p:nvSpPr>
            <p:cNvPr id="3083" name="Line 45"/>
            <p:cNvSpPr>
              <a:spLocks noChangeShapeType="1"/>
            </p:cNvSpPr>
            <p:nvPr/>
          </p:nvSpPr>
          <p:spPr bwMode="auto">
            <a:xfrm>
              <a:off x="4284" y="2916"/>
              <a:ext cx="209" cy="272"/>
            </a:xfrm>
            <a:prstGeom prst="line">
              <a:avLst/>
            </a:prstGeom>
            <a:noFill/>
            <a:ln w="11113">
              <a:solidFill>
                <a:srgbClr val="3366FF"/>
              </a:solidFill>
              <a:miter lim="800000"/>
              <a:headEnd/>
              <a:tailEnd/>
            </a:ln>
          </p:spPr>
          <p:txBody>
            <a:bodyPr/>
            <a:lstStyle/>
            <a:p>
              <a:endParaRPr lang="fr-FR"/>
            </a:p>
          </p:txBody>
        </p:sp>
        <p:sp>
          <p:nvSpPr>
            <p:cNvPr id="3084" name="Rectangle 46"/>
            <p:cNvSpPr>
              <a:spLocks noChangeArrowheads="1"/>
            </p:cNvSpPr>
            <p:nvPr/>
          </p:nvSpPr>
          <p:spPr bwMode="auto">
            <a:xfrm>
              <a:off x="4534" y="3127"/>
              <a:ext cx="1083" cy="295"/>
            </a:xfrm>
            <a:prstGeom prst="rect">
              <a:avLst/>
            </a:prstGeom>
            <a:noFill/>
            <a:ln w="11113">
              <a:solidFill>
                <a:srgbClr val="3366FF"/>
              </a:solidFill>
              <a:miter lim="800000"/>
              <a:headEnd/>
              <a:tailEnd/>
            </a:ln>
          </p:spPr>
          <p:txBody>
            <a:bodyPr/>
            <a:lstStyle/>
            <a:p>
              <a:endParaRPr lang="fr-FR">
                <a:latin typeface="Lucida Sans Unicode" pitchFamily="34" charset="0"/>
              </a:endParaRPr>
            </a:p>
          </p:txBody>
        </p:sp>
      </p:grpSp>
      <p:sp>
        <p:nvSpPr>
          <p:cNvPr id="3085" name="Rectangle 48"/>
          <p:cNvSpPr>
            <a:spLocks noChangeArrowheads="1"/>
          </p:cNvSpPr>
          <p:nvPr/>
        </p:nvSpPr>
        <p:spPr bwMode="auto">
          <a:xfrm>
            <a:off x="7843838" y="3638550"/>
            <a:ext cx="431800" cy="182563"/>
          </a:xfrm>
          <a:prstGeom prst="rect">
            <a:avLst/>
          </a:prstGeom>
          <a:noFill/>
          <a:ln w="9525">
            <a:noFill/>
            <a:miter lim="800000"/>
            <a:headEnd/>
            <a:tailEnd/>
          </a:ln>
        </p:spPr>
        <p:txBody>
          <a:bodyPr wrap="none" lIns="0" tIns="0" rIns="0" bIns="0">
            <a:spAutoFit/>
          </a:bodyPr>
          <a:lstStyle/>
          <a:p>
            <a:r>
              <a:rPr lang="fr-FR" sz="1200" b="1">
                <a:solidFill>
                  <a:srgbClr val="0000FF"/>
                </a:solidFill>
              </a:rPr>
              <a:t>Mains</a:t>
            </a:r>
            <a:endParaRPr lang="fr-FR">
              <a:latin typeface="Lucida Sans Unicode" pitchFamily="34" charset="0"/>
            </a:endParaRPr>
          </a:p>
        </p:txBody>
      </p:sp>
      <p:sp>
        <p:nvSpPr>
          <p:cNvPr id="3086" name="Rectangle 49"/>
          <p:cNvSpPr>
            <a:spLocks noChangeArrowheads="1"/>
          </p:cNvSpPr>
          <p:nvPr/>
        </p:nvSpPr>
        <p:spPr bwMode="auto">
          <a:xfrm>
            <a:off x="8270875" y="4967288"/>
            <a:ext cx="42863" cy="182562"/>
          </a:xfrm>
          <a:prstGeom prst="rect">
            <a:avLst/>
          </a:prstGeom>
          <a:noFill/>
          <a:ln w="9525">
            <a:noFill/>
            <a:miter lim="800000"/>
            <a:headEnd/>
            <a:tailEnd/>
          </a:ln>
        </p:spPr>
        <p:txBody>
          <a:bodyPr wrap="none" lIns="0" tIns="0" rIns="0" bIns="0">
            <a:spAutoFit/>
          </a:bodyPr>
          <a:lstStyle/>
          <a:p>
            <a:r>
              <a:rPr lang="fr-FR" sz="1200" b="1">
                <a:solidFill>
                  <a:srgbClr val="0000FF"/>
                </a:solidFill>
              </a:rPr>
              <a:t> </a:t>
            </a:r>
            <a:endParaRPr lang="fr-FR">
              <a:latin typeface="Lucida Sans Unicode" pitchFamily="34" charset="0"/>
            </a:endParaRPr>
          </a:p>
        </p:txBody>
      </p:sp>
      <p:sp>
        <p:nvSpPr>
          <p:cNvPr id="3087" name="Rectangle 50"/>
          <p:cNvSpPr>
            <a:spLocks noChangeArrowheads="1"/>
          </p:cNvSpPr>
          <p:nvPr/>
        </p:nvSpPr>
        <p:spPr bwMode="auto">
          <a:xfrm>
            <a:off x="7319963" y="3822700"/>
            <a:ext cx="928687" cy="182563"/>
          </a:xfrm>
          <a:prstGeom prst="rect">
            <a:avLst/>
          </a:prstGeom>
          <a:noFill/>
          <a:ln w="9525">
            <a:noFill/>
            <a:miter lim="800000"/>
            <a:headEnd/>
            <a:tailEnd/>
          </a:ln>
        </p:spPr>
        <p:txBody>
          <a:bodyPr wrap="none" lIns="0" tIns="0" rIns="0" bIns="0">
            <a:spAutoFit/>
          </a:bodyPr>
          <a:lstStyle/>
          <a:p>
            <a:r>
              <a:rPr lang="fr-FR" sz="1200">
                <a:solidFill>
                  <a:srgbClr val="0000FF"/>
                </a:solidFill>
              </a:rPr>
              <a:t>100 à 1 000 b</a:t>
            </a:r>
            <a:endParaRPr lang="fr-FR">
              <a:latin typeface="Lucida Sans Unicode" pitchFamily="34" charset="0"/>
            </a:endParaRPr>
          </a:p>
        </p:txBody>
      </p:sp>
      <p:sp>
        <p:nvSpPr>
          <p:cNvPr id="3088" name="Rectangle 51"/>
          <p:cNvSpPr>
            <a:spLocks noChangeArrowheads="1"/>
          </p:cNvSpPr>
          <p:nvPr/>
        </p:nvSpPr>
        <p:spPr bwMode="auto">
          <a:xfrm>
            <a:off x="8247063" y="3822700"/>
            <a:ext cx="492125" cy="182563"/>
          </a:xfrm>
          <a:prstGeom prst="rect">
            <a:avLst/>
          </a:prstGeom>
          <a:noFill/>
          <a:ln w="9525">
            <a:noFill/>
            <a:miter lim="800000"/>
            <a:headEnd/>
            <a:tailEnd/>
          </a:ln>
        </p:spPr>
        <p:txBody>
          <a:bodyPr wrap="none" lIns="0" tIns="0" rIns="0" bIns="0">
            <a:spAutoFit/>
          </a:bodyPr>
          <a:lstStyle/>
          <a:p>
            <a:r>
              <a:rPr lang="fr-FR" sz="1200">
                <a:solidFill>
                  <a:srgbClr val="0000FF"/>
                </a:solidFill>
              </a:rPr>
              <a:t>act./cm</a:t>
            </a:r>
            <a:endParaRPr lang="fr-FR">
              <a:latin typeface="Lucida Sans Unicode" pitchFamily="34" charset="0"/>
            </a:endParaRPr>
          </a:p>
        </p:txBody>
      </p:sp>
      <p:grpSp>
        <p:nvGrpSpPr>
          <p:cNvPr id="3" name="Group 57"/>
          <p:cNvGrpSpPr>
            <a:grpSpLocks/>
          </p:cNvGrpSpPr>
          <p:nvPr/>
        </p:nvGrpSpPr>
        <p:grpSpPr bwMode="auto">
          <a:xfrm>
            <a:off x="3525838" y="4545013"/>
            <a:ext cx="2640012" cy="887412"/>
            <a:chOff x="2221" y="2863"/>
            <a:chExt cx="1663" cy="559"/>
          </a:xfrm>
        </p:grpSpPr>
        <p:sp>
          <p:nvSpPr>
            <p:cNvPr id="3090" name="Rectangle 54"/>
            <p:cNvSpPr>
              <a:spLocks noChangeArrowheads="1"/>
            </p:cNvSpPr>
            <p:nvPr/>
          </p:nvSpPr>
          <p:spPr bwMode="auto">
            <a:xfrm>
              <a:off x="2221" y="3127"/>
              <a:ext cx="1132" cy="295"/>
            </a:xfrm>
            <a:prstGeom prst="rect">
              <a:avLst/>
            </a:prstGeom>
            <a:solidFill>
              <a:srgbClr val="FFFFFF"/>
            </a:solidFill>
            <a:ln w="9525">
              <a:noFill/>
              <a:miter lim="800000"/>
              <a:headEnd/>
              <a:tailEnd/>
            </a:ln>
          </p:spPr>
          <p:txBody>
            <a:bodyPr/>
            <a:lstStyle/>
            <a:p>
              <a:endParaRPr lang="fr-FR">
                <a:latin typeface="Lucida Sans Unicode" pitchFamily="34" charset="0"/>
              </a:endParaRPr>
            </a:p>
          </p:txBody>
        </p:sp>
        <p:sp>
          <p:nvSpPr>
            <p:cNvPr id="3091" name="Line 55"/>
            <p:cNvSpPr>
              <a:spLocks noChangeShapeType="1"/>
            </p:cNvSpPr>
            <p:nvPr/>
          </p:nvSpPr>
          <p:spPr bwMode="auto">
            <a:xfrm flipH="1">
              <a:off x="3394" y="2863"/>
              <a:ext cx="490" cy="325"/>
            </a:xfrm>
            <a:prstGeom prst="line">
              <a:avLst/>
            </a:prstGeom>
            <a:noFill/>
            <a:ln w="11113">
              <a:solidFill>
                <a:srgbClr val="3366FF"/>
              </a:solidFill>
              <a:miter lim="800000"/>
              <a:headEnd/>
              <a:tailEnd/>
            </a:ln>
          </p:spPr>
          <p:txBody>
            <a:bodyPr/>
            <a:lstStyle/>
            <a:p>
              <a:endParaRPr lang="fr-FR"/>
            </a:p>
          </p:txBody>
        </p:sp>
        <p:sp>
          <p:nvSpPr>
            <p:cNvPr id="3092" name="Rectangle 56"/>
            <p:cNvSpPr>
              <a:spLocks noChangeArrowheads="1"/>
            </p:cNvSpPr>
            <p:nvPr/>
          </p:nvSpPr>
          <p:spPr bwMode="auto">
            <a:xfrm>
              <a:off x="2221" y="3127"/>
              <a:ext cx="1132" cy="295"/>
            </a:xfrm>
            <a:prstGeom prst="rect">
              <a:avLst/>
            </a:prstGeom>
            <a:noFill/>
            <a:ln w="11113">
              <a:solidFill>
                <a:srgbClr val="3366FF"/>
              </a:solidFill>
              <a:miter lim="800000"/>
              <a:headEnd/>
              <a:tailEnd/>
            </a:ln>
          </p:spPr>
          <p:txBody>
            <a:bodyPr/>
            <a:lstStyle/>
            <a:p>
              <a:endParaRPr lang="fr-FR">
                <a:latin typeface="Lucida Sans Unicode" pitchFamily="34" charset="0"/>
              </a:endParaRPr>
            </a:p>
          </p:txBody>
        </p:sp>
      </p:grpSp>
      <p:sp>
        <p:nvSpPr>
          <p:cNvPr id="3093" name="Rectangle 58"/>
          <p:cNvSpPr>
            <a:spLocks noChangeArrowheads="1"/>
          </p:cNvSpPr>
          <p:nvPr/>
        </p:nvSpPr>
        <p:spPr bwMode="auto">
          <a:xfrm>
            <a:off x="3836988" y="5006975"/>
            <a:ext cx="1173162" cy="182563"/>
          </a:xfrm>
          <a:prstGeom prst="rect">
            <a:avLst/>
          </a:prstGeom>
          <a:noFill/>
          <a:ln w="9525">
            <a:noFill/>
            <a:miter lim="800000"/>
            <a:headEnd/>
            <a:tailEnd/>
          </a:ln>
        </p:spPr>
        <p:txBody>
          <a:bodyPr wrap="none" lIns="0" tIns="0" rIns="0" bIns="0">
            <a:spAutoFit/>
          </a:bodyPr>
          <a:lstStyle/>
          <a:p>
            <a:r>
              <a:rPr lang="fr-FR" sz="1200" b="1">
                <a:solidFill>
                  <a:srgbClr val="0000FF"/>
                </a:solidFill>
              </a:rPr>
              <a:t>Matières fécales</a:t>
            </a:r>
            <a:endParaRPr lang="fr-FR">
              <a:latin typeface="Lucida Sans Unicode" pitchFamily="34" charset="0"/>
            </a:endParaRPr>
          </a:p>
        </p:txBody>
      </p:sp>
      <p:sp>
        <p:nvSpPr>
          <p:cNvPr id="3094" name="Rectangle 59"/>
          <p:cNvSpPr>
            <a:spLocks noChangeArrowheads="1"/>
          </p:cNvSpPr>
          <p:nvPr/>
        </p:nvSpPr>
        <p:spPr bwMode="auto">
          <a:xfrm>
            <a:off x="5010150" y="5006975"/>
            <a:ext cx="42863" cy="182563"/>
          </a:xfrm>
          <a:prstGeom prst="rect">
            <a:avLst/>
          </a:prstGeom>
          <a:noFill/>
          <a:ln w="9525">
            <a:noFill/>
            <a:miter lim="800000"/>
            <a:headEnd/>
            <a:tailEnd/>
          </a:ln>
        </p:spPr>
        <p:txBody>
          <a:bodyPr wrap="none" lIns="0" tIns="0" rIns="0" bIns="0">
            <a:spAutoFit/>
          </a:bodyPr>
          <a:lstStyle/>
          <a:p>
            <a:r>
              <a:rPr lang="fr-FR" sz="1200" b="1">
                <a:solidFill>
                  <a:srgbClr val="0000FF"/>
                </a:solidFill>
              </a:rPr>
              <a:t> </a:t>
            </a:r>
            <a:endParaRPr lang="fr-FR">
              <a:latin typeface="Lucida Sans Unicode" pitchFamily="34" charset="0"/>
            </a:endParaRPr>
          </a:p>
        </p:txBody>
      </p:sp>
      <p:sp>
        <p:nvSpPr>
          <p:cNvPr id="3095" name="Rectangle 60"/>
          <p:cNvSpPr>
            <a:spLocks noChangeArrowheads="1"/>
          </p:cNvSpPr>
          <p:nvPr/>
        </p:nvSpPr>
        <p:spPr bwMode="auto">
          <a:xfrm>
            <a:off x="3686175" y="5189538"/>
            <a:ext cx="1474788" cy="182562"/>
          </a:xfrm>
          <a:prstGeom prst="rect">
            <a:avLst/>
          </a:prstGeom>
          <a:noFill/>
          <a:ln w="9525">
            <a:noFill/>
            <a:miter lim="800000"/>
            <a:headEnd/>
            <a:tailEnd/>
          </a:ln>
        </p:spPr>
        <p:txBody>
          <a:bodyPr wrap="none" lIns="0" tIns="0" rIns="0" bIns="0">
            <a:spAutoFit/>
          </a:bodyPr>
          <a:lstStyle/>
          <a:p>
            <a:r>
              <a:rPr lang="fr-FR" sz="1200">
                <a:solidFill>
                  <a:srgbClr val="0000FF"/>
                </a:solidFill>
              </a:rPr>
              <a:t>&gt; 100 millions bact./ g</a:t>
            </a:r>
            <a:endParaRPr lang="fr-FR">
              <a:latin typeface="Lucida Sans Unicode" pitchFamily="34" charset="0"/>
            </a:endParaRPr>
          </a:p>
        </p:txBody>
      </p:sp>
      <p:sp>
        <p:nvSpPr>
          <p:cNvPr id="3096" name="Rectangle 61"/>
          <p:cNvSpPr>
            <a:spLocks noChangeArrowheads="1"/>
          </p:cNvSpPr>
          <p:nvPr/>
        </p:nvSpPr>
        <p:spPr bwMode="auto">
          <a:xfrm>
            <a:off x="5157788" y="5189538"/>
            <a:ext cx="42862" cy="182562"/>
          </a:xfrm>
          <a:prstGeom prst="rect">
            <a:avLst/>
          </a:prstGeom>
          <a:noFill/>
          <a:ln w="9525">
            <a:noFill/>
            <a:miter lim="800000"/>
            <a:headEnd/>
            <a:tailEnd/>
          </a:ln>
        </p:spPr>
        <p:txBody>
          <a:bodyPr wrap="none" lIns="0" tIns="0" rIns="0" bIns="0">
            <a:spAutoFit/>
          </a:bodyPr>
          <a:lstStyle/>
          <a:p>
            <a:r>
              <a:rPr lang="fr-FR" sz="1200">
                <a:solidFill>
                  <a:srgbClr val="000000"/>
                </a:solidFill>
              </a:rPr>
              <a:t> </a:t>
            </a:r>
            <a:endParaRPr lang="fr-FR">
              <a:latin typeface="Lucida Sans Unicode" pitchFamily="34" charset="0"/>
            </a:endParaRPr>
          </a:p>
        </p:txBody>
      </p:sp>
      <p:grpSp>
        <p:nvGrpSpPr>
          <p:cNvPr id="4" name="Group 65"/>
          <p:cNvGrpSpPr>
            <a:grpSpLocks/>
          </p:cNvGrpSpPr>
          <p:nvPr/>
        </p:nvGrpSpPr>
        <p:grpSpPr bwMode="auto">
          <a:xfrm>
            <a:off x="6619875" y="3032125"/>
            <a:ext cx="2324100" cy="468313"/>
            <a:chOff x="4170" y="2241"/>
            <a:chExt cx="1464" cy="295"/>
          </a:xfrm>
        </p:grpSpPr>
        <p:sp>
          <p:nvSpPr>
            <p:cNvPr id="3098" name="Rectangle 62"/>
            <p:cNvSpPr>
              <a:spLocks noChangeArrowheads="1"/>
            </p:cNvSpPr>
            <p:nvPr/>
          </p:nvSpPr>
          <p:spPr bwMode="auto">
            <a:xfrm>
              <a:off x="4485" y="2241"/>
              <a:ext cx="1149" cy="295"/>
            </a:xfrm>
            <a:prstGeom prst="rect">
              <a:avLst/>
            </a:prstGeom>
            <a:solidFill>
              <a:srgbClr val="FFFFFF"/>
            </a:solidFill>
            <a:ln w="9525">
              <a:noFill/>
              <a:miter lim="800000"/>
              <a:headEnd/>
              <a:tailEnd/>
            </a:ln>
          </p:spPr>
          <p:txBody>
            <a:bodyPr/>
            <a:lstStyle/>
            <a:p>
              <a:endParaRPr lang="fr-FR">
                <a:latin typeface="Lucida Sans Unicode" pitchFamily="34" charset="0"/>
              </a:endParaRPr>
            </a:p>
          </p:txBody>
        </p:sp>
        <p:sp>
          <p:nvSpPr>
            <p:cNvPr id="3099" name="Line 63"/>
            <p:cNvSpPr>
              <a:spLocks noChangeShapeType="1"/>
            </p:cNvSpPr>
            <p:nvPr/>
          </p:nvSpPr>
          <p:spPr bwMode="auto">
            <a:xfrm>
              <a:off x="4170" y="2244"/>
              <a:ext cx="274" cy="58"/>
            </a:xfrm>
            <a:prstGeom prst="line">
              <a:avLst/>
            </a:prstGeom>
            <a:noFill/>
            <a:ln w="11113">
              <a:solidFill>
                <a:srgbClr val="3366FF"/>
              </a:solidFill>
              <a:miter lim="800000"/>
              <a:headEnd/>
              <a:tailEnd/>
            </a:ln>
          </p:spPr>
          <p:txBody>
            <a:bodyPr/>
            <a:lstStyle/>
            <a:p>
              <a:endParaRPr lang="fr-FR"/>
            </a:p>
          </p:txBody>
        </p:sp>
        <p:sp>
          <p:nvSpPr>
            <p:cNvPr id="3100" name="Rectangle 64"/>
            <p:cNvSpPr>
              <a:spLocks noChangeArrowheads="1"/>
            </p:cNvSpPr>
            <p:nvPr/>
          </p:nvSpPr>
          <p:spPr bwMode="auto">
            <a:xfrm>
              <a:off x="4485" y="2241"/>
              <a:ext cx="1149" cy="295"/>
            </a:xfrm>
            <a:prstGeom prst="rect">
              <a:avLst/>
            </a:prstGeom>
            <a:noFill/>
            <a:ln w="11113">
              <a:solidFill>
                <a:srgbClr val="3366FF"/>
              </a:solidFill>
              <a:miter lim="800000"/>
              <a:headEnd/>
              <a:tailEnd/>
            </a:ln>
          </p:spPr>
          <p:txBody>
            <a:bodyPr/>
            <a:lstStyle/>
            <a:p>
              <a:endParaRPr lang="fr-FR">
                <a:latin typeface="Lucida Sans Unicode" pitchFamily="34" charset="0"/>
              </a:endParaRPr>
            </a:p>
          </p:txBody>
        </p:sp>
      </p:grpSp>
      <p:sp>
        <p:nvSpPr>
          <p:cNvPr id="3101" name="Rectangle 66"/>
          <p:cNvSpPr>
            <a:spLocks noChangeArrowheads="1"/>
          </p:cNvSpPr>
          <p:nvPr/>
        </p:nvSpPr>
        <p:spPr bwMode="auto">
          <a:xfrm>
            <a:off x="7702550" y="3073400"/>
            <a:ext cx="658813" cy="182563"/>
          </a:xfrm>
          <a:prstGeom prst="rect">
            <a:avLst/>
          </a:prstGeom>
          <a:noFill/>
          <a:ln w="9525">
            <a:noFill/>
            <a:miter lim="800000"/>
            <a:headEnd/>
            <a:tailEnd/>
          </a:ln>
        </p:spPr>
        <p:txBody>
          <a:bodyPr wrap="none" lIns="0" tIns="0" rIns="0" bIns="0">
            <a:spAutoFit/>
          </a:bodyPr>
          <a:lstStyle/>
          <a:p>
            <a:r>
              <a:rPr lang="fr-FR" sz="1200" b="1">
                <a:solidFill>
                  <a:srgbClr val="0000FF"/>
                </a:solidFill>
              </a:rPr>
              <a:t>Aisselles</a:t>
            </a:r>
            <a:endParaRPr lang="fr-FR">
              <a:latin typeface="Lucida Sans Unicode" pitchFamily="34" charset="0"/>
            </a:endParaRPr>
          </a:p>
        </p:txBody>
      </p:sp>
      <p:sp>
        <p:nvSpPr>
          <p:cNvPr id="3102" name="Rectangle 67"/>
          <p:cNvSpPr>
            <a:spLocks noChangeArrowheads="1"/>
          </p:cNvSpPr>
          <p:nvPr/>
        </p:nvSpPr>
        <p:spPr bwMode="auto">
          <a:xfrm>
            <a:off x="8359775" y="3598863"/>
            <a:ext cx="42863" cy="182562"/>
          </a:xfrm>
          <a:prstGeom prst="rect">
            <a:avLst/>
          </a:prstGeom>
          <a:noFill/>
          <a:ln w="9525">
            <a:noFill/>
            <a:miter lim="800000"/>
            <a:headEnd/>
            <a:tailEnd/>
          </a:ln>
        </p:spPr>
        <p:txBody>
          <a:bodyPr wrap="none" lIns="0" tIns="0" rIns="0" bIns="0">
            <a:spAutoFit/>
          </a:bodyPr>
          <a:lstStyle/>
          <a:p>
            <a:r>
              <a:rPr lang="fr-FR" sz="1200" b="1">
                <a:solidFill>
                  <a:srgbClr val="0000FF"/>
                </a:solidFill>
              </a:rPr>
              <a:t> </a:t>
            </a:r>
            <a:endParaRPr lang="fr-FR">
              <a:latin typeface="Lucida Sans Unicode" pitchFamily="34" charset="0"/>
            </a:endParaRPr>
          </a:p>
        </p:txBody>
      </p:sp>
      <p:sp>
        <p:nvSpPr>
          <p:cNvPr id="3103" name="Rectangle 68"/>
          <p:cNvSpPr>
            <a:spLocks noChangeArrowheads="1"/>
          </p:cNvSpPr>
          <p:nvPr/>
        </p:nvSpPr>
        <p:spPr bwMode="auto">
          <a:xfrm>
            <a:off x="7210425" y="3257550"/>
            <a:ext cx="1646238" cy="182563"/>
          </a:xfrm>
          <a:prstGeom prst="rect">
            <a:avLst/>
          </a:prstGeom>
          <a:noFill/>
          <a:ln w="9525">
            <a:noFill/>
            <a:miter lim="800000"/>
            <a:headEnd/>
            <a:tailEnd/>
          </a:ln>
        </p:spPr>
        <p:txBody>
          <a:bodyPr wrap="none" lIns="0" tIns="0" rIns="0" bIns="0">
            <a:spAutoFit/>
          </a:bodyPr>
          <a:lstStyle/>
          <a:p>
            <a:r>
              <a:rPr lang="fr-FR" sz="1200">
                <a:solidFill>
                  <a:srgbClr val="0000FF"/>
                </a:solidFill>
              </a:rPr>
              <a:t>1 à 10 millions bact./cm</a:t>
            </a:r>
            <a:r>
              <a:rPr lang="fr-FR" sz="1200" baseline="30000">
                <a:solidFill>
                  <a:srgbClr val="0000FF"/>
                </a:solidFill>
              </a:rPr>
              <a:t>2</a:t>
            </a:r>
          </a:p>
        </p:txBody>
      </p:sp>
      <p:sp>
        <p:nvSpPr>
          <p:cNvPr id="3104" name="Rectangle 69"/>
          <p:cNvSpPr>
            <a:spLocks noChangeArrowheads="1"/>
          </p:cNvSpPr>
          <p:nvPr/>
        </p:nvSpPr>
        <p:spPr bwMode="auto">
          <a:xfrm>
            <a:off x="8767763" y="3860800"/>
            <a:ext cx="57150" cy="122238"/>
          </a:xfrm>
          <a:prstGeom prst="rect">
            <a:avLst/>
          </a:prstGeom>
          <a:noFill/>
          <a:ln w="9525">
            <a:noFill/>
            <a:miter lim="800000"/>
            <a:headEnd/>
            <a:tailEnd/>
          </a:ln>
        </p:spPr>
        <p:txBody>
          <a:bodyPr wrap="none" lIns="0" tIns="0" rIns="0" bIns="0">
            <a:spAutoFit/>
          </a:bodyPr>
          <a:lstStyle/>
          <a:p>
            <a:r>
              <a:rPr lang="fr-FR" sz="800">
                <a:solidFill>
                  <a:srgbClr val="0000FF"/>
                </a:solidFill>
              </a:rPr>
              <a:t>2</a:t>
            </a:r>
            <a:endParaRPr lang="fr-FR">
              <a:latin typeface="Lucida Sans Unicode" pitchFamily="34" charset="0"/>
            </a:endParaRPr>
          </a:p>
        </p:txBody>
      </p:sp>
      <p:grpSp>
        <p:nvGrpSpPr>
          <p:cNvPr id="5" name="Group 74"/>
          <p:cNvGrpSpPr>
            <a:grpSpLocks/>
          </p:cNvGrpSpPr>
          <p:nvPr/>
        </p:nvGrpSpPr>
        <p:grpSpPr bwMode="auto">
          <a:xfrm>
            <a:off x="6207125" y="2474913"/>
            <a:ext cx="2709863" cy="466725"/>
            <a:chOff x="3910" y="1722"/>
            <a:chExt cx="1707" cy="294"/>
          </a:xfrm>
        </p:grpSpPr>
        <p:sp>
          <p:nvSpPr>
            <p:cNvPr id="3106" name="Rectangle 71"/>
            <p:cNvSpPr>
              <a:spLocks noChangeArrowheads="1"/>
            </p:cNvSpPr>
            <p:nvPr/>
          </p:nvSpPr>
          <p:spPr bwMode="auto">
            <a:xfrm>
              <a:off x="4485" y="1748"/>
              <a:ext cx="1132" cy="268"/>
            </a:xfrm>
            <a:prstGeom prst="rect">
              <a:avLst/>
            </a:prstGeom>
            <a:solidFill>
              <a:srgbClr val="FFFFFF"/>
            </a:solidFill>
            <a:ln w="9525">
              <a:noFill/>
              <a:miter lim="800000"/>
              <a:headEnd/>
              <a:tailEnd/>
            </a:ln>
          </p:spPr>
          <p:txBody>
            <a:bodyPr/>
            <a:lstStyle/>
            <a:p>
              <a:endParaRPr lang="fr-FR">
                <a:latin typeface="Lucida Sans Unicode" pitchFamily="34" charset="0"/>
              </a:endParaRPr>
            </a:p>
          </p:txBody>
        </p:sp>
        <p:sp>
          <p:nvSpPr>
            <p:cNvPr id="3107" name="Line 72"/>
            <p:cNvSpPr>
              <a:spLocks noChangeShapeType="1"/>
            </p:cNvSpPr>
            <p:nvPr/>
          </p:nvSpPr>
          <p:spPr bwMode="auto">
            <a:xfrm>
              <a:off x="3910" y="1722"/>
              <a:ext cx="534" cy="88"/>
            </a:xfrm>
            <a:prstGeom prst="line">
              <a:avLst/>
            </a:prstGeom>
            <a:noFill/>
            <a:ln w="11113">
              <a:solidFill>
                <a:srgbClr val="3366FF"/>
              </a:solidFill>
              <a:miter lim="800000"/>
              <a:headEnd/>
              <a:tailEnd/>
            </a:ln>
          </p:spPr>
          <p:txBody>
            <a:bodyPr/>
            <a:lstStyle/>
            <a:p>
              <a:endParaRPr lang="fr-FR"/>
            </a:p>
          </p:txBody>
        </p:sp>
        <p:sp>
          <p:nvSpPr>
            <p:cNvPr id="3108" name="Rectangle 73"/>
            <p:cNvSpPr>
              <a:spLocks noChangeArrowheads="1"/>
            </p:cNvSpPr>
            <p:nvPr/>
          </p:nvSpPr>
          <p:spPr bwMode="auto">
            <a:xfrm>
              <a:off x="4485" y="1748"/>
              <a:ext cx="1132" cy="268"/>
            </a:xfrm>
            <a:prstGeom prst="rect">
              <a:avLst/>
            </a:prstGeom>
            <a:noFill/>
            <a:ln w="11113">
              <a:solidFill>
                <a:srgbClr val="3366FF"/>
              </a:solidFill>
              <a:miter lim="800000"/>
              <a:headEnd/>
              <a:tailEnd/>
            </a:ln>
          </p:spPr>
          <p:txBody>
            <a:bodyPr/>
            <a:lstStyle/>
            <a:p>
              <a:endParaRPr lang="fr-FR">
                <a:latin typeface="Lucida Sans Unicode" pitchFamily="34" charset="0"/>
              </a:endParaRPr>
            </a:p>
          </p:txBody>
        </p:sp>
      </p:grpSp>
      <p:sp>
        <p:nvSpPr>
          <p:cNvPr id="3109" name="Rectangle 75"/>
          <p:cNvSpPr>
            <a:spLocks noChangeArrowheads="1"/>
          </p:cNvSpPr>
          <p:nvPr/>
        </p:nvSpPr>
        <p:spPr bwMode="auto">
          <a:xfrm>
            <a:off x="7329488" y="2546350"/>
            <a:ext cx="1377950" cy="182563"/>
          </a:xfrm>
          <a:prstGeom prst="rect">
            <a:avLst/>
          </a:prstGeom>
          <a:noFill/>
          <a:ln w="9525">
            <a:noFill/>
            <a:miter lim="800000"/>
            <a:headEnd/>
            <a:tailEnd/>
          </a:ln>
        </p:spPr>
        <p:txBody>
          <a:bodyPr wrap="none" lIns="0" tIns="0" rIns="0" bIns="0">
            <a:spAutoFit/>
          </a:bodyPr>
          <a:lstStyle/>
          <a:p>
            <a:r>
              <a:rPr lang="fr-FR" sz="1200" b="1">
                <a:solidFill>
                  <a:srgbClr val="0000FF"/>
                </a:solidFill>
              </a:rPr>
              <a:t>Sécrétions nasales</a:t>
            </a:r>
            <a:endParaRPr lang="fr-FR">
              <a:latin typeface="Lucida Sans Unicode" pitchFamily="34" charset="0"/>
            </a:endParaRPr>
          </a:p>
        </p:txBody>
      </p:sp>
      <p:sp>
        <p:nvSpPr>
          <p:cNvPr id="3110" name="Rectangle 76"/>
          <p:cNvSpPr>
            <a:spLocks noChangeArrowheads="1"/>
          </p:cNvSpPr>
          <p:nvPr/>
        </p:nvSpPr>
        <p:spPr bwMode="auto">
          <a:xfrm>
            <a:off x="8702675" y="2817813"/>
            <a:ext cx="42863" cy="182562"/>
          </a:xfrm>
          <a:prstGeom prst="rect">
            <a:avLst/>
          </a:prstGeom>
          <a:noFill/>
          <a:ln w="9525">
            <a:noFill/>
            <a:miter lim="800000"/>
            <a:headEnd/>
            <a:tailEnd/>
          </a:ln>
        </p:spPr>
        <p:txBody>
          <a:bodyPr wrap="none" lIns="0" tIns="0" rIns="0" bIns="0">
            <a:spAutoFit/>
          </a:bodyPr>
          <a:lstStyle/>
          <a:p>
            <a:r>
              <a:rPr lang="fr-FR" sz="1200" b="1">
                <a:solidFill>
                  <a:srgbClr val="0000FF"/>
                </a:solidFill>
              </a:rPr>
              <a:t> </a:t>
            </a:r>
            <a:endParaRPr lang="fr-FR">
              <a:latin typeface="Lucida Sans Unicode" pitchFamily="34" charset="0"/>
            </a:endParaRPr>
          </a:p>
        </p:txBody>
      </p:sp>
      <p:sp>
        <p:nvSpPr>
          <p:cNvPr id="3111" name="Rectangle 77"/>
          <p:cNvSpPr>
            <a:spLocks noChangeArrowheads="1"/>
          </p:cNvSpPr>
          <p:nvPr/>
        </p:nvSpPr>
        <p:spPr bwMode="auto">
          <a:xfrm>
            <a:off x="7235825" y="2730500"/>
            <a:ext cx="1563688" cy="182563"/>
          </a:xfrm>
          <a:prstGeom prst="rect">
            <a:avLst/>
          </a:prstGeom>
          <a:noFill/>
          <a:ln w="9525">
            <a:noFill/>
            <a:miter lim="800000"/>
            <a:headEnd/>
            <a:tailEnd/>
          </a:ln>
        </p:spPr>
        <p:txBody>
          <a:bodyPr wrap="none" lIns="0" tIns="0" rIns="0" bIns="0">
            <a:spAutoFit/>
          </a:bodyPr>
          <a:lstStyle/>
          <a:p>
            <a:r>
              <a:rPr lang="fr-FR" sz="1200">
                <a:solidFill>
                  <a:srgbClr val="0000FF"/>
                </a:solidFill>
              </a:rPr>
              <a:t>Env. 10 millions bact./g</a:t>
            </a:r>
            <a:endParaRPr lang="fr-FR">
              <a:latin typeface="Lucida Sans Unicode" pitchFamily="34" charset="0"/>
            </a:endParaRPr>
          </a:p>
        </p:txBody>
      </p:sp>
      <p:sp>
        <p:nvSpPr>
          <p:cNvPr id="3112" name="Rectangle 78"/>
          <p:cNvSpPr>
            <a:spLocks noChangeArrowheads="1"/>
          </p:cNvSpPr>
          <p:nvPr/>
        </p:nvSpPr>
        <p:spPr bwMode="auto">
          <a:xfrm>
            <a:off x="8796338" y="3001963"/>
            <a:ext cx="42862" cy="182562"/>
          </a:xfrm>
          <a:prstGeom prst="rect">
            <a:avLst/>
          </a:prstGeom>
          <a:noFill/>
          <a:ln w="9525">
            <a:noFill/>
            <a:miter lim="800000"/>
            <a:headEnd/>
            <a:tailEnd/>
          </a:ln>
        </p:spPr>
        <p:txBody>
          <a:bodyPr wrap="none" lIns="0" tIns="0" rIns="0" bIns="0">
            <a:spAutoFit/>
          </a:bodyPr>
          <a:lstStyle/>
          <a:p>
            <a:r>
              <a:rPr lang="fr-FR" sz="1200">
                <a:solidFill>
                  <a:srgbClr val="0000FF"/>
                </a:solidFill>
              </a:rPr>
              <a:t> </a:t>
            </a:r>
            <a:endParaRPr lang="fr-FR">
              <a:latin typeface="Lucida Sans Unicode" pitchFamily="34" charset="0"/>
            </a:endParaRPr>
          </a:p>
        </p:txBody>
      </p:sp>
      <p:grpSp>
        <p:nvGrpSpPr>
          <p:cNvPr id="6" name="Group 82"/>
          <p:cNvGrpSpPr>
            <a:grpSpLocks/>
          </p:cNvGrpSpPr>
          <p:nvPr/>
        </p:nvGrpSpPr>
        <p:grpSpPr bwMode="auto">
          <a:xfrm>
            <a:off x="3525838" y="2636838"/>
            <a:ext cx="2625725" cy="508000"/>
            <a:chOff x="2221" y="1844"/>
            <a:chExt cx="1654" cy="320"/>
          </a:xfrm>
        </p:grpSpPr>
        <p:sp>
          <p:nvSpPr>
            <p:cNvPr id="3114" name="Rectangle 79"/>
            <p:cNvSpPr>
              <a:spLocks noChangeArrowheads="1"/>
            </p:cNvSpPr>
            <p:nvPr/>
          </p:nvSpPr>
          <p:spPr bwMode="auto">
            <a:xfrm>
              <a:off x="2221" y="1896"/>
              <a:ext cx="1230" cy="268"/>
            </a:xfrm>
            <a:prstGeom prst="rect">
              <a:avLst/>
            </a:prstGeom>
            <a:solidFill>
              <a:srgbClr val="FFFFFF"/>
            </a:solidFill>
            <a:ln w="9525">
              <a:noFill/>
              <a:miter lim="800000"/>
              <a:headEnd/>
              <a:tailEnd/>
            </a:ln>
          </p:spPr>
          <p:txBody>
            <a:bodyPr/>
            <a:lstStyle/>
            <a:p>
              <a:endParaRPr lang="fr-FR">
                <a:latin typeface="Lucida Sans Unicode" pitchFamily="34" charset="0"/>
              </a:endParaRPr>
            </a:p>
          </p:txBody>
        </p:sp>
        <p:sp>
          <p:nvSpPr>
            <p:cNvPr id="3115" name="Line 80"/>
            <p:cNvSpPr>
              <a:spLocks noChangeShapeType="1"/>
            </p:cNvSpPr>
            <p:nvPr/>
          </p:nvSpPr>
          <p:spPr bwMode="auto">
            <a:xfrm flipH="1">
              <a:off x="3492" y="1844"/>
              <a:ext cx="383" cy="113"/>
            </a:xfrm>
            <a:prstGeom prst="line">
              <a:avLst/>
            </a:prstGeom>
            <a:noFill/>
            <a:ln w="11113">
              <a:solidFill>
                <a:srgbClr val="3366FF"/>
              </a:solidFill>
              <a:miter lim="800000"/>
              <a:headEnd/>
              <a:tailEnd/>
            </a:ln>
          </p:spPr>
          <p:txBody>
            <a:bodyPr/>
            <a:lstStyle/>
            <a:p>
              <a:endParaRPr lang="fr-FR"/>
            </a:p>
          </p:txBody>
        </p:sp>
        <p:sp>
          <p:nvSpPr>
            <p:cNvPr id="3116" name="Rectangle 81"/>
            <p:cNvSpPr>
              <a:spLocks noChangeArrowheads="1"/>
            </p:cNvSpPr>
            <p:nvPr/>
          </p:nvSpPr>
          <p:spPr bwMode="auto">
            <a:xfrm>
              <a:off x="2221" y="1896"/>
              <a:ext cx="1230" cy="268"/>
            </a:xfrm>
            <a:prstGeom prst="rect">
              <a:avLst/>
            </a:prstGeom>
            <a:noFill/>
            <a:ln w="11113">
              <a:solidFill>
                <a:srgbClr val="3366FF"/>
              </a:solidFill>
              <a:miter lim="800000"/>
              <a:headEnd/>
              <a:tailEnd/>
            </a:ln>
          </p:spPr>
          <p:txBody>
            <a:bodyPr/>
            <a:lstStyle/>
            <a:p>
              <a:endParaRPr lang="fr-FR">
                <a:latin typeface="Lucida Sans Unicode" pitchFamily="34" charset="0"/>
              </a:endParaRPr>
            </a:p>
          </p:txBody>
        </p:sp>
      </p:grpSp>
      <p:sp>
        <p:nvSpPr>
          <p:cNvPr id="3117" name="Rectangle 83"/>
          <p:cNvSpPr>
            <a:spLocks noChangeArrowheads="1"/>
          </p:cNvSpPr>
          <p:nvPr/>
        </p:nvSpPr>
        <p:spPr bwMode="auto">
          <a:xfrm>
            <a:off x="4283075" y="2698750"/>
            <a:ext cx="439738" cy="182563"/>
          </a:xfrm>
          <a:prstGeom prst="rect">
            <a:avLst/>
          </a:prstGeom>
          <a:noFill/>
          <a:ln w="9525">
            <a:noFill/>
            <a:miter lim="800000"/>
            <a:headEnd/>
            <a:tailEnd/>
          </a:ln>
        </p:spPr>
        <p:txBody>
          <a:bodyPr wrap="none" lIns="0" tIns="0" rIns="0" bIns="0">
            <a:spAutoFit/>
          </a:bodyPr>
          <a:lstStyle/>
          <a:p>
            <a:r>
              <a:rPr lang="fr-FR" sz="1200" b="1">
                <a:solidFill>
                  <a:srgbClr val="0000FF"/>
                </a:solidFill>
              </a:rPr>
              <a:t>Salive</a:t>
            </a:r>
            <a:endParaRPr lang="fr-FR">
              <a:latin typeface="Lucida Sans Unicode" pitchFamily="34" charset="0"/>
            </a:endParaRPr>
          </a:p>
        </p:txBody>
      </p:sp>
      <p:sp>
        <p:nvSpPr>
          <p:cNvPr id="3118" name="Rectangle 84"/>
          <p:cNvSpPr>
            <a:spLocks noChangeArrowheads="1"/>
          </p:cNvSpPr>
          <p:nvPr/>
        </p:nvSpPr>
        <p:spPr bwMode="auto">
          <a:xfrm>
            <a:off x="4719638" y="3052763"/>
            <a:ext cx="42862" cy="182562"/>
          </a:xfrm>
          <a:prstGeom prst="rect">
            <a:avLst/>
          </a:prstGeom>
          <a:noFill/>
          <a:ln w="9525">
            <a:noFill/>
            <a:miter lim="800000"/>
            <a:headEnd/>
            <a:tailEnd/>
          </a:ln>
        </p:spPr>
        <p:txBody>
          <a:bodyPr wrap="none" lIns="0" tIns="0" rIns="0" bIns="0">
            <a:spAutoFit/>
          </a:bodyPr>
          <a:lstStyle/>
          <a:p>
            <a:r>
              <a:rPr lang="fr-FR" sz="1200" b="1">
                <a:solidFill>
                  <a:srgbClr val="0000FF"/>
                </a:solidFill>
              </a:rPr>
              <a:t> </a:t>
            </a:r>
            <a:endParaRPr lang="fr-FR">
              <a:latin typeface="Lucida Sans Unicode" pitchFamily="34" charset="0"/>
            </a:endParaRPr>
          </a:p>
        </p:txBody>
      </p:sp>
      <p:sp>
        <p:nvSpPr>
          <p:cNvPr id="3119" name="Rectangle 85"/>
          <p:cNvSpPr>
            <a:spLocks noChangeArrowheads="1"/>
          </p:cNvSpPr>
          <p:nvPr/>
        </p:nvSpPr>
        <p:spPr bwMode="auto">
          <a:xfrm>
            <a:off x="3657600" y="2924175"/>
            <a:ext cx="1690688" cy="182563"/>
          </a:xfrm>
          <a:prstGeom prst="rect">
            <a:avLst/>
          </a:prstGeom>
          <a:noFill/>
          <a:ln w="9525">
            <a:noFill/>
            <a:miter lim="800000"/>
            <a:headEnd/>
            <a:tailEnd/>
          </a:ln>
        </p:spPr>
        <p:txBody>
          <a:bodyPr wrap="none" lIns="0" tIns="0" rIns="0" bIns="0">
            <a:spAutoFit/>
          </a:bodyPr>
          <a:lstStyle/>
          <a:p>
            <a:r>
              <a:rPr lang="fr-FR" sz="1200">
                <a:solidFill>
                  <a:srgbClr val="0000FF"/>
                </a:solidFill>
              </a:rPr>
              <a:t>Env. 100 millions bact./ g</a:t>
            </a:r>
            <a:endParaRPr lang="fr-FR">
              <a:latin typeface="Lucida Sans Unicode" pitchFamily="34" charset="0"/>
            </a:endParaRPr>
          </a:p>
        </p:txBody>
      </p:sp>
      <p:sp>
        <p:nvSpPr>
          <p:cNvPr id="3120" name="Rectangle 86"/>
          <p:cNvSpPr>
            <a:spLocks noChangeArrowheads="1"/>
          </p:cNvSpPr>
          <p:nvPr/>
        </p:nvSpPr>
        <p:spPr bwMode="auto">
          <a:xfrm>
            <a:off x="5343525" y="3235325"/>
            <a:ext cx="42863" cy="182563"/>
          </a:xfrm>
          <a:prstGeom prst="rect">
            <a:avLst/>
          </a:prstGeom>
          <a:noFill/>
          <a:ln w="9525">
            <a:noFill/>
            <a:miter lim="800000"/>
            <a:headEnd/>
            <a:tailEnd/>
          </a:ln>
        </p:spPr>
        <p:txBody>
          <a:bodyPr wrap="none" lIns="0" tIns="0" rIns="0" bIns="0">
            <a:spAutoFit/>
          </a:bodyPr>
          <a:lstStyle/>
          <a:p>
            <a:r>
              <a:rPr lang="fr-FR" sz="1200">
                <a:solidFill>
                  <a:srgbClr val="0000FF"/>
                </a:solidFill>
              </a:rPr>
              <a:t> </a:t>
            </a:r>
            <a:endParaRPr lang="fr-FR">
              <a:latin typeface="Lucida Sans Unicode" pitchFamily="34" charset="0"/>
            </a:endParaRPr>
          </a:p>
        </p:txBody>
      </p:sp>
      <p:grpSp>
        <p:nvGrpSpPr>
          <p:cNvPr id="7" name="Group 90"/>
          <p:cNvGrpSpPr>
            <a:grpSpLocks/>
          </p:cNvGrpSpPr>
          <p:nvPr/>
        </p:nvGrpSpPr>
        <p:grpSpPr bwMode="auto">
          <a:xfrm>
            <a:off x="6242050" y="1055688"/>
            <a:ext cx="2284413" cy="842962"/>
            <a:chOff x="3932" y="665"/>
            <a:chExt cx="1439" cy="531"/>
          </a:xfrm>
        </p:grpSpPr>
        <p:sp>
          <p:nvSpPr>
            <p:cNvPr id="3122" name="Rectangle 87"/>
            <p:cNvSpPr>
              <a:spLocks noChangeArrowheads="1"/>
            </p:cNvSpPr>
            <p:nvPr/>
          </p:nvSpPr>
          <p:spPr bwMode="auto">
            <a:xfrm>
              <a:off x="4239" y="665"/>
              <a:ext cx="1132" cy="268"/>
            </a:xfrm>
            <a:prstGeom prst="rect">
              <a:avLst/>
            </a:prstGeom>
            <a:solidFill>
              <a:srgbClr val="FFFFFF"/>
            </a:solidFill>
            <a:ln w="9525">
              <a:noFill/>
              <a:miter lim="800000"/>
              <a:headEnd/>
              <a:tailEnd/>
            </a:ln>
          </p:spPr>
          <p:txBody>
            <a:bodyPr/>
            <a:lstStyle/>
            <a:p>
              <a:endParaRPr lang="fr-FR">
                <a:latin typeface="Lucida Sans Unicode" pitchFamily="34" charset="0"/>
              </a:endParaRPr>
            </a:p>
          </p:txBody>
        </p:sp>
        <p:sp>
          <p:nvSpPr>
            <p:cNvPr id="3123" name="Line 88"/>
            <p:cNvSpPr>
              <a:spLocks noChangeShapeType="1"/>
            </p:cNvSpPr>
            <p:nvPr/>
          </p:nvSpPr>
          <p:spPr bwMode="auto">
            <a:xfrm flipV="1">
              <a:off x="3932" y="727"/>
              <a:ext cx="266" cy="469"/>
            </a:xfrm>
            <a:prstGeom prst="line">
              <a:avLst/>
            </a:prstGeom>
            <a:noFill/>
            <a:ln w="11113">
              <a:solidFill>
                <a:srgbClr val="3366FF"/>
              </a:solidFill>
              <a:miter lim="800000"/>
              <a:headEnd/>
              <a:tailEnd/>
            </a:ln>
          </p:spPr>
          <p:txBody>
            <a:bodyPr/>
            <a:lstStyle/>
            <a:p>
              <a:endParaRPr lang="fr-FR"/>
            </a:p>
          </p:txBody>
        </p:sp>
        <p:sp>
          <p:nvSpPr>
            <p:cNvPr id="3124" name="Rectangle 89"/>
            <p:cNvSpPr>
              <a:spLocks noChangeArrowheads="1"/>
            </p:cNvSpPr>
            <p:nvPr/>
          </p:nvSpPr>
          <p:spPr bwMode="auto">
            <a:xfrm>
              <a:off x="4239" y="665"/>
              <a:ext cx="1132" cy="268"/>
            </a:xfrm>
            <a:prstGeom prst="rect">
              <a:avLst/>
            </a:prstGeom>
            <a:noFill/>
            <a:ln w="11113">
              <a:solidFill>
                <a:srgbClr val="3366FF"/>
              </a:solidFill>
              <a:miter lim="800000"/>
              <a:headEnd/>
              <a:tailEnd/>
            </a:ln>
          </p:spPr>
          <p:txBody>
            <a:bodyPr/>
            <a:lstStyle/>
            <a:p>
              <a:endParaRPr lang="fr-FR">
                <a:latin typeface="Lucida Sans Unicode" pitchFamily="34" charset="0"/>
              </a:endParaRPr>
            </a:p>
          </p:txBody>
        </p:sp>
      </p:grpSp>
      <p:sp>
        <p:nvSpPr>
          <p:cNvPr id="3125" name="Rectangle 91"/>
          <p:cNvSpPr>
            <a:spLocks noChangeArrowheads="1"/>
          </p:cNvSpPr>
          <p:nvPr/>
        </p:nvSpPr>
        <p:spPr bwMode="auto">
          <a:xfrm>
            <a:off x="7312025" y="1098550"/>
            <a:ext cx="633413" cy="182563"/>
          </a:xfrm>
          <a:prstGeom prst="rect">
            <a:avLst/>
          </a:prstGeom>
          <a:noFill/>
          <a:ln w="9525">
            <a:noFill/>
            <a:miter lim="800000"/>
            <a:headEnd/>
            <a:tailEnd/>
          </a:ln>
        </p:spPr>
        <p:txBody>
          <a:bodyPr wrap="none" lIns="0" tIns="0" rIns="0" bIns="0">
            <a:spAutoFit/>
          </a:bodyPr>
          <a:lstStyle/>
          <a:p>
            <a:r>
              <a:rPr lang="fr-FR" sz="1200" b="1">
                <a:solidFill>
                  <a:srgbClr val="0000FF"/>
                </a:solidFill>
              </a:rPr>
              <a:t>Cheveux</a:t>
            </a:r>
            <a:endParaRPr lang="fr-FR">
              <a:latin typeface="Lucida Sans Unicode" pitchFamily="34" charset="0"/>
            </a:endParaRPr>
          </a:p>
        </p:txBody>
      </p:sp>
      <p:sp>
        <p:nvSpPr>
          <p:cNvPr id="3126" name="Rectangle 92"/>
          <p:cNvSpPr>
            <a:spLocks noChangeArrowheads="1"/>
          </p:cNvSpPr>
          <p:nvPr/>
        </p:nvSpPr>
        <p:spPr bwMode="auto">
          <a:xfrm>
            <a:off x="7942263" y="1098550"/>
            <a:ext cx="42862" cy="182563"/>
          </a:xfrm>
          <a:prstGeom prst="rect">
            <a:avLst/>
          </a:prstGeom>
          <a:noFill/>
          <a:ln w="9525">
            <a:noFill/>
            <a:miter lim="800000"/>
            <a:headEnd/>
            <a:tailEnd/>
          </a:ln>
        </p:spPr>
        <p:txBody>
          <a:bodyPr wrap="none" lIns="0" tIns="0" rIns="0" bIns="0">
            <a:spAutoFit/>
          </a:bodyPr>
          <a:lstStyle/>
          <a:p>
            <a:r>
              <a:rPr lang="fr-FR" sz="1200" b="1">
                <a:solidFill>
                  <a:srgbClr val="0000FF"/>
                </a:solidFill>
              </a:rPr>
              <a:t> </a:t>
            </a:r>
            <a:endParaRPr lang="fr-FR">
              <a:latin typeface="Lucida Sans Unicode" pitchFamily="34" charset="0"/>
            </a:endParaRPr>
          </a:p>
        </p:txBody>
      </p:sp>
      <p:sp>
        <p:nvSpPr>
          <p:cNvPr id="3127" name="Rectangle 93"/>
          <p:cNvSpPr>
            <a:spLocks noChangeArrowheads="1"/>
          </p:cNvSpPr>
          <p:nvPr/>
        </p:nvSpPr>
        <p:spPr bwMode="auto">
          <a:xfrm>
            <a:off x="6843713" y="1281113"/>
            <a:ext cx="1573212" cy="182562"/>
          </a:xfrm>
          <a:prstGeom prst="rect">
            <a:avLst/>
          </a:prstGeom>
          <a:noFill/>
          <a:ln w="9525">
            <a:noFill/>
            <a:miter lim="800000"/>
            <a:headEnd/>
            <a:tailEnd/>
          </a:ln>
        </p:spPr>
        <p:txBody>
          <a:bodyPr wrap="none" lIns="0" tIns="0" rIns="0" bIns="0">
            <a:spAutoFit/>
          </a:bodyPr>
          <a:lstStyle/>
          <a:p>
            <a:r>
              <a:rPr lang="fr-FR" sz="1200">
                <a:solidFill>
                  <a:srgbClr val="0000FF"/>
                </a:solidFill>
              </a:rPr>
              <a:t>Env. 1 million bact./cm²</a:t>
            </a:r>
            <a:endParaRPr lang="fr-FR">
              <a:latin typeface="Lucida Sans Unicode" pitchFamily="34" charset="0"/>
            </a:endParaRPr>
          </a:p>
        </p:txBody>
      </p:sp>
      <p:sp>
        <p:nvSpPr>
          <p:cNvPr id="3128" name="Rectangle 94"/>
          <p:cNvSpPr>
            <a:spLocks noChangeArrowheads="1"/>
          </p:cNvSpPr>
          <p:nvPr/>
        </p:nvSpPr>
        <p:spPr bwMode="auto">
          <a:xfrm>
            <a:off x="8410575" y="1281113"/>
            <a:ext cx="42863" cy="182562"/>
          </a:xfrm>
          <a:prstGeom prst="rect">
            <a:avLst/>
          </a:prstGeom>
          <a:noFill/>
          <a:ln w="9525">
            <a:noFill/>
            <a:miter lim="800000"/>
            <a:headEnd/>
            <a:tailEnd/>
          </a:ln>
        </p:spPr>
        <p:txBody>
          <a:bodyPr wrap="none" lIns="0" tIns="0" rIns="0" bIns="0">
            <a:spAutoFit/>
          </a:bodyPr>
          <a:lstStyle/>
          <a:p>
            <a:r>
              <a:rPr lang="fr-FR" sz="1200">
                <a:solidFill>
                  <a:srgbClr val="0000FF"/>
                </a:solidFill>
              </a:rPr>
              <a:t> </a:t>
            </a:r>
            <a:endParaRPr lang="fr-FR">
              <a:latin typeface="Lucida Sans Unicode" pitchFamily="34" charset="0"/>
            </a:endParaRPr>
          </a:p>
        </p:txBody>
      </p:sp>
      <p:grpSp>
        <p:nvGrpSpPr>
          <p:cNvPr id="8" name="Group 98"/>
          <p:cNvGrpSpPr>
            <a:grpSpLocks/>
          </p:cNvGrpSpPr>
          <p:nvPr/>
        </p:nvGrpSpPr>
        <p:grpSpPr bwMode="auto">
          <a:xfrm>
            <a:off x="6348413" y="1773238"/>
            <a:ext cx="2413000" cy="623887"/>
            <a:chOff x="3999" y="1207"/>
            <a:chExt cx="1520" cy="393"/>
          </a:xfrm>
        </p:grpSpPr>
        <p:sp>
          <p:nvSpPr>
            <p:cNvPr id="3130" name="Rectangle 95"/>
            <p:cNvSpPr>
              <a:spLocks noChangeArrowheads="1"/>
            </p:cNvSpPr>
            <p:nvPr/>
          </p:nvSpPr>
          <p:spPr bwMode="auto">
            <a:xfrm>
              <a:off x="4436" y="1207"/>
              <a:ext cx="1083" cy="393"/>
            </a:xfrm>
            <a:prstGeom prst="rect">
              <a:avLst/>
            </a:prstGeom>
            <a:solidFill>
              <a:srgbClr val="FFFFFF"/>
            </a:solidFill>
            <a:ln w="9525">
              <a:noFill/>
              <a:miter lim="800000"/>
              <a:headEnd/>
              <a:tailEnd/>
            </a:ln>
          </p:spPr>
          <p:txBody>
            <a:bodyPr/>
            <a:lstStyle/>
            <a:p>
              <a:endParaRPr lang="fr-FR">
                <a:latin typeface="Lucida Sans Unicode" pitchFamily="34" charset="0"/>
              </a:endParaRPr>
            </a:p>
          </p:txBody>
        </p:sp>
        <p:sp>
          <p:nvSpPr>
            <p:cNvPr id="3131" name="Line 96"/>
            <p:cNvSpPr>
              <a:spLocks noChangeShapeType="1"/>
            </p:cNvSpPr>
            <p:nvPr/>
          </p:nvSpPr>
          <p:spPr bwMode="auto">
            <a:xfrm flipV="1">
              <a:off x="3999" y="1268"/>
              <a:ext cx="396" cy="160"/>
            </a:xfrm>
            <a:prstGeom prst="line">
              <a:avLst/>
            </a:prstGeom>
            <a:noFill/>
            <a:ln w="11113">
              <a:solidFill>
                <a:srgbClr val="3366FF"/>
              </a:solidFill>
              <a:miter lim="800000"/>
              <a:headEnd/>
              <a:tailEnd/>
            </a:ln>
          </p:spPr>
          <p:txBody>
            <a:bodyPr/>
            <a:lstStyle/>
            <a:p>
              <a:endParaRPr lang="fr-FR"/>
            </a:p>
          </p:txBody>
        </p:sp>
        <p:sp>
          <p:nvSpPr>
            <p:cNvPr id="3132" name="Rectangle 97"/>
            <p:cNvSpPr>
              <a:spLocks noChangeArrowheads="1"/>
            </p:cNvSpPr>
            <p:nvPr/>
          </p:nvSpPr>
          <p:spPr bwMode="auto">
            <a:xfrm>
              <a:off x="4436" y="1207"/>
              <a:ext cx="1083" cy="393"/>
            </a:xfrm>
            <a:prstGeom prst="rect">
              <a:avLst/>
            </a:prstGeom>
            <a:noFill/>
            <a:ln w="11113">
              <a:solidFill>
                <a:srgbClr val="3366FF"/>
              </a:solidFill>
              <a:miter lim="800000"/>
              <a:headEnd/>
              <a:tailEnd/>
            </a:ln>
          </p:spPr>
          <p:txBody>
            <a:bodyPr/>
            <a:lstStyle/>
            <a:p>
              <a:endParaRPr lang="fr-FR">
                <a:latin typeface="Lucida Sans Unicode" pitchFamily="34" charset="0"/>
              </a:endParaRPr>
            </a:p>
          </p:txBody>
        </p:sp>
      </p:grpSp>
      <p:sp>
        <p:nvSpPr>
          <p:cNvPr id="3133" name="Rectangle 99"/>
          <p:cNvSpPr>
            <a:spLocks noChangeArrowheads="1"/>
          </p:cNvSpPr>
          <p:nvPr/>
        </p:nvSpPr>
        <p:spPr bwMode="auto">
          <a:xfrm>
            <a:off x="7707313" y="1814513"/>
            <a:ext cx="390525" cy="182562"/>
          </a:xfrm>
          <a:prstGeom prst="rect">
            <a:avLst/>
          </a:prstGeom>
          <a:noFill/>
          <a:ln w="9525">
            <a:noFill/>
            <a:miter lim="800000"/>
            <a:headEnd/>
            <a:tailEnd/>
          </a:ln>
        </p:spPr>
        <p:txBody>
          <a:bodyPr wrap="none" lIns="0" tIns="0" rIns="0" bIns="0">
            <a:spAutoFit/>
          </a:bodyPr>
          <a:lstStyle/>
          <a:p>
            <a:r>
              <a:rPr lang="fr-FR" sz="1200" b="1">
                <a:solidFill>
                  <a:srgbClr val="0000FF"/>
                </a:solidFill>
              </a:rPr>
              <a:t>Front</a:t>
            </a:r>
            <a:endParaRPr lang="fr-FR">
              <a:latin typeface="Lucida Sans Unicode" pitchFamily="34" charset="0"/>
            </a:endParaRPr>
          </a:p>
        </p:txBody>
      </p:sp>
      <p:sp>
        <p:nvSpPr>
          <p:cNvPr id="3134" name="Rectangle 100"/>
          <p:cNvSpPr>
            <a:spLocks noChangeArrowheads="1"/>
          </p:cNvSpPr>
          <p:nvPr/>
        </p:nvSpPr>
        <p:spPr bwMode="auto">
          <a:xfrm>
            <a:off x="8093075" y="1814513"/>
            <a:ext cx="42863" cy="182562"/>
          </a:xfrm>
          <a:prstGeom prst="rect">
            <a:avLst/>
          </a:prstGeom>
          <a:noFill/>
          <a:ln w="9525">
            <a:noFill/>
            <a:miter lim="800000"/>
            <a:headEnd/>
            <a:tailEnd/>
          </a:ln>
        </p:spPr>
        <p:txBody>
          <a:bodyPr wrap="none" lIns="0" tIns="0" rIns="0" bIns="0">
            <a:spAutoFit/>
          </a:bodyPr>
          <a:lstStyle/>
          <a:p>
            <a:r>
              <a:rPr lang="fr-FR" sz="1200" b="1">
                <a:solidFill>
                  <a:srgbClr val="0000FF"/>
                </a:solidFill>
              </a:rPr>
              <a:t> </a:t>
            </a:r>
            <a:endParaRPr lang="fr-FR">
              <a:latin typeface="Lucida Sans Unicode" pitchFamily="34" charset="0"/>
            </a:endParaRPr>
          </a:p>
        </p:txBody>
      </p:sp>
      <p:sp>
        <p:nvSpPr>
          <p:cNvPr id="3135" name="Rectangle 101"/>
          <p:cNvSpPr>
            <a:spLocks noChangeArrowheads="1"/>
          </p:cNvSpPr>
          <p:nvPr/>
        </p:nvSpPr>
        <p:spPr bwMode="auto">
          <a:xfrm>
            <a:off x="7308850" y="1998663"/>
            <a:ext cx="1223963" cy="182562"/>
          </a:xfrm>
          <a:prstGeom prst="rect">
            <a:avLst/>
          </a:prstGeom>
          <a:noFill/>
          <a:ln w="9525">
            <a:noFill/>
            <a:miter lim="800000"/>
            <a:headEnd/>
            <a:tailEnd/>
          </a:ln>
        </p:spPr>
        <p:txBody>
          <a:bodyPr wrap="none" lIns="0" tIns="0" rIns="0" bIns="0">
            <a:spAutoFit/>
          </a:bodyPr>
          <a:lstStyle/>
          <a:p>
            <a:r>
              <a:rPr lang="fr-FR" sz="1200">
                <a:solidFill>
                  <a:srgbClr val="0000FF"/>
                </a:solidFill>
              </a:rPr>
              <a:t>10 000 à 100 000 </a:t>
            </a:r>
            <a:endParaRPr lang="fr-FR">
              <a:latin typeface="Lucida Sans Unicode" pitchFamily="34" charset="0"/>
            </a:endParaRPr>
          </a:p>
        </p:txBody>
      </p:sp>
      <p:sp>
        <p:nvSpPr>
          <p:cNvPr id="3136" name="Rectangle 102"/>
          <p:cNvSpPr>
            <a:spLocks noChangeArrowheads="1"/>
          </p:cNvSpPr>
          <p:nvPr/>
        </p:nvSpPr>
        <p:spPr bwMode="auto">
          <a:xfrm>
            <a:off x="7588250" y="2173288"/>
            <a:ext cx="627063" cy="182562"/>
          </a:xfrm>
          <a:prstGeom prst="rect">
            <a:avLst/>
          </a:prstGeom>
          <a:noFill/>
          <a:ln w="9525">
            <a:noFill/>
            <a:miter lim="800000"/>
            <a:headEnd/>
            <a:tailEnd/>
          </a:ln>
        </p:spPr>
        <p:txBody>
          <a:bodyPr wrap="none" lIns="0" tIns="0" rIns="0" bIns="0">
            <a:spAutoFit/>
          </a:bodyPr>
          <a:lstStyle/>
          <a:p>
            <a:r>
              <a:rPr lang="fr-FR" sz="1200">
                <a:solidFill>
                  <a:srgbClr val="0000FF"/>
                </a:solidFill>
              </a:rPr>
              <a:t>bact./cm²</a:t>
            </a:r>
            <a:endParaRPr lang="fr-FR">
              <a:latin typeface="Lucida Sans Unicode" pitchFamily="34" charset="0"/>
            </a:endParaRPr>
          </a:p>
        </p:txBody>
      </p:sp>
      <p:sp>
        <p:nvSpPr>
          <p:cNvPr id="3137" name="Rectangle 103"/>
          <p:cNvSpPr>
            <a:spLocks noChangeArrowheads="1"/>
          </p:cNvSpPr>
          <p:nvPr/>
        </p:nvSpPr>
        <p:spPr bwMode="auto">
          <a:xfrm>
            <a:off x="8210550" y="2316163"/>
            <a:ext cx="42863" cy="182562"/>
          </a:xfrm>
          <a:prstGeom prst="rect">
            <a:avLst/>
          </a:prstGeom>
          <a:noFill/>
          <a:ln w="9525">
            <a:noFill/>
            <a:miter lim="800000"/>
            <a:headEnd/>
            <a:tailEnd/>
          </a:ln>
        </p:spPr>
        <p:txBody>
          <a:bodyPr wrap="none" lIns="0" tIns="0" rIns="0" bIns="0">
            <a:spAutoFit/>
          </a:bodyPr>
          <a:lstStyle/>
          <a:p>
            <a:r>
              <a:rPr lang="fr-FR" sz="1200">
                <a:solidFill>
                  <a:srgbClr val="0000FF"/>
                </a:solidFill>
              </a:rPr>
              <a:t> </a:t>
            </a:r>
            <a:endParaRPr lang="fr-FR">
              <a:latin typeface="Lucida Sans Unicode"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 Box 3"/>
          <p:cNvSpPr txBox="1">
            <a:spLocks noChangeArrowheads="1"/>
          </p:cNvSpPr>
          <p:nvPr/>
        </p:nvSpPr>
        <p:spPr bwMode="auto">
          <a:xfrm>
            <a:off x="395288" y="2276475"/>
            <a:ext cx="2592120" cy="707886"/>
          </a:xfrm>
          <a:prstGeom prst="rect">
            <a:avLst/>
          </a:prstGeom>
          <a:noFill/>
          <a:ln w="9525">
            <a:noFill/>
            <a:miter lim="800000"/>
            <a:headEnd/>
            <a:tailEnd/>
          </a:ln>
        </p:spPr>
        <p:txBody>
          <a:bodyPr wrap="none">
            <a:spAutoFit/>
          </a:bodyPr>
          <a:lstStyle/>
          <a:p>
            <a:pPr>
              <a:spcBef>
                <a:spcPct val="20000"/>
              </a:spcBef>
              <a:buClr>
                <a:schemeClr val="bg2"/>
              </a:buClr>
              <a:buSzPct val="75000"/>
              <a:buFont typeface="Wingdings" pitchFamily="2" charset="2"/>
              <a:buNone/>
            </a:pPr>
            <a:r>
              <a:rPr lang="fr-FR" sz="2000" b="0" dirty="0">
                <a:latin typeface="Verdana" pitchFamily="34" charset="0"/>
              </a:rPr>
              <a:t>La tenue de travail</a:t>
            </a:r>
          </a:p>
          <a:p>
            <a:endParaRPr lang="fr-FR" sz="2000" b="0" dirty="0">
              <a:latin typeface="Verdana" pitchFamily="34" charset="0"/>
            </a:endParaRPr>
          </a:p>
        </p:txBody>
      </p:sp>
      <p:sp>
        <p:nvSpPr>
          <p:cNvPr id="4101" name="AutoShape 5"/>
          <p:cNvSpPr>
            <a:spLocks noChangeAspect="1" noChangeArrowheads="1" noTextEdit="1"/>
          </p:cNvSpPr>
          <p:nvPr/>
        </p:nvSpPr>
        <p:spPr bwMode="auto">
          <a:xfrm>
            <a:off x="2916238" y="1120775"/>
            <a:ext cx="6192837" cy="5692775"/>
          </a:xfrm>
          <a:prstGeom prst="rect">
            <a:avLst/>
          </a:prstGeom>
          <a:noFill/>
          <a:ln w="9525">
            <a:noFill/>
            <a:miter lim="800000"/>
            <a:headEnd/>
            <a:tailEnd/>
          </a:ln>
        </p:spPr>
        <p:txBody>
          <a:bodyPr/>
          <a:lstStyle/>
          <a:p>
            <a:endParaRPr lang="fr-FR"/>
          </a:p>
        </p:txBody>
      </p:sp>
      <p:sp>
        <p:nvSpPr>
          <p:cNvPr id="4102" name="Rectangle 7"/>
          <p:cNvSpPr>
            <a:spLocks noChangeArrowheads="1"/>
          </p:cNvSpPr>
          <p:nvPr/>
        </p:nvSpPr>
        <p:spPr bwMode="auto">
          <a:xfrm>
            <a:off x="2916238" y="1120775"/>
            <a:ext cx="38100" cy="182563"/>
          </a:xfrm>
          <a:prstGeom prst="rect">
            <a:avLst/>
          </a:prstGeom>
          <a:noFill/>
          <a:ln w="9525">
            <a:noFill/>
            <a:miter lim="800000"/>
            <a:headEnd/>
            <a:tailEnd/>
          </a:ln>
        </p:spPr>
        <p:txBody>
          <a:bodyPr wrap="none" lIns="0" tIns="0" rIns="0" bIns="0">
            <a:spAutoFit/>
          </a:bodyPr>
          <a:lstStyle/>
          <a:p>
            <a:r>
              <a:rPr lang="fr-FR" sz="1200">
                <a:solidFill>
                  <a:srgbClr val="000000"/>
                </a:solidFill>
                <a:latin typeface="Times New Roman" pitchFamily="18" charset="0"/>
              </a:rPr>
              <a:t> </a:t>
            </a:r>
            <a:endParaRPr lang="fr-FR">
              <a:latin typeface="Lucida Sans Unicode" pitchFamily="34" charset="0"/>
            </a:endParaRPr>
          </a:p>
        </p:txBody>
      </p:sp>
      <p:sp>
        <p:nvSpPr>
          <p:cNvPr id="4103" name="Rectangle 98"/>
          <p:cNvSpPr>
            <a:spLocks noChangeArrowheads="1"/>
          </p:cNvSpPr>
          <p:nvPr/>
        </p:nvSpPr>
        <p:spPr bwMode="auto">
          <a:xfrm>
            <a:off x="8051800" y="1912938"/>
            <a:ext cx="737381" cy="307777"/>
          </a:xfrm>
          <a:prstGeom prst="rect">
            <a:avLst/>
          </a:prstGeom>
          <a:noFill/>
          <a:ln w="9525">
            <a:noFill/>
            <a:miter lim="800000"/>
            <a:headEnd/>
            <a:tailEnd/>
          </a:ln>
        </p:spPr>
        <p:txBody>
          <a:bodyPr wrap="none" lIns="0" tIns="0" rIns="0" bIns="0">
            <a:spAutoFit/>
          </a:bodyPr>
          <a:lstStyle/>
          <a:p>
            <a:r>
              <a:rPr lang="fr-FR" sz="2000" b="0" dirty="0">
                <a:solidFill>
                  <a:srgbClr val="0000FF"/>
                </a:solidFill>
                <a:latin typeface="Verdana" pitchFamily="34" charset="0"/>
                <a:ea typeface="Verdana" pitchFamily="34" charset="0"/>
                <a:cs typeface="Verdana" pitchFamily="34" charset="0"/>
              </a:rPr>
              <a:t>Coiffe</a:t>
            </a:r>
            <a:endParaRPr lang="fr-FR" sz="2000" b="0" dirty="0">
              <a:latin typeface="Verdana" pitchFamily="34" charset="0"/>
              <a:ea typeface="Verdana" pitchFamily="34" charset="0"/>
              <a:cs typeface="Verdana" pitchFamily="34" charset="0"/>
            </a:endParaRPr>
          </a:p>
        </p:txBody>
      </p:sp>
      <p:sp>
        <p:nvSpPr>
          <p:cNvPr id="4104" name="Rectangle 99"/>
          <p:cNvSpPr>
            <a:spLocks noChangeArrowheads="1"/>
          </p:cNvSpPr>
          <p:nvPr/>
        </p:nvSpPr>
        <p:spPr bwMode="auto">
          <a:xfrm>
            <a:off x="8540750" y="1912938"/>
            <a:ext cx="49213" cy="212725"/>
          </a:xfrm>
          <a:prstGeom prst="rect">
            <a:avLst/>
          </a:prstGeom>
          <a:noFill/>
          <a:ln w="9525">
            <a:noFill/>
            <a:miter lim="800000"/>
            <a:headEnd/>
            <a:tailEnd/>
          </a:ln>
        </p:spPr>
        <p:txBody>
          <a:bodyPr wrap="none" lIns="0" tIns="0" rIns="0" bIns="0">
            <a:spAutoFit/>
          </a:bodyPr>
          <a:lstStyle/>
          <a:p>
            <a:r>
              <a:rPr lang="fr-FR" sz="1400" b="1">
                <a:solidFill>
                  <a:srgbClr val="0000FF"/>
                </a:solidFill>
              </a:rPr>
              <a:t> </a:t>
            </a:r>
            <a:endParaRPr lang="fr-FR">
              <a:latin typeface="Lucida Sans Unicode" pitchFamily="34" charset="0"/>
            </a:endParaRPr>
          </a:p>
        </p:txBody>
      </p:sp>
      <p:sp>
        <p:nvSpPr>
          <p:cNvPr id="4105" name="Rectangle 100"/>
          <p:cNvSpPr>
            <a:spLocks noChangeArrowheads="1"/>
          </p:cNvSpPr>
          <p:nvPr/>
        </p:nvSpPr>
        <p:spPr bwMode="auto">
          <a:xfrm>
            <a:off x="3889375" y="5614988"/>
            <a:ext cx="2861104" cy="307777"/>
          </a:xfrm>
          <a:prstGeom prst="rect">
            <a:avLst/>
          </a:prstGeom>
          <a:noFill/>
          <a:ln w="9525">
            <a:noFill/>
            <a:miter lim="800000"/>
            <a:headEnd/>
            <a:tailEnd/>
          </a:ln>
        </p:spPr>
        <p:txBody>
          <a:bodyPr wrap="none" lIns="0" tIns="0" rIns="0" bIns="0">
            <a:spAutoFit/>
          </a:bodyPr>
          <a:lstStyle/>
          <a:p>
            <a:r>
              <a:rPr lang="fr-FR" sz="2000" b="0" dirty="0">
                <a:solidFill>
                  <a:srgbClr val="0000FF"/>
                </a:solidFill>
                <a:latin typeface="Verdana" pitchFamily="34" charset="0"/>
                <a:ea typeface="Verdana" pitchFamily="34" charset="0"/>
                <a:cs typeface="Verdana" pitchFamily="34" charset="0"/>
              </a:rPr>
              <a:t>Chaussures de travail </a:t>
            </a:r>
            <a:endParaRPr lang="fr-FR" sz="2000" b="0" dirty="0">
              <a:latin typeface="Verdana" pitchFamily="34" charset="0"/>
              <a:ea typeface="Verdana" pitchFamily="34" charset="0"/>
              <a:cs typeface="Verdana" pitchFamily="34" charset="0"/>
            </a:endParaRPr>
          </a:p>
        </p:txBody>
      </p:sp>
      <p:sp>
        <p:nvSpPr>
          <p:cNvPr id="4106" name="Rectangle 101"/>
          <p:cNvSpPr>
            <a:spLocks noChangeArrowheads="1"/>
          </p:cNvSpPr>
          <p:nvPr/>
        </p:nvSpPr>
        <p:spPr bwMode="auto">
          <a:xfrm>
            <a:off x="4100513" y="5813425"/>
            <a:ext cx="2215350" cy="307777"/>
          </a:xfrm>
          <a:prstGeom prst="rect">
            <a:avLst/>
          </a:prstGeom>
          <a:noFill/>
          <a:ln w="9525">
            <a:noFill/>
            <a:miter lim="800000"/>
            <a:headEnd/>
            <a:tailEnd/>
          </a:ln>
        </p:spPr>
        <p:txBody>
          <a:bodyPr wrap="none" lIns="0" tIns="0" rIns="0" bIns="0">
            <a:spAutoFit/>
          </a:bodyPr>
          <a:lstStyle/>
          <a:p>
            <a:r>
              <a:rPr lang="fr-FR" sz="2000" b="0" dirty="0">
                <a:solidFill>
                  <a:srgbClr val="0000FF"/>
                </a:solidFill>
                <a:latin typeface="Verdana" pitchFamily="34" charset="0"/>
                <a:ea typeface="Verdana" pitchFamily="34" charset="0"/>
                <a:cs typeface="Verdana" pitchFamily="34" charset="0"/>
              </a:rPr>
              <a:t>de couleur claire </a:t>
            </a:r>
            <a:endParaRPr lang="fr-FR" sz="2000" b="0" dirty="0">
              <a:latin typeface="Verdana" pitchFamily="34" charset="0"/>
              <a:ea typeface="Verdana" pitchFamily="34" charset="0"/>
              <a:cs typeface="Verdana" pitchFamily="34" charset="0"/>
            </a:endParaRPr>
          </a:p>
        </p:txBody>
      </p:sp>
      <p:sp>
        <p:nvSpPr>
          <p:cNvPr id="4107" name="Rectangle 102"/>
          <p:cNvSpPr>
            <a:spLocks noChangeArrowheads="1"/>
          </p:cNvSpPr>
          <p:nvPr/>
        </p:nvSpPr>
        <p:spPr bwMode="auto">
          <a:xfrm>
            <a:off x="5527675" y="5813425"/>
            <a:ext cx="89768"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 </a:t>
            </a:r>
            <a:endParaRPr lang="fr-FR" sz="2000" b="0">
              <a:latin typeface="Verdana" pitchFamily="34" charset="0"/>
              <a:ea typeface="Verdana" pitchFamily="34" charset="0"/>
              <a:cs typeface="Verdana" pitchFamily="34" charset="0"/>
            </a:endParaRPr>
          </a:p>
        </p:txBody>
      </p:sp>
      <p:sp>
        <p:nvSpPr>
          <p:cNvPr id="4108" name="Rectangle 103"/>
          <p:cNvSpPr>
            <a:spLocks noChangeArrowheads="1"/>
          </p:cNvSpPr>
          <p:nvPr/>
        </p:nvSpPr>
        <p:spPr bwMode="auto">
          <a:xfrm>
            <a:off x="4086225" y="6013450"/>
            <a:ext cx="2308324" cy="307777"/>
          </a:xfrm>
          <a:prstGeom prst="rect">
            <a:avLst/>
          </a:prstGeom>
          <a:noFill/>
          <a:ln w="9525">
            <a:noFill/>
            <a:miter lim="800000"/>
            <a:headEnd/>
            <a:tailEnd/>
          </a:ln>
        </p:spPr>
        <p:txBody>
          <a:bodyPr wrap="none" lIns="0" tIns="0" rIns="0" bIns="0">
            <a:spAutoFit/>
          </a:bodyPr>
          <a:lstStyle/>
          <a:p>
            <a:r>
              <a:rPr lang="fr-FR" sz="2000" b="0" dirty="0">
                <a:solidFill>
                  <a:srgbClr val="0000FF"/>
                </a:solidFill>
                <a:latin typeface="Verdana" pitchFamily="34" charset="0"/>
                <a:ea typeface="Verdana" pitchFamily="34" charset="0"/>
                <a:cs typeface="Verdana" pitchFamily="34" charset="0"/>
              </a:rPr>
              <a:t>réservées à cette </a:t>
            </a:r>
            <a:endParaRPr lang="fr-FR" sz="2000" b="0" dirty="0">
              <a:latin typeface="Verdana" pitchFamily="34" charset="0"/>
              <a:ea typeface="Verdana" pitchFamily="34" charset="0"/>
              <a:cs typeface="Verdana" pitchFamily="34" charset="0"/>
            </a:endParaRPr>
          </a:p>
        </p:txBody>
      </p:sp>
      <p:sp>
        <p:nvSpPr>
          <p:cNvPr id="4109" name="Rectangle 104"/>
          <p:cNvSpPr>
            <a:spLocks noChangeArrowheads="1"/>
          </p:cNvSpPr>
          <p:nvPr/>
        </p:nvSpPr>
        <p:spPr bwMode="auto">
          <a:xfrm>
            <a:off x="4494213" y="6215063"/>
            <a:ext cx="926536"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activité</a:t>
            </a:r>
            <a:endParaRPr lang="fr-FR" sz="2000" b="0">
              <a:latin typeface="Verdana" pitchFamily="34" charset="0"/>
              <a:ea typeface="Verdana" pitchFamily="34" charset="0"/>
              <a:cs typeface="Verdana" pitchFamily="34" charset="0"/>
            </a:endParaRPr>
          </a:p>
        </p:txBody>
      </p:sp>
      <p:sp>
        <p:nvSpPr>
          <p:cNvPr id="4110" name="Rectangle 105"/>
          <p:cNvSpPr>
            <a:spLocks noChangeArrowheads="1"/>
          </p:cNvSpPr>
          <p:nvPr/>
        </p:nvSpPr>
        <p:spPr bwMode="auto">
          <a:xfrm>
            <a:off x="5089525" y="6215063"/>
            <a:ext cx="89768"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 </a:t>
            </a:r>
            <a:endParaRPr lang="fr-FR" sz="2000" b="0">
              <a:latin typeface="Verdana" pitchFamily="34" charset="0"/>
              <a:ea typeface="Verdana" pitchFamily="34" charset="0"/>
              <a:cs typeface="Verdana" pitchFamily="34" charset="0"/>
            </a:endParaRPr>
          </a:p>
        </p:txBody>
      </p:sp>
      <p:sp>
        <p:nvSpPr>
          <p:cNvPr id="4111" name="Rectangle 106"/>
          <p:cNvSpPr>
            <a:spLocks noChangeArrowheads="1"/>
          </p:cNvSpPr>
          <p:nvPr/>
        </p:nvSpPr>
        <p:spPr bwMode="auto">
          <a:xfrm>
            <a:off x="3542490" y="3265239"/>
            <a:ext cx="1245534" cy="307777"/>
          </a:xfrm>
          <a:prstGeom prst="rect">
            <a:avLst/>
          </a:prstGeom>
          <a:noFill/>
          <a:ln w="9525">
            <a:noFill/>
            <a:miter lim="800000"/>
            <a:headEnd/>
            <a:tailEnd/>
          </a:ln>
        </p:spPr>
        <p:txBody>
          <a:bodyPr wrap="none" lIns="0" tIns="0" rIns="0" bIns="0">
            <a:spAutoFit/>
          </a:bodyPr>
          <a:lstStyle/>
          <a:p>
            <a:r>
              <a:rPr lang="fr-FR" sz="2000" b="0" dirty="0">
                <a:solidFill>
                  <a:srgbClr val="0000FF"/>
                </a:solidFill>
                <a:latin typeface="Verdana" pitchFamily="34" charset="0"/>
                <a:ea typeface="Verdana" pitchFamily="34" charset="0"/>
                <a:cs typeface="Verdana" pitchFamily="34" charset="0"/>
              </a:rPr>
              <a:t>Vêtement</a:t>
            </a:r>
            <a:endParaRPr lang="fr-FR" sz="2000" b="0" dirty="0">
              <a:latin typeface="Verdana" pitchFamily="34" charset="0"/>
              <a:ea typeface="Verdana" pitchFamily="34" charset="0"/>
              <a:cs typeface="Verdana" pitchFamily="34" charset="0"/>
            </a:endParaRPr>
          </a:p>
        </p:txBody>
      </p:sp>
      <p:sp>
        <p:nvSpPr>
          <p:cNvPr id="4112" name="Rectangle 107"/>
          <p:cNvSpPr>
            <a:spLocks noChangeArrowheads="1"/>
          </p:cNvSpPr>
          <p:nvPr/>
        </p:nvSpPr>
        <p:spPr bwMode="auto">
          <a:xfrm>
            <a:off x="4815305" y="3284984"/>
            <a:ext cx="1916935" cy="307777"/>
          </a:xfrm>
          <a:prstGeom prst="rect">
            <a:avLst/>
          </a:prstGeom>
          <a:noFill/>
          <a:ln w="9525">
            <a:noFill/>
            <a:miter lim="800000"/>
            <a:headEnd/>
            <a:tailEnd/>
          </a:ln>
        </p:spPr>
        <p:txBody>
          <a:bodyPr wrap="none" lIns="0" tIns="0" rIns="0" bIns="0">
            <a:spAutoFit/>
          </a:bodyPr>
          <a:lstStyle/>
          <a:p>
            <a:r>
              <a:rPr lang="fr-FR" sz="2000" b="0" dirty="0">
                <a:solidFill>
                  <a:srgbClr val="0000FF"/>
                </a:solidFill>
                <a:latin typeface="Verdana" pitchFamily="34" charset="0"/>
                <a:ea typeface="Verdana" pitchFamily="34" charset="0"/>
                <a:cs typeface="Verdana" pitchFamily="34" charset="0"/>
              </a:rPr>
              <a:t>s de travail de </a:t>
            </a:r>
            <a:endParaRPr lang="fr-FR" sz="2000" b="0" dirty="0">
              <a:latin typeface="Verdana" pitchFamily="34" charset="0"/>
              <a:ea typeface="Verdana" pitchFamily="34" charset="0"/>
              <a:cs typeface="Verdana" pitchFamily="34" charset="0"/>
            </a:endParaRPr>
          </a:p>
        </p:txBody>
      </p:sp>
      <p:sp>
        <p:nvSpPr>
          <p:cNvPr id="4113" name="Rectangle 108"/>
          <p:cNvSpPr>
            <a:spLocks noChangeArrowheads="1"/>
          </p:cNvSpPr>
          <p:nvPr/>
        </p:nvSpPr>
        <p:spPr bwMode="auto">
          <a:xfrm>
            <a:off x="3923928" y="3789040"/>
            <a:ext cx="1812997" cy="307777"/>
          </a:xfrm>
          <a:prstGeom prst="rect">
            <a:avLst/>
          </a:prstGeom>
          <a:noFill/>
          <a:ln w="9525">
            <a:noFill/>
            <a:miter lim="800000"/>
            <a:headEnd/>
            <a:tailEnd/>
          </a:ln>
        </p:spPr>
        <p:txBody>
          <a:bodyPr wrap="none" lIns="0" tIns="0" rIns="0" bIns="0">
            <a:spAutoFit/>
          </a:bodyPr>
          <a:lstStyle/>
          <a:p>
            <a:r>
              <a:rPr lang="fr-FR" sz="2000" b="0" dirty="0">
                <a:solidFill>
                  <a:srgbClr val="0000FF"/>
                </a:solidFill>
                <a:latin typeface="Verdana" pitchFamily="34" charset="0"/>
                <a:ea typeface="Verdana" pitchFamily="34" charset="0"/>
                <a:cs typeface="Verdana" pitchFamily="34" charset="0"/>
              </a:rPr>
              <a:t>couleur claire </a:t>
            </a:r>
            <a:endParaRPr lang="fr-FR" sz="2000" b="0" dirty="0">
              <a:latin typeface="Verdana" pitchFamily="34" charset="0"/>
              <a:ea typeface="Verdana" pitchFamily="34" charset="0"/>
              <a:cs typeface="Verdana" pitchFamily="34" charset="0"/>
            </a:endParaRPr>
          </a:p>
        </p:txBody>
      </p:sp>
      <p:sp>
        <p:nvSpPr>
          <p:cNvPr id="4114" name="Rectangle 109"/>
          <p:cNvSpPr>
            <a:spLocks noChangeArrowheads="1"/>
          </p:cNvSpPr>
          <p:nvPr/>
        </p:nvSpPr>
        <p:spPr bwMode="auto">
          <a:xfrm>
            <a:off x="5178425" y="4113213"/>
            <a:ext cx="89768"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 </a:t>
            </a:r>
            <a:endParaRPr lang="fr-FR" sz="2000" b="0">
              <a:latin typeface="Verdana" pitchFamily="34" charset="0"/>
              <a:ea typeface="Verdana" pitchFamily="34" charset="0"/>
              <a:cs typeface="Verdana" pitchFamily="34" charset="0"/>
            </a:endParaRPr>
          </a:p>
        </p:txBody>
      </p:sp>
      <p:sp>
        <p:nvSpPr>
          <p:cNvPr id="4115" name="Rectangle 110"/>
          <p:cNvSpPr>
            <a:spLocks noChangeArrowheads="1"/>
          </p:cNvSpPr>
          <p:nvPr/>
        </p:nvSpPr>
        <p:spPr bwMode="auto">
          <a:xfrm flipH="1">
            <a:off x="3725762" y="4149081"/>
            <a:ext cx="846237" cy="307777"/>
          </a:xfrm>
          <a:prstGeom prst="rect">
            <a:avLst/>
          </a:prstGeom>
          <a:noFill/>
          <a:ln w="9525">
            <a:noFill/>
            <a:miter lim="800000"/>
            <a:headEnd/>
            <a:tailEnd/>
          </a:ln>
        </p:spPr>
        <p:txBody>
          <a:bodyPr wrap="square" lIns="0" tIns="0" rIns="0" bIns="0">
            <a:spAutoFit/>
          </a:bodyPr>
          <a:lstStyle/>
          <a:p>
            <a:r>
              <a:rPr lang="fr-FR" sz="2000" b="0" dirty="0">
                <a:solidFill>
                  <a:srgbClr val="0000FF"/>
                </a:solidFill>
                <a:latin typeface="Verdana" pitchFamily="34" charset="0"/>
                <a:ea typeface="Verdana" pitchFamily="34" charset="0"/>
                <a:cs typeface="Verdana" pitchFamily="34" charset="0"/>
              </a:rPr>
              <a:t>à</a:t>
            </a:r>
            <a:endParaRPr lang="fr-FR" sz="2000" b="0" dirty="0">
              <a:latin typeface="Verdana" pitchFamily="34" charset="0"/>
              <a:ea typeface="Verdana" pitchFamily="34" charset="0"/>
              <a:cs typeface="Verdana" pitchFamily="34" charset="0"/>
            </a:endParaRPr>
          </a:p>
        </p:txBody>
      </p:sp>
      <p:sp>
        <p:nvSpPr>
          <p:cNvPr id="4116" name="Rectangle 111"/>
          <p:cNvSpPr>
            <a:spLocks noChangeArrowheads="1"/>
          </p:cNvSpPr>
          <p:nvPr/>
        </p:nvSpPr>
        <p:spPr bwMode="auto">
          <a:xfrm>
            <a:off x="3667125" y="4316413"/>
            <a:ext cx="89768"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 </a:t>
            </a:r>
            <a:endParaRPr lang="fr-FR" sz="2000" b="0">
              <a:latin typeface="Verdana" pitchFamily="34" charset="0"/>
              <a:ea typeface="Verdana" pitchFamily="34" charset="0"/>
              <a:cs typeface="Verdana" pitchFamily="34" charset="0"/>
            </a:endParaRPr>
          </a:p>
        </p:txBody>
      </p:sp>
      <p:sp>
        <p:nvSpPr>
          <p:cNvPr id="4117" name="Rectangle 112"/>
          <p:cNvSpPr>
            <a:spLocks noChangeArrowheads="1"/>
          </p:cNvSpPr>
          <p:nvPr/>
        </p:nvSpPr>
        <p:spPr bwMode="auto">
          <a:xfrm>
            <a:off x="3347864" y="4509120"/>
            <a:ext cx="3148298" cy="923330"/>
          </a:xfrm>
          <a:prstGeom prst="rect">
            <a:avLst/>
          </a:prstGeom>
          <a:noFill/>
          <a:ln w="9525">
            <a:noFill/>
            <a:miter lim="800000"/>
            <a:headEnd/>
            <a:tailEnd/>
          </a:ln>
        </p:spPr>
        <p:txBody>
          <a:bodyPr wrap="none" lIns="0" tIns="0" rIns="0" bIns="0">
            <a:spAutoFit/>
          </a:bodyPr>
          <a:lstStyle/>
          <a:p>
            <a:r>
              <a:rPr lang="fr-FR" sz="2000" b="0" dirty="0">
                <a:solidFill>
                  <a:srgbClr val="0000FF"/>
                </a:solidFill>
                <a:latin typeface="Verdana" pitchFamily="34" charset="0"/>
                <a:ea typeface="Verdana" pitchFamily="34" charset="0"/>
                <a:cs typeface="Verdana" pitchFamily="34" charset="0"/>
              </a:rPr>
              <a:t>changer chaque fois que</a:t>
            </a:r>
          </a:p>
          <a:p>
            <a:r>
              <a:rPr lang="fr-FR" sz="2000" b="0" dirty="0">
                <a:solidFill>
                  <a:srgbClr val="0000FF"/>
                </a:solidFill>
                <a:latin typeface="Verdana" pitchFamily="34" charset="0"/>
                <a:ea typeface="Verdana" pitchFamily="34" charset="0"/>
                <a:cs typeface="Verdana" pitchFamily="34" charset="0"/>
              </a:rPr>
              <a:t>nécessaire et au moins</a:t>
            </a:r>
          </a:p>
          <a:p>
            <a:r>
              <a:rPr lang="fr-FR" sz="2000" b="0" dirty="0">
                <a:solidFill>
                  <a:srgbClr val="0000FF"/>
                </a:solidFill>
                <a:latin typeface="Verdana" pitchFamily="34" charset="0"/>
                <a:ea typeface="Verdana" pitchFamily="34" charset="0"/>
                <a:cs typeface="Verdana" pitchFamily="34" charset="0"/>
              </a:rPr>
              <a:t>1 fois par jour</a:t>
            </a:r>
            <a:endParaRPr lang="fr-FR" sz="2000" b="0" dirty="0">
              <a:latin typeface="Verdana" pitchFamily="34" charset="0"/>
              <a:ea typeface="Verdana" pitchFamily="34" charset="0"/>
              <a:cs typeface="Verdana" pitchFamily="34" charset="0"/>
            </a:endParaRPr>
          </a:p>
        </p:txBody>
      </p:sp>
      <p:sp>
        <p:nvSpPr>
          <p:cNvPr id="4118" name="Rectangle 113"/>
          <p:cNvSpPr>
            <a:spLocks noChangeArrowheads="1"/>
          </p:cNvSpPr>
          <p:nvPr/>
        </p:nvSpPr>
        <p:spPr bwMode="auto">
          <a:xfrm>
            <a:off x="5565775" y="4316413"/>
            <a:ext cx="89768"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 </a:t>
            </a:r>
            <a:endParaRPr lang="fr-FR" sz="2000" b="0">
              <a:latin typeface="Verdana" pitchFamily="34" charset="0"/>
              <a:ea typeface="Verdana" pitchFamily="34" charset="0"/>
              <a:cs typeface="Verdana" pitchFamily="34" charset="0"/>
            </a:endParaRPr>
          </a:p>
        </p:txBody>
      </p:sp>
      <p:sp>
        <p:nvSpPr>
          <p:cNvPr id="4119" name="Rectangle 114"/>
          <p:cNvSpPr>
            <a:spLocks noChangeArrowheads="1"/>
          </p:cNvSpPr>
          <p:nvPr/>
        </p:nvSpPr>
        <p:spPr bwMode="auto">
          <a:xfrm>
            <a:off x="4899025" y="2214563"/>
            <a:ext cx="1637884"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Mains lavées</a:t>
            </a:r>
            <a:endParaRPr lang="fr-FR" sz="2000" b="0">
              <a:latin typeface="Verdana" pitchFamily="34" charset="0"/>
              <a:ea typeface="Verdana" pitchFamily="34" charset="0"/>
              <a:cs typeface="Verdana" pitchFamily="34" charset="0"/>
            </a:endParaRPr>
          </a:p>
        </p:txBody>
      </p:sp>
      <p:sp>
        <p:nvSpPr>
          <p:cNvPr id="4120" name="Rectangle 115"/>
          <p:cNvSpPr>
            <a:spLocks noChangeArrowheads="1"/>
          </p:cNvSpPr>
          <p:nvPr/>
        </p:nvSpPr>
        <p:spPr bwMode="auto">
          <a:xfrm>
            <a:off x="5967413" y="2214563"/>
            <a:ext cx="89768"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 </a:t>
            </a:r>
            <a:endParaRPr lang="fr-FR" sz="2000" b="0">
              <a:latin typeface="Verdana" pitchFamily="34" charset="0"/>
              <a:ea typeface="Verdana" pitchFamily="34" charset="0"/>
              <a:cs typeface="Verdana" pitchFamily="34" charset="0"/>
            </a:endParaRPr>
          </a:p>
        </p:txBody>
      </p:sp>
      <p:sp>
        <p:nvSpPr>
          <p:cNvPr id="4121" name="Rectangle 116"/>
          <p:cNvSpPr>
            <a:spLocks noChangeArrowheads="1"/>
          </p:cNvSpPr>
          <p:nvPr/>
        </p:nvSpPr>
        <p:spPr bwMode="auto">
          <a:xfrm>
            <a:off x="5435600" y="2413000"/>
            <a:ext cx="89768"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 </a:t>
            </a:r>
            <a:endParaRPr lang="fr-FR" sz="2000" b="0">
              <a:latin typeface="Verdana" pitchFamily="34" charset="0"/>
              <a:ea typeface="Verdana" pitchFamily="34" charset="0"/>
              <a:cs typeface="Verdana" pitchFamily="34" charset="0"/>
            </a:endParaRPr>
          </a:p>
        </p:txBody>
      </p:sp>
      <p:sp>
        <p:nvSpPr>
          <p:cNvPr id="4122" name="Rectangle 117"/>
          <p:cNvSpPr>
            <a:spLocks noChangeArrowheads="1"/>
          </p:cNvSpPr>
          <p:nvPr/>
        </p:nvSpPr>
        <p:spPr bwMode="auto">
          <a:xfrm>
            <a:off x="4833938" y="2613025"/>
            <a:ext cx="1965410"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Port de gant si </a:t>
            </a:r>
            <a:endParaRPr lang="fr-FR" sz="2000" b="0">
              <a:latin typeface="Verdana" pitchFamily="34" charset="0"/>
              <a:ea typeface="Verdana" pitchFamily="34" charset="0"/>
              <a:cs typeface="Verdana" pitchFamily="34" charset="0"/>
            </a:endParaRPr>
          </a:p>
        </p:txBody>
      </p:sp>
      <p:sp>
        <p:nvSpPr>
          <p:cNvPr id="4123" name="Rectangle 118"/>
          <p:cNvSpPr>
            <a:spLocks noChangeArrowheads="1"/>
          </p:cNvSpPr>
          <p:nvPr/>
        </p:nvSpPr>
        <p:spPr bwMode="auto">
          <a:xfrm>
            <a:off x="4860032" y="2814638"/>
            <a:ext cx="438907" cy="307777"/>
          </a:xfrm>
          <a:prstGeom prst="rect">
            <a:avLst/>
          </a:prstGeom>
          <a:noFill/>
          <a:ln w="9525">
            <a:noFill/>
            <a:miter lim="800000"/>
            <a:headEnd/>
            <a:tailEnd/>
          </a:ln>
        </p:spPr>
        <p:txBody>
          <a:bodyPr wrap="square" lIns="0" tIns="0" rIns="0" bIns="0">
            <a:spAutoFit/>
          </a:bodyPr>
          <a:lstStyle/>
          <a:p>
            <a:r>
              <a:rPr lang="fr-FR" sz="2000" b="0" dirty="0">
                <a:solidFill>
                  <a:srgbClr val="0000FF"/>
                </a:solidFill>
                <a:latin typeface="Verdana" pitchFamily="34" charset="0"/>
                <a:ea typeface="Verdana" pitchFamily="34" charset="0"/>
                <a:cs typeface="Verdana" pitchFamily="34" charset="0"/>
              </a:rPr>
              <a:t>né</a:t>
            </a:r>
            <a:endParaRPr lang="fr-FR" sz="2000" b="0" dirty="0">
              <a:latin typeface="Verdana" pitchFamily="34" charset="0"/>
              <a:ea typeface="Verdana" pitchFamily="34" charset="0"/>
              <a:cs typeface="Verdana" pitchFamily="34" charset="0"/>
            </a:endParaRPr>
          </a:p>
        </p:txBody>
      </p:sp>
      <p:sp>
        <p:nvSpPr>
          <p:cNvPr id="4124" name="Rectangle 119"/>
          <p:cNvSpPr>
            <a:spLocks noChangeArrowheads="1"/>
          </p:cNvSpPr>
          <p:nvPr/>
        </p:nvSpPr>
        <p:spPr bwMode="auto">
          <a:xfrm>
            <a:off x="5187950" y="2814638"/>
            <a:ext cx="1037143"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cessaire</a:t>
            </a:r>
            <a:endParaRPr lang="fr-FR" sz="2000" b="0">
              <a:latin typeface="Verdana" pitchFamily="34" charset="0"/>
              <a:ea typeface="Verdana" pitchFamily="34" charset="0"/>
              <a:cs typeface="Verdana" pitchFamily="34" charset="0"/>
            </a:endParaRPr>
          </a:p>
        </p:txBody>
      </p:sp>
      <p:sp>
        <p:nvSpPr>
          <p:cNvPr id="4125" name="Rectangle 120"/>
          <p:cNvSpPr>
            <a:spLocks noChangeArrowheads="1"/>
          </p:cNvSpPr>
          <p:nvPr/>
        </p:nvSpPr>
        <p:spPr bwMode="auto">
          <a:xfrm>
            <a:off x="5881688" y="2814638"/>
            <a:ext cx="89768" cy="307777"/>
          </a:xfrm>
          <a:prstGeom prst="rect">
            <a:avLst/>
          </a:prstGeom>
          <a:noFill/>
          <a:ln w="9525">
            <a:noFill/>
            <a:miter lim="800000"/>
            <a:headEnd/>
            <a:tailEnd/>
          </a:ln>
        </p:spPr>
        <p:txBody>
          <a:bodyPr wrap="none" lIns="0" tIns="0" rIns="0" bIns="0">
            <a:spAutoFit/>
          </a:bodyPr>
          <a:lstStyle/>
          <a:p>
            <a:r>
              <a:rPr lang="fr-FR" sz="2000" b="0">
                <a:solidFill>
                  <a:srgbClr val="0000FF"/>
                </a:solidFill>
                <a:latin typeface="Verdana" pitchFamily="34" charset="0"/>
                <a:ea typeface="Verdana" pitchFamily="34" charset="0"/>
                <a:cs typeface="Verdana" pitchFamily="34" charset="0"/>
              </a:rPr>
              <a:t> </a:t>
            </a:r>
            <a:endParaRPr lang="fr-FR" sz="2000" b="0">
              <a:latin typeface="Verdana" pitchFamily="34" charset="0"/>
              <a:ea typeface="Verdana" pitchFamily="34" charset="0"/>
              <a:cs typeface="Verdana" pitchFamily="34" charset="0"/>
            </a:endParaRPr>
          </a:p>
        </p:txBody>
      </p:sp>
      <p:pic>
        <p:nvPicPr>
          <p:cNvPr id="4126" name="Picture 121" descr="MCj02541660000[1]"/>
          <p:cNvPicPr>
            <a:picLocks noChangeAspect="1" noChangeArrowheads="1"/>
          </p:cNvPicPr>
          <p:nvPr/>
        </p:nvPicPr>
        <p:blipFill>
          <a:blip r:embed="rId3" cstate="print"/>
          <a:srcRect/>
          <a:stretch>
            <a:fillRect/>
          </a:stretch>
        </p:blipFill>
        <p:spPr bwMode="auto">
          <a:xfrm>
            <a:off x="5940425" y="2492375"/>
            <a:ext cx="2943225" cy="30988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217488" y="439738"/>
            <a:ext cx="1906587" cy="37623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r>
              <a:rPr lang="fr-FR" sz="1800">
                <a:solidFill>
                  <a:srgbClr val="000099"/>
                </a:solidFill>
                <a:latin typeface="Verdana" pitchFamily="34" charset="0"/>
              </a:rPr>
              <a:t>1. Historique</a:t>
            </a:r>
          </a:p>
        </p:txBody>
      </p:sp>
      <p:sp>
        <p:nvSpPr>
          <p:cNvPr id="90116" name="Line 4"/>
          <p:cNvSpPr>
            <a:spLocks noChangeShapeType="1"/>
          </p:cNvSpPr>
          <p:nvPr/>
        </p:nvSpPr>
        <p:spPr bwMode="auto">
          <a:xfrm>
            <a:off x="1044575" y="3717925"/>
            <a:ext cx="3313113" cy="0"/>
          </a:xfrm>
          <a:prstGeom prst="line">
            <a:avLst/>
          </a:prstGeom>
          <a:noFill/>
          <a:ln w="28575" cap="sq">
            <a:noFill/>
            <a:round/>
            <a:headEnd/>
            <a:tailEnd/>
          </a:ln>
          <a:effectLst/>
        </p:spPr>
        <p:txBody>
          <a:bodyPr/>
          <a:lstStyle/>
          <a:p>
            <a:endParaRPr lang="fr-FR"/>
          </a:p>
        </p:txBody>
      </p:sp>
      <p:sp>
        <p:nvSpPr>
          <p:cNvPr id="90117" name="Line 5"/>
          <p:cNvSpPr>
            <a:spLocks noChangeShapeType="1"/>
          </p:cNvSpPr>
          <p:nvPr/>
        </p:nvSpPr>
        <p:spPr bwMode="auto">
          <a:xfrm>
            <a:off x="1044575" y="4859338"/>
            <a:ext cx="3313113" cy="0"/>
          </a:xfrm>
          <a:prstGeom prst="line">
            <a:avLst/>
          </a:prstGeom>
          <a:noFill/>
          <a:ln w="28575" cap="sq">
            <a:noFill/>
            <a:round/>
            <a:headEnd/>
            <a:tailEnd/>
          </a:ln>
          <a:effectLst/>
        </p:spPr>
        <p:txBody>
          <a:bodyPr/>
          <a:lstStyle/>
          <a:p>
            <a:endParaRPr lang="fr-FR"/>
          </a:p>
        </p:txBody>
      </p:sp>
      <p:sp>
        <p:nvSpPr>
          <p:cNvPr id="90118" name="Line 6"/>
          <p:cNvSpPr>
            <a:spLocks noChangeShapeType="1"/>
          </p:cNvSpPr>
          <p:nvPr/>
        </p:nvSpPr>
        <p:spPr bwMode="auto">
          <a:xfrm>
            <a:off x="1044575" y="3717925"/>
            <a:ext cx="0" cy="1690688"/>
          </a:xfrm>
          <a:prstGeom prst="line">
            <a:avLst/>
          </a:prstGeom>
          <a:noFill/>
          <a:ln w="28575" cap="sq">
            <a:noFill/>
            <a:round/>
            <a:headEnd/>
            <a:tailEnd/>
          </a:ln>
          <a:effectLst/>
        </p:spPr>
        <p:txBody>
          <a:bodyPr/>
          <a:lstStyle/>
          <a:p>
            <a:endParaRPr lang="fr-FR"/>
          </a:p>
        </p:txBody>
      </p:sp>
      <p:sp>
        <p:nvSpPr>
          <p:cNvPr id="90119" name="Line 7"/>
          <p:cNvSpPr>
            <a:spLocks noChangeShapeType="1"/>
          </p:cNvSpPr>
          <p:nvPr/>
        </p:nvSpPr>
        <p:spPr bwMode="auto">
          <a:xfrm>
            <a:off x="7596188" y="3717925"/>
            <a:ext cx="0" cy="1690688"/>
          </a:xfrm>
          <a:prstGeom prst="line">
            <a:avLst/>
          </a:prstGeom>
          <a:noFill/>
          <a:ln w="28575" cap="sq">
            <a:noFill/>
            <a:round/>
            <a:headEnd/>
            <a:tailEnd/>
          </a:ln>
          <a:effectLst/>
        </p:spPr>
        <p:txBody>
          <a:bodyPr/>
          <a:lstStyle/>
          <a:p>
            <a:endParaRPr lang="fr-FR"/>
          </a:p>
        </p:txBody>
      </p:sp>
      <p:sp>
        <p:nvSpPr>
          <p:cNvPr id="90120" name="Line 8"/>
          <p:cNvSpPr>
            <a:spLocks noChangeShapeType="1"/>
          </p:cNvSpPr>
          <p:nvPr/>
        </p:nvSpPr>
        <p:spPr bwMode="auto">
          <a:xfrm>
            <a:off x="4357688" y="5408613"/>
            <a:ext cx="3238500" cy="0"/>
          </a:xfrm>
          <a:prstGeom prst="line">
            <a:avLst/>
          </a:prstGeom>
          <a:noFill/>
          <a:ln w="28575" cap="sq">
            <a:noFill/>
            <a:round/>
            <a:headEnd/>
            <a:tailEnd/>
          </a:ln>
          <a:effectLst/>
        </p:spPr>
        <p:txBody>
          <a:bodyPr/>
          <a:lstStyle/>
          <a:p>
            <a:endParaRPr lang="fr-FR"/>
          </a:p>
        </p:txBody>
      </p:sp>
      <p:sp>
        <p:nvSpPr>
          <p:cNvPr id="90121" name="Text Box 9"/>
          <p:cNvSpPr txBox="1">
            <a:spLocks noChangeArrowheads="1"/>
          </p:cNvSpPr>
          <p:nvPr/>
        </p:nvSpPr>
        <p:spPr bwMode="auto">
          <a:xfrm>
            <a:off x="900113" y="1196975"/>
            <a:ext cx="2519362" cy="369332"/>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a:spAutoFit/>
          </a:bodyPr>
          <a:lstStyle/>
          <a:p>
            <a:pPr eaLnBrk="0" hangingPunct="0"/>
            <a:r>
              <a:rPr lang="fr-BE" sz="1800" b="0" i="1" dirty="0">
                <a:solidFill>
                  <a:schemeClr val="bg1"/>
                </a:solidFill>
                <a:latin typeface="Verdana" pitchFamily="34" charset="0"/>
              </a:rPr>
              <a:t>En  2000</a:t>
            </a:r>
            <a:endParaRPr lang="fr-FR" sz="1800" b="0" i="1" dirty="0">
              <a:solidFill>
                <a:schemeClr val="bg1"/>
              </a:solidFill>
              <a:latin typeface="Verdana" pitchFamily="34" charset="0"/>
            </a:endParaRPr>
          </a:p>
        </p:txBody>
      </p:sp>
      <p:sp>
        <p:nvSpPr>
          <p:cNvPr id="90126" name="Rectangle 14"/>
          <p:cNvSpPr>
            <a:spLocks noChangeArrowheads="1"/>
          </p:cNvSpPr>
          <p:nvPr/>
        </p:nvSpPr>
        <p:spPr bwMode="auto">
          <a:xfrm>
            <a:off x="1116013" y="1700213"/>
            <a:ext cx="7708900" cy="1013098"/>
          </a:xfrm>
          <a:prstGeom prst="rect">
            <a:avLst/>
          </a:prstGeom>
          <a:noFill/>
          <a:ln w="12700">
            <a:noFill/>
            <a:miter lim="800000"/>
            <a:headEnd/>
            <a:tailEnd/>
          </a:ln>
          <a:effectLst/>
        </p:spPr>
        <p:txBody>
          <a:bodyPr lIns="90488" tIns="44450" rIns="90488" bIns="44450">
            <a:spAutoFit/>
          </a:bodyPr>
          <a:lstStyle/>
          <a:p>
            <a:r>
              <a:rPr lang="fr-BE" sz="2000" b="0" dirty="0">
                <a:latin typeface="Verdana" pitchFamily="34" charset="0"/>
              </a:rPr>
              <a:t>Mise en place des suivis HACCP de la fourche à la fourchette </a:t>
            </a:r>
          </a:p>
          <a:p>
            <a:endParaRPr lang="fr-FR" sz="2000" b="0" u="sng" dirty="0">
              <a:solidFill>
                <a:srgbClr val="FFFF99"/>
              </a:solidFill>
              <a:latin typeface="Verdana" pitchFamily="34" charset="0"/>
            </a:endParaRPr>
          </a:p>
        </p:txBody>
      </p:sp>
      <p:sp>
        <p:nvSpPr>
          <p:cNvPr id="90128" name="Text Box 16"/>
          <p:cNvSpPr txBox="1">
            <a:spLocks noChangeArrowheads="1"/>
          </p:cNvSpPr>
          <p:nvPr/>
        </p:nvSpPr>
        <p:spPr bwMode="auto">
          <a:xfrm>
            <a:off x="2339752" y="2420888"/>
            <a:ext cx="6624638" cy="707886"/>
          </a:xfrm>
          <a:prstGeom prst="rect">
            <a:avLst/>
          </a:prstGeom>
          <a:noFill/>
          <a:ln w="12700">
            <a:noFill/>
            <a:miter lim="800000"/>
            <a:headEnd type="none" w="sm" len="sm"/>
            <a:tailEnd type="none" w="sm" len="sm"/>
          </a:ln>
          <a:effectLst/>
        </p:spPr>
        <p:txBody>
          <a:bodyPr>
            <a:spAutoFit/>
          </a:bodyPr>
          <a:lstStyle/>
          <a:p>
            <a:pPr eaLnBrk="0" hangingPunct="0"/>
            <a:r>
              <a:rPr lang="fr-BE" sz="2000" b="0" dirty="0">
                <a:latin typeface="Verdana" pitchFamily="34" charset="0"/>
              </a:rPr>
              <a:t>Guide pratique pour la mise en place de l'autocontrôle</a:t>
            </a:r>
            <a:endParaRPr lang="fr-FR" sz="2000" b="0" dirty="0">
              <a:latin typeface="Verdana" pitchFamily="34" charset="0"/>
            </a:endParaRPr>
          </a:p>
        </p:txBody>
      </p:sp>
      <p:sp>
        <p:nvSpPr>
          <p:cNvPr id="90129" name="AutoShape 17"/>
          <p:cNvSpPr>
            <a:spLocks noChangeArrowheads="1"/>
          </p:cNvSpPr>
          <p:nvPr/>
        </p:nvSpPr>
        <p:spPr bwMode="auto">
          <a:xfrm flipV="1">
            <a:off x="1619672" y="2348880"/>
            <a:ext cx="528638" cy="51276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none" anchor="ctr"/>
          <a:lstStyle/>
          <a:p>
            <a:endParaRPr lang="fr-FR"/>
          </a:p>
        </p:txBody>
      </p:sp>
      <p:sp>
        <p:nvSpPr>
          <p:cNvPr id="90130" name="Text Box 18"/>
          <p:cNvSpPr txBox="1">
            <a:spLocks noChangeArrowheads="1"/>
          </p:cNvSpPr>
          <p:nvPr/>
        </p:nvSpPr>
        <p:spPr bwMode="auto">
          <a:xfrm>
            <a:off x="971550" y="3268663"/>
            <a:ext cx="2519363" cy="369332"/>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a:spAutoFit/>
          </a:bodyPr>
          <a:lstStyle/>
          <a:p>
            <a:pPr eaLnBrk="0" hangingPunct="0"/>
            <a:r>
              <a:rPr lang="fr-BE" sz="1800" b="0" i="1" dirty="0">
                <a:solidFill>
                  <a:schemeClr val="bg1"/>
                </a:solidFill>
                <a:latin typeface="Verdana" pitchFamily="34" charset="0"/>
              </a:rPr>
              <a:t>En 2006</a:t>
            </a:r>
            <a:endParaRPr lang="fr-FR" sz="1800" b="0" i="1" dirty="0">
              <a:solidFill>
                <a:schemeClr val="bg1"/>
              </a:solidFill>
              <a:latin typeface="Verdana" pitchFamily="34" charset="0"/>
            </a:endParaRPr>
          </a:p>
        </p:txBody>
      </p:sp>
      <p:sp>
        <p:nvSpPr>
          <p:cNvPr id="90131" name="Rectangle 19"/>
          <p:cNvSpPr>
            <a:spLocks noChangeArrowheads="1"/>
          </p:cNvSpPr>
          <p:nvPr/>
        </p:nvSpPr>
        <p:spPr bwMode="auto">
          <a:xfrm>
            <a:off x="827088" y="3860800"/>
            <a:ext cx="7708900" cy="643766"/>
          </a:xfrm>
          <a:prstGeom prst="rect">
            <a:avLst/>
          </a:prstGeom>
          <a:noFill/>
          <a:ln w="12700" algn="ctr">
            <a:noFill/>
            <a:miter lim="800000"/>
            <a:headEnd/>
            <a:tailEnd/>
          </a:ln>
          <a:effectLst/>
        </p:spPr>
        <p:txBody>
          <a:bodyPr lIns="90488" tIns="44450" rIns="90488" bIns="44450">
            <a:spAutoFit/>
          </a:bodyPr>
          <a:lstStyle/>
          <a:p>
            <a:pPr algn="ctr">
              <a:lnSpc>
                <a:spcPct val="90000"/>
              </a:lnSpc>
            </a:pPr>
            <a:r>
              <a:rPr lang="fr-BE" sz="2000" dirty="0">
                <a:latin typeface="Verdana" pitchFamily="34" charset="0"/>
              </a:rPr>
              <a:t>Règlement européen (CE) 178/2006</a:t>
            </a:r>
          </a:p>
          <a:p>
            <a:pPr algn="ctr">
              <a:lnSpc>
                <a:spcPct val="90000"/>
              </a:lnSpc>
            </a:pPr>
            <a:r>
              <a:rPr lang="fr-BE" sz="2000" b="0" dirty="0">
                <a:solidFill>
                  <a:srgbClr val="A50021"/>
                </a:solidFill>
                <a:latin typeface="Verdana" pitchFamily="34" charset="0"/>
              </a:rPr>
              <a:t> </a:t>
            </a:r>
            <a:endParaRPr lang="fr-FR" sz="2000" b="0" dirty="0">
              <a:solidFill>
                <a:srgbClr val="A50021"/>
              </a:solidFill>
              <a:latin typeface="Verdana" pitchFamily="34" charset="0"/>
            </a:endParaRPr>
          </a:p>
        </p:txBody>
      </p:sp>
      <p:sp>
        <p:nvSpPr>
          <p:cNvPr id="90133" name="Text Box 21"/>
          <p:cNvSpPr txBox="1">
            <a:spLocks noChangeArrowheads="1"/>
          </p:cNvSpPr>
          <p:nvPr/>
        </p:nvSpPr>
        <p:spPr bwMode="auto">
          <a:xfrm>
            <a:off x="4284663" y="4797425"/>
            <a:ext cx="3816350" cy="1569660"/>
          </a:xfrm>
          <a:prstGeom prst="rect">
            <a:avLst/>
          </a:prstGeom>
          <a:noFill/>
          <a:ln w="12700">
            <a:noFill/>
            <a:miter lim="800000"/>
            <a:headEnd type="none" w="sm" len="sm"/>
            <a:tailEnd type="none" w="sm" len="sm"/>
          </a:ln>
          <a:effectLst/>
        </p:spPr>
        <p:txBody>
          <a:bodyPr>
            <a:spAutoFit/>
          </a:bodyPr>
          <a:lstStyle/>
          <a:p>
            <a:pPr eaLnBrk="0" hangingPunct="0"/>
            <a:r>
              <a:rPr lang="fr-BE" sz="2400" dirty="0">
                <a:latin typeface="Verdana" pitchFamily="34" charset="0"/>
              </a:rPr>
              <a:t>Suivi d'arrêtés français pour la mise en place du PMS (paquet hygiène) </a:t>
            </a:r>
            <a:endParaRPr lang="fr-FR" sz="2400" dirty="0">
              <a:latin typeface="Verdana" pitchFamily="34" charset="0"/>
            </a:endParaRPr>
          </a:p>
        </p:txBody>
      </p:sp>
      <p:sp>
        <p:nvSpPr>
          <p:cNvPr id="90134" name="AutoShape 22"/>
          <p:cNvSpPr>
            <a:spLocks noChangeArrowheads="1"/>
          </p:cNvSpPr>
          <p:nvPr/>
        </p:nvSpPr>
        <p:spPr bwMode="auto">
          <a:xfrm flipV="1">
            <a:off x="3635375" y="4652963"/>
            <a:ext cx="528638" cy="51276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none" anchor="ctr"/>
          <a:lstStyle/>
          <a:p>
            <a:endParaRPr lang="fr-FR"/>
          </a:p>
        </p:txBody>
      </p:sp>
      <p:sp>
        <p:nvSpPr>
          <p:cNvPr id="16" name="Rectangle 15"/>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866" name="Picture 2" descr="http://www.kcprofessional.fr/media/2919546/wash_stations.jpg"/>
          <p:cNvPicPr>
            <a:picLocks noChangeAspect="1" noChangeArrowheads="1"/>
          </p:cNvPicPr>
          <p:nvPr/>
        </p:nvPicPr>
        <p:blipFill>
          <a:blip r:embed="rId3" cstate="print"/>
          <a:srcRect r="41564" b="24226"/>
          <a:stretch>
            <a:fillRect/>
          </a:stretch>
        </p:blipFill>
        <p:spPr bwMode="auto">
          <a:xfrm>
            <a:off x="323528" y="3789040"/>
            <a:ext cx="1872208" cy="2016224"/>
          </a:xfrm>
          <a:prstGeom prst="rect">
            <a:avLst/>
          </a:prstGeom>
          <a:noFill/>
        </p:spPr>
      </p:pic>
      <p:pic>
        <p:nvPicPr>
          <p:cNvPr id="420868" name="Picture 4" descr="https://encrypted-tbn0.gstatic.com/images?q=tbn:ANd9GcQYj5h-na3sMrfjtXUlndUdALVnIs7sVo5JaOK0Sw5X9wL0wiajCg"/>
          <p:cNvPicPr>
            <a:picLocks noChangeAspect="1" noChangeArrowheads="1"/>
          </p:cNvPicPr>
          <p:nvPr/>
        </p:nvPicPr>
        <p:blipFill>
          <a:blip r:embed="rId4" cstate="print"/>
          <a:srcRect/>
          <a:stretch>
            <a:fillRect/>
          </a:stretch>
        </p:blipFill>
        <p:spPr bwMode="auto">
          <a:xfrm>
            <a:off x="3275856" y="3645024"/>
            <a:ext cx="2503165" cy="2503165"/>
          </a:xfrm>
          <a:prstGeom prst="rect">
            <a:avLst/>
          </a:prstGeom>
          <a:noFill/>
        </p:spPr>
      </p:pic>
      <p:sp>
        <p:nvSpPr>
          <p:cNvPr id="420870" name="AutoShape 6" descr="data:image/jpeg;base64,/9j/4AAQSkZJRgABAQAAAQABAAD/2wCEAAkGBhQSERQUExQUFRQUFxQVFRUXFxUUFBcVGBQVFRcUFBQXHCYeFxwkGRgVHy8gJCcpLCwsFR4xNTAqNSYsLCkBCQoKDgwOGg8PFykdHBwpKSkpKSwpKSwpKSkpKSkpKSkpKSwsKSkpKSwpKSksKSksLCwsKSwsLCwpKSksLCwpKf/AABEIAP8AxgMBIgACEQEDEQH/xAAbAAABBQEBAAAAAAAAAAAAAAADAAECBAUGB//EAE0QAAEDAgIECQcJBQcCBwAAAAEAAgMEEQUhEjFBUQYiUmFxgZGh0RMyYpKiscEHFBUjVHKy0vAkM0JT4URzgpOzwsNj0xY0Q3SjpPH/xAAZAQADAQEBAAAAAAAAAAAAAAAAAQIDBAX/xAAjEQEBAAIBBAIDAQEAAAAAAAAAAQIRMQMSIUFRYRMiMjME/9oADAMBAAIRAxEAPwD3FJJJAcPwvxGoFVoRGQNbGw8V2i0lzn3ubi5yHdvWMcUrN8/VI3867LEBpSu0hcDVq3DegGnbyR2NR+Pfs9uPfitZvqvXZ/3FD6UrOVVeu3/uLsvmreSOxqXzVvJ7gj8X2fdPhxbq6uOTX1V/vsH/ACLHn4Zzsc5pqKkOaS0gkghwNiDxtd16dPThg4otnuC8Z4WMtVTHlSP/ABn+ix6uHbjuVWNlrT/8b1B1VM/rHxURwwqjqqqj1j4rnYW71aa7mXL3X5aajej4QVh/tc/rFI4tWn+2zj/EfFUaZ2SOHZp91+S1FgYnW/bp/WPipDEq77dP6zvFQtYIWknMqNQV2MVw/ts3rHxQTj1b9sn9c+KFM9BJVzZLgx6t+2T+sfFIY5W/bZ/Wd4qqElR6XRjVd9tm9ZycYtXfbZvXeqzQiAKRqDfS9f8AbZfXf4JvpSv+2S/5kngh2UmBMaeq8AZZXUTDPIZH6UnHJJJbpuLQSRsGXQAuiWLwNZaji6Ce03W0umcMaSSSSZEkkkgMOvb9a7qPcEJHxD96ege5CAWs4I1k4CSBTVWk+RtreTcG3ve92NdfVl51upMDV4yHSfcvGeE7bzS/3kne8r2iv1DpPwXjGOG88v33/iKx638q6fLLiGSsxtShjVhsK8326BIgjMKhGxSKcIZ0mSAXqTnZKs6RXISTyogqF07VqQ7U5CeMJ3BFM7EQIbUQJGk1FYEMBGjThV65wWbakh+4CtVUcDZamhG6Nn4Qry6IwJJJJMEkkkgMfEW/WdIHggWVnEx9YPuj3lVwFrOCJUcP/fVH94z/AEY1fsqVFERLOSCA57C07CPJMGW/MFM12v2dJ+C8WxHOokHpvv1OK9prhq/W5eM1QvVTf3kv+oVh1v5PDk0UKNoKdkzivOdBgEOQpjIgSyqoVEMmSrukTGVBWkhDNcitVVrlbYVpCWI1JyjGpvTpxFqM1ABRmLMxGqbTkoojFRPaaBlomDc1vuVhDgFmt6B7kRdLAkkkkAkkkkBl4mPrB934qg15L3NuRohuq2d767g7lo4p5zeg/BZ0J+tf0N/3LScBO3pO9n8qmBn+vgk5qTcyenwVElVjV+ty8XDv2iU+k/8AEV7VVDMfrcvEA/66X7zvxFc//Rf1X0+VyRyrSypp5VSkmXnyNxXTIMkiCXqJcrhCF6JEEBqtxNWmJVF7UaBydzMkNosrJfjCK4ZIMBujuGSdEARoygFEiWaloBWaaK5A3kDtKAwLSwqO80Q3yR/iCqJr18BOkkuliSSSSASSSSA5T5SL/NWFri0iUcYEg5sfu6l5JNiszcvKyAj03eK9e+URv7JfdIw+8fFePYnDtXP1MrK1wnhWdjlR/Pn/AM2TxQvp6oGqeb/Mefiqzmobo1l35NNRoM4T1QsRUTDoeU1LKcyTcnMnbfes9satU5sFNyt5PUWppVVc5Sc5QJSJAlM4pic1F5QFilKuOdayo0pyKtVGoWW04TeR2yJyFWYVYBVSkJA6xWi0XCzQVbp5crJiISDNOwqVQ1BYVnkqNOBa+BNvUQj/AKjO5wKxqU3W9wbZeqhHpg9l3fBVimvVUkkl0sSSSSQCSSSQHN/KEP2GTmdH/qNXkTm3XsfDmO9DNzBp7HtK8iAXN1muCuKYbgqEtItSQ5KnK9YRagYVFuSJJIhXS9mclRITlIhVAATmolO5MUjFgORV9sDn2s1zrHRAa0ue91i7ycbQCXO0QXG2TRm6wIvVwuidLKyNgJdI9rG5X1kZ23AXJ5gV6RI+GnY9zJWmGEPhswMNnMkaH6UhPHlc4tGwaVQLhwDr9HTw7ozyuq4KjpamW7oIIgxtiXTud5MZ5NfIC3MjcBvyuF1MWBRTRFzTHBI24OhMamlLtjXS+dET6W/IOOS56sxJ0xGlZrGZMjBJYwc183OO15zcde4SotKN2nE7Rft5+k6x0ajtDhkr3jPGk2VYr8MkgfoSNLXZ22hwBsXMcMnDMdF87HJVtKy3sP4Xx28hVsaxh1E5Q2GohwN4Xc44vFP7vSRcW4KmxfTkyNGZjP71otfUPPG62Z2aWtHbvziN/LChmvkhyNsVUuWnoPuV4nTZpDYbFZ1azQvzXV8EI71cXMXH/wCN642kdYrtuBAvVs5mvPskfFGHJZPSkkkl0sSSSSQCSSSQGRwtbejn+78QvG5XWXtHCVt6So/upD2NJXh9S/Nc/X4aYJPN1XkpSVON6t7FjOFsr6PO0hAdBYrTmVKZTryYIjCk6PmUgFI6lYUJGKJbkrEgQnNSpt3ghEI21VU7SHzaJrYyGhxEtSXwNe0EjNovtGUiu4/hraagp44rta407nZaPlHSRVEwOhc6P8ZLSbDRZuCwI8TIpJ6UN4tQYnGQOs5pjeHiwsQ4Ejmte+epbmO8IxVMYzyegGuY7z9IcSLyQAGiMraR61045Tt19M7ywImFadMCgxsV+GLJTDJzWuGi4XG4pYZWS0lvJEviGqM62Db5M7L7sx6J1p3xIM1wp3oa26R0VNiTS4ERz2zeAL3sABMy+dshe+zzh5qyKbBJYHywzMtdt2PGcby3O7HdF8jY6srEE4bpCHB7HFjxqe02PXbWuw4OcMPLEU9S3jOyaR5jjnYN/lvte1sidxIBuZTLlFljmozYrvPk/F6gc0bz+EfFcViFKYpnxk30Ta42g8ZrrbLtLTbnXc/JmLyOO6Mj2mKMfGWlZcPREkkl0siSSSQCSSSQFHHG3ppxvik/AV4PXDNe/wBa28bxva78JXhv0PLI7ixvI3hpt2rn6/DTBnU7LrXgp7hWIeDE4/8ATd1qzFQPYOM0rDHKLrBrIrLLOtdBW0zjewKznYY8nzSmcUrKStfRr+SUvox+4qoTOeFEtWg7C38kqBw924o8Gz425q8xqkzDCM8u0I4ozzdoThFC1X4VVbERtHaEdg5x2jxVgYFDnaLKNnfohOWOI1XUUMyeDcqbQfK5GzvJ8V21r9MBjxzhxBWyaFxvks91M7ysjy3KNrQ4gHRbZzSNI7M7dqMPJZOp4cR/tQIy0omuPT5SVv4WtHUul+S+POQ+iO939FlcI8PM82lHxw1oYSNVw57iAdttMLovk6pXR+Wa4WI0O/TWs/0Rf5dmkkktkEkkkgEkkkgKON1oigkedjSBzuOTR2kLxxmLVLRZkr2gbA4gdi7vh7il3MhB83jv6Tk0dlz1heezdKw6s3GmCc+NVds5n+sVQkxSoOtzj/iK0o8MkdmbMHp3DrbwwC/bZbGC8E45nAOlkP3WtYO0klZ49HK+lXORxzq2U7+0qHz6X9Er2OH5NKMaxI/7z/ABXYuAtE3VA3td4q/xUu+PCJMRkP8A+kpjNKdTXnqcvacYweCEcSIDrd4rlqmqDdpH+J3ill0cudiZx599fyH+q7wUCZtrHeq7wXXVOOO1B7u0rOnxEnae1Zdmva9sLSmOph9U+CZzKj+W633D4LWbVk7SrcdY63nO7SpvgOa0Jz/A++6xv7k/1w2PHSD8QupbM9w893aUg+TY4+9VMMqO6OWFRJyu9GZWS7z2roHVzxrIPS1p+CTJmPPHhjd1EHuKWqNsRlZNscVqYTTS+RNpAXPksY7+cTdkYcDxb6ZYRcgZ8y2abg7BIMmvZ0PuOw+Km7g06K2joysa9smg/K+i8O0dVrG361LXpzV3UZLfCRslIyKO8YeQxz3MILpC2niidJJZjQDpscMr3Abq1C/8m+KONQ8SO89oDb8ppv7r9iwuGWMiokYQwx6LSLG18zfWCQRdBwaYss5ps4EOB3EZha2/v4TP5e2JKrhdeJomSD+IXI3HUR1G4VpaoJJJJAJCqqgRsc92TWgk9AF0Vcpw7xPRY2EHN/Gd90HLtPuQHEYlXF73yv1uJcebcOoWHUg08ehxrAyHO5zEfosB/i3u7FGrbpNIG33popdMc+dxuO0JYatVeGrAz6vV17yrfBvDpnyXaLAbTkFSoprsttadS6vB+ETGMN7Cwv2LVnXVRNIABzNs1SxfGWU7NJ2vYEWjr2Tx6UbsiNmsLgOGuHTEnMkbFMnye2Pwg4bulOWQXK1OMl21AraGQHUUBlG4axZZdTLS8YMKglTMuSjGy+pAqDomy48sm2hGy5q4ZrALOp8yrVW6wWVyNchq7alM4uRsWXBIpyZlaY52cFpovrQ4akXDzpFZrWXyC3MOpCxvOVfdcidPhT22C0azVkudgBGoqxLXlrcyunHHTKsjGWXKo4TUkOMbjcbD0/1y6xvUsUrs0LB4tK788yGtyyIaQ5xvzODB1ncnlBHovATFdF7oHHJ93M+8POb1jP8AwldwvG4ahzHNc02c0gtPODtXrWF4g2eJkjdThe246i09BBHUnjSq0kkkqIznAAk5AZnoXk+NYkZ5nybCbN5mjIDsz6123DjFPJwaAPGly59AecfcOtebOeppw73KsTZ2kNe0bD08/OiOcqsr1F8cLkWo6/jX1bx+tatSyaTeKbGywXyJ4q9zdWY3HxVTqb5LtXsI4VTUUmd9HaNi7Sm+UmnnAEgA2ZrhJa2OUWkBB320h2jPuWPU4ML3je119QBF/VOY6xdVM7OfJXGV7M2CnkbpMDCN4se1cTwxp4m+bYHcuNhnqIDxXOYesKMmISPdpSuLzvPgl1M5rgY4XfJ2AgqxiFEbB1tav0kkDgL3B6l0Ej4HQgHQuNudz2Lz8pW7h6OA6WpNWOOlbcuvweSn8oNIdn9U2IYLEZXSNuGa7Egm/Mo7fIcgxpvZa9NhbnDUVsYThMbpNN/m7BzLdnqotTWgAZBb4dKpuWmBR4Xo7M1pR0yJJiDBrLR0kBUp+EEY1G55gT36l044zFnbauvIaFhYjiFzYKvW44XXsDZUGz55ovUg7aIYtI8Y2G7+I/l6T1ArYpAABbIWAFsrAah7+kkk5klYulmtSlPFS3s9aXCV13yfYtoudA45Pu+P7wHGaOkC/UVxoKJDM+N7XsPGY4Ob0g3z5tic8FXtKSrYbXtmiZI3U8A84O1p5wbjqSWqHmnCjGPL1DyDxWExtBNsmkgnrNysNzucdo8UfhLhb4aqVji3NxkFrkaL3OLdmtZwhWHfWskHLxvHaFWlbut2hEEaeWzS0WJLmueLW1NcGG9zruR2hG7T1pQdEf0QhmA7lp29F3d4qVuY93ip2NMn5u7covpnbiti/onu8UtP0Xez4ovkMPyEg1BwHNkk6B51gnpzW6JPRd7Pil5X0Xez+ZT2/Z7c+KN3JKI2F+5y3PnHou9n8ycVPoO9n8yXZ9jbEjp3g3AdfoRxLP6fZ/RbLKv0Xez+ZFFb6L/Z/MjsG2ADP/1OrSHuUjDMdbZD06S321voO9n8yK2t9B3s/mVavyW3MDD5f5b/AFSpfRsv8t/YV1IqfRd7Pin+cHku9nxRoOTGEy/y39iIzCJv5bu7xXVCY8k93ipiQ8k9oS19jbmGYRL/ACz3eK0qbD3gZtPd4rZaXbh2/wBEnSFrwwjMta7XcWN7bN3vVwlBtE/kntHipfMn8nvb4rS0+ZM66ZNvgBVSMMkLxxf3jDpNyzDXNDQb2zB6b7wkrPAyhOk+Qm9gWDrLXH3BJazhFYHykwWqmO5UTR6r3+K5YNXcfKXBxqd3NI2/Wwge9cboWWOXLTHgPQUHv+upxs0Ksd9IdfWe1GISlZ+5O0SyM9eIO/4U4KO5iA4KyQhuYoMGycqeimDUwgEkUMS0UwFoqYanITtCCPoqYanuiABADa1EAUrKbWoB2NRWsSY1EaEgYNUmsUgFIlAMxqpuqNKqnH8sws/+rA/LrcVeCoNH7RUHX9aR6jGRkdrCq9J9r6jdMCmJSN2vBBn1BO9xPuHwTI3BZtqZvOSe9Ot5wisf5RYbxQu3SEdRY4/7QuFJXo3DuO9ITyXsPadH/cvOiFlnyrHgEhKdl2Rnk1ETuow1UZ73hTIQqyUtidbbJTdV6qFhPY89qWPJ1oujQfJXNuk9gJ+CuaCTIeM3rHaCFENR0QUgwJ2MUrJhHQS8mpWT2TARjCWiOdEsouYmDABTBChoKWgUEnfpUmOz2qLSpgoNYYUQOQA9S8okFjyoASbmLqrLJkVZgdkEgIxuay6Z5L5ybZ1FUR935zLo+zZbVJm9o3uaO9c3gsmlE1976d33Go6bi+/eq9J9thjkzyosScUjejYE21PF9xp7RdJGw1toYx6Deywskt2ajwsj0qObmAd6rmu+C8zLF6vjMWlTzNte8bwOnRNu9eWlqjPlWIDmqL4A5kgPJD/8uSOb/jRywITwdGUDWYagDpNPIB32UzlS+w5BO08Zv3h70ON2QT6WY6R71JqoTIjkMuSB7JJB45ktIb0wYplK43piRvQCTFLrSy3pgyJGFDJFaQmQjWqRamDlIuSAMuoq3E7IKvJmERrkgvUTwJGk6gQT0DP4LmuDsejS04IsRDFfp8m1aWIVJZT1DxrbBUOHSIJCEClFmtG4Adyfova21yfWhgo9I28jBvc33hB16lG2wA3ABJO0ZJLdmaVlwRvBHavJxFkL9C9aXmtXh7xJILXs941jlHnUZHGW5ialH1jRru4N9bi/FW30T93ePFQp6GQSNdo6nNOtuxwO9TFKlBUh0UbgbhzGOB33aDdGMiVNg742NYG5MAYM26mjRG3mRBh0nJ72+KmzyAwUiEduHScnvb4qf0fJye8eKNGpFidpVs4ZJye9viojDJL+b3t8UaCvojcoOV4YXJye9vin+ipOT3t8UBnqbYgrowqTk97fFP8ARcvI72+KYUXMU2q0cKl5Pe3xTtwuUfwd7fFGgrXUtasfRsvI72+Kk3DJeR3t8UaJWDVC6uHC5uR3t8VH6Il5HtN8UaPbMxr/AMnV/wDt5h1uYWAdZcB1qbUbFsGndTyNazNxgFtJmbfnUBeMzyA5GGETcjvZ4opRVCv4MzSqIh6bcug3sojBpuR7TPFaeA4XI2ojc5lgDnm3cRsKIK71JJJbI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420872" name="AutoShape 8" descr="data:image/jpeg;base64,/9j/4AAQSkZJRgABAQAAAQABAAD/2wCEAAkGBhQSERQUExQUFRQUFxQVFRUXFxUUFBcVGBQVFRcUFBQXHCYeFxwkGRgVHy8gJCcpLCwsFR4xNTAqNSYsLCkBCQoKDgwOGg8PFykdHBwpKSkpKSwpKSwpKSkpKSkpKSkpKSwsKSkpKSwpKSksKSksLCwsKSwsLCwpKSksLCwpKf/AABEIAP8AxgMBIgACEQEDEQH/xAAbAAABBQEBAAAAAAAAAAAAAAADAAECBAUGB//EAE0QAAEDAgIECQcJBQcCBwAAAAEAAgMEEQUhEjFBUQYiUmFxgZGh0RMyYpKiscEHFBUjVHKy0vAkM0JT4URzgpOzwsNj0xY0Q3SjpPH/xAAZAQADAQEBAAAAAAAAAAAAAAAAAQIDBAX/xAAjEQEBAAIBBAIDAQEAAAAAAAAAAQIRMQMSIUFRYRMiMjME/9oADAMBAAIRAxEAPwD3FJJJAcPwvxGoFVoRGQNbGw8V2i0lzn3ubi5yHdvWMcUrN8/VI3867LEBpSu0hcDVq3DegGnbyR2NR+Pfs9uPfitZvqvXZ/3FD6UrOVVeu3/uLsvmreSOxqXzVvJ7gj8X2fdPhxbq6uOTX1V/vsH/ACLHn4Zzsc5pqKkOaS0gkghwNiDxtd16dPThg4otnuC8Z4WMtVTHlSP/ABn+ix6uHbjuVWNlrT/8b1B1VM/rHxURwwqjqqqj1j4rnYW71aa7mXL3X5aajej4QVh/tc/rFI4tWn+2zj/EfFUaZ2SOHZp91+S1FgYnW/bp/WPipDEq77dP6zvFQtYIWknMqNQV2MVw/ts3rHxQTj1b9sn9c+KFM9BJVzZLgx6t+2T+sfFIY5W/bZ/Wd4qqElR6XRjVd9tm9ZycYtXfbZvXeqzQiAKRqDfS9f8AbZfXf4JvpSv+2S/5kngh2UmBMaeq8AZZXUTDPIZH6UnHJJJbpuLQSRsGXQAuiWLwNZaji6Ce03W0umcMaSSSSZEkkkgMOvb9a7qPcEJHxD96ege5CAWs4I1k4CSBTVWk+RtreTcG3ve92NdfVl51upMDV4yHSfcvGeE7bzS/3kne8r2iv1DpPwXjGOG88v33/iKx638q6fLLiGSsxtShjVhsK8326BIgjMKhGxSKcIZ0mSAXqTnZKs6RXISTyogqF07VqQ7U5CeMJ3BFM7EQIbUQJGk1FYEMBGjThV65wWbakh+4CtVUcDZamhG6Nn4Qry6IwJJJJMEkkkgMfEW/WdIHggWVnEx9YPuj3lVwFrOCJUcP/fVH94z/AEY1fsqVFERLOSCA57C07CPJMGW/MFM12v2dJ+C8WxHOokHpvv1OK9prhq/W5eM1QvVTf3kv+oVh1v5PDk0UKNoKdkzivOdBgEOQpjIgSyqoVEMmSrukTGVBWkhDNcitVVrlbYVpCWI1JyjGpvTpxFqM1ABRmLMxGqbTkoojFRPaaBlomDc1vuVhDgFmt6B7kRdLAkkkkAkkkkBl4mPrB934qg15L3NuRohuq2d767g7lo4p5zeg/BZ0J+tf0N/3LScBO3pO9n8qmBn+vgk5qTcyenwVElVjV+ty8XDv2iU+k/8AEV7VVDMfrcvEA/66X7zvxFc//Rf1X0+VyRyrSypp5VSkmXnyNxXTIMkiCXqJcrhCF6JEEBqtxNWmJVF7UaBydzMkNosrJfjCK4ZIMBujuGSdEARoygFEiWaloBWaaK5A3kDtKAwLSwqO80Q3yR/iCqJr18BOkkuliSSSSASSSSA5T5SL/NWFri0iUcYEg5sfu6l5JNiszcvKyAj03eK9e+URv7JfdIw+8fFePYnDtXP1MrK1wnhWdjlR/Pn/AM2TxQvp6oGqeb/Mefiqzmobo1l35NNRoM4T1QsRUTDoeU1LKcyTcnMnbfes9satU5sFNyt5PUWppVVc5Sc5QJSJAlM4pic1F5QFilKuOdayo0pyKtVGoWW04TeR2yJyFWYVYBVSkJA6xWi0XCzQVbp5crJiISDNOwqVQ1BYVnkqNOBa+BNvUQj/AKjO5wKxqU3W9wbZeqhHpg9l3fBVimvVUkkl0sSSSSQCSSSQHN/KEP2GTmdH/qNXkTm3XsfDmO9DNzBp7HtK8iAXN1muCuKYbgqEtItSQ5KnK9YRagYVFuSJJIhXS9mclRITlIhVAATmolO5MUjFgORV9sDn2s1zrHRAa0ue91i7ycbQCXO0QXG2TRm6wIvVwuidLKyNgJdI9rG5X1kZ23AXJ5gV6RI+GnY9zJWmGEPhswMNnMkaH6UhPHlc4tGwaVQLhwDr9HTw7ozyuq4KjpamW7oIIgxtiXTud5MZ5NfIC3MjcBvyuF1MWBRTRFzTHBI24OhMamlLtjXS+dET6W/IOOS56sxJ0xGlZrGZMjBJYwc183OO15zcde4SotKN2nE7Rft5+k6x0ajtDhkr3jPGk2VYr8MkgfoSNLXZ22hwBsXMcMnDMdF87HJVtKy3sP4Xx28hVsaxh1E5Q2GohwN4Xc44vFP7vSRcW4KmxfTkyNGZjP71otfUPPG62Z2aWtHbvziN/LChmvkhyNsVUuWnoPuV4nTZpDYbFZ1azQvzXV8EI71cXMXH/wCN642kdYrtuBAvVs5mvPskfFGHJZPSkkkl0sSSSSQCSSSQGRwtbejn+78QvG5XWXtHCVt6So/upD2NJXh9S/Nc/X4aYJPN1XkpSVON6t7FjOFsr6PO0hAdBYrTmVKZTryYIjCk6PmUgFI6lYUJGKJbkrEgQnNSpt3ghEI21VU7SHzaJrYyGhxEtSXwNe0EjNovtGUiu4/hraagp44rta407nZaPlHSRVEwOhc6P8ZLSbDRZuCwI8TIpJ6UN4tQYnGQOs5pjeHiwsQ4Ejmte+epbmO8IxVMYzyegGuY7z9IcSLyQAGiMraR61045Tt19M7ywImFadMCgxsV+GLJTDJzWuGi4XG4pYZWS0lvJEviGqM62Db5M7L7sx6J1p3xIM1wp3oa26R0VNiTS4ERz2zeAL3sABMy+dshe+zzh5qyKbBJYHywzMtdt2PGcby3O7HdF8jY6srEE4bpCHB7HFjxqe02PXbWuw4OcMPLEU9S3jOyaR5jjnYN/lvte1sidxIBuZTLlFljmozYrvPk/F6gc0bz+EfFcViFKYpnxk30Ta42g8ZrrbLtLTbnXc/JmLyOO6Mj2mKMfGWlZcPREkkl0siSSSQCSSSQFHHG3ppxvik/AV4PXDNe/wBa28bxva78JXhv0PLI7ixvI3hpt2rn6/DTBnU7LrXgp7hWIeDE4/8ATd1qzFQPYOM0rDHKLrBrIrLLOtdBW0zjewKznYY8nzSmcUrKStfRr+SUvox+4qoTOeFEtWg7C38kqBw924o8Gz425q8xqkzDCM8u0I4ozzdoThFC1X4VVbERtHaEdg5x2jxVgYFDnaLKNnfohOWOI1XUUMyeDcqbQfK5GzvJ8V21r9MBjxzhxBWyaFxvks91M7ysjy3KNrQ4gHRbZzSNI7M7dqMPJZOp4cR/tQIy0omuPT5SVv4WtHUul+S+POQ+iO939FlcI8PM82lHxw1oYSNVw57iAdttMLovk6pXR+Wa4WI0O/TWs/0Rf5dmkkktkEkkkgEkkkgKON1oigkedjSBzuOTR2kLxxmLVLRZkr2gbA4gdi7vh7il3MhB83jv6Tk0dlz1heezdKw6s3GmCc+NVds5n+sVQkxSoOtzj/iK0o8MkdmbMHp3DrbwwC/bZbGC8E45nAOlkP3WtYO0klZ49HK+lXORxzq2U7+0qHz6X9Er2OH5NKMaxI/7z/ABXYuAtE3VA3td4q/xUu+PCJMRkP8A+kpjNKdTXnqcvacYweCEcSIDrd4rlqmqDdpH+J3ill0cudiZx599fyH+q7wUCZtrHeq7wXXVOOO1B7u0rOnxEnae1Zdmva9sLSmOph9U+CZzKj+W633D4LWbVk7SrcdY63nO7SpvgOa0Jz/A++6xv7k/1w2PHSD8QupbM9w893aUg+TY4+9VMMqO6OWFRJyu9GZWS7z2roHVzxrIPS1p+CTJmPPHhjd1EHuKWqNsRlZNscVqYTTS+RNpAXPksY7+cTdkYcDxb6ZYRcgZ8y2abg7BIMmvZ0PuOw+Km7g06K2joysa9smg/K+i8O0dVrG361LXpzV3UZLfCRslIyKO8YeQxz3MILpC2niidJJZjQDpscMr3Abq1C/8m+KONQ8SO89oDb8ppv7r9iwuGWMiokYQwx6LSLG18zfWCQRdBwaYss5ps4EOB3EZha2/v4TP5e2JKrhdeJomSD+IXI3HUR1G4VpaoJJJJAJCqqgRsc92TWgk9AF0Vcpw7xPRY2EHN/Gd90HLtPuQHEYlXF73yv1uJcebcOoWHUg08ehxrAyHO5zEfosB/i3u7FGrbpNIG33popdMc+dxuO0JYatVeGrAz6vV17yrfBvDpnyXaLAbTkFSoprsttadS6vB+ETGMN7Cwv2LVnXVRNIABzNs1SxfGWU7NJ2vYEWjr2Tx6UbsiNmsLgOGuHTEnMkbFMnye2Pwg4bulOWQXK1OMl21AraGQHUUBlG4axZZdTLS8YMKglTMuSjGy+pAqDomy48sm2hGy5q4ZrALOp8yrVW6wWVyNchq7alM4uRsWXBIpyZlaY52cFpovrQ4akXDzpFZrWXyC3MOpCxvOVfdcidPhT22C0azVkudgBGoqxLXlrcyunHHTKsjGWXKo4TUkOMbjcbD0/1y6xvUsUrs0LB4tK788yGtyyIaQ5xvzODB1ncnlBHovATFdF7oHHJ93M+8POb1jP8AwldwvG4ahzHNc02c0gtPODtXrWF4g2eJkjdThe246i09BBHUnjSq0kkkqIznAAk5AZnoXk+NYkZ5nybCbN5mjIDsz6123DjFPJwaAPGly59AecfcOtebOeppw73KsTZ2kNe0bD08/OiOcqsr1F8cLkWo6/jX1bx+tatSyaTeKbGywXyJ4q9zdWY3HxVTqb5LtXsI4VTUUmd9HaNi7Sm+UmnnAEgA2ZrhJa2OUWkBB320h2jPuWPU4ML3je119QBF/VOY6xdVM7OfJXGV7M2CnkbpMDCN4se1cTwxp4m+bYHcuNhnqIDxXOYesKMmISPdpSuLzvPgl1M5rgY4XfJ2AgqxiFEbB1tav0kkDgL3B6l0Ej4HQgHQuNudz2Lz8pW7h6OA6WpNWOOlbcuvweSn8oNIdn9U2IYLEZXSNuGa7Egm/Mo7fIcgxpvZa9NhbnDUVsYThMbpNN/m7BzLdnqotTWgAZBb4dKpuWmBR4Xo7M1pR0yJJiDBrLR0kBUp+EEY1G55gT36l044zFnbauvIaFhYjiFzYKvW44XXsDZUGz55ovUg7aIYtI8Y2G7+I/l6T1ArYpAABbIWAFsrAah7+kkk5klYulmtSlPFS3s9aXCV13yfYtoudA45Pu+P7wHGaOkC/UVxoKJDM+N7XsPGY4Ob0g3z5tic8FXtKSrYbXtmiZI3U8A84O1p5wbjqSWqHmnCjGPL1DyDxWExtBNsmkgnrNysNzucdo8UfhLhb4aqVji3NxkFrkaL3OLdmtZwhWHfWskHLxvHaFWlbut2hEEaeWzS0WJLmueLW1NcGG9zruR2hG7T1pQdEf0QhmA7lp29F3d4qVuY93ip2NMn5u7covpnbiti/onu8UtP0Xez4ovkMPyEg1BwHNkk6B51gnpzW6JPRd7Pil5X0Xez+ZT2/Z7c+KN3JKI2F+5y3PnHou9n8ycVPoO9n8yXZ9jbEjp3g3AdfoRxLP6fZ/RbLKv0Xez+ZFFb6L/Z/MjsG2ADP/1OrSHuUjDMdbZD06S321voO9n8yK2t9B3s/mVavyW3MDD5f5b/AFSpfRsv8t/YV1IqfRd7Pin+cHku9nxRoOTGEy/y39iIzCJv5bu7xXVCY8k93ipiQ8k9oS19jbmGYRL/ACz3eK0qbD3gZtPd4rZaXbh2/wBEnSFrwwjMta7XcWN7bN3vVwlBtE/kntHipfMn8nvb4rS0+ZM66ZNvgBVSMMkLxxf3jDpNyzDXNDQb2zB6b7wkrPAyhOk+Qm9gWDrLXH3BJazhFYHykwWqmO5UTR6r3+K5YNXcfKXBxqd3NI2/Wwge9cboWWOXLTHgPQUHv+upxs0Ksd9IdfWe1GISlZ+5O0SyM9eIO/4U4KO5iA4KyQhuYoMGycqeimDUwgEkUMS0UwFoqYanITtCCPoqYanuiABADa1EAUrKbWoB2NRWsSY1EaEgYNUmsUgFIlAMxqpuqNKqnH8sws/+rA/LrcVeCoNH7RUHX9aR6jGRkdrCq9J9r6jdMCmJSN2vBBn1BO9xPuHwTI3BZtqZvOSe9Ot5wisf5RYbxQu3SEdRY4/7QuFJXo3DuO9ITyXsPadH/cvOiFlnyrHgEhKdl2Rnk1ETuow1UZ73hTIQqyUtidbbJTdV6qFhPY89qWPJ1oujQfJXNuk9gJ+CuaCTIeM3rHaCFENR0QUgwJ2MUrJhHQS8mpWT2TARjCWiOdEsouYmDABTBChoKWgUEnfpUmOz2qLSpgoNYYUQOQA9S8okFjyoASbmLqrLJkVZgdkEgIxuay6Z5L5ybZ1FUR935zLo+zZbVJm9o3uaO9c3gsmlE1976d33Go6bi+/eq9J9thjkzyosScUjejYE21PF9xp7RdJGw1toYx6Deywskt2ajwsj0qObmAd6rmu+C8zLF6vjMWlTzNte8bwOnRNu9eWlqjPlWIDmqL4A5kgPJD/8uSOb/jRywITwdGUDWYagDpNPIB32UzlS+w5BO08Zv3h70ON2QT6WY6R71JqoTIjkMuSB7JJB45ktIb0wYplK43piRvQCTFLrSy3pgyJGFDJFaQmQjWqRamDlIuSAMuoq3E7IKvJmERrkgvUTwJGk6gQT0DP4LmuDsejS04IsRDFfp8m1aWIVJZT1DxrbBUOHSIJCEClFmtG4Adyfova21yfWhgo9I28jBvc33hB16lG2wA3ABJO0ZJLdmaVlwRvBHavJxFkL9C9aXmtXh7xJILXs941jlHnUZHGW5ialH1jRru4N9bi/FW30T93ePFQp6GQSNdo6nNOtuxwO9TFKlBUh0UbgbhzGOB33aDdGMiVNg742NYG5MAYM26mjRG3mRBh0nJ72+KmzyAwUiEduHScnvb4qf0fJye8eKNGpFidpVs4ZJye9viojDJL+b3t8UaCvojcoOV4YXJye9vin+ipOT3t8UBnqbYgrowqTk97fFP8ARcvI72+KYUXMU2q0cKl5Pe3xTtwuUfwd7fFGgrXUtasfRsvI72+Kk3DJeR3t8UaJWDVC6uHC5uR3t8VH6Il5HtN8UaPbMxr/AMnV/wDt5h1uYWAdZcB1qbUbFsGndTyNazNxgFtJmbfnUBeMzyA5GGETcjvZ4opRVCv4MzSqIh6bcug3sojBpuR7TPFaeA4XI2ojc5lgDnm3cRsKIK71JJJbI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420874" name="AutoShape 10" descr="data:image/jpeg;base64,/9j/4AAQSkZJRgABAQAAAQABAAD/2wCEAAkGBhAQEBAQEBASEA8QDw8PDxAPDxAPDQ8PFBAVFBQQEhQXGyYeFxkjGRQSHy8gIycpLCwsFR4xNTAqNSYrLCkBCQoKDgwOFw8PGikcHyQpKSwpLCkpKSwpLCkpKSkpKSkpLCkpKSkpKSkpKSkpKSkpLCkpKSkpKSkpLCksLCwsLP/AABEIAP4AxwMBIgACEQEDEQH/xAAbAAABBQEBAAAAAAAAAAAAAAAAAQIDBAUGB//EADMQAAEDAwMDAgUCBQUAAAAAAAEAAhEDBBIFITEGQVETYSIyQnGRFIEHI1Kh8BUzQ1PR/8QAGwEAAgMBAQEAAAAAAAAAAAAAAAECAwQFBgf/xAAtEQACAgICAQEGBQUAAAAAAAAAAQIRAyEEEjEFEyJBcYGRMkJRUqEUFSNh8f/aAAwDAQACEQMRAD8ArQiE6EQvanzUbCIToRCAGwiE6EQgBsIhOhEIAbCUBLCA08jtyndAI0diYSDcwNvdPGLjJ5HZUHvfc1PTYMQPmPGyz5ckMezTgwSyuki5l/Vz7boDhP8A6prbU7S0Mb1T3y3M91ps/wBPvRLHmnV7A7CVgXP3UkdH+12vdmm/0oyniORHhMDt1b1LQri2I9QZtIlrm7tj3VSlUDtu66WPLCcVKLOXmwZMWppoV+/ZEQlghJCnbl40U+REkJyIR8wsbCIToRCYDYRCdCIQA2EJ0IQAIQhAgQlQgBEJUIARCVCAEQPPhKlYdwPKBE1jQD6rB5U3UlIUaZdRgPmCQn6HbZ3LQDAaCptW0RzrStUc/dtXYT2XF5r/AMqR6P02DWCU1+pydpp+XxPEk7qWrp4nIS1w4x2Vm1eSPsFYaF0FhxyhTSOTLlZIT7J0T6R1lVofyLkerRPndwC2Kug290PUsqgY7ksJ3XO1bcO7SVVpUqlu71KTznPyrDLjzxLtid/wdTHzcWZKOavn5NC7tqlF2NZhaB9R4KaGzuDLVsWHWlKsBSv2RO2RCfe9JZA1rN4dT5xB7K3DzU31npleb0xtd8W19jDPsf27pJ/ZBrYksezF47pxcuipJ+Dizi4OmNQlQQpELEQlQgBEISoAWEQnQiEEbGwiE6EQgLGwiE9oTTyga8iEIhSuACaHFR7B8BiUDnz2ToREJXYrGtquZ8TDD+6qVKtd7HU3POLnZK7KXZVSxRlJSZpxcqeNdURW9PEb+E7eUsIV17szt27EASx7fuiEQm2FkF1Ytf2n38KOyvLi0cDTqOLR9BOyuhNewHZZsvGjlWzZx+bPC9bNy2121vgGV2inUOxcOVU1Dpp9EOdTPqUBuHTLoWHW06N2GCp7PqStbw18vadiDuIXN6ZeM7jv57O1GeDmKp6f+qQ1lSexH3U2K26z7a6pyyG1I4G265+mS0lpO4O32XRwcj2i35OTyuFLD7y8Dy1KGpeUq1XowOhkJUsITI2OhEJ0IhKyNjYRCciEWFjUQnAJXDdL6BYhp5JX2729jH2K1ulKTX3DQ4SJ4PC9LOmUf+tv4C5eflrFKqO5wvTHyMfa6PGPVPefwnmoCvXKmgWzuaTfwqz+kbY/QB+wVa9TivgzW/QJ+VNfZnlkhC9IrdD254MKjX/h7RPFQhWL1SLKZeiZV+ZfZnDYohdRX/h8BxVKqVOjS3h8q5c6DMsvScy/4YUIAWm/pl47qtV0aqOFZHl438UUT9Ozr8r+xVLUkbKY2FUdkw27/Cb5OP8AcipcLP8Asf2GgJj2DmJUhpHwkJx/8U/b4ZKrT+o1xc8XfV/YgtrMMcagdHtKjrumt9wpa7fhLtwJCrXR/nM2IGI3XJhOMOS68HczY5y4UOy3svsbsmtEpQ8QnROw7912VXVtHmurX4tDYQnR/ZCnZAckTnGPdKWpEbGoToST43SbryMQBK7YSpqFlVdxTJladn0xO9SoGeyzz5WKDqUqNeLg58quMbF6Jc01x23XpxG/K4XTqNtbOkPDiPC2R1JSJ+eJXn+ZNTncXZ7b03C8GBRnpnQFqZB8LKZrbf8AsU7NYYdg+VlOgr8loj7qOoR7qIaoPMpx1MH6E9Cso3z44lYdxfEd10NxdUzyFkXtKg6fiAT+ojGuNVPlVDqxCtVdNpTtUBVa50f+kymnQn8yGpq5Vapqnsm1NMrCfgMeVUdQqd2obv4kaHVdQCiqam0DcJj6cchVntEjwTshPruxdE34s3r2HUGEN5haVLTqVQNa4Q4U5Vqrg21pAiDAKpWN+Ktdn0AQ0+4TUn+J+RPHGVRr6GbaWAqG4bwabSQqFpVyAA5ErsNUtadN90afejz7wuI0d209ySuvwM0pakeb9aw48aTikmXoSpULsHmLJHNA4kyrNDS6lThpWjpdWkx01AIXRM1m2Ihpa0/suXn5TT0j0HD9Jjmjcn/Jzlv0v9T3Qf6Vp0dKot4bJ+yvUazIlxkqT9ZSHcLkS5OSUj0WD0/DgjXn50yNli8iGjBvkcqxR0ho+c5fdS0bxp2yEK18MSHt/IVdv4m1Y4p6VBb6Zbn/AIgsrqO2t6JZ/LAJW5aVWnuFx38RXOD6ZbLhtwosnJI6fT7ag9gPpjhWTpVE8NDfsuY0TXIY1p22C6Fl7l3SBPQ6porDw6FXdoM8VSFaFWe6UfdAGFc9OP7VCVl3PTlz9Lcl2ZqJ7ap8oA83raDeN/44+ypVKN0z5g4fsV6o2ue+6VxYeWNP7BAmjyN+p1W7Fz/tBTBrBHYn7hesVbKg8EGk3f2ErPqdO2x+kD9kCo8+/wBUkf7IP3CjfdNLm5UsQD2C9Kp9JWpHCr3mlWdHZwBngclAno5y50UX/pejULQ0CQq+pVW2D20izN8cxJXZ6faUqPx0xg0+dlz3UGq2rKxrGKlUCIMEJXehrTs53UdfcGPJZHqNx3WXpVI4bNTL3Uql7UhrQ1jT9lsW1vAA4PldvhRo8r6tL2uSiAMSq36SF0+xwv6dklW3DhCp19KIxIJ5Hda8bhLUpl2yxySkdaKlCSZWuHvY0OB2iFjPrVCZyXTBzSwU3CSO6pXOntI+ELhZYVPR6nDNSxqjDfXrtGzz+VGNTuR9R/JWlUtiOygw8qna8l2yoerLpncplfrSrUADt48qa5s2lUX2I8JojZcodUNHPK17XrdjdiuTfpQBlSO08QICZNM9AtOt6R9lr2/U1F31D8ryQWJ7SFK22ePqKB9j2JmrUv6x+VK3UKZ7/wB15HRFUfWfyVMNSrs4J/ugOx6ybgdj/dObXXlTeo7kHaYTqfWlbINJIQSTPWA48pc2jdx3XB2WqVqjmjM79lttDx8xlAWa9zqhO1NZd4WUmuuLjctEwpG7fLyuc65unOoimD8TtiE1HtojOfVWc/rH8Qql0TTpfAwbeFiNLs9yXE9+VYsdC2DYgnlblDQoI7+61Y+M/JzMvMS0Z+nWpyldGG/CAlt7IN7KYsXTx+6qOJkXefYgDUis+mhW9ivqWMUhG8qXBGCps0SiU6jSJI3VT9QWlaxpys3ULM8hY8sfidHizcdCNrByjfasKzH1XNTqd95K581T2dde8rRarWJPyqrVtXeOFOL49il/UzylaI0UXBx2LUuAiIWi2s3uEpqsPZInWjL9MJCAtSGFL6DFJCM1hA4Q6kXdlqNosUktHZJodoyaVoYMhLQ00F0lq0Li6AGyip3GyFryHnwbGmWwJECI4K3m7/LuRzKxtIBIPaVoOrQ07xHJ8o2/A6a8i1rhoE8RyuN1Cqbm4MH4GnZbF9qlOu11NhhwEfdUtFtw2QR8U/utnHS7bMPKk+ui5Qsw2DElTsYIUzGEc8Jcdl0U9HGkuz2QYI9IKbBGCEx9NEWKFLghFi6k2KMVJijFVJmlwIy1NdTkbqbBGKT2C0Yl9pUg7bLGr6V4O67XEd+FUraaHbjZUyxKWzRjzOJxTraqzgKM3bhyCurudOdwN1TdSaNizjkwsssVG6GdMwG6l5Uv68FabrGk7tH7KtX0emASJMeFBxpFnayuL8Dupv16z6jKYHBn7KOlSa4bmPCgTNNt+ldqCqN0p54KkZolQndK2GhH3RcRC1bOgTGybZaI1u7zurde9awQzcp9WxOSiafrNYzmAOT4WRfau+tDKfy8T5UdKhVqnf5TyFtWWktaOIWrFjMWXkfoYTtHc2Ko2jc+60CQWtrN77ELZNAFuJ4Oyw6NIh9Wl9IHw/dWtdNlcX7TRrNqZtan4eOFU0mp8Ja75gtJwHCvjK0ZZ46ZDijFSYoxTTI0R4oUmKVFh1JsEYKWEQquxf1ZFgjBSwkhFh1Ii1GHlTAJCwI7B0I/Tj3TH0g7kBWAE14RaGo0Ua+lNiRCxq7X0iQ2DnsuoA2WNqzcSxwGwMlUZV7rNGKT7I4jUryoyqGOZsT2CtXVFuAPpkEqbUrqm+4a4vgSNoWjqFZpADSHCFkSs1zdGLZvrNOxldBbUK7wqmjWmTuO67CnRDQBC1wijJKbMD/Rnu+Zyt22hsbu7da/pDwj0wr0kiptyK7bdreOFK6mI2UnphEKVr4EOpG5gCy76nhWpH+o/EtgsCzNWp/HTM91Tl1Etw6kypRMXLyPllbRaJnysFhLa8Hgnf3XQsZtKlCWiGRWxmKMFLiiFKyKiRYJU/FCdh1JcUYp+KMVVZbQzFGKkxSYosKGYpMVJijFFhQzFNLFLilxRYURBuyyuoKb8BgJnlbOKZWoyIUZbVDjp2eV39Bvqta4QZT7kFlRoaTELu7jpxjzlAyTG9PDvBPZQUC1zsrdO2pEEhdA9qS0tBTCnhTWipqyLBGKlIRipqQqI8UYJ5CUs2nynYKJGGrjOrbqtTrsLZwnZduWwC4mANyuO1jUP1FZrGMJa0/NGx3VGWVo0YobG216XEOcPC6m1EsBVO605rKbdoJEqXSa4cMfCljYskC5ilxT8UuKsbKEiMNQpMUIsKJMUYqXFGKrstoixRipcUYosKIsUYqXFGKLCiLFGClxRiiwoixQGqTFBaiwoYWJPTUmKcGJWKiHFGKlhGKY6IsUYqTFEKN7BojwSNZB34AUpahlIuIHbupNhFbOL6g1mtUe6hRYdwRO6t9N3FOlSdSrAG4Z8R8rqb/SwKbvQY31o2PuvJb9txa3Dn3P+48wQD2WWUrNiVI6i+1l1Z2IHstvRbQsbv3WBpBY9zCByuzo09ldjZRNiYoxUuKMVY2VpEWKFJihRsVEsIhSQkhKy2hkIhSQjFFhRHCIUkIhFhRHCIUkIxRYURwhPhEIsVDIQnwiEBQyEQnwiEBQzHv4SZTuQpIRTp5H2UXIaiRiTwEzUtTp21JzpGQHB5TtQ1RlBjiN3DgLkP0r7xxc+cT2UHsmtGbpXXVapVeQ9oAJiVzfVd5UurpjnPbLiG+y6x3RNNpOLDJXCa3phF0KIBYWGQ6VGqJJ2egadZvYaTYyAA3auooag0/CdnDaDyvOW6le2mJY71BsPK2tNuqtWoKjgQSN/ummJncN4lGMptnOG6mLdlZ2KxoCE8BClYUPxRin4ohV2WUMxRin4ohFhQzFGKfCMUWFDMUYp+KIRYUMxRinwjFFhQzFGKfCIRYUMa3zsUYeU52+6SC77IsKGgTsFFqOpMt2kT8cbBGo6gyg07jONh3XKU7Wpd1M3SACo+SSAW9S6qh75DZ47FdLZ2gZsBspbSzawARwrOMKRFojdSG2y4rqnpP1q4rAwQZ27rulHWp5bQExJHMaVociXCfYhalrojWmVrU6UBKGpaJEQpbQnY7QnwiExdRgahPhIlYUSISwhRsmIhLCWEWA1CWEIsBIRCVKiwGohKj38IsBAJ4SApxE/LtK5XrnrVunsxaAahHndFjOnfMxEKtqmpsoM5GXYLl+kuvf1FuXVRFTeE63oOu6pL5xnb8pANpUKl3U9R4IaDsPK6mysgxogQls7AMEDgK5CdioiLYShqekhFgNwSlqWEIsQwNJS+nHdOhEIASEJUIASEJ6EWAuP+bJYToRCjZYNhGP+bJ0IRYDIS4pwCIRYDYRCdCIRYDIQWp8JHBFgMkAgLyD+JfQd3cXTatN005kgnsvYlDUtWu53TInnfTnTBaG7QAACPdd7Z2jWNAAU9K0a3gKZADQIQ3dOG6UBIkNMJITsUsIsBsIxToRCLAbCTH/ADZPhEIsBsJIT4RCLAZCE/FCLFR//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420876" name="Picture 12" descr="http://csimg.webmarchand.com/srv/FR/2904182364647/T/340x340/C/FFFFFF/url/lave-mains-commande-femorale.jpg"/>
          <p:cNvPicPr>
            <a:picLocks noChangeAspect="1" noChangeArrowheads="1"/>
          </p:cNvPicPr>
          <p:nvPr/>
        </p:nvPicPr>
        <p:blipFill>
          <a:blip r:embed="rId5" cstate="print"/>
          <a:srcRect/>
          <a:stretch>
            <a:fillRect/>
          </a:stretch>
        </p:blipFill>
        <p:spPr bwMode="auto">
          <a:xfrm>
            <a:off x="2843808" y="0"/>
            <a:ext cx="3238500" cy="3238501"/>
          </a:xfrm>
          <a:prstGeom prst="rect">
            <a:avLst/>
          </a:prstGeom>
          <a:noFill/>
        </p:spPr>
      </p:pic>
      <p:sp>
        <p:nvSpPr>
          <p:cNvPr id="420878" name="AutoShape 14" descr="data:image/jpeg;base64,/9j/4AAQSkZJRgABAQAAAQABAAD/2wCEAAkGBxQQEhUUEhQVFRUVFRcUFBUUFBQUFBQUFBQXFhUUFRQYHCggGBolHBQUITEhJSktLi4uFx8zODMsNygtLisBCgoKDg0OFBAQFCwcFxwsLCwsLCwsLCwsLCwsLCwsLCwsLCwsLCwsKywsLCwrLCwsLCwsLSwsLCwsLCssKysrK//AABEIAMYA/gMBIgACEQEDEQH/xAAbAAABBQEBAAAAAAAAAAAAAAAEAAECAwUGB//EAEMQAAECAwQHBgQDBwIGAwAAAAEAAgMRIQQSMUEFIlFhcZGxBhMyUoGhcsHR8EJi4RQVI4KS0vEHokODk7LC4hczU//EABgBAQEBAQEAAAAAAAAAAAAAAAABAgME/8QAIBEBAQEBAAIDAAMBAAAAAAAAAAERAiExAxJRE0FhBP/aAAwDAQACEQMRAD8AyLJbXPLwXODmPcxwmcWuIRTYrvMeZVfa7Rxstp78eCI6USWF7J3r14qcMzEwudmKtER3mdzKm2I7zHmVABTAUFgiO8x5lTbEd5jzKg0KYCKmIrvMeZTGK7zHmUgExCIQiO2nmVLvHbTzKjJOED947aeZS7x3mPMpikop+8d5jzKiYjvMeZSTEIG713mPMpu8d5jzKSZA5iu8x5lN3rvMeZTEJkD967zHmUxiu8x5lJRKIcxXeY8yomK7zHmUiolFIxXeY8yoGK7zO5lSKgUDGK7zO5lRMV3mdzKdyggXeu8zuZQlsjOmNZ2HmKKkg7Xj6BAOYzvM7+opjHd5nf1FRKYhBLv3eZ39RRuiozr51neE/iO0LPAR2ihrn4T1Co9G03okRWPYReY6YLcx+Zh27l5pY7SbPENnimrTJrvMMivZImJ4rl+2HZJltbfZqRmjVdk78r92/L2Xo75305yufbVWNXP6Otr4MQwLQC1zTKvtxG9dC1cL4bSAUwmAUpKKQTFPJJyIZOEycKBJSSSRSUSpJnIIJk6SCJVFstAhsLjl7nIIkrD7VRbsNm9xP9LSR7yRGJb9LuJq908ZMN0NCazWjvhMOc4jEFzg4b5TkRvCD7OQw6K69W800Oe1E2CE2Hai1k5XDngTIyHotZEXQrc+GdV53tdNw5GoWxYNNNiar9V2VdU8CqLTY2xNzpUcOh2hYNogOY664fQjaFMV3JUCue0TpgskyIZtydm3cdy6Gc1FQKipuUZIIoK1eI/eSOQVq8R+8kAhSITpIiKN0T4z8J6hByRuivGfhPUIr2K0w6lCuMlqWlizLQJL2OTmu12gGWtk6Nitqx+YPlO0TXM6GiOLCyIJPhm44HaF3sbA7q+i5e3QQIxcPxNE95bSfIjkuXyTxrXNVp0xThcWiKSdRQOUgmTqBJJ0kDJinTFFRKSdMgS5/tgz+Gw7Hy5tP0XQLM7RQL9nftbJ4/lMz7TSJXBaOjXIjTkHXTuvUWiX3bSHfmAPAi780PFsfjlm0Pb7O6T5Jo7r8nDMDmKHoun9suuc2WaptNmbEEnU2GUyDtCjYo3eQ2u3V4ihVxwWGnL2yAYTi012HIjaFo6E0rcNx51TgfLu4Iy2WcRGyOOR2FcvaGGG6RFQr7R6AUyw9AaUvC484eEnoVuAzwWWjFAWrxFaBWdajrHihQ6SSdVDI3RXjPwnqEEjdFeM/CeoUHuMZqybbRbUQLDtx1pL2RzDXVynaBwgxGTwc4tB+ITHRda3BZXajRAtMK7gcneV0iWHn1U7mwjBSCB0baS5t19HsJY8HJzaFF94NoXldFiiU4KZAk4TJ1A6SSSBJ2MmZJlOAZOCKeJZ9ioktBwVdos9L2fVQBFRc0EEHA0PBTKZUcDaoZhuLDiwlnFuLTyKBbqulkV03aqyyc2IMHarviFWnlMLnbS2eGP3L73rpPMYrV0HGkSzbrD5haj3yXL2aLdLXDEGf1C37THFwOBxwWeospnxpLO0i9kWQGI/F95KESNe4KoiSigYZ7t0nDAycF1FhIhlrmEmG+QOJkT0Ky4lm76GSB/EhiZ/PCGfFv8A2/CUV2bjSc6BE8MQSE8jlXjJazUdGQs20mp4lG2Yuuyd4mktd8TTI9Fn2k1PqsNKU6ZOqhI3RXjPwnqEGjdFDXPwnqFB7q8LGfDm8rbIQsWBWa9cc2bEhoKO+QIO72M1rR4NCsKM68qOV7VdlXxo9+A8Qy8SeDMAubgaZy6LGidhbUMYzN2s+vpJej2mrQcCJHgQkGufrEZSaPmsXiLrzrR7Y1midxaMxOG+c2uGYBWuV0untC/tFiBA/iwpxYZzvNnNvqJhcxCfeaCMwDzXHvnK1KknCZOsKdJMnQJJpqkmRWg1RU2mUMb68qBQFaKAa0w8x6odHlBRWXSgFt9lEaG5hzFDsIqDzXAxWFrqioJDhvFCF6Kue7Q6PF4RBg7VfuOTvlyWub5Zrly2R90Y0UGw+xzCa1WRwGHh6LqewvZ794tiQwQHNE65HI8Jrr9f6Y1zDWqD1paR0ZEs8R0OI265pkRwQdohFsp5rnjaFjtLoT2vbi0zE6jeCMwcCNhK1dONa5rHwhJp1mHEtlQwycy003iRzWKVpaMjzBhOwcZt3PFPcU5bElStSyaQ7xwnQuaJ73s1SeQbyKEjmqZtjdgwa7dZg2uaPD6inJVNih4DhmJpZ5aSCmFAKYUDhG6K8Z+E9QgwjdFeM/CeoUHuhKYlRBSK9bmTmrGt+jDeLmSIOLd+0LYuquI2iDEECVX8suS09H2X8bvQbN6ps8DvH/lHuVrRtVp4K0CWeHNnEn3JXjWnINqsMWIe7c6z33XHATaGzMgSPDLCsl7XY26g4IV8PWc3I150PRY651Y8l0dpaHGbMGRGIKKh2phMg4E8UT2k7EQ4kUmH/CJM9USa4HGm0IQf6cNLdSLEZElNs7rmu3ggCfNcr8da0SkFz37xj2V1y0sN0G73gqKZzW9CihwBBBBwKxYqxNJNNVxLS1nicG8SsjQvzpsFExcsOJ2hgNd457ZAlaMK1GMP4Iv7SZta34jt3BMBRehokUxRKE28fM43Wc8T6Kw6OpOK8u/KJtZyGPqUexwAwwGAC3OP1NYceHFgkd7cLTS8wGTScL08j94p4sMOBa6oIkVrR4s2kXA9rgZh34p7lkQW3QBWlKmZlOgJzMlOpiytfsRoaDa+8gR/E1uOZafC8dDvG8LOFjidnre2I7XgvBAIpehnFpG0GXsnstsfAiNjQvGzI4OafEw7j7GRVvb/ALSQ7fZ4YlIjWa7MZOaRk4GhH1C6TrWLMHf6lWmzWhkG1wHNfMSdLEtyJHmFRJcNaYbXiZ2Yrmjantm2Z4ZHeETo7S0mlrtlOOzgp1FlMU7DIpiUpLCunstpvsY7B7aE8PC772LNjw7kVzcna7d0zrDnX1WlClcaWijRU7QfoqdLQ5sDxjDN7+XB3tX0WrCBWqYUGqYWVSCN0V4z8J6hBBHaK8Z+E9Qg9ra6qtBQrX1I2FXNK9TC6aDtcQnVGJMkUhbC2/ELshgiDbNBuABRtx1DwRCGt41Cip2cUQ9sbJzT/KfXDp7omz4A7lG1Qw5pBz+5oMLS0OZbxodhyKaCRR0tUnXbkHeYbCo28GbWkzkcVfBEnOBwNef6hVAultGMiPIc0Oa9pmCJgheSdoOz8SykmG9/dBxEgTqVpPdvXuQhzuE5BzTyXOWuyNiOiAgEEkEGoIIEwVz652LLjxeE94q2I8fzTTETM3EuO11VudpNDizRy1vhc0PbPIEkSnnIg+yEhWea8fXVlx6+eOblBth7lfZ474fgc5s/KSPZFwrNdO49Ve+zSyWdb+v+BLO7vKlzrw/M6c1raO0TGiO1C9pzLy8AHKYOPBZroYDgTMbCMQdy6XQ2l3Q3BhiXmvo15qWvyBOYOHFdObrHcyeI04mjojal1c6U5fqsqRFHEE5kYE5kLRdaIpc4RCNoLSZSM6VzWfGbIrfVeeIkrD05ZSAXt8Jq9oyOF8fNbRUHKS4Y87toFKz2FZ8Q1mPULou0mie7N9vgP+w7OC5tw5/dCum6zmDrDbJ6p9EeHLnYgIqP8LRsNtnR2Kliu30ZaB3QaBOkjPbmpQzMFp3gz+9ixdG2/u50mD1+iPg2kl9cx0WvcT0GgCQkcWkt/poPaSvCjEEnuORkeBkAfvcVILnWkgjtFeM/CeoQIR2ivGfhPUIPYn11hljvCuhPmgWW0MBGcyo2G1VkV63NqxnSaeCjotsmz2lQjGbSr7CNQKAkKq2DUKtBUIlRIotNZhJoTRnJr8gqnumiMu2MkQU1lF6Tj+KYHpUdE2l3avEy5pX5XA0TIIkPb5qjQhukwzNQZDksSK25M7ceO1akbVEid54lch2l0tdaQ0yJmG8c3eizbJNJNuOT7U27v7QZYMAhj0JJPMlAsAGKtstkLjT1J+6ladmscMGoDjhrCcvQ4LyfW9XXq+84mAIYvEbAiYpC1P2GG3FglumJemxWixhtWBsuEjL5q/wl/wCifjGOj4jxMMoDnRx4NxKy3tuuMpjIjMEZ8V3thhvofw4gTqqXaIhRY/eOmDMOLQRdJbKU6blb8f4k+b9Dtske0QmRWOkbsi1zZhxBkTPGsvdBRGxHD/6yHAyIJAwx3+y6l8drRvlQD9FnxXEmfqVv6SuNrAEKITIQnnhc/uUIzXs8cN7fQO53SVtuiEGYMifopQI0sa780+kT7OaixWOBDiCDQg4GeS4rtBoUwTebWGcDjd/K76r1PSVqD5NxaKnicAVk27R0DuzIls8WtILTuLHTAHon1w3XljYJNJHcUodnrI0rXct82B0AmQvwyahvjZvu5jhNSjjvJljQZtk5x1jOc5g7aS9EGaS6HQaw3YhW2O2yfITuzpPEIaAbusXzG4T/AMKMMNLsaio38UHRQYhJxpifeR9/dEgrC/b+7e0AXp0durkVuBYaWBHaK8Z+E9QgAjtFeM/CeoQetxoYJkQszSEVlmF9xN0kCYrdJMgTuWjFdX1WV2mg95Ae3OVOINF6b6YbNgtYiMoZzHNatmbJoXmfZ/Skg1pMp1aZ4TyXXQtJxcJg8QrLsL4dC5yqc9ZItjzs5qQiOOLgFcQcXhRL5oYRWN/FNObS3aFALpn8HxfJXPiNhw55mk86/pNZulNIsFCQZGeIWDb9NF9G5UByHBS9SezGzpK3Mhwy7GIZybenPedgXDsa6Kb8SszMNyu5U2YU3q60RaEuOWKfR7Xua5xcZNFQRMl2ZNKHGq5b9m/Ton2VtwSAAl4RgNklnxrADgZKNm0ldF14IqJHEEHhhkiWx2kUIIWoyGYx7MReburJMIl34ceG9HMQ9tkAHb5HeCERaLbdYWjbiMh9kqrvjKXuKSQroYaJDAq6DVRRMIUopTl95qLQRl7q1zSAHHA/LoVpANoNZ7yoR4shIYn23p7Q6ktw5lUQiN9M6V91BEAAVmfdBx6nD0GA2T2lGR3tFQZrMiucaXSeHz2qKpjwLw37fsrEttgvTlRxx2P3GXVdA4SGsHH+US9wqYhacA7kiuDc5jRculj72sS6YlsFFbJrnNEOZMgKgT2k0yxRvaeygG8KGfrIhCaAm1xecAJVExMkZcARwJWQVarDEcAGybLftl9Edo5sQUiODqUIFfVW4U6q2zwiZkbhv2/Nc9taxaEfonxn4T1CBaj9FDXPwnqEHq0VB26rCiYpQ1oq08F6mHBRYVx72eVxlwNR1V8G2xGeF7huBMuSJ7RwLsVr8ntkeLaj2J5LNC898VuemgNLRvOeQ+iY6TinF59kEE4T7X9Mi91qecXO5lVl5OZ5qCSm0xKadQCclQTstlMZ58sMT4vOHIHnwRQiBhLfMQSeg4TVlitLYMMAAuLhN7sNYmcpIHSxbMFpnex2itJhdpMjFrchWe60TxdX+UKMXR0OIZke6FssdzIbaznPHY0UCItEeIKQ4bYhORfcn/tKorZo50tR72DIE3hLg6ajarPHLLpDHATrVhM/YoK2do7RDOvYozZYljmxR6XRhyVLe3sEUiNc07HMLTyE1U1aYzoYAiscB5sW+pGCvbGAOIyl/lPZe2NjiUcQ3e4EDmQFe1+jImMSFulFaJT3XqKGrDbGXQA0l1JkuAHJVC0GRFADjWn6q/8AdGj3YPHpF/8AdQg6Esgxe5wnQXz8jVPIyo9oDnSvADCZNMFZ3kF1A9sh+aS2g2yw6TYBlQdVVaNJWJorEg12uYmDDuMJo4mWQmZ7qIn9meTqsMtpF3rVEu7S2KEJCLDluvOPJoKzrV23hOMoDYkQ0GpDJJ9DVDWpZ7GRUzHGQWZpu0woLC55HHAndvJQb7XbY41IHdg1vx3ZbmCUuSg3s3ec2LaohjuwDS2UNlaUGKlGSyxstLWxHtdra11xNJ8FS+yNhuutaA0ict9K+y13EAkDInks3SDtccFitwO8oOLEjNM2Tu7q7sES4q+z+EfeaxGqjoWP3rrj2mYE5inMLotHQgHmXl+YWVZ7QWmnT5o3RT5vM/KeoWvDL06O/qqovhUYrqy3lSNQvQyye0lmvWZr82XXcqH2JXLTXoD7P3tnLdoc3qvM7NbQ43HarxQtdQzHFcvknlrkcCnBVc1IFcmkppppppTQSmnKhNOSgItcSUFsszeP36qLIAcFnujzhgZzHzJWpYZFs+YXZzEwmloYMQ0mv5XbVp2Vus6VZU/mOXohIBqNmHOi6GzWZokABQ1ApPaqUIYIArUnHgroejmuoWB2UpTHJK1EEktEhPDECRyKnAjbDIjDIqoCjaAszp3rNBJwmYTJ85TVbexljiBx/Z2auIBe2YOYukLZ72ZJImTjlU4lRa666YpMEIjm4n+n1gP/AASOEaP/AHqj/wCPbD/+bv8AqxPqutfELjMqJMkHMHsDYR/wnf8AWjf3op3Y6xsAu2dpIqZl7qb7xNVuvFQNlPXP3TRot0O3yHugyrJoKysBcyzwR/ymTG6cpq0QAPDNo2CUuitMSplToVTFjooaMyRlX1+iaONW7um47Apw2km8anL72IDT9qEOHdHif0zKzVeedqHzislQax91VEowHOQrnn+ibThnHaNjR7kpWsyb97AucaPo9l5s3VqeSPaJIWwCUNvCfMooKKkFoaJ8Z+E9QgAj9E+M/CeoQekRvEVbBqEODMndMe5V9kGqvSwJ0bVhG9w++a57T3ZOBbGGK0d3HbTvGzEyPOMHdVv6Ld4x+bqApvkwuEwA4E7qbVLNHmEC8BJ4k5pLXDe0yMt2fqrQjNONlGcfMA72u/8AiECCvPfbcSmlNRSmoqYKcKAKcFBW1ohkHEb+k0ZZ3606AHIYY/5Q0CAYpdsbT79egRT7G+DImrZ0I+YywXXn0xWhGmGT4H3C6aKD3Yi5OoK1mMZrmLK69MZEUXQWN5fDDD4WkkcTLNaZpQBTqrhBGOCn+z7/AGTdwdoVF5huLQZgypvA3qtzVQIjoR3IgPDsOSBNITCpmVFxClDiEA7CgadVTbz1n7p3RdgVDwXGvE/IIIwtafsq+6rJGMcGzJwlz4KiJG2AT9hxQU2qM2C0ueZDZmdgG9cTb7WYry454DYMgiu0FpL4pBJIbTdPOQ409Flkrl1dbkc9b3XrS7dIe36paQNPvbL5Kud6PEP5yOVPklbTMgbSPf8AyoNKA2TQNgHRWhQCkFFWBaGivGfhPULOatHRPjPwnqEHpz7E6+6oqZ55+iIgWRwbl7/RJJehk1iszmufhWRz37kNaoL4ziRdDWOlUm84tOdJAfokkpqMLtLodzojXgtwcwgk7bwOHHmsn90RNrOZ+iSS5de2p6L9zxNrOZ+iX7nibWcz9EkllSGh4m1nM/ROdERNrOZ+iSSYD9C6He1tS2e4n6LQjaOebtW+ITqcJHckkurCqPo0h02XRtqZH0lRblkspa0Cm3mkkrBf+znckLM7d7/RJJVFUSyO3e/0UW2Hc30mOgTJIpotlcMCPWvyQ7rJFzc33+iSSgi6yxPMPf6Kt1hiYXh7y6JJIHZoxwNSHcSeklZHsrmtLtWgJFTkOCSSDiYmhopJJLJmuLsf6VE6EibWc3f2pJLi256x9m414kuh1JPidmZ+VSd2aimI2sOUx+J2X8qSS1iNH9wRdrObv7VIaBi7Wc3f2pklFTGgYm1nN39qO0ZoWIHmZZ4Tm7aPypJJ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420880" name="Picture 16" descr="http://www.esst-inrs.fr/3rb/ressources/images/lav6.jpg"/>
          <p:cNvPicPr>
            <a:picLocks noChangeAspect="1" noChangeArrowheads="1"/>
          </p:cNvPicPr>
          <p:nvPr/>
        </p:nvPicPr>
        <p:blipFill>
          <a:blip r:embed="rId6" cstate="print"/>
          <a:srcRect l="34956"/>
          <a:stretch>
            <a:fillRect/>
          </a:stretch>
        </p:blipFill>
        <p:spPr bwMode="auto">
          <a:xfrm>
            <a:off x="6732240" y="2209094"/>
            <a:ext cx="2411760" cy="2888717"/>
          </a:xfrm>
          <a:prstGeom prst="rect">
            <a:avLst/>
          </a:prstGeom>
          <a:noFill/>
        </p:spPr>
      </p:pic>
      <p:sp>
        <p:nvSpPr>
          <p:cNvPr id="12" name="ZoneTexte 11"/>
          <p:cNvSpPr txBox="1"/>
          <p:nvPr/>
        </p:nvSpPr>
        <p:spPr>
          <a:xfrm>
            <a:off x="395536" y="2276872"/>
            <a:ext cx="3096344" cy="707886"/>
          </a:xfrm>
          <a:prstGeom prst="rect">
            <a:avLst/>
          </a:prstGeom>
          <a:noFill/>
        </p:spPr>
        <p:txBody>
          <a:bodyPr wrap="square" rtlCol="0">
            <a:spAutoFit/>
          </a:bodyPr>
          <a:lstStyle/>
          <a:p>
            <a:r>
              <a:rPr lang="fr-FR" sz="2000" b="0" dirty="0">
                <a:latin typeface="Verdana" pitchFamily="34" charset="0"/>
                <a:ea typeface="Verdana" pitchFamily="34" charset="0"/>
                <a:cs typeface="Verdana" pitchFamily="34" charset="0"/>
              </a:rPr>
              <a:t>Le lavage des mains : avec quoi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u numéro de diapositive 5"/>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2FE632F9-0A7B-47A8-AE6E-8D3FD8FDC87D}" type="slidenum">
              <a:rPr lang="fr-FR" sz="1000">
                <a:latin typeface="Verdana" pitchFamily="34" charset="0"/>
              </a:rPr>
              <a:pPr algn="r"/>
              <a:t>61</a:t>
            </a:fld>
            <a:endParaRPr lang="fr-FR" sz="1000">
              <a:latin typeface="Verdana" pitchFamily="34" charset="0"/>
            </a:endParaRPr>
          </a:p>
        </p:txBody>
      </p:sp>
      <p:sp>
        <p:nvSpPr>
          <p:cNvPr id="5124" name="Text Box 3"/>
          <p:cNvSpPr txBox="1">
            <a:spLocks noChangeArrowheads="1"/>
          </p:cNvSpPr>
          <p:nvPr/>
        </p:nvSpPr>
        <p:spPr bwMode="auto">
          <a:xfrm>
            <a:off x="539750" y="1700213"/>
            <a:ext cx="2016125" cy="1006475"/>
          </a:xfrm>
          <a:prstGeom prst="rect">
            <a:avLst/>
          </a:prstGeom>
          <a:noFill/>
          <a:ln w="9525">
            <a:noFill/>
            <a:miter lim="800000"/>
            <a:headEnd/>
            <a:tailEnd/>
          </a:ln>
        </p:spPr>
        <p:txBody>
          <a:bodyPr>
            <a:spAutoFit/>
          </a:bodyPr>
          <a:lstStyle/>
          <a:p>
            <a:r>
              <a:rPr lang="fr-FR" sz="2000" b="0" dirty="0">
                <a:latin typeface="Verdana" pitchFamily="34" charset="0"/>
              </a:rPr>
              <a:t>Le lavage des mains :</a:t>
            </a:r>
          </a:p>
          <a:p>
            <a:r>
              <a:rPr lang="fr-FR" sz="2000" b="0" dirty="0">
                <a:latin typeface="Verdana" pitchFamily="34" charset="0"/>
              </a:rPr>
              <a:t>Quand ?</a:t>
            </a:r>
          </a:p>
        </p:txBody>
      </p:sp>
      <p:pic>
        <p:nvPicPr>
          <p:cNvPr id="5125" name="Picture 5"/>
          <p:cNvPicPr>
            <a:picLocks noChangeAspect="1" noChangeArrowheads="1"/>
          </p:cNvPicPr>
          <p:nvPr/>
        </p:nvPicPr>
        <p:blipFill>
          <a:blip r:embed="rId3" cstate="print"/>
          <a:srcRect/>
          <a:stretch>
            <a:fillRect/>
          </a:stretch>
        </p:blipFill>
        <p:spPr bwMode="auto">
          <a:xfrm>
            <a:off x="3419475" y="1773238"/>
            <a:ext cx="2447925" cy="2341562"/>
          </a:xfrm>
          <a:prstGeom prst="rect">
            <a:avLst/>
          </a:prstGeom>
          <a:noFill/>
          <a:ln w="9525">
            <a:noFill/>
            <a:miter lim="800000"/>
            <a:headEnd/>
            <a:tailEnd/>
          </a:ln>
        </p:spPr>
      </p:pic>
      <p:pic>
        <p:nvPicPr>
          <p:cNvPr id="5126" name="Picture 6"/>
          <p:cNvPicPr>
            <a:picLocks noChangeAspect="1" noChangeArrowheads="1"/>
          </p:cNvPicPr>
          <p:nvPr/>
        </p:nvPicPr>
        <p:blipFill>
          <a:blip r:embed="rId4" cstate="print"/>
          <a:srcRect/>
          <a:stretch>
            <a:fillRect/>
          </a:stretch>
        </p:blipFill>
        <p:spPr bwMode="auto">
          <a:xfrm>
            <a:off x="3563938" y="4221163"/>
            <a:ext cx="2303462" cy="2098675"/>
          </a:xfrm>
          <a:prstGeom prst="rect">
            <a:avLst/>
          </a:prstGeom>
          <a:noFill/>
          <a:ln w="9525">
            <a:noFill/>
            <a:miter lim="800000"/>
            <a:headEnd/>
            <a:tailEnd/>
          </a:ln>
        </p:spPr>
      </p:pic>
      <p:pic>
        <p:nvPicPr>
          <p:cNvPr id="5127" name="Picture 7"/>
          <p:cNvPicPr>
            <a:picLocks noChangeAspect="1" noChangeArrowheads="1"/>
          </p:cNvPicPr>
          <p:nvPr/>
        </p:nvPicPr>
        <p:blipFill>
          <a:blip r:embed="rId5" cstate="print"/>
          <a:srcRect/>
          <a:stretch>
            <a:fillRect/>
          </a:stretch>
        </p:blipFill>
        <p:spPr bwMode="auto">
          <a:xfrm>
            <a:off x="6084888" y="1576388"/>
            <a:ext cx="2403475" cy="2500312"/>
          </a:xfrm>
          <a:prstGeom prst="rect">
            <a:avLst/>
          </a:prstGeom>
          <a:noFill/>
          <a:ln w="9525">
            <a:noFill/>
            <a:miter lim="800000"/>
            <a:headEnd/>
            <a:tailEnd/>
          </a:ln>
        </p:spPr>
      </p:pic>
      <p:pic>
        <p:nvPicPr>
          <p:cNvPr id="5128" name="Picture 8"/>
          <p:cNvPicPr>
            <a:picLocks noChangeAspect="1" noChangeArrowheads="1"/>
          </p:cNvPicPr>
          <p:nvPr/>
        </p:nvPicPr>
        <p:blipFill>
          <a:blip r:embed="rId6" cstate="print"/>
          <a:srcRect b="16558"/>
          <a:stretch>
            <a:fillRect/>
          </a:stretch>
        </p:blipFill>
        <p:spPr bwMode="auto">
          <a:xfrm>
            <a:off x="6227763" y="3644900"/>
            <a:ext cx="2344737" cy="2376388"/>
          </a:xfrm>
          <a:prstGeom prst="rect">
            <a:avLst/>
          </a:prstGeom>
          <a:noFill/>
          <a:ln w="9525">
            <a:noFill/>
            <a:miter lim="800000"/>
            <a:headEnd/>
            <a:tailEnd/>
          </a:ln>
        </p:spPr>
      </p:pic>
      <p:sp>
        <p:nvSpPr>
          <p:cNvPr id="5129" name="Rectangle 11"/>
          <p:cNvSpPr>
            <a:spLocks noChangeArrowheads="1"/>
          </p:cNvSpPr>
          <p:nvPr/>
        </p:nvSpPr>
        <p:spPr bwMode="auto">
          <a:xfrm>
            <a:off x="333375" y="2708275"/>
            <a:ext cx="44450" cy="212725"/>
          </a:xfrm>
          <a:prstGeom prst="rect">
            <a:avLst/>
          </a:prstGeom>
          <a:noFill/>
          <a:ln w="9525">
            <a:noFill/>
            <a:miter lim="800000"/>
            <a:headEnd/>
            <a:tailEnd/>
          </a:ln>
        </p:spPr>
        <p:txBody>
          <a:bodyPr wrap="none" lIns="0" tIns="0" rIns="0" bIns="0">
            <a:spAutoFit/>
          </a:bodyPr>
          <a:lstStyle/>
          <a:p>
            <a:r>
              <a:rPr lang="fr-FR" sz="1400">
                <a:solidFill>
                  <a:srgbClr val="000000"/>
                </a:solidFill>
                <a:latin typeface="Times New Roman" pitchFamily="18" charset="0"/>
              </a:rPr>
              <a:t> </a:t>
            </a:r>
            <a:endParaRPr lang="fr-FR">
              <a:latin typeface="Lucida Sans Unicode" pitchFamily="34" charset="0"/>
            </a:endParaRPr>
          </a:p>
        </p:txBody>
      </p:sp>
      <p:grpSp>
        <p:nvGrpSpPr>
          <p:cNvPr id="2" name="Group 364"/>
          <p:cNvGrpSpPr>
            <a:grpSpLocks/>
          </p:cNvGrpSpPr>
          <p:nvPr/>
        </p:nvGrpSpPr>
        <p:grpSpPr bwMode="auto">
          <a:xfrm>
            <a:off x="333375" y="2708275"/>
            <a:ext cx="2600325" cy="3609975"/>
            <a:chOff x="210" y="1706"/>
            <a:chExt cx="1638" cy="2274"/>
          </a:xfrm>
        </p:grpSpPr>
        <p:sp>
          <p:nvSpPr>
            <p:cNvPr id="5131" name="AutoShape 9"/>
            <p:cNvSpPr>
              <a:spLocks noChangeAspect="1" noChangeArrowheads="1" noTextEdit="1"/>
            </p:cNvSpPr>
            <p:nvPr/>
          </p:nvSpPr>
          <p:spPr bwMode="auto">
            <a:xfrm>
              <a:off x="210" y="1706"/>
              <a:ext cx="1638" cy="2274"/>
            </a:xfrm>
            <a:prstGeom prst="rect">
              <a:avLst/>
            </a:prstGeom>
            <a:noFill/>
            <a:ln w="9525">
              <a:noFill/>
              <a:miter lim="800000"/>
              <a:headEnd/>
              <a:tailEnd/>
            </a:ln>
          </p:spPr>
          <p:txBody>
            <a:bodyPr/>
            <a:lstStyle/>
            <a:p>
              <a:endParaRPr lang="fr-FR"/>
            </a:p>
          </p:txBody>
        </p:sp>
        <p:grpSp>
          <p:nvGrpSpPr>
            <p:cNvPr id="3" name="Group 358"/>
            <p:cNvGrpSpPr>
              <a:grpSpLocks/>
            </p:cNvGrpSpPr>
            <p:nvPr/>
          </p:nvGrpSpPr>
          <p:grpSpPr bwMode="auto">
            <a:xfrm>
              <a:off x="714" y="1709"/>
              <a:ext cx="835" cy="1335"/>
              <a:chOff x="889" y="1709"/>
              <a:chExt cx="835" cy="1335"/>
            </a:xfrm>
          </p:grpSpPr>
          <p:grpSp>
            <p:nvGrpSpPr>
              <p:cNvPr id="4" name="Group 212"/>
              <p:cNvGrpSpPr>
                <a:grpSpLocks/>
              </p:cNvGrpSpPr>
              <p:nvPr/>
            </p:nvGrpSpPr>
            <p:grpSpPr bwMode="auto">
              <a:xfrm>
                <a:off x="889" y="1709"/>
                <a:ext cx="835" cy="1335"/>
                <a:chOff x="889" y="1709"/>
                <a:chExt cx="835" cy="1335"/>
              </a:xfrm>
            </p:grpSpPr>
            <p:sp>
              <p:nvSpPr>
                <p:cNvPr id="5134" name="Freeform 12"/>
                <p:cNvSpPr>
                  <a:spLocks/>
                </p:cNvSpPr>
                <p:nvPr/>
              </p:nvSpPr>
              <p:spPr bwMode="auto">
                <a:xfrm>
                  <a:off x="1281" y="1950"/>
                  <a:ext cx="14" cy="44"/>
                </a:xfrm>
                <a:custGeom>
                  <a:avLst/>
                  <a:gdLst>
                    <a:gd name="T0" fmla="*/ 0 w 14"/>
                    <a:gd name="T1" fmla="*/ 21 h 44"/>
                    <a:gd name="T2" fmla="*/ 1 w 14"/>
                    <a:gd name="T3" fmla="*/ 19 h 44"/>
                    <a:gd name="T4" fmla="*/ 2 w 14"/>
                    <a:gd name="T5" fmla="*/ 16 h 44"/>
                    <a:gd name="T6" fmla="*/ 3 w 14"/>
                    <a:gd name="T7" fmla="*/ 14 h 44"/>
                    <a:gd name="T8" fmla="*/ 4 w 14"/>
                    <a:gd name="T9" fmla="*/ 12 h 44"/>
                    <a:gd name="T10" fmla="*/ 6 w 14"/>
                    <a:gd name="T11" fmla="*/ 11 h 44"/>
                    <a:gd name="T12" fmla="*/ 7 w 14"/>
                    <a:gd name="T13" fmla="*/ 8 h 44"/>
                    <a:gd name="T14" fmla="*/ 8 w 14"/>
                    <a:gd name="T15" fmla="*/ 6 h 44"/>
                    <a:gd name="T16" fmla="*/ 9 w 14"/>
                    <a:gd name="T17" fmla="*/ 4 h 44"/>
                    <a:gd name="T18" fmla="*/ 10 w 14"/>
                    <a:gd name="T19" fmla="*/ 2 h 44"/>
                    <a:gd name="T20" fmla="*/ 11 w 14"/>
                    <a:gd name="T21" fmla="*/ 0 h 44"/>
                    <a:gd name="T22" fmla="*/ 11 w 14"/>
                    <a:gd name="T23" fmla="*/ 2 h 44"/>
                    <a:gd name="T24" fmla="*/ 11 w 14"/>
                    <a:gd name="T25" fmla="*/ 5 h 44"/>
                    <a:gd name="T26" fmla="*/ 12 w 14"/>
                    <a:gd name="T27" fmla="*/ 7 h 44"/>
                    <a:gd name="T28" fmla="*/ 12 w 14"/>
                    <a:gd name="T29" fmla="*/ 9 h 44"/>
                    <a:gd name="T30" fmla="*/ 12 w 14"/>
                    <a:gd name="T31" fmla="*/ 12 h 44"/>
                    <a:gd name="T32" fmla="*/ 12 w 14"/>
                    <a:gd name="T33" fmla="*/ 14 h 44"/>
                    <a:gd name="T34" fmla="*/ 13 w 14"/>
                    <a:gd name="T35" fmla="*/ 16 h 44"/>
                    <a:gd name="T36" fmla="*/ 13 w 14"/>
                    <a:gd name="T37" fmla="*/ 18 h 44"/>
                    <a:gd name="T38" fmla="*/ 13 w 14"/>
                    <a:gd name="T39" fmla="*/ 20 h 44"/>
                    <a:gd name="T40" fmla="*/ 14 w 14"/>
                    <a:gd name="T41" fmla="*/ 23 h 44"/>
                    <a:gd name="T42" fmla="*/ 13 w 14"/>
                    <a:gd name="T43" fmla="*/ 25 h 44"/>
                    <a:gd name="T44" fmla="*/ 12 w 14"/>
                    <a:gd name="T45" fmla="*/ 28 h 44"/>
                    <a:gd name="T46" fmla="*/ 11 w 14"/>
                    <a:gd name="T47" fmla="*/ 30 h 44"/>
                    <a:gd name="T48" fmla="*/ 10 w 14"/>
                    <a:gd name="T49" fmla="*/ 33 h 44"/>
                    <a:gd name="T50" fmla="*/ 9 w 14"/>
                    <a:gd name="T51" fmla="*/ 35 h 44"/>
                    <a:gd name="T52" fmla="*/ 8 w 14"/>
                    <a:gd name="T53" fmla="*/ 36 h 44"/>
                    <a:gd name="T54" fmla="*/ 6 w 14"/>
                    <a:gd name="T55" fmla="*/ 38 h 44"/>
                    <a:gd name="T56" fmla="*/ 4 w 14"/>
                    <a:gd name="T57" fmla="*/ 40 h 44"/>
                    <a:gd name="T58" fmla="*/ 3 w 14"/>
                    <a:gd name="T59" fmla="*/ 42 h 44"/>
                    <a:gd name="T60" fmla="*/ 1 w 14"/>
                    <a:gd name="T61" fmla="*/ 44 h 44"/>
                    <a:gd name="T62" fmla="*/ 1 w 14"/>
                    <a:gd name="T63" fmla="*/ 42 h 44"/>
                    <a:gd name="T64" fmla="*/ 1 w 14"/>
                    <a:gd name="T65" fmla="*/ 40 h 44"/>
                    <a:gd name="T66" fmla="*/ 0 w 14"/>
                    <a:gd name="T67" fmla="*/ 37 h 44"/>
                    <a:gd name="T68" fmla="*/ 0 w 14"/>
                    <a:gd name="T69" fmla="*/ 35 h 44"/>
                    <a:gd name="T70" fmla="*/ 0 w 14"/>
                    <a:gd name="T71" fmla="*/ 33 h 44"/>
                    <a:gd name="T72" fmla="*/ 0 w 14"/>
                    <a:gd name="T73" fmla="*/ 30 h 44"/>
                    <a:gd name="T74" fmla="*/ 0 w 14"/>
                    <a:gd name="T75" fmla="*/ 28 h 44"/>
                    <a:gd name="T76" fmla="*/ 0 w 14"/>
                    <a:gd name="T77" fmla="*/ 25 h 44"/>
                    <a:gd name="T78" fmla="*/ 0 w 14"/>
                    <a:gd name="T79" fmla="*/ 23 h 44"/>
                    <a:gd name="T80" fmla="*/ 0 w 14"/>
                    <a:gd name="T81" fmla="*/ 21 h 4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
                    <a:gd name="T124" fmla="*/ 0 h 44"/>
                    <a:gd name="T125" fmla="*/ 14 w 14"/>
                    <a:gd name="T126" fmla="*/ 44 h 4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 h="44">
                      <a:moveTo>
                        <a:pt x="0" y="21"/>
                      </a:moveTo>
                      <a:lnTo>
                        <a:pt x="1" y="19"/>
                      </a:lnTo>
                      <a:lnTo>
                        <a:pt x="2" y="16"/>
                      </a:lnTo>
                      <a:lnTo>
                        <a:pt x="3" y="14"/>
                      </a:lnTo>
                      <a:lnTo>
                        <a:pt x="4" y="12"/>
                      </a:lnTo>
                      <a:lnTo>
                        <a:pt x="6" y="11"/>
                      </a:lnTo>
                      <a:lnTo>
                        <a:pt x="7" y="8"/>
                      </a:lnTo>
                      <a:lnTo>
                        <a:pt x="8" y="6"/>
                      </a:lnTo>
                      <a:lnTo>
                        <a:pt x="9" y="4"/>
                      </a:lnTo>
                      <a:lnTo>
                        <a:pt x="10" y="2"/>
                      </a:lnTo>
                      <a:lnTo>
                        <a:pt x="11" y="0"/>
                      </a:lnTo>
                      <a:lnTo>
                        <a:pt x="11" y="2"/>
                      </a:lnTo>
                      <a:lnTo>
                        <a:pt x="11" y="5"/>
                      </a:lnTo>
                      <a:lnTo>
                        <a:pt x="12" y="7"/>
                      </a:lnTo>
                      <a:lnTo>
                        <a:pt x="12" y="9"/>
                      </a:lnTo>
                      <a:lnTo>
                        <a:pt x="12" y="12"/>
                      </a:lnTo>
                      <a:lnTo>
                        <a:pt x="12" y="14"/>
                      </a:lnTo>
                      <a:lnTo>
                        <a:pt x="13" y="16"/>
                      </a:lnTo>
                      <a:lnTo>
                        <a:pt x="13" y="18"/>
                      </a:lnTo>
                      <a:lnTo>
                        <a:pt x="13" y="20"/>
                      </a:lnTo>
                      <a:lnTo>
                        <a:pt x="14" y="23"/>
                      </a:lnTo>
                      <a:lnTo>
                        <a:pt x="13" y="25"/>
                      </a:lnTo>
                      <a:lnTo>
                        <a:pt x="12" y="28"/>
                      </a:lnTo>
                      <a:lnTo>
                        <a:pt x="11" y="30"/>
                      </a:lnTo>
                      <a:lnTo>
                        <a:pt x="10" y="33"/>
                      </a:lnTo>
                      <a:lnTo>
                        <a:pt x="9" y="35"/>
                      </a:lnTo>
                      <a:lnTo>
                        <a:pt x="8" y="36"/>
                      </a:lnTo>
                      <a:lnTo>
                        <a:pt x="6" y="38"/>
                      </a:lnTo>
                      <a:lnTo>
                        <a:pt x="4" y="40"/>
                      </a:lnTo>
                      <a:lnTo>
                        <a:pt x="3" y="42"/>
                      </a:lnTo>
                      <a:lnTo>
                        <a:pt x="1" y="44"/>
                      </a:lnTo>
                      <a:lnTo>
                        <a:pt x="1" y="42"/>
                      </a:lnTo>
                      <a:lnTo>
                        <a:pt x="1" y="40"/>
                      </a:lnTo>
                      <a:lnTo>
                        <a:pt x="0" y="37"/>
                      </a:lnTo>
                      <a:lnTo>
                        <a:pt x="0" y="35"/>
                      </a:lnTo>
                      <a:lnTo>
                        <a:pt x="0" y="33"/>
                      </a:lnTo>
                      <a:lnTo>
                        <a:pt x="0" y="30"/>
                      </a:lnTo>
                      <a:lnTo>
                        <a:pt x="0" y="28"/>
                      </a:lnTo>
                      <a:lnTo>
                        <a:pt x="0" y="25"/>
                      </a:lnTo>
                      <a:lnTo>
                        <a:pt x="0" y="23"/>
                      </a:lnTo>
                      <a:lnTo>
                        <a:pt x="0" y="21"/>
                      </a:lnTo>
                      <a:close/>
                    </a:path>
                  </a:pathLst>
                </a:custGeom>
                <a:solidFill>
                  <a:srgbClr val="FFD5CF"/>
                </a:solidFill>
                <a:ln w="4763">
                  <a:solidFill>
                    <a:srgbClr val="FFC7BF"/>
                  </a:solidFill>
                  <a:prstDash val="solid"/>
                  <a:round/>
                  <a:headEnd/>
                  <a:tailEnd/>
                </a:ln>
              </p:spPr>
              <p:txBody>
                <a:bodyPr/>
                <a:lstStyle/>
                <a:p>
                  <a:endParaRPr lang="fr-FR"/>
                </a:p>
              </p:txBody>
            </p:sp>
            <p:sp>
              <p:nvSpPr>
                <p:cNvPr id="5135" name="Freeform 13"/>
                <p:cNvSpPr>
                  <a:spLocks/>
                </p:cNvSpPr>
                <p:nvPr/>
              </p:nvSpPr>
              <p:spPr bwMode="auto">
                <a:xfrm>
                  <a:off x="889" y="2081"/>
                  <a:ext cx="733" cy="759"/>
                </a:xfrm>
                <a:custGeom>
                  <a:avLst/>
                  <a:gdLst>
                    <a:gd name="T0" fmla="*/ 53 w 733"/>
                    <a:gd name="T1" fmla="*/ 132 h 759"/>
                    <a:gd name="T2" fmla="*/ 77 w 733"/>
                    <a:gd name="T3" fmla="*/ 86 h 759"/>
                    <a:gd name="T4" fmla="*/ 134 w 733"/>
                    <a:gd name="T5" fmla="*/ 50 h 759"/>
                    <a:gd name="T6" fmla="*/ 171 w 733"/>
                    <a:gd name="T7" fmla="*/ 35 h 759"/>
                    <a:gd name="T8" fmla="*/ 205 w 733"/>
                    <a:gd name="T9" fmla="*/ 19 h 759"/>
                    <a:gd name="T10" fmla="*/ 274 w 733"/>
                    <a:gd name="T11" fmla="*/ 3 h 759"/>
                    <a:gd name="T12" fmla="*/ 348 w 733"/>
                    <a:gd name="T13" fmla="*/ 0 h 759"/>
                    <a:gd name="T14" fmla="*/ 411 w 733"/>
                    <a:gd name="T15" fmla="*/ 4 h 759"/>
                    <a:gd name="T16" fmla="*/ 440 w 733"/>
                    <a:gd name="T17" fmla="*/ 11 h 759"/>
                    <a:gd name="T18" fmla="*/ 465 w 733"/>
                    <a:gd name="T19" fmla="*/ 21 h 759"/>
                    <a:gd name="T20" fmla="*/ 510 w 733"/>
                    <a:gd name="T21" fmla="*/ 28 h 759"/>
                    <a:gd name="T22" fmla="*/ 565 w 733"/>
                    <a:gd name="T23" fmla="*/ 55 h 759"/>
                    <a:gd name="T24" fmla="*/ 613 w 733"/>
                    <a:gd name="T25" fmla="*/ 122 h 759"/>
                    <a:gd name="T26" fmla="*/ 617 w 733"/>
                    <a:gd name="T27" fmla="*/ 136 h 759"/>
                    <a:gd name="T28" fmla="*/ 618 w 733"/>
                    <a:gd name="T29" fmla="*/ 149 h 759"/>
                    <a:gd name="T30" fmla="*/ 635 w 733"/>
                    <a:gd name="T31" fmla="*/ 194 h 759"/>
                    <a:gd name="T32" fmla="*/ 689 w 733"/>
                    <a:gd name="T33" fmla="*/ 252 h 759"/>
                    <a:gd name="T34" fmla="*/ 724 w 733"/>
                    <a:gd name="T35" fmla="*/ 299 h 759"/>
                    <a:gd name="T36" fmla="*/ 723 w 733"/>
                    <a:gd name="T37" fmla="*/ 313 h 759"/>
                    <a:gd name="T38" fmla="*/ 720 w 733"/>
                    <a:gd name="T39" fmla="*/ 327 h 759"/>
                    <a:gd name="T40" fmla="*/ 728 w 733"/>
                    <a:gd name="T41" fmla="*/ 358 h 759"/>
                    <a:gd name="T42" fmla="*/ 732 w 733"/>
                    <a:gd name="T43" fmla="*/ 386 h 759"/>
                    <a:gd name="T44" fmla="*/ 716 w 733"/>
                    <a:gd name="T45" fmla="*/ 435 h 759"/>
                    <a:gd name="T46" fmla="*/ 692 w 733"/>
                    <a:gd name="T47" fmla="*/ 478 h 759"/>
                    <a:gd name="T48" fmla="*/ 659 w 733"/>
                    <a:gd name="T49" fmla="*/ 512 h 759"/>
                    <a:gd name="T50" fmla="*/ 637 w 733"/>
                    <a:gd name="T51" fmla="*/ 511 h 759"/>
                    <a:gd name="T52" fmla="*/ 621 w 733"/>
                    <a:gd name="T53" fmla="*/ 488 h 759"/>
                    <a:gd name="T54" fmla="*/ 608 w 733"/>
                    <a:gd name="T55" fmla="*/ 470 h 759"/>
                    <a:gd name="T56" fmla="*/ 597 w 733"/>
                    <a:gd name="T57" fmla="*/ 459 h 759"/>
                    <a:gd name="T58" fmla="*/ 586 w 733"/>
                    <a:gd name="T59" fmla="*/ 449 h 759"/>
                    <a:gd name="T60" fmla="*/ 572 w 733"/>
                    <a:gd name="T61" fmla="*/ 439 h 759"/>
                    <a:gd name="T62" fmla="*/ 557 w 733"/>
                    <a:gd name="T63" fmla="*/ 431 h 759"/>
                    <a:gd name="T64" fmla="*/ 551 w 733"/>
                    <a:gd name="T65" fmla="*/ 443 h 759"/>
                    <a:gd name="T66" fmla="*/ 560 w 733"/>
                    <a:gd name="T67" fmla="*/ 470 h 759"/>
                    <a:gd name="T68" fmla="*/ 572 w 733"/>
                    <a:gd name="T69" fmla="*/ 498 h 759"/>
                    <a:gd name="T70" fmla="*/ 578 w 733"/>
                    <a:gd name="T71" fmla="*/ 522 h 759"/>
                    <a:gd name="T72" fmla="*/ 583 w 733"/>
                    <a:gd name="T73" fmla="*/ 543 h 759"/>
                    <a:gd name="T74" fmla="*/ 587 w 733"/>
                    <a:gd name="T75" fmla="*/ 570 h 759"/>
                    <a:gd name="T76" fmla="*/ 595 w 733"/>
                    <a:gd name="T77" fmla="*/ 632 h 759"/>
                    <a:gd name="T78" fmla="*/ 599 w 733"/>
                    <a:gd name="T79" fmla="*/ 691 h 759"/>
                    <a:gd name="T80" fmla="*/ 477 w 733"/>
                    <a:gd name="T81" fmla="*/ 721 h 759"/>
                    <a:gd name="T82" fmla="*/ 265 w 733"/>
                    <a:gd name="T83" fmla="*/ 751 h 759"/>
                    <a:gd name="T84" fmla="*/ 130 w 733"/>
                    <a:gd name="T85" fmla="*/ 754 h 759"/>
                    <a:gd name="T86" fmla="*/ 122 w 733"/>
                    <a:gd name="T87" fmla="*/ 656 h 759"/>
                    <a:gd name="T88" fmla="*/ 138 w 733"/>
                    <a:gd name="T89" fmla="*/ 541 h 759"/>
                    <a:gd name="T90" fmla="*/ 143 w 733"/>
                    <a:gd name="T91" fmla="*/ 517 h 759"/>
                    <a:gd name="T92" fmla="*/ 149 w 733"/>
                    <a:gd name="T93" fmla="*/ 510 h 759"/>
                    <a:gd name="T94" fmla="*/ 126 w 733"/>
                    <a:gd name="T95" fmla="*/ 503 h 759"/>
                    <a:gd name="T96" fmla="*/ 93 w 733"/>
                    <a:gd name="T97" fmla="*/ 488 h 759"/>
                    <a:gd name="T98" fmla="*/ 79 w 733"/>
                    <a:gd name="T99" fmla="*/ 460 h 759"/>
                    <a:gd name="T100" fmla="*/ 44 w 733"/>
                    <a:gd name="T101" fmla="*/ 432 h 759"/>
                    <a:gd name="T102" fmla="*/ 16 w 733"/>
                    <a:gd name="T103" fmla="*/ 406 h 759"/>
                    <a:gd name="T104" fmla="*/ 0 w 733"/>
                    <a:gd name="T105" fmla="*/ 361 h 759"/>
                    <a:gd name="T106" fmla="*/ 6 w 733"/>
                    <a:gd name="T107" fmla="*/ 323 h 759"/>
                    <a:gd name="T108" fmla="*/ 19 w 733"/>
                    <a:gd name="T109" fmla="*/ 284 h 759"/>
                    <a:gd name="T110" fmla="*/ 25 w 733"/>
                    <a:gd name="T111" fmla="*/ 243 h 759"/>
                    <a:gd name="T112" fmla="*/ 32 w 733"/>
                    <a:gd name="T113" fmla="*/ 200 h 7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33"/>
                    <a:gd name="T172" fmla="*/ 0 h 759"/>
                    <a:gd name="T173" fmla="*/ 733 w 733"/>
                    <a:gd name="T174" fmla="*/ 759 h 7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33" h="759">
                      <a:moveTo>
                        <a:pt x="50" y="167"/>
                      </a:moveTo>
                      <a:lnTo>
                        <a:pt x="50" y="155"/>
                      </a:lnTo>
                      <a:lnTo>
                        <a:pt x="51" y="143"/>
                      </a:lnTo>
                      <a:lnTo>
                        <a:pt x="53" y="132"/>
                      </a:lnTo>
                      <a:lnTo>
                        <a:pt x="57" y="120"/>
                      </a:lnTo>
                      <a:lnTo>
                        <a:pt x="61" y="108"/>
                      </a:lnTo>
                      <a:lnTo>
                        <a:pt x="68" y="97"/>
                      </a:lnTo>
                      <a:lnTo>
                        <a:pt x="77" y="86"/>
                      </a:lnTo>
                      <a:lnTo>
                        <a:pt x="89" y="75"/>
                      </a:lnTo>
                      <a:lnTo>
                        <a:pt x="104" y="64"/>
                      </a:lnTo>
                      <a:lnTo>
                        <a:pt x="123" y="54"/>
                      </a:lnTo>
                      <a:lnTo>
                        <a:pt x="134" y="50"/>
                      </a:lnTo>
                      <a:lnTo>
                        <a:pt x="144" y="46"/>
                      </a:lnTo>
                      <a:lnTo>
                        <a:pt x="154" y="42"/>
                      </a:lnTo>
                      <a:lnTo>
                        <a:pt x="162" y="39"/>
                      </a:lnTo>
                      <a:lnTo>
                        <a:pt x="171" y="35"/>
                      </a:lnTo>
                      <a:lnTo>
                        <a:pt x="179" y="32"/>
                      </a:lnTo>
                      <a:lnTo>
                        <a:pt x="187" y="28"/>
                      </a:lnTo>
                      <a:lnTo>
                        <a:pt x="196" y="23"/>
                      </a:lnTo>
                      <a:lnTo>
                        <a:pt x="205" y="19"/>
                      </a:lnTo>
                      <a:lnTo>
                        <a:pt x="215" y="14"/>
                      </a:lnTo>
                      <a:lnTo>
                        <a:pt x="235" y="9"/>
                      </a:lnTo>
                      <a:lnTo>
                        <a:pt x="255" y="5"/>
                      </a:lnTo>
                      <a:lnTo>
                        <a:pt x="274" y="3"/>
                      </a:lnTo>
                      <a:lnTo>
                        <a:pt x="293" y="1"/>
                      </a:lnTo>
                      <a:lnTo>
                        <a:pt x="312" y="0"/>
                      </a:lnTo>
                      <a:lnTo>
                        <a:pt x="330" y="0"/>
                      </a:lnTo>
                      <a:lnTo>
                        <a:pt x="348" y="0"/>
                      </a:lnTo>
                      <a:lnTo>
                        <a:pt x="366" y="1"/>
                      </a:lnTo>
                      <a:lnTo>
                        <a:pt x="384" y="2"/>
                      </a:lnTo>
                      <a:lnTo>
                        <a:pt x="402" y="3"/>
                      </a:lnTo>
                      <a:lnTo>
                        <a:pt x="411" y="4"/>
                      </a:lnTo>
                      <a:lnTo>
                        <a:pt x="419" y="5"/>
                      </a:lnTo>
                      <a:lnTo>
                        <a:pt x="427" y="7"/>
                      </a:lnTo>
                      <a:lnTo>
                        <a:pt x="434" y="9"/>
                      </a:lnTo>
                      <a:lnTo>
                        <a:pt x="440" y="11"/>
                      </a:lnTo>
                      <a:lnTo>
                        <a:pt x="446" y="14"/>
                      </a:lnTo>
                      <a:lnTo>
                        <a:pt x="452" y="16"/>
                      </a:lnTo>
                      <a:lnTo>
                        <a:pt x="459" y="18"/>
                      </a:lnTo>
                      <a:lnTo>
                        <a:pt x="465" y="21"/>
                      </a:lnTo>
                      <a:lnTo>
                        <a:pt x="472" y="23"/>
                      </a:lnTo>
                      <a:lnTo>
                        <a:pt x="484" y="25"/>
                      </a:lnTo>
                      <a:lnTo>
                        <a:pt x="497" y="26"/>
                      </a:lnTo>
                      <a:lnTo>
                        <a:pt x="510" y="28"/>
                      </a:lnTo>
                      <a:lnTo>
                        <a:pt x="523" y="31"/>
                      </a:lnTo>
                      <a:lnTo>
                        <a:pt x="536" y="37"/>
                      </a:lnTo>
                      <a:lnTo>
                        <a:pt x="550" y="44"/>
                      </a:lnTo>
                      <a:lnTo>
                        <a:pt x="565" y="55"/>
                      </a:lnTo>
                      <a:lnTo>
                        <a:pt x="580" y="71"/>
                      </a:lnTo>
                      <a:lnTo>
                        <a:pt x="596" y="91"/>
                      </a:lnTo>
                      <a:lnTo>
                        <a:pt x="612" y="117"/>
                      </a:lnTo>
                      <a:lnTo>
                        <a:pt x="613" y="122"/>
                      </a:lnTo>
                      <a:lnTo>
                        <a:pt x="614" y="125"/>
                      </a:lnTo>
                      <a:lnTo>
                        <a:pt x="615" y="129"/>
                      </a:lnTo>
                      <a:lnTo>
                        <a:pt x="616" y="133"/>
                      </a:lnTo>
                      <a:lnTo>
                        <a:pt x="617" y="136"/>
                      </a:lnTo>
                      <a:lnTo>
                        <a:pt x="617" y="139"/>
                      </a:lnTo>
                      <a:lnTo>
                        <a:pt x="617" y="143"/>
                      </a:lnTo>
                      <a:lnTo>
                        <a:pt x="618" y="146"/>
                      </a:lnTo>
                      <a:lnTo>
                        <a:pt x="618" y="149"/>
                      </a:lnTo>
                      <a:lnTo>
                        <a:pt x="618" y="152"/>
                      </a:lnTo>
                      <a:lnTo>
                        <a:pt x="620" y="166"/>
                      </a:lnTo>
                      <a:lnTo>
                        <a:pt x="625" y="180"/>
                      </a:lnTo>
                      <a:lnTo>
                        <a:pt x="635" y="194"/>
                      </a:lnTo>
                      <a:lnTo>
                        <a:pt x="647" y="209"/>
                      </a:lnTo>
                      <a:lnTo>
                        <a:pt x="660" y="223"/>
                      </a:lnTo>
                      <a:lnTo>
                        <a:pt x="675" y="237"/>
                      </a:lnTo>
                      <a:lnTo>
                        <a:pt x="689" y="252"/>
                      </a:lnTo>
                      <a:lnTo>
                        <a:pt x="703" y="267"/>
                      </a:lnTo>
                      <a:lnTo>
                        <a:pt x="714" y="282"/>
                      </a:lnTo>
                      <a:lnTo>
                        <a:pt x="724" y="297"/>
                      </a:lnTo>
                      <a:lnTo>
                        <a:pt x="724" y="299"/>
                      </a:lnTo>
                      <a:lnTo>
                        <a:pt x="725" y="302"/>
                      </a:lnTo>
                      <a:lnTo>
                        <a:pt x="724" y="305"/>
                      </a:lnTo>
                      <a:lnTo>
                        <a:pt x="724" y="309"/>
                      </a:lnTo>
                      <a:lnTo>
                        <a:pt x="723" y="313"/>
                      </a:lnTo>
                      <a:lnTo>
                        <a:pt x="722" y="316"/>
                      </a:lnTo>
                      <a:lnTo>
                        <a:pt x="721" y="320"/>
                      </a:lnTo>
                      <a:lnTo>
                        <a:pt x="721" y="324"/>
                      </a:lnTo>
                      <a:lnTo>
                        <a:pt x="720" y="327"/>
                      </a:lnTo>
                      <a:lnTo>
                        <a:pt x="720" y="331"/>
                      </a:lnTo>
                      <a:lnTo>
                        <a:pt x="723" y="342"/>
                      </a:lnTo>
                      <a:lnTo>
                        <a:pt x="726" y="351"/>
                      </a:lnTo>
                      <a:lnTo>
                        <a:pt x="728" y="358"/>
                      </a:lnTo>
                      <a:lnTo>
                        <a:pt x="731" y="364"/>
                      </a:lnTo>
                      <a:lnTo>
                        <a:pt x="733" y="371"/>
                      </a:lnTo>
                      <a:lnTo>
                        <a:pt x="733" y="377"/>
                      </a:lnTo>
                      <a:lnTo>
                        <a:pt x="732" y="386"/>
                      </a:lnTo>
                      <a:lnTo>
                        <a:pt x="730" y="396"/>
                      </a:lnTo>
                      <a:lnTo>
                        <a:pt x="725" y="410"/>
                      </a:lnTo>
                      <a:lnTo>
                        <a:pt x="718" y="427"/>
                      </a:lnTo>
                      <a:lnTo>
                        <a:pt x="716" y="435"/>
                      </a:lnTo>
                      <a:lnTo>
                        <a:pt x="713" y="445"/>
                      </a:lnTo>
                      <a:lnTo>
                        <a:pt x="707" y="456"/>
                      </a:lnTo>
                      <a:lnTo>
                        <a:pt x="700" y="467"/>
                      </a:lnTo>
                      <a:lnTo>
                        <a:pt x="692" y="478"/>
                      </a:lnTo>
                      <a:lnTo>
                        <a:pt x="683" y="489"/>
                      </a:lnTo>
                      <a:lnTo>
                        <a:pt x="675" y="498"/>
                      </a:lnTo>
                      <a:lnTo>
                        <a:pt x="666" y="506"/>
                      </a:lnTo>
                      <a:lnTo>
                        <a:pt x="659" y="512"/>
                      </a:lnTo>
                      <a:lnTo>
                        <a:pt x="653" y="515"/>
                      </a:lnTo>
                      <a:lnTo>
                        <a:pt x="648" y="516"/>
                      </a:lnTo>
                      <a:lnTo>
                        <a:pt x="642" y="514"/>
                      </a:lnTo>
                      <a:lnTo>
                        <a:pt x="637" y="511"/>
                      </a:lnTo>
                      <a:lnTo>
                        <a:pt x="633" y="506"/>
                      </a:lnTo>
                      <a:lnTo>
                        <a:pt x="629" y="501"/>
                      </a:lnTo>
                      <a:lnTo>
                        <a:pt x="625" y="494"/>
                      </a:lnTo>
                      <a:lnTo>
                        <a:pt x="621" y="488"/>
                      </a:lnTo>
                      <a:lnTo>
                        <a:pt x="618" y="482"/>
                      </a:lnTo>
                      <a:lnTo>
                        <a:pt x="615" y="477"/>
                      </a:lnTo>
                      <a:lnTo>
                        <a:pt x="611" y="473"/>
                      </a:lnTo>
                      <a:lnTo>
                        <a:pt x="608" y="470"/>
                      </a:lnTo>
                      <a:lnTo>
                        <a:pt x="605" y="467"/>
                      </a:lnTo>
                      <a:lnTo>
                        <a:pt x="602" y="464"/>
                      </a:lnTo>
                      <a:lnTo>
                        <a:pt x="600" y="461"/>
                      </a:lnTo>
                      <a:lnTo>
                        <a:pt x="597" y="459"/>
                      </a:lnTo>
                      <a:lnTo>
                        <a:pt x="594" y="456"/>
                      </a:lnTo>
                      <a:lnTo>
                        <a:pt x="592" y="453"/>
                      </a:lnTo>
                      <a:lnTo>
                        <a:pt x="589" y="451"/>
                      </a:lnTo>
                      <a:lnTo>
                        <a:pt x="586" y="449"/>
                      </a:lnTo>
                      <a:lnTo>
                        <a:pt x="583" y="447"/>
                      </a:lnTo>
                      <a:lnTo>
                        <a:pt x="579" y="444"/>
                      </a:lnTo>
                      <a:lnTo>
                        <a:pt x="575" y="442"/>
                      </a:lnTo>
                      <a:lnTo>
                        <a:pt x="572" y="439"/>
                      </a:lnTo>
                      <a:lnTo>
                        <a:pt x="568" y="436"/>
                      </a:lnTo>
                      <a:lnTo>
                        <a:pt x="564" y="434"/>
                      </a:lnTo>
                      <a:lnTo>
                        <a:pt x="560" y="432"/>
                      </a:lnTo>
                      <a:lnTo>
                        <a:pt x="557" y="431"/>
                      </a:lnTo>
                      <a:lnTo>
                        <a:pt x="555" y="432"/>
                      </a:lnTo>
                      <a:lnTo>
                        <a:pt x="553" y="434"/>
                      </a:lnTo>
                      <a:lnTo>
                        <a:pt x="552" y="438"/>
                      </a:lnTo>
                      <a:lnTo>
                        <a:pt x="551" y="443"/>
                      </a:lnTo>
                      <a:lnTo>
                        <a:pt x="552" y="449"/>
                      </a:lnTo>
                      <a:lnTo>
                        <a:pt x="554" y="456"/>
                      </a:lnTo>
                      <a:lnTo>
                        <a:pt x="557" y="463"/>
                      </a:lnTo>
                      <a:lnTo>
                        <a:pt x="560" y="470"/>
                      </a:lnTo>
                      <a:lnTo>
                        <a:pt x="563" y="477"/>
                      </a:lnTo>
                      <a:lnTo>
                        <a:pt x="566" y="485"/>
                      </a:lnTo>
                      <a:lnTo>
                        <a:pt x="569" y="492"/>
                      </a:lnTo>
                      <a:lnTo>
                        <a:pt x="572" y="498"/>
                      </a:lnTo>
                      <a:lnTo>
                        <a:pt x="574" y="505"/>
                      </a:lnTo>
                      <a:lnTo>
                        <a:pt x="576" y="511"/>
                      </a:lnTo>
                      <a:lnTo>
                        <a:pt x="577" y="516"/>
                      </a:lnTo>
                      <a:lnTo>
                        <a:pt x="578" y="522"/>
                      </a:lnTo>
                      <a:lnTo>
                        <a:pt x="580" y="528"/>
                      </a:lnTo>
                      <a:lnTo>
                        <a:pt x="581" y="533"/>
                      </a:lnTo>
                      <a:lnTo>
                        <a:pt x="582" y="538"/>
                      </a:lnTo>
                      <a:lnTo>
                        <a:pt x="583" y="543"/>
                      </a:lnTo>
                      <a:lnTo>
                        <a:pt x="584" y="548"/>
                      </a:lnTo>
                      <a:lnTo>
                        <a:pt x="584" y="553"/>
                      </a:lnTo>
                      <a:lnTo>
                        <a:pt x="585" y="558"/>
                      </a:lnTo>
                      <a:lnTo>
                        <a:pt x="587" y="570"/>
                      </a:lnTo>
                      <a:lnTo>
                        <a:pt x="589" y="584"/>
                      </a:lnTo>
                      <a:lnTo>
                        <a:pt x="591" y="599"/>
                      </a:lnTo>
                      <a:lnTo>
                        <a:pt x="593" y="616"/>
                      </a:lnTo>
                      <a:lnTo>
                        <a:pt x="595" y="632"/>
                      </a:lnTo>
                      <a:lnTo>
                        <a:pt x="597" y="649"/>
                      </a:lnTo>
                      <a:lnTo>
                        <a:pt x="598" y="664"/>
                      </a:lnTo>
                      <a:lnTo>
                        <a:pt x="599" y="679"/>
                      </a:lnTo>
                      <a:lnTo>
                        <a:pt x="599" y="691"/>
                      </a:lnTo>
                      <a:lnTo>
                        <a:pt x="599" y="700"/>
                      </a:lnTo>
                      <a:lnTo>
                        <a:pt x="566" y="706"/>
                      </a:lnTo>
                      <a:lnTo>
                        <a:pt x="524" y="713"/>
                      </a:lnTo>
                      <a:lnTo>
                        <a:pt x="477" y="721"/>
                      </a:lnTo>
                      <a:lnTo>
                        <a:pt x="425" y="729"/>
                      </a:lnTo>
                      <a:lnTo>
                        <a:pt x="371" y="738"/>
                      </a:lnTo>
                      <a:lnTo>
                        <a:pt x="317" y="745"/>
                      </a:lnTo>
                      <a:lnTo>
                        <a:pt x="265" y="751"/>
                      </a:lnTo>
                      <a:lnTo>
                        <a:pt x="217" y="756"/>
                      </a:lnTo>
                      <a:lnTo>
                        <a:pt x="176" y="759"/>
                      </a:lnTo>
                      <a:lnTo>
                        <a:pt x="143" y="759"/>
                      </a:lnTo>
                      <a:lnTo>
                        <a:pt x="130" y="754"/>
                      </a:lnTo>
                      <a:lnTo>
                        <a:pt x="123" y="739"/>
                      </a:lnTo>
                      <a:lnTo>
                        <a:pt x="120" y="717"/>
                      </a:lnTo>
                      <a:lnTo>
                        <a:pt x="120" y="688"/>
                      </a:lnTo>
                      <a:lnTo>
                        <a:pt x="122" y="656"/>
                      </a:lnTo>
                      <a:lnTo>
                        <a:pt x="126" y="623"/>
                      </a:lnTo>
                      <a:lnTo>
                        <a:pt x="130" y="591"/>
                      </a:lnTo>
                      <a:lnTo>
                        <a:pt x="135" y="563"/>
                      </a:lnTo>
                      <a:lnTo>
                        <a:pt x="138" y="541"/>
                      </a:lnTo>
                      <a:lnTo>
                        <a:pt x="140" y="527"/>
                      </a:lnTo>
                      <a:lnTo>
                        <a:pt x="140" y="523"/>
                      </a:lnTo>
                      <a:lnTo>
                        <a:pt x="141" y="520"/>
                      </a:lnTo>
                      <a:lnTo>
                        <a:pt x="143" y="517"/>
                      </a:lnTo>
                      <a:lnTo>
                        <a:pt x="145" y="515"/>
                      </a:lnTo>
                      <a:lnTo>
                        <a:pt x="147" y="513"/>
                      </a:lnTo>
                      <a:lnTo>
                        <a:pt x="148" y="512"/>
                      </a:lnTo>
                      <a:lnTo>
                        <a:pt x="149" y="510"/>
                      </a:lnTo>
                      <a:lnTo>
                        <a:pt x="149" y="509"/>
                      </a:lnTo>
                      <a:lnTo>
                        <a:pt x="148" y="507"/>
                      </a:lnTo>
                      <a:lnTo>
                        <a:pt x="145" y="505"/>
                      </a:lnTo>
                      <a:lnTo>
                        <a:pt x="126" y="503"/>
                      </a:lnTo>
                      <a:lnTo>
                        <a:pt x="113" y="500"/>
                      </a:lnTo>
                      <a:lnTo>
                        <a:pt x="104" y="497"/>
                      </a:lnTo>
                      <a:lnTo>
                        <a:pt x="97" y="492"/>
                      </a:lnTo>
                      <a:lnTo>
                        <a:pt x="93" y="488"/>
                      </a:lnTo>
                      <a:lnTo>
                        <a:pt x="90" y="482"/>
                      </a:lnTo>
                      <a:lnTo>
                        <a:pt x="88" y="475"/>
                      </a:lnTo>
                      <a:lnTo>
                        <a:pt x="84" y="468"/>
                      </a:lnTo>
                      <a:lnTo>
                        <a:pt x="79" y="460"/>
                      </a:lnTo>
                      <a:lnTo>
                        <a:pt x="72" y="451"/>
                      </a:lnTo>
                      <a:lnTo>
                        <a:pt x="62" y="444"/>
                      </a:lnTo>
                      <a:lnTo>
                        <a:pt x="53" y="438"/>
                      </a:lnTo>
                      <a:lnTo>
                        <a:pt x="44" y="432"/>
                      </a:lnTo>
                      <a:lnTo>
                        <a:pt x="36" y="427"/>
                      </a:lnTo>
                      <a:lnTo>
                        <a:pt x="29" y="421"/>
                      </a:lnTo>
                      <a:lnTo>
                        <a:pt x="22" y="414"/>
                      </a:lnTo>
                      <a:lnTo>
                        <a:pt x="16" y="406"/>
                      </a:lnTo>
                      <a:lnTo>
                        <a:pt x="10" y="397"/>
                      </a:lnTo>
                      <a:lnTo>
                        <a:pt x="5" y="384"/>
                      </a:lnTo>
                      <a:lnTo>
                        <a:pt x="1" y="369"/>
                      </a:lnTo>
                      <a:lnTo>
                        <a:pt x="0" y="361"/>
                      </a:lnTo>
                      <a:lnTo>
                        <a:pt x="0" y="352"/>
                      </a:lnTo>
                      <a:lnTo>
                        <a:pt x="1" y="343"/>
                      </a:lnTo>
                      <a:lnTo>
                        <a:pt x="4" y="333"/>
                      </a:lnTo>
                      <a:lnTo>
                        <a:pt x="6" y="323"/>
                      </a:lnTo>
                      <a:lnTo>
                        <a:pt x="9" y="313"/>
                      </a:lnTo>
                      <a:lnTo>
                        <a:pt x="13" y="303"/>
                      </a:lnTo>
                      <a:lnTo>
                        <a:pt x="16" y="294"/>
                      </a:lnTo>
                      <a:lnTo>
                        <a:pt x="19" y="284"/>
                      </a:lnTo>
                      <a:lnTo>
                        <a:pt x="21" y="276"/>
                      </a:lnTo>
                      <a:lnTo>
                        <a:pt x="23" y="265"/>
                      </a:lnTo>
                      <a:lnTo>
                        <a:pt x="24" y="254"/>
                      </a:lnTo>
                      <a:lnTo>
                        <a:pt x="25" y="243"/>
                      </a:lnTo>
                      <a:lnTo>
                        <a:pt x="26" y="232"/>
                      </a:lnTo>
                      <a:lnTo>
                        <a:pt x="28" y="222"/>
                      </a:lnTo>
                      <a:lnTo>
                        <a:pt x="29" y="211"/>
                      </a:lnTo>
                      <a:lnTo>
                        <a:pt x="32" y="200"/>
                      </a:lnTo>
                      <a:lnTo>
                        <a:pt x="36" y="189"/>
                      </a:lnTo>
                      <a:lnTo>
                        <a:pt x="42" y="178"/>
                      </a:lnTo>
                      <a:lnTo>
                        <a:pt x="50" y="167"/>
                      </a:lnTo>
                      <a:close/>
                    </a:path>
                  </a:pathLst>
                </a:custGeom>
                <a:solidFill>
                  <a:srgbClr val="E0E0E0"/>
                </a:solidFill>
                <a:ln w="0">
                  <a:solidFill>
                    <a:srgbClr val="C0C0C0"/>
                  </a:solidFill>
                  <a:prstDash val="solid"/>
                  <a:round/>
                  <a:headEnd/>
                  <a:tailEnd/>
                </a:ln>
              </p:spPr>
              <p:txBody>
                <a:bodyPr/>
                <a:lstStyle/>
                <a:p>
                  <a:endParaRPr lang="fr-FR"/>
                </a:p>
              </p:txBody>
            </p:sp>
            <p:sp>
              <p:nvSpPr>
                <p:cNvPr id="5136" name="Freeform 14"/>
                <p:cNvSpPr>
                  <a:spLocks/>
                </p:cNvSpPr>
                <p:nvPr/>
              </p:nvSpPr>
              <p:spPr bwMode="auto">
                <a:xfrm>
                  <a:off x="1222" y="2499"/>
                  <a:ext cx="267" cy="318"/>
                </a:xfrm>
                <a:custGeom>
                  <a:avLst/>
                  <a:gdLst>
                    <a:gd name="T0" fmla="*/ 203 w 267"/>
                    <a:gd name="T1" fmla="*/ 0 h 318"/>
                    <a:gd name="T2" fmla="*/ 215 w 267"/>
                    <a:gd name="T3" fmla="*/ 24 h 318"/>
                    <a:gd name="T4" fmla="*/ 225 w 267"/>
                    <a:gd name="T5" fmla="*/ 49 h 318"/>
                    <a:gd name="T6" fmla="*/ 234 w 267"/>
                    <a:gd name="T7" fmla="*/ 77 h 318"/>
                    <a:gd name="T8" fmla="*/ 241 w 267"/>
                    <a:gd name="T9" fmla="*/ 105 h 318"/>
                    <a:gd name="T10" fmla="*/ 248 w 267"/>
                    <a:gd name="T11" fmla="*/ 135 h 318"/>
                    <a:gd name="T12" fmla="*/ 253 w 267"/>
                    <a:gd name="T13" fmla="*/ 165 h 318"/>
                    <a:gd name="T14" fmla="*/ 258 w 267"/>
                    <a:gd name="T15" fmla="*/ 195 h 318"/>
                    <a:gd name="T16" fmla="*/ 261 w 267"/>
                    <a:gd name="T17" fmla="*/ 224 h 318"/>
                    <a:gd name="T18" fmla="*/ 264 w 267"/>
                    <a:gd name="T19" fmla="*/ 253 h 318"/>
                    <a:gd name="T20" fmla="*/ 267 w 267"/>
                    <a:gd name="T21" fmla="*/ 281 h 318"/>
                    <a:gd name="T22" fmla="*/ 241 w 267"/>
                    <a:gd name="T23" fmla="*/ 285 h 318"/>
                    <a:gd name="T24" fmla="*/ 216 w 267"/>
                    <a:gd name="T25" fmla="*/ 289 h 318"/>
                    <a:gd name="T26" fmla="*/ 191 w 267"/>
                    <a:gd name="T27" fmla="*/ 292 h 318"/>
                    <a:gd name="T28" fmla="*/ 166 w 267"/>
                    <a:gd name="T29" fmla="*/ 296 h 318"/>
                    <a:gd name="T30" fmla="*/ 142 w 267"/>
                    <a:gd name="T31" fmla="*/ 300 h 318"/>
                    <a:gd name="T32" fmla="*/ 117 w 267"/>
                    <a:gd name="T33" fmla="*/ 303 h 318"/>
                    <a:gd name="T34" fmla="*/ 92 w 267"/>
                    <a:gd name="T35" fmla="*/ 307 h 318"/>
                    <a:gd name="T36" fmla="*/ 67 w 267"/>
                    <a:gd name="T37" fmla="*/ 310 h 318"/>
                    <a:gd name="T38" fmla="*/ 42 w 267"/>
                    <a:gd name="T39" fmla="*/ 314 h 318"/>
                    <a:gd name="T40" fmla="*/ 17 w 267"/>
                    <a:gd name="T41" fmla="*/ 318 h 318"/>
                    <a:gd name="T42" fmla="*/ 15 w 267"/>
                    <a:gd name="T43" fmla="*/ 288 h 318"/>
                    <a:gd name="T44" fmla="*/ 13 w 267"/>
                    <a:gd name="T45" fmla="*/ 259 h 318"/>
                    <a:gd name="T46" fmla="*/ 11 w 267"/>
                    <a:gd name="T47" fmla="*/ 229 h 318"/>
                    <a:gd name="T48" fmla="*/ 10 w 267"/>
                    <a:gd name="T49" fmla="*/ 200 h 318"/>
                    <a:gd name="T50" fmla="*/ 8 w 267"/>
                    <a:gd name="T51" fmla="*/ 170 h 318"/>
                    <a:gd name="T52" fmla="*/ 6 w 267"/>
                    <a:gd name="T53" fmla="*/ 141 h 318"/>
                    <a:gd name="T54" fmla="*/ 5 w 267"/>
                    <a:gd name="T55" fmla="*/ 112 h 318"/>
                    <a:gd name="T56" fmla="*/ 3 w 267"/>
                    <a:gd name="T57" fmla="*/ 82 h 318"/>
                    <a:gd name="T58" fmla="*/ 1 w 267"/>
                    <a:gd name="T59" fmla="*/ 53 h 318"/>
                    <a:gd name="T60" fmla="*/ 0 w 267"/>
                    <a:gd name="T61" fmla="*/ 23 h 318"/>
                    <a:gd name="T62" fmla="*/ 20 w 267"/>
                    <a:gd name="T63" fmla="*/ 21 h 318"/>
                    <a:gd name="T64" fmla="*/ 41 w 267"/>
                    <a:gd name="T65" fmla="*/ 19 h 318"/>
                    <a:gd name="T66" fmla="*/ 61 w 267"/>
                    <a:gd name="T67" fmla="*/ 16 h 318"/>
                    <a:gd name="T68" fmla="*/ 81 w 267"/>
                    <a:gd name="T69" fmla="*/ 14 h 318"/>
                    <a:gd name="T70" fmla="*/ 102 w 267"/>
                    <a:gd name="T71" fmla="*/ 12 h 318"/>
                    <a:gd name="T72" fmla="*/ 122 w 267"/>
                    <a:gd name="T73" fmla="*/ 9 h 318"/>
                    <a:gd name="T74" fmla="*/ 142 w 267"/>
                    <a:gd name="T75" fmla="*/ 7 h 318"/>
                    <a:gd name="T76" fmla="*/ 163 w 267"/>
                    <a:gd name="T77" fmla="*/ 5 h 318"/>
                    <a:gd name="T78" fmla="*/ 183 w 267"/>
                    <a:gd name="T79" fmla="*/ 2 h 318"/>
                    <a:gd name="T80" fmla="*/ 203 w 267"/>
                    <a:gd name="T81" fmla="*/ 0 h 3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7"/>
                    <a:gd name="T124" fmla="*/ 0 h 318"/>
                    <a:gd name="T125" fmla="*/ 267 w 267"/>
                    <a:gd name="T126" fmla="*/ 318 h 3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7" h="318">
                      <a:moveTo>
                        <a:pt x="203" y="0"/>
                      </a:moveTo>
                      <a:lnTo>
                        <a:pt x="215" y="24"/>
                      </a:lnTo>
                      <a:lnTo>
                        <a:pt x="225" y="49"/>
                      </a:lnTo>
                      <a:lnTo>
                        <a:pt x="234" y="77"/>
                      </a:lnTo>
                      <a:lnTo>
                        <a:pt x="241" y="105"/>
                      </a:lnTo>
                      <a:lnTo>
                        <a:pt x="248" y="135"/>
                      </a:lnTo>
                      <a:lnTo>
                        <a:pt x="253" y="165"/>
                      </a:lnTo>
                      <a:lnTo>
                        <a:pt x="258" y="195"/>
                      </a:lnTo>
                      <a:lnTo>
                        <a:pt x="261" y="224"/>
                      </a:lnTo>
                      <a:lnTo>
                        <a:pt x="264" y="253"/>
                      </a:lnTo>
                      <a:lnTo>
                        <a:pt x="267" y="281"/>
                      </a:lnTo>
                      <a:lnTo>
                        <a:pt x="241" y="285"/>
                      </a:lnTo>
                      <a:lnTo>
                        <a:pt x="216" y="289"/>
                      </a:lnTo>
                      <a:lnTo>
                        <a:pt x="191" y="292"/>
                      </a:lnTo>
                      <a:lnTo>
                        <a:pt x="166" y="296"/>
                      </a:lnTo>
                      <a:lnTo>
                        <a:pt x="142" y="300"/>
                      </a:lnTo>
                      <a:lnTo>
                        <a:pt x="117" y="303"/>
                      </a:lnTo>
                      <a:lnTo>
                        <a:pt x="92" y="307"/>
                      </a:lnTo>
                      <a:lnTo>
                        <a:pt x="67" y="310"/>
                      </a:lnTo>
                      <a:lnTo>
                        <a:pt x="42" y="314"/>
                      </a:lnTo>
                      <a:lnTo>
                        <a:pt x="17" y="318"/>
                      </a:lnTo>
                      <a:lnTo>
                        <a:pt x="15" y="288"/>
                      </a:lnTo>
                      <a:lnTo>
                        <a:pt x="13" y="259"/>
                      </a:lnTo>
                      <a:lnTo>
                        <a:pt x="11" y="229"/>
                      </a:lnTo>
                      <a:lnTo>
                        <a:pt x="10" y="200"/>
                      </a:lnTo>
                      <a:lnTo>
                        <a:pt x="8" y="170"/>
                      </a:lnTo>
                      <a:lnTo>
                        <a:pt x="6" y="141"/>
                      </a:lnTo>
                      <a:lnTo>
                        <a:pt x="5" y="112"/>
                      </a:lnTo>
                      <a:lnTo>
                        <a:pt x="3" y="82"/>
                      </a:lnTo>
                      <a:lnTo>
                        <a:pt x="1" y="53"/>
                      </a:lnTo>
                      <a:lnTo>
                        <a:pt x="0" y="23"/>
                      </a:lnTo>
                      <a:lnTo>
                        <a:pt x="20" y="21"/>
                      </a:lnTo>
                      <a:lnTo>
                        <a:pt x="41" y="19"/>
                      </a:lnTo>
                      <a:lnTo>
                        <a:pt x="61" y="16"/>
                      </a:lnTo>
                      <a:lnTo>
                        <a:pt x="81" y="14"/>
                      </a:lnTo>
                      <a:lnTo>
                        <a:pt x="102" y="12"/>
                      </a:lnTo>
                      <a:lnTo>
                        <a:pt x="122" y="9"/>
                      </a:lnTo>
                      <a:lnTo>
                        <a:pt x="142" y="7"/>
                      </a:lnTo>
                      <a:lnTo>
                        <a:pt x="163" y="5"/>
                      </a:lnTo>
                      <a:lnTo>
                        <a:pt x="183" y="2"/>
                      </a:lnTo>
                      <a:lnTo>
                        <a:pt x="203" y="0"/>
                      </a:lnTo>
                      <a:close/>
                    </a:path>
                  </a:pathLst>
                </a:custGeom>
                <a:solidFill>
                  <a:srgbClr val="F0F0F0"/>
                </a:solidFill>
                <a:ln w="0">
                  <a:solidFill>
                    <a:srgbClr val="F0F0F0"/>
                  </a:solidFill>
                  <a:prstDash val="solid"/>
                  <a:round/>
                  <a:headEnd/>
                  <a:tailEnd/>
                </a:ln>
              </p:spPr>
              <p:txBody>
                <a:bodyPr/>
                <a:lstStyle/>
                <a:p>
                  <a:endParaRPr lang="fr-FR"/>
                </a:p>
              </p:txBody>
            </p:sp>
            <p:sp>
              <p:nvSpPr>
                <p:cNvPr id="5137" name="Freeform 15"/>
                <p:cNvSpPr>
                  <a:spLocks/>
                </p:cNvSpPr>
                <p:nvPr/>
              </p:nvSpPr>
              <p:spPr bwMode="auto">
                <a:xfrm>
                  <a:off x="1222" y="2499"/>
                  <a:ext cx="263" cy="318"/>
                </a:xfrm>
                <a:custGeom>
                  <a:avLst/>
                  <a:gdLst>
                    <a:gd name="T0" fmla="*/ 201 w 263"/>
                    <a:gd name="T1" fmla="*/ 0 h 318"/>
                    <a:gd name="T2" fmla="*/ 212 w 263"/>
                    <a:gd name="T3" fmla="*/ 24 h 318"/>
                    <a:gd name="T4" fmla="*/ 222 w 263"/>
                    <a:gd name="T5" fmla="*/ 49 h 318"/>
                    <a:gd name="T6" fmla="*/ 230 w 263"/>
                    <a:gd name="T7" fmla="*/ 77 h 318"/>
                    <a:gd name="T8" fmla="*/ 238 w 263"/>
                    <a:gd name="T9" fmla="*/ 105 h 318"/>
                    <a:gd name="T10" fmla="*/ 244 w 263"/>
                    <a:gd name="T11" fmla="*/ 135 h 318"/>
                    <a:gd name="T12" fmla="*/ 250 w 263"/>
                    <a:gd name="T13" fmla="*/ 165 h 318"/>
                    <a:gd name="T14" fmla="*/ 254 w 263"/>
                    <a:gd name="T15" fmla="*/ 195 h 318"/>
                    <a:gd name="T16" fmla="*/ 258 w 263"/>
                    <a:gd name="T17" fmla="*/ 224 h 318"/>
                    <a:gd name="T18" fmla="*/ 261 w 263"/>
                    <a:gd name="T19" fmla="*/ 253 h 318"/>
                    <a:gd name="T20" fmla="*/ 263 w 263"/>
                    <a:gd name="T21" fmla="*/ 281 h 318"/>
                    <a:gd name="T22" fmla="*/ 237 w 263"/>
                    <a:gd name="T23" fmla="*/ 285 h 318"/>
                    <a:gd name="T24" fmla="*/ 212 w 263"/>
                    <a:gd name="T25" fmla="*/ 289 h 318"/>
                    <a:gd name="T26" fmla="*/ 188 w 263"/>
                    <a:gd name="T27" fmla="*/ 292 h 318"/>
                    <a:gd name="T28" fmla="*/ 164 w 263"/>
                    <a:gd name="T29" fmla="*/ 296 h 318"/>
                    <a:gd name="T30" fmla="*/ 139 w 263"/>
                    <a:gd name="T31" fmla="*/ 300 h 318"/>
                    <a:gd name="T32" fmla="*/ 115 w 263"/>
                    <a:gd name="T33" fmla="*/ 303 h 318"/>
                    <a:gd name="T34" fmla="*/ 91 w 263"/>
                    <a:gd name="T35" fmla="*/ 307 h 318"/>
                    <a:gd name="T36" fmla="*/ 66 w 263"/>
                    <a:gd name="T37" fmla="*/ 310 h 318"/>
                    <a:gd name="T38" fmla="*/ 41 w 263"/>
                    <a:gd name="T39" fmla="*/ 314 h 318"/>
                    <a:gd name="T40" fmla="*/ 16 w 263"/>
                    <a:gd name="T41" fmla="*/ 318 h 318"/>
                    <a:gd name="T42" fmla="*/ 14 w 263"/>
                    <a:gd name="T43" fmla="*/ 288 h 318"/>
                    <a:gd name="T44" fmla="*/ 13 w 263"/>
                    <a:gd name="T45" fmla="*/ 259 h 318"/>
                    <a:gd name="T46" fmla="*/ 11 w 263"/>
                    <a:gd name="T47" fmla="*/ 229 h 318"/>
                    <a:gd name="T48" fmla="*/ 9 w 263"/>
                    <a:gd name="T49" fmla="*/ 200 h 318"/>
                    <a:gd name="T50" fmla="*/ 8 w 263"/>
                    <a:gd name="T51" fmla="*/ 170 h 318"/>
                    <a:gd name="T52" fmla="*/ 6 w 263"/>
                    <a:gd name="T53" fmla="*/ 141 h 318"/>
                    <a:gd name="T54" fmla="*/ 5 w 263"/>
                    <a:gd name="T55" fmla="*/ 112 h 318"/>
                    <a:gd name="T56" fmla="*/ 3 w 263"/>
                    <a:gd name="T57" fmla="*/ 82 h 318"/>
                    <a:gd name="T58" fmla="*/ 1 w 263"/>
                    <a:gd name="T59" fmla="*/ 53 h 318"/>
                    <a:gd name="T60" fmla="*/ 0 w 263"/>
                    <a:gd name="T61" fmla="*/ 23 h 318"/>
                    <a:gd name="T62" fmla="*/ 20 w 263"/>
                    <a:gd name="T63" fmla="*/ 21 h 318"/>
                    <a:gd name="T64" fmla="*/ 40 w 263"/>
                    <a:gd name="T65" fmla="*/ 19 h 318"/>
                    <a:gd name="T66" fmla="*/ 60 w 263"/>
                    <a:gd name="T67" fmla="*/ 16 h 318"/>
                    <a:gd name="T68" fmla="*/ 80 w 263"/>
                    <a:gd name="T69" fmla="*/ 14 h 318"/>
                    <a:gd name="T70" fmla="*/ 100 w 263"/>
                    <a:gd name="T71" fmla="*/ 12 h 318"/>
                    <a:gd name="T72" fmla="*/ 120 w 263"/>
                    <a:gd name="T73" fmla="*/ 9 h 318"/>
                    <a:gd name="T74" fmla="*/ 140 w 263"/>
                    <a:gd name="T75" fmla="*/ 7 h 318"/>
                    <a:gd name="T76" fmla="*/ 160 w 263"/>
                    <a:gd name="T77" fmla="*/ 5 h 318"/>
                    <a:gd name="T78" fmla="*/ 180 w 263"/>
                    <a:gd name="T79" fmla="*/ 2 h 318"/>
                    <a:gd name="T80" fmla="*/ 201 w 263"/>
                    <a:gd name="T81" fmla="*/ 0 h 3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3"/>
                    <a:gd name="T124" fmla="*/ 0 h 318"/>
                    <a:gd name="T125" fmla="*/ 263 w 263"/>
                    <a:gd name="T126" fmla="*/ 318 h 3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3" h="318">
                      <a:moveTo>
                        <a:pt x="201" y="0"/>
                      </a:moveTo>
                      <a:lnTo>
                        <a:pt x="212" y="24"/>
                      </a:lnTo>
                      <a:lnTo>
                        <a:pt x="222" y="49"/>
                      </a:lnTo>
                      <a:lnTo>
                        <a:pt x="230" y="77"/>
                      </a:lnTo>
                      <a:lnTo>
                        <a:pt x="238" y="105"/>
                      </a:lnTo>
                      <a:lnTo>
                        <a:pt x="244" y="135"/>
                      </a:lnTo>
                      <a:lnTo>
                        <a:pt x="250" y="165"/>
                      </a:lnTo>
                      <a:lnTo>
                        <a:pt x="254" y="195"/>
                      </a:lnTo>
                      <a:lnTo>
                        <a:pt x="258" y="224"/>
                      </a:lnTo>
                      <a:lnTo>
                        <a:pt x="261" y="253"/>
                      </a:lnTo>
                      <a:lnTo>
                        <a:pt x="263" y="281"/>
                      </a:lnTo>
                      <a:lnTo>
                        <a:pt x="237" y="285"/>
                      </a:lnTo>
                      <a:lnTo>
                        <a:pt x="212" y="289"/>
                      </a:lnTo>
                      <a:lnTo>
                        <a:pt x="188" y="292"/>
                      </a:lnTo>
                      <a:lnTo>
                        <a:pt x="164" y="296"/>
                      </a:lnTo>
                      <a:lnTo>
                        <a:pt x="139" y="300"/>
                      </a:lnTo>
                      <a:lnTo>
                        <a:pt x="115" y="303"/>
                      </a:lnTo>
                      <a:lnTo>
                        <a:pt x="91" y="307"/>
                      </a:lnTo>
                      <a:lnTo>
                        <a:pt x="66" y="310"/>
                      </a:lnTo>
                      <a:lnTo>
                        <a:pt x="41" y="314"/>
                      </a:lnTo>
                      <a:lnTo>
                        <a:pt x="16" y="318"/>
                      </a:lnTo>
                      <a:lnTo>
                        <a:pt x="14" y="288"/>
                      </a:lnTo>
                      <a:lnTo>
                        <a:pt x="13" y="259"/>
                      </a:lnTo>
                      <a:lnTo>
                        <a:pt x="11" y="229"/>
                      </a:lnTo>
                      <a:lnTo>
                        <a:pt x="9" y="200"/>
                      </a:lnTo>
                      <a:lnTo>
                        <a:pt x="8" y="170"/>
                      </a:lnTo>
                      <a:lnTo>
                        <a:pt x="6" y="141"/>
                      </a:lnTo>
                      <a:lnTo>
                        <a:pt x="5" y="112"/>
                      </a:lnTo>
                      <a:lnTo>
                        <a:pt x="3" y="82"/>
                      </a:lnTo>
                      <a:lnTo>
                        <a:pt x="1" y="53"/>
                      </a:lnTo>
                      <a:lnTo>
                        <a:pt x="0" y="23"/>
                      </a:lnTo>
                      <a:lnTo>
                        <a:pt x="20" y="21"/>
                      </a:lnTo>
                      <a:lnTo>
                        <a:pt x="40" y="19"/>
                      </a:lnTo>
                      <a:lnTo>
                        <a:pt x="60" y="16"/>
                      </a:lnTo>
                      <a:lnTo>
                        <a:pt x="80" y="14"/>
                      </a:lnTo>
                      <a:lnTo>
                        <a:pt x="100" y="12"/>
                      </a:lnTo>
                      <a:lnTo>
                        <a:pt x="120" y="9"/>
                      </a:lnTo>
                      <a:lnTo>
                        <a:pt x="140" y="7"/>
                      </a:lnTo>
                      <a:lnTo>
                        <a:pt x="160" y="5"/>
                      </a:lnTo>
                      <a:lnTo>
                        <a:pt x="180" y="2"/>
                      </a:lnTo>
                      <a:lnTo>
                        <a:pt x="201" y="0"/>
                      </a:lnTo>
                      <a:close/>
                    </a:path>
                  </a:pathLst>
                </a:custGeom>
                <a:solidFill>
                  <a:srgbClr val="F0F0F0"/>
                </a:solidFill>
                <a:ln w="0">
                  <a:solidFill>
                    <a:srgbClr val="F0F0F0"/>
                  </a:solidFill>
                  <a:prstDash val="solid"/>
                  <a:round/>
                  <a:headEnd/>
                  <a:tailEnd/>
                </a:ln>
              </p:spPr>
              <p:txBody>
                <a:bodyPr/>
                <a:lstStyle/>
                <a:p>
                  <a:endParaRPr lang="fr-FR"/>
                </a:p>
              </p:txBody>
            </p:sp>
            <p:sp>
              <p:nvSpPr>
                <p:cNvPr id="5138" name="Freeform 16"/>
                <p:cNvSpPr>
                  <a:spLocks/>
                </p:cNvSpPr>
                <p:nvPr/>
              </p:nvSpPr>
              <p:spPr bwMode="auto">
                <a:xfrm>
                  <a:off x="1222" y="2499"/>
                  <a:ext cx="259" cy="318"/>
                </a:xfrm>
                <a:custGeom>
                  <a:avLst/>
                  <a:gdLst>
                    <a:gd name="T0" fmla="*/ 197 w 259"/>
                    <a:gd name="T1" fmla="*/ 0 h 318"/>
                    <a:gd name="T2" fmla="*/ 209 w 259"/>
                    <a:gd name="T3" fmla="*/ 24 h 318"/>
                    <a:gd name="T4" fmla="*/ 218 w 259"/>
                    <a:gd name="T5" fmla="*/ 49 h 318"/>
                    <a:gd name="T6" fmla="*/ 227 w 259"/>
                    <a:gd name="T7" fmla="*/ 77 h 318"/>
                    <a:gd name="T8" fmla="*/ 234 w 259"/>
                    <a:gd name="T9" fmla="*/ 105 h 318"/>
                    <a:gd name="T10" fmla="*/ 241 w 259"/>
                    <a:gd name="T11" fmla="*/ 135 h 318"/>
                    <a:gd name="T12" fmla="*/ 246 w 259"/>
                    <a:gd name="T13" fmla="*/ 165 h 318"/>
                    <a:gd name="T14" fmla="*/ 250 w 259"/>
                    <a:gd name="T15" fmla="*/ 195 h 318"/>
                    <a:gd name="T16" fmla="*/ 254 w 259"/>
                    <a:gd name="T17" fmla="*/ 224 h 318"/>
                    <a:gd name="T18" fmla="*/ 257 w 259"/>
                    <a:gd name="T19" fmla="*/ 253 h 318"/>
                    <a:gd name="T20" fmla="*/ 259 w 259"/>
                    <a:gd name="T21" fmla="*/ 281 h 318"/>
                    <a:gd name="T22" fmla="*/ 234 w 259"/>
                    <a:gd name="T23" fmla="*/ 285 h 318"/>
                    <a:gd name="T24" fmla="*/ 209 w 259"/>
                    <a:gd name="T25" fmla="*/ 289 h 318"/>
                    <a:gd name="T26" fmla="*/ 185 w 259"/>
                    <a:gd name="T27" fmla="*/ 292 h 318"/>
                    <a:gd name="T28" fmla="*/ 161 w 259"/>
                    <a:gd name="T29" fmla="*/ 296 h 318"/>
                    <a:gd name="T30" fmla="*/ 137 w 259"/>
                    <a:gd name="T31" fmla="*/ 300 h 318"/>
                    <a:gd name="T32" fmla="*/ 113 w 259"/>
                    <a:gd name="T33" fmla="*/ 303 h 318"/>
                    <a:gd name="T34" fmla="*/ 90 w 259"/>
                    <a:gd name="T35" fmla="*/ 307 h 318"/>
                    <a:gd name="T36" fmla="*/ 65 w 259"/>
                    <a:gd name="T37" fmla="*/ 310 h 318"/>
                    <a:gd name="T38" fmla="*/ 41 w 259"/>
                    <a:gd name="T39" fmla="*/ 314 h 318"/>
                    <a:gd name="T40" fmla="*/ 16 w 259"/>
                    <a:gd name="T41" fmla="*/ 318 h 318"/>
                    <a:gd name="T42" fmla="*/ 14 w 259"/>
                    <a:gd name="T43" fmla="*/ 288 h 318"/>
                    <a:gd name="T44" fmla="*/ 13 w 259"/>
                    <a:gd name="T45" fmla="*/ 259 h 318"/>
                    <a:gd name="T46" fmla="*/ 11 w 259"/>
                    <a:gd name="T47" fmla="*/ 229 h 318"/>
                    <a:gd name="T48" fmla="*/ 9 w 259"/>
                    <a:gd name="T49" fmla="*/ 200 h 318"/>
                    <a:gd name="T50" fmla="*/ 8 w 259"/>
                    <a:gd name="T51" fmla="*/ 170 h 318"/>
                    <a:gd name="T52" fmla="*/ 6 w 259"/>
                    <a:gd name="T53" fmla="*/ 141 h 318"/>
                    <a:gd name="T54" fmla="*/ 5 w 259"/>
                    <a:gd name="T55" fmla="*/ 112 h 318"/>
                    <a:gd name="T56" fmla="*/ 3 w 259"/>
                    <a:gd name="T57" fmla="*/ 82 h 318"/>
                    <a:gd name="T58" fmla="*/ 1 w 259"/>
                    <a:gd name="T59" fmla="*/ 53 h 318"/>
                    <a:gd name="T60" fmla="*/ 0 w 259"/>
                    <a:gd name="T61" fmla="*/ 23 h 318"/>
                    <a:gd name="T62" fmla="*/ 20 w 259"/>
                    <a:gd name="T63" fmla="*/ 21 h 318"/>
                    <a:gd name="T64" fmla="*/ 39 w 259"/>
                    <a:gd name="T65" fmla="*/ 19 h 318"/>
                    <a:gd name="T66" fmla="*/ 59 w 259"/>
                    <a:gd name="T67" fmla="*/ 16 h 318"/>
                    <a:gd name="T68" fmla="*/ 79 w 259"/>
                    <a:gd name="T69" fmla="*/ 14 h 318"/>
                    <a:gd name="T70" fmla="*/ 99 w 259"/>
                    <a:gd name="T71" fmla="*/ 12 h 318"/>
                    <a:gd name="T72" fmla="*/ 118 w 259"/>
                    <a:gd name="T73" fmla="*/ 9 h 318"/>
                    <a:gd name="T74" fmla="*/ 138 w 259"/>
                    <a:gd name="T75" fmla="*/ 7 h 318"/>
                    <a:gd name="T76" fmla="*/ 158 w 259"/>
                    <a:gd name="T77" fmla="*/ 5 h 318"/>
                    <a:gd name="T78" fmla="*/ 178 w 259"/>
                    <a:gd name="T79" fmla="*/ 2 h 318"/>
                    <a:gd name="T80" fmla="*/ 197 w 259"/>
                    <a:gd name="T81" fmla="*/ 0 h 3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9"/>
                    <a:gd name="T124" fmla="*/ 0 h 318"/>
                    <a:gd name="T125" fmla="*/ 259 w 259"/>
                    <a:gd name="T126" fmla="*/ 318 h 3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9" h="318">
                      <a:moveTo>
                        <a:pt x="197" y="0"/>
                      </a:moveTo>
                      <a:lnTo>
                        <a:pt x="209" y="24"/>
                      </a:lnTo>
                      <a:lnTo>
                        <a:pt x="218" y="49"/>
                      </a:lnTo>
                      <a:lnTo>
                        <a:pt x="227" y="77"/>
                      </a:lnTo>
                      <a:lnTo>
                        <a:pt x="234" y="105"/>
                      </a:lnTo>
                      <a:lnTo>
                        <a:pt x="241" y="135"/>
                      </a:lnTo>
                      <a:lnTo>
                        <a:pt x="246" y="165"/>
                      </a:lnTo>
                      <a:lnTo>
                        <a:pt x="250" y="195"/>
                      </a:lnTo>
                      <a:lnTo>
                        <a:pt x="254" y="224"/>
                      </a:lnTo>
                      <a:lnTo>
                        <a:pt x="257" y="253"/>
                      </a:lnTo>
                      <a:lnTo>
                        <a:pt x="259" y="281"/>
                      </a:lnTo>
                      <a:lnTo>
                        <a:pt x="234" y="285"/>
                      </a:lnTo>
                      <a:lnTo>
                        <a:pt x="209" y="289"/>
                      </a:lnTo>
                      <a:lnTo>
                        <a:pt x="185" y="292"/>
                      </a:lnTo>
                      <a:lnTo>
                        <a:pt x="161" y="296"/>
                      </a:lnTo>
                      <a:lnTo>
                        <a:pt x="137" y="300"/>
                      </a:lnTo>
                      <a:lnTo>
                        <a:pt x="113" y="303"/>
                      </a:lnTo>
                      <a:lnTo>
                        <a:pt x="90" y="307"/>
                      </a:lnTo>
                      <a:lnTo>
                        <a:pt x="65" y="310"/>
                      </a:lnTo>
                      <a:lnTo>
                        <a:pt x="41" y="314"/>
                      </a:lnTo>
                      <a:lnTo>
                        <a:pt x="16" y="318"/>
                      </a:lnTo>
                      <a:lnTo>
                        <a:pt x="14" y="288"/>
                      </a:lnTo>
                      <a:lnTo>
                        <a:pt x="13" y="259"/>
                      </a:lnTo>
                      <a:lnTo>
                        <a:pt x="11" y="229"/>
                      </a:lnTo>
                      <a:lnTo>
                        <a:pt x="9" y="200"/>
                      </a:lnTo>
                      <a:lnTo>
                        <a:pt x="8" y="170"/>
                      </a:lnTo>
                      <a:lnTo>
                        <a:pt x="6" y="141"/>
                      </a:lnTo>
                      <a:lnTo>
                        <a:pt x="5" y="112"/>
                      </a:lnTo>
                      <a:lnTo>
                        <a:pt x="3" y="82"/>
                      </a:lnTo>
                      <a:lnTo>
                        <a:pt x="1" y="53"/>
                      </a:lnTo>
                      <a:lnTo>
                        <a:pt x="0" y="23"/>
                      </a:lnTo>
                      <a:lnTo>
                        <a:pt x="20" y="21"/>
                      </a:lnTo>
                      <a:lnTo>
                        <a:pt x="39" y="19"/>
                      </a:lnTo>
                      <a:lnTo>
                        <a:pt x="59" y="16"/>
                      </a:lnTo>
                      <a:lnTo>
                        <a:pt x="79" y="14"/>
                      </a:lnTo>
                      <a:lnTo>
                        <a:pt x="99" y="12"/>
                      </a:lnTo>
                      <a:lnTo>
                        <a:pt x="118" y="9"/>
                      </a:lnTo>
                      <a:lnTo>
                        <a:pt x="138" y="7"/>
                      </a:lnTo>
                      <a:lnTo>
                        <a:pt x="158" y="5"/>
                      </a:lnTo>
                      <a:lnTo>
                        <a:pt x="178" y="2"/>
                      </a:lnTo>
                      <a:lnTo>
                        <a:pt x="197" y="0"/>
                      </a:lnTo>
                      <a:close/>
                    </a:path>
                  </a:pathLst>
                </a:custGeom>
                <a:solidFill>
                  <a:srgbClr val="F8F8F8"/>
                </a:solidFill>
                <a:ln w="0">
                  <a:solidFill>
                    <a:srgbClr val="F8F8F8"/>
                  </a:solidFill>
                  <a:prstDash val="solid"/>
                  <a:round/>
                  <a:headEnd/>
                  <a:tailEnd/>
                </a:ln>
              </p:spPr>
              <p:txBody>
                <a:bodyPr/>
                <a:lstStyle/>
                <a:p>
                  <a:endParaRPr lang="fr-FR"/>
                </a:p>
              </p:txBody>
            </p:sp>
            <p:sp>
              <p:nvSpPr>
                <p:cNvPr id="5139" name="Freeform 17"/>
                <p:cNvSpPr>
                  <a:spLocks/>
                </p:cNvSpPr>
                <p:nvPr/>
              </p:nvSpPr>
              <p:spPr bwMode="auto">
                <a:xfrm>
                  <a:off x="1222" y="2499"/>
                  <a:ext cx="255" cy="318"/>
                </a:xfrm>
                <a:custGeom>
                  <a:avLst/>
                  <a:gdLst>
                    <a:gd name="T0" fmla="*/ 195 w 255"/>
                    <a:gd name="T1" fmla="*/ 0 h 318"/>
                    <a:gd name="T2" fmla="*/ 206 w 255"/>
                    <a:gd name="T3" fmla="*/ 24 h 318"/>
                    <a:gd name="T4" fmla="*/ 215 w 255"/>
                    <a:gd name="T5" fmla="*/ 49 h 318"/>
                    <a:gd name="T6" fmla="*/ 224 w 255"/>
                    <a:gd name="T7" fmla="*/ 77 h 318"/>
                    <a:gd name="T8" fmla="*/ 231 w 255"/>
                    <a:gd name="T9" fmla="*/ 105 h 318"/>
                    <a:gd name="T10" fmla="*/ 237 w 255"/>
                    <a:gd name="T11" fmla="*/ 135 h 318"/>
                    <a:gd name="T12" fmla="*/ 242 w 255"/>
                    <a:gd name="T13" fmla="*/ 165 h 318"/>
                    <a:gd name="T14" fmla="*/ 246 w 255"/>
                    <a:gd name="T15" fmla="*/ 195 h 318"/>
                    <a:gd name="T16" fmla="*/ 250 w 255"/>
                    <a:gd name="T17" fmla="*/ 224 h 318"/>
                    <a:gd name="T18" fmla="*/ 253 w 255"/>
                    <a:gd name="T19" fmla="*/ 253 h 318"/>
                    <a:gd name="T20" fmla="*/ 255 w 255"/>
                    <a:gd name="T21" fmla="*/ 281 h 318"/>
                    <a:gd name="T22" fmla="*/ 230 w 255"/>
                    <a:gd name="T23" fmla="*/ 285 h 318"/>
                    <a:gd name="T24" fmla="*/ 206 w 255"/>
                    <a:gd name="T25" fmla="*/ 289 h 318"/>
                    <a:gd name="T26" fmla="*/ 182 w 255"/>
                    <a:gd name="T27" fmla="*/ 292 h 318"/>
                    <a:gd name="T28" fmla="*/ 159 w 255"/>
                    <a:gd name="T29" fmla="*/ 296 h 318"/>
                    <a:gd name="T30" fmla="*/ 135 w 255"/>
                    <a:gd name="T31" fmla="*/ 300 h 318"/>
                    <a:gd name="T32" fmla="*/ 112 w 255"/>
                    <a:gd name="T33" fmla="*/ 303 h 318"/>
                    <a:gd name="T34" fmla="*/ 88 w 255"/>
                    <a:gd name="T35" fmla="*/ 307 h 318"/>
                    <a:gd name="T36" fmla="*/ 65 w 255"/>
                    <a:gd name="T37" fmla="*/ 310 h 318"/>
                    <a:gd name="T38" fmla="*/ 40 w 255"/>
                    <a:gd name="T39" fmla="*/ 314 h 318"/>
                    <a:gd name="T40" fmla="*/ 16 w 255"/>
                    <a:gd name="T41" fmla="*/ 318 h 318"/>
                    <a:gd name="T42" fmla="*/ 14 w 255"/>
                    <a:gd name="T43" fmla="*/ 288 h 318"/>
                    <a:gd name="T44" fmla="*/ 13 w 255"/>
                    <a:gd name="T45" fmla="*/ 259 h 318"/>
                    <a:gd name="T46" fmla="*/ 11 w 255"/>
                    <a:gd name="T47" fmla="*/ 229 h 318"/>
                    <a:gd name="T48" fmla="*/ 9 w 255"/>
                    <a:gd name="T49" fmla="*/ 200 h 318"/>
                    <a:gd name="T50" fmla="*/ 8 w 255"/>
                    <a:gd name="T51" fmla="*/ 170 h 318"/>
                    <a:gd name="T52" fmla="*/ 6 w 255"/>
                    <a:gd name="T53" fmla="*/ 141 h 318"/>
                    <a:gd name="T54" fmla="*/ 5 w 255"/>
                    <a:gd name="T55" fmla="*/ 112 h 318"/>
                    <a:gd name="T56" fmla="*/ 3 w 255"/>
                    <a:gd name="T57" fmla="*/ 82 h 318"/>
                    <a:gd name="T58" fmla="*/ 1 w 255"/>
                    <a:gd name="T59" fmla="*/ 53 h 318"/>
                    <a:gd name="T60" fmla="*/ 0 w 255"/>
                    <a:gd name="T61" fmla="*/ 23 h 318"/>
                    <a:gd name="T62" fmla="*/ 19 w 255"/>
                    <a:gd name="T63" fmla="*/ 21 h 318"/>
                    <a:gd name="T64" fmla="*/ 39 w 255"/>
                    <a:gd name="T65" fmla="*/ 19 h 318"/>
                    <a:gd name="T66" fmla="*/ 58 w 255"/>
                    <a:gd name="T67" fmla="*/ 16 h 318"/>
                    <a:gd name="T68" fmla="*/ 78 w 255"/>
                    <a:gd name="T69" fmla="*/ 14 h 318"/>
                    <a:gd name="T70" fmla="*/ 97 w 255"/>
                    <a:gd name="T71" fmla="*/ 12 h 318"/>
                    <a:gd name="T72" fmla="*/ 117 w 255"/>
                    <a:gd name="T73" fmla="*/ 9 h 318"/>
                    <a:gd name="T74" fmla="*/ 136 w 255"/>
                    <a:gd name="T75" fmla="*/ 7 h 318"/>
                    <a:gd name="T76" fmla="*/ 156 w 255"/>
                    <a:gd name="T77" fmla="*/ 5 h 318"/>
                    <a:gd name="T78" fmla="*/ 175 w 255"/>
                    <a:gd name="T79" fmla="*/ 2 h 318"/>
                    <a:gd name="T80" fmla="*/ 195 w 255"/>
                    <a:gd name="T81" fmla="*/ 0 h 3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5"/>
                    <a:gd name="T124" fmla="*/ 0 h 318"/>
                    <a:gd name="T125" fmla="*/ 255 w 255"/>
                    <a:gd name="T126" fmla="*/ 318 h 3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5" h="318">
                      <a:moveTo>
                        <a:pt x="195" y="0"/>
                      </a:moveTo>
                      <a:lnTo>
                        <a:pt x="206" y="24"/>
                      </a:lnTo>
                      <a:lnTo>
                        <a:pt x="215" y="49"/>
                      </a:lnTo>
                      <a:lnTo>
                        <a:pt x="224" y="77"/>
                      </a:lnTo>
                      <a:lnTo>
                        <a:pt x="231" y="105"/>
                      </a:lnTo>
                      <a:lnTo>
                        <a:pt x="237" y="135"/>
                      </a:lnTo>
                      <a:lnTo>
                        <a:pt x="242" y="165"/>
                      </a:lnTo>
                      <a:lnTo>
                        <a:pt x="246" y="195"/>
                      </a:lnTo>
                      <a:lnTo>
                        <a:pt x="250" y="224"/>
                      </a:lnTo>
                      <a:lnTo>
                        <a:pt x="253" y="253"/>
                      </a:lnTo>
                      <a:lnTo>
                        <a:pt x="255" y="281"/>
                      </a:lnTo>
                      <a:lnTo>
                        <a:pt x="230" y="285"/>
                      </a:lnTo>
                      <a:lnTo>
                        <a:pt x="206" y="289"/>
                      </a:lnTo>
                      <a:lnTo>
                        <a:pt x="182" y="292"/>
                      </a:lnTo>
                      <a:lnTo>
                        <a:pt x="159" y="296"/>
                      </a:lnTo>
                      <a:lnTo>
                        <a:pt x="135" y="300"/>
                      </a:lnTo>
                      <a:lnTo>
                        <a:pt x="112" y="303"/>
                      </a:lnTo>
                      <a:lnTo>
                        <a:pt x="88" y="307"/>
                      </a:lnTo>
                      <a:lnTo>
                        <a:pt x="65" y="310"/>
                      </a:lnTo>
                      <a:lnTo>
                        <a:pt x="40" y="314"/>
                      </a:lnTo>
                      <a:lnTo>
                        <a:pt x="16" y="318"/>
                      </a:lnTo>
                      <a:lnTo>
                        <a:pt x="14" y="288"/>
                      </a:lnTo>
                      <a:lnTo>
                        <a:pt x="13" y="259"/>
                      </a:lnTo>
                      <a:lnTo>
                        <a:pt x="11" y="229"/>
                      </a:lnTo>
                      <a:lnTo>
                        <a:pt x="9" y="200"/>
                      </a:lnTo>
                      <a:lnTo>
                        <a:pt x="8" y="170"/>
                      </a:lnTo>
                      <a:lnTo>
                        <a:pt x="6" y="141"/>
                      </a:lnTo>
                      <a:lnTo>
                        <a:pt x="5" y="112"/>
                      </a:lnTo>
                      <a:lnTo>
                        <a:pt x="3" y="82"/>
                      </a:lnTo>
                      <a:lnTo>
                        <a:pt x="1" y="53"/>
                      </a:lnTo>
                      <a:lnTo>
                        <a:pt x="0" y="23"/>
                      </a:lnTo>
                      <a:lnTo>
                        <a:pt x="19" y="21"/>
                      </a:lnTo>
                      <a:lnTo>
                        <a:pt x="39" y="19"/>
                      </a:lnTo>
                      <a:lnTo>
                        <a:pt x="58" y="16"/>
                      </a:lnTo>
                      <a:lnTo>
                        <a:pt x="78" y="14"/>
                      </a:lnTo>
                      <a:lnTo>
                        <a:pt x="97" y="12"/>
                      </a:lnTo>
                      <a:lnTo>
                        <a:pt x="117" y="9"/>
                      </a:lnTo>
                      <a:lnTo>
                        <a:pt x="136" y="7"/>
                      </a:lnTo>
                      <a:lnTo>
                        <a:pt x="156" y="5"/>
                      </a:lnTo>
                      <a:lnTo>
                        <a:pt x="175" y="2"/>
                      </a:lnTo>
                      <a:lnTo>
                        <a:pt x="195" y="0"/>
                      </a:lnTo>
                      <a:close/>
                    </a:path>
                  </a:pathLst>
                </a:custGeom>
                <a:solidFill>
                  <a:srgbClr val="FCFCFC"/>
                </a:solidFill>
                <a:ln w="0">
                  <a:solidFill>
                    <a:srgbClr val="FCFCFC"/>
                  </a:solidFill>
                  <a:prstDash val="solid"/>
                  <a:round/>
                  <a:headEnd/>
                  <a:tailEnd/>
                </a:ln>
              </p:spPr>
              <p:txBody>
                <a:bodyPr/>
                <a:lstStyle/>
                <a:p>
                  <a:endParaRPr lang="fr-FR"/>
                </a:p>
              </p:txBody>
            </p:sp>
            <p:sp>
              <p:nvSpPr>
                <p:cNvPr id="5140" name="Freeform 18"/>
                <p:cNvSpPr>
                  <a:spLocks/>
                </p:cNvSpPr>
                <p:nvPr/>
              </p:nvSpPr>
              <p:spPr bwMode="auto">
                <a:xfrm>
                  <a:off x="1222" y="2499"/>
                  <a:ext cx="251" cy="318"/>
                </a:xfrm>
                <a:custGeom>
                  <a:avLst/>
                  <a:gdLst>
                    <a:gd name="T0" fmla="*/ 191 w 251"/>
                    <a:gd name="T1" fmla="*/ 0 h 318"/>
                    <a:gd name="T2" fmla="*/ 202 w 251"/>
                    <a:gd name="T3" fmla="*/ 24 h 318"/>
                    <a:gd name="T4" fmla="*/ 212 w 251"/>
                    <a:gd name="T5" fmla="*/ 49 h 318"/>
                    <a:gd name="T6" fmla="*/ 220 w 251"/>
                    <a:gd name="T7" fmla="*/ 77 h 318"/>
                    <a:gd name="T8" fmla="*/ 227 w 251"/>
                    <a:gd name="T9" fmla="*/ 105 h 318"/>
                    <a:gd name="T10" fmla="*/ 233 w 251"/>
                    <a:gd name="T11" fmla="*/ 135 h 318"/>
                    <a:gd name="T12" fmla="*/ 239 w 251"/>
                    <a:gd name="T13" fmla="*/ 165 h 318"/>
                    <a:gd name="T14" fmla="*/ 243 w 251"/>
                    <a:gd name="T15" fmla="*/ 195 h 318"/>
                    <a:gd name="T16" fmla="*/ 246 w 251"/>
                    <a:gd name="T17" fmla="*/ 224 h 318"/>
                    <a:gd name="T18" fmla="*/ 249 w 251"/>
                    <a:gd name="T19" fmla="*/ 253 h 318"/>
                    <a:gd name="T20" fmla="*/ 251 w 251"/>
                    <a:gd name="T21" fmla="*/ 281 h 318"/>
                    <a:gd name="T22" fmla="*/ 227 w 251"/>
                    <a:gd name="T23" fmla="*/ 285 h 318"/>
                    <a:gd name="T24" fmla="*/ 203 w 251"/>
                    <a:gd name="T25" fmla="*/ 289 h 318"/>
                    <a:gd name="T26" fmla="*/ 180 w 251"/>
                    <a:gd name="T27" fmla="*/ 292 h 318"/>
                    <a:gd name="T28" fmla="*/ 156 w 251"/>
                    <a:gd name="T29" fmla="*/ 296 h 318"/>
                    <a:gd name="T30" fmla="*/ 133 w 251"/>
                    <a:gd name="T31" fmla="*/ 300 h 318"/>
                    <a:gd name="T32" fmla="*/ 110 w 251"/>
                    <a:gd name="T33" fmla="*/ 303 h 318"/>
                    <a:gd name="T34" fmla="*/ 87 w 251"/>
                    <a:gd name="T35" fmla="*/ 307 h 318"/>
                    <a:gd name="T36" fmla="*/ 64 w 251"/>
                    <a:gd name="T37" fmla="*/ 310 h 318"/>
                    <a:gd name="T38" fmla="*/ 40 w 251"/>
                    <a:gd name="T39" fmla="*/ 314 h 318"/>
                    <a:gd name="T40" fmla="*/ 16 w 251"/>
                    <a:gd name="T41" fmla="*/ 318 h 318"/>
                    <a:gd name="T42" fmla="*/ 14 w 251"/>
                    <a:gd name="T43" fmla="*/ 288 h 318"/>
                    <a:gd name="T44" fmla="*/ 12 w 251"/>
                    <a:gd name="T45" fmla="*/ 259 h 318"/>
                    <a:gd name="T46" fmla="*/ 11 w 251"/>
                    <a:gd name="T47" fmla="*/ 229 h 318"/>
                    <a:gd name="T48" fmla="*/ 9 w 251"/>
                    <a:gd name="T49" fmla="*/ 200 h 318"/>
                    <a:gd name="T50" fmla="*/ 8 w 251"/>
                    <a:gd name="T51" fmla="*/ 170 h 318"/>
                    <a:gd name="T52" fmla="*/ 6 w 251"/>
                    <a:gd name="T53" fmla="*/ 141 h 318"/>
                    <a:gd name="T54" fmla="*/ 4 w 251"/>
                    <a:gd name="T55" fmla="*/ 112 h 318"/>
                    <a:gd name="T56" fmla="*/ 3 w 251"/>
                    <a:gd name="T57" fmla="*/ 82 h 318"/>
                    <a:gd name="T58" fmla="*/ 1 w 251"/>
                    <a:gd name="T59" fmla="*/ 53 h 318"/>
                    <a:gd name="T60" fmla="*/ 0 w 251"/>
                    <a:gd name="T61" fmla="*/ 23 h 318"/>
                    <a:gd name="T62" fmla="*/ 19 w 251"/>
                    <a:gd name="T63" fmla="*/ 21 h 318"/>
                    <a:gd name="T64" fmla="*/ 38 w 251"/>
                    <a:gd name="T65" fmla="*/ 19 h 318"/>
                    <a:gd name="T66" fmla="*/ 57 w 251"/>
                    <a:gd name="T67" fmla="*/ 16 h 318"/>
                    <a:gd name="T68" fmla="*/ 76 w 251"/>
                    <a:gd name="T69" fmla="*/ 14 h 318"/>
                    <a:gd name="T70" fmla="*/ 96 w 251"/>
                    <a:gd name="T71" fmla="*/ 12 h 318"/>
                    <a:gd name="T72" fmla="*/ 115 w 251"/>
                    <a:gd name="T73" fmla="*/ 9 h 318"/>
                    <a:gd name="T74" fmla="*/ 134 w 251"/>
                    <a:gd name="T75" fmla="*/ 7 h 318"/>
                    <a:gd name="T76" fmla="*/ 153 w 251"/>
                    <a:gd name="T77" fmla="*/ 5 h 318"/>
                    <a:gd name="T78" fmla="*/ 172 w 251"/>
                    <a:gd name="T79" fmla="*/ 2 h 318"/>
                    <a:gd name="T80" fmla="*/ 191 w 251"/>
                    <a:gd name="T81" fmla="*/ 0 h 3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
                    <a:gd name="T124" fmla="*/ 0 h 318"/>
                    <a:gd name="T125" fmla="*/ 251 w 251"/>
                    <a:gd name="T126" fmla="*/ 318 h 3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 h="318">
                      <a:moveTo>
                        <a:pt x="191" y="0"/>
                      </a:moveTo>
                      <a:lnTo>
                        <a:pt x="202" y="24"/>
                      </a:lnTo>
                      <a:lnTo>
                        <a:pt x="212" y="49"/>
                      </a:lnTo>
                      <a:lnTo>
                        <a:pt x="220" y="77"/>
                      </a:lnTo>
                      <a:lnTo>
                        <a:pt x="227" y="105"/>
                      </a:lnTo>
                      <a:lnTo>
                        <a:pt x="233" y="135"/>
                      </a:lnTo>
                      <a:lnTo>
                        <a:pt x="239" y="165"/>
                      </a:lnTo>
                      <a:lnTo>
                        <a:pt x="243" y="195"/>
                      </a:lnTo>
                      <a:lnTo>
                        <a:pt x="246" y="224"/>
                      </a:lnTo>
                      <a:lnTo>
                        <a:pt x="249" y="253"/>
                      </a:lnTo>
                      <a:lnTo>
                        <a:pt x="251" y="281"/>
                      </a:lnTo>
                      <a:lnTo>
                        <a:pt x="227" y="285"/>
                      </a:lnTo>
                      <a:lnTo>
                        <a:pt x="203" y="289"/>
                      </a:lnTo>
                      <a:lnTo>
                        <a:pt x="180" y="292"/>
                      </a:lnTo>
                      <a:lnTo>
                        <a:pt x="156" y="296"/>
                      </a:lnTo>
                      <a:lnTo>
                        <a:pt x="133" y="300"/>
                      </a:lnTo>
                      <a:lnTo>
                        <a:pt x="110" y="303"/>
                      </a:lnTo>
                      <a:lnTo>
                        <a:pt x="87" y="307"/>
                      </a:lnTo>
                      <a:lnTo>
                        <a:pt x="64" y="310"/>
                      </a:lnTo>
                      <a:lnTo>
                        <a:pt x="40" y="314"/>
                      </a:lnTo>
                      <a:lnTo>
                        <a:pt x="16" y="318"/>
                      </a:lnTo>
                      <a:lnTo>
                        <a:pt x="14" y="288"/>
                      </a:lnTo>
                      <a:lnTo>
                        <a:pt x="12" y="259"/>
                      </a:lnTo>
                      <a:lnTo>
                        <a:pt x="11" y="229"/>
                      </a:lnTo>
                      <a:lnTo>
                        <a:pt x="9" y="200"/>
                      </a:lnTo>
                      <a:lnTo>
                        <a:pt x="8" y="170"/>
                      </a:lnTo>
                      <a:lnTo>
                        <a:pt x="6" y="141"/>
                      </a:lnTo>
                      <a:lnTo>
                        <a:pt x="4" y="112"/>
                      </a:lnTo>
                      <a:lnTo>
                        <a:pt x="3" y="82"/>
                      </a:lnTo>
                      <a:lnTo>
                        <a:pt x="1" y="53"/>
                      </a:lnTo>
                      <a:lnTo>
                        <a:pt x="0" y="23"/>
                      </a:lnTo>
                      <a:lnTo>
                        <a:pt x="19" y="21"/>
                      </a:lnTo>
                      <a:lnTo>
                        <a:pt x="38" y="19"/>
                      </a:lnTo>
                      <a:lnTo>
                        <a:pt x="57" y="16"/>
                      </a:lnTo>
                      <a:lnTo>
                        <a:pt x="76" y="14"/>
                      </a:lnTo>
                      <a:lnTo>
                        <a:pt x="96" y="12"/>
                      </a:lnTo>
                      <a:lnTo>
                        <a:pt x="115" y="9"/>
                      </a:lnTo>
                      <a:lnTo>
                        <a:pt x="134" y="7"/>
                      </a:lnTo>
                      <a:lnTo>
                        <a:pt x="153" y="5"/>
                      </a:lnTo>
                      <a:lnTo>
                        <a:pt x="172" y="2"/>
                      </a:lnTo>
                      <a:lnTo>
                        <a:pt x="191" y="0"/>
                      </a:lnTo>
                      <a:close/>
                    </a:path>
                  </a:pathLst>
                </a:custGeom>
                <a:solidFill>
                  <a:srgbClr val="FFFFFF"/>
                </a:solidFill>
                <a:ln w="0">
                  <a:solidFill>
                    <a:srgbClr val="FFFFFF"/>
                  </a:solidFill>
                  <a:prstDash val="solid"/>
                  <a:round/>
                  <a:headEnd/>
                  <a:tailEnd/>
                </a:ln>
              </p:spPr>
              <p:txBody>
                <a:bodyPr/>
                <a:lstStyle/>
                <a:p>
                  <a:endParaRPr lang="fr-FR"/>
                </a:p>
              </p:txBody>
            </p:sp>
            <p:sp>
              <p:nvSpPr>
                <p:cNvPr id="5141" name="Freeform 19"/>
                <p:cNvSpPr>
                  <a:spLocks/>
                </p:cNvSpPr>
                <p:nvPr/>
              </p:nvSpPr>
              <p:spPr bwMode="auto">
                <a:xfrm>
                  <a:off x="1021" y="2499"/>
                  <a:ext cx="201" cy="324"/>
                </a:xfrm>
                <a:custGeom>
                  <a:avLst/>
                  <a:gdLst>
                    <a:gd name="T0" fmla="*/ 53 w 201"/>
                    <a:gd name="T1" fmla="*/ 0 h 324"/>
                    <a:gd name="T2" fmla="*/ 42 w 201"/>
                    <a:gd name="T3" fmla="*/ 25 h 324"/>
                    <a:gd name="T4" fmla="*/ 32 w 201"/>
                    <a:gd name="T5" fmla="*/ 53 h 324"/>
                    <a:gd name="T6" fmla="*/ 24 w 201"/>
                    <a:gd name="T7" fmla="*/ 85 h 324"/>
                    <a:gd name="T8" fmla="*/ 16 w 201"/>
                    <a:gd name="T9" fmla="*/ 119 h 324"/>
                    <a:gd name="T10" fmla="*/ 10 w 201"/>
                    <a:gd name="T11" fmla="*/ 154 h 324"/>
                    <a:gd name="T12" fmla="*/ 5 w 201"/>
                    <a:gd name="T13" fmla="*/ 190 h 324"/>
                    <a:gd name="T14" fmla="*/ 2 w 201"/>
                    <a:gd name="T15" fmla="*/ 225 h 324"/>
                    <a:gd name="T16" fmla="*/ 0 w 201"/>
                    <a:gd name="T17" fmla="*/ 259 h 324"/>
                    <a:gd name="T18" fmla="*/ 1 w 201"/>
                    <a:gd name="T19" fmla="*/ 291 h 324"/>
                    <a:gd name="T20" fmla="*/ 4 w 201"/>
                    <a:gd name="T21" fmla="*/ 320 h 324"/>
                    <a:gd name="T22" fmla="*/ 23 w 201"/>
                    <a:gd name="T23" fmla="*/ 323 h 324"/>
                    <a:gd name="T24" fmla="*/ 42 w 201"/>
                    <a:gd name="T25" fmla="*/ 324 h 324"/>
                    <a:gd name="T26" fmla="*/ 61 w 201"/>
                    <a:gd name="T27" fmla="*/ 323 h 324"/>
                    <a:gd name="T28" fmla="*/ 78 w 201"/>
                    <a:gd name="T29" fmla="*/ 321 h 324"/>
                    <a:gd name="T30" fmla="*/ 96 w 201"/>
                    <a:gd name="T31" fmla="*/ 319 h 324"/>
                    <a:gd name="T32" fmla="*/ 113 w 201"/>
                    <a:gd name="T33" fmla="*/ 317 h 324"/>
                    <a:gd name="T34" fmla="*/ 131 w 201"/>
                    <a:gd name="T35" fmla="*/ 315 h 324"/>
                    <a:gd name="T36" fmla="*/ 149 w 201"/>
                    <a:gd name="T37" fmla="*/ 314 h 324"/>
                    <a:gd name="T38" fmla="*/ 168 w 201"/>
                    <a:gd name="T39" fmla="*/ 315 h 324"/>
                    <a:gd name="T40" fmla="*/ 188 w 201"/>
                    <a:gd name="T41" fmla="*/ 318 h 324"/>
                    <a:gd name="T42" fmla="*/ 189 w 201"/>
                    <a:gd name="T43" fmla="*/ 288 h 324"/>
                    <a:gd name="T44" fmla="*/ 191 w 201"/>
                    <a:gd name="T45" fmla="*/ 259 h 324"/>
                    <a:gd name="T46" fmla="*/ 192 w 201"/>
                    <a:gd name="T47" fmla="*/ 229 h 324"/>
                    <a:gd name="T48" fmla="*/ 193 w 201"/>
                    <a:gd name="T49" fmla="*/ 200 h 324"/>
                    <a:gd name="T50" fmla="*/ 194 w 201"/>
                    <a:gd name="T51" fmla="*/ 170 h 324"/>
                    <a:gd name="T52" fmla="*/ 196 w 201"/>
                    <a:gd name="T53" fmla="*/ 141 h 324"/>
                    <a:gd name="T54" fmla="*/ 197 w 201"/>
                    <a:gd name="T55" fmla="*/ 112 h 324"/>
                    <a:gd name="T56" fmla="*/ 198 w 201"/>
                    <a:gd name="T57" fmla="*/ 82 h 324"/>
                    <a:gd name="T58" fmla="*/ 199 w 201"/>
                    <a:gd name="T59" fmla="*/ 53 h 324"/>
                    <a:gd name="T60" fmla="*/ 201 w 201"/>
                    <a:gd name="T61" fmla="*/ 23 h 324"/>
                    <a:gd name="T62" fmla="*/ 185 w 201"/>
                    <a:gd name="T63" fmla="*/ 21 h 324"/>
                    <a:gd name="T64" fmla="*/ 170 w 201"/>
                    <a:gd name="T65" fmla="*/ 19 h 324"/>
                    <a:gd name="T66" fmla="*/ 155 w 201"/>
                    <a:gd name="T67" fmla="*/ 16 h 324"/>
                    <a:gd name="T68" fmla="*/ 141 w 201"/>
                    <a:gd name="T69" fmla="*/ 14 h 324"/>
                    <a:gd name="T70" fmla="*/ 127 w 201"/>
                    <a:gd name="T71" fmla="*/ 12 h 324"/>
                    <a:gd name="T72" fmla="*/ 113 w 201"/>
                    <a:gd name="T73" fmla="*/ 9 h 324"/>
                    <a:gd name="T74" fmla="*/ 98 w 201"/>
                    <a:gd name="T75" fmla="*/ 7 h 324"/>
                    <a:gd name="T76" fmla="*/ 83 w 201"/>
                    <a:gd name="T77" fmla="*/ 5 h 324"/>
                    <a:gd name="T78" fmla="*/ 68 w 201"/>
                    <a:gd name="T79" fmla="*/ 2 h 324"/>
                    <a:gd name="T80" fmla="*/ 53 w 201"/>
                    <a:gd name="T81" fmla="*/ 0 h 3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1"/>
                    <a:gd name="T124" fmla="*/ 0 h 324"/>
                    <a:gd name="T125" fmla="*/ 201 w 201"/>
                    <a:gd name="T126" fmla="*/ 324 h 3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1" h="324">
                      <a:moveTo>
                        <a:pt x="53" y="0"/>
                      </a:moveTo>
                      <a:lnTo>
                        <a:pt x="42" y="25"/>
                      </a:lnTo>
                      <a:lnTo>
                        <a:pt x="32" y="53"/>
                      </a:lnTo>
                      <a:lnTo>
                        <a:pt x="24" y="85"/>
                      </a:lnTo>
                      <a:lnTo>
                        <a:pt x="16" y="119"/>
                      </a:lnTo>
                      <a:lnTo>
                        <a:pt x="10" y="154"/>
                      </a:lnTo>
                      <a:lnTo>
                        <a:pt x="5" y="190"/>
                      </a:lnTo>
                      <a:lnTo>
                        <a:pt x="2" y="225"/>
                      </a:lnTo>
                      <a:lnTo>
                        <a:pt x="0" y="259"/>
                      </a:lnTo>
                      <a:lnTo>
                        <a:pt x="1" y="291"/>
                      </a:lnTo>
                      <a:lnTo>
                        <a:pt x="4" y="320"/>
                      </a:lnTo>
                      <a:lnTo>
                        <a:pt x="23" y="323"/>
                      </a:lnTo>
                      <a:lnTo>
                        <a:pt x="42" y="324"/>
                      </a:lnTo>
                      <a:lnTo>
                        <a:pt x="61" y="323"/>
                      </a:lnTo>
                      <a:lnTo>
                        <a:pt x="78" y="321"/>
                      </a:lnTo>
                      <a:lnTo>
                        <a:pt x="96" y="319"/>
                      </a:lnTo>
                      <a:lnTo>
                        <a:pt x="113" y="317"/>
                      </a:lnTo>
                      <a:lnTo>
                        <a:pt x="131" y="315"/>
                      </a:lnTo>
                      <a:lnTo>
                        <a:pt x="149" y="314"/>
                      </a:lnTo>
                      <a:lnTo>
                        <a:pt x="168" y="315"/>
                      </a:lnTo>
                      <a:lnTo>
                        <a:pt x="188" y="318"/>
                      </a:lnTo>
                      <a:lnTo>
                        <a:pt x="189" y="288"/>
                      </a:lnTo>
                      <a:lnTo>
                        <a:pt x="191" y="259"/>
                      </a:lnTo>
                      <a:lnTo>
                        <a:pt x="192" y="229"/>
                      </a:lnTo>
                      <a:lnTo>
                        <a:pt x="193" y="200"/>
                      </a:lnTo>
                      <a:lnTo>
                        <a:pt x="194" y="170"/>
                      </a:lnTo>
                      <a:lnTo>
                        <a:pt x="196" y="141"/>
                      </a:lnTo>
                      <a:lnTo>
                        <a:pt x="197" y="112"/>
                      </a:lnTo>
                      <a:lnTo>
                        <a:pt x="198" y="82"/>
                      </a:lnTo>
                      <a:lnTo>
                        <a:pt x="199" y="53"/>
                      </a:lnTo>
                      <a:lnTo>
                        <a:pt x="201" y="23"/>
                      </a:lnTo>
                      <a:lnTo>
                        <a:pt x="185" y="21"/>
                      </a:lnTo>
                      <a:lnTo>
                        <a:pt x="170" y="19"/>
                      </a:lnTo>
                      <a:lnTo>
                        <a:pt x="155" y="16"/>
                      </a:lnTo>
                      <a:lnTo>
                        <a:pt x="141" y="14"/>
                      </a:lnTo>
                      <a:lnTo>
                        <a:pt x="127" y="12"/>
                      </a:lnTo>
                      <a:lnTo>
                        <a:pt x="113" y="9"/>
                      </a:lnTo>
                      <a:lnTo>
                        <a:pt x="98" y="7"/>
                      </a:lnTo>
                      <a:lnTo>
                        <a:pt x="83" y="5"/>
                      </a:lnTo>
                      <a:lnTo>
                        <a:pt x="68" y="2"/>
                      </a:lnTo>
                      <a:lnTo>
                        <a:pt x="53" y="0"/>
                      </a:lnTo>
                      <a:close/>
                    </a:path>
                  </a:pathLst>
                </a:custGeom>
                <a:solidFill>
                  <a:srgbClr val="E0E0E0"/>
                </a:solidFill>
                <a:ln w="0">
                  <a:solidFill>
                    <a:srgbClr val="E0E0E0"/>
                  </a:solidFill>
                  <a:prstDash val="solid"/>
                  <a:round/>
                  <a:headEnd/>
                  <a:tailEnd/>
                </a:ln>
              </p:spPr>
              <p:txBody>
                <a:bodyPr/>
                <a:lstStyle/>
                <a:p>
                  <a:endParaRPr lang="fr-FR"/>
                </a:p>
              </p:txBody>
            </p:sp>
            <p:sp>
              <p:nvSpPr>
                <p:cNvPr id="5142" name="Freeform 20"/>
                <p:cNvSpPr>
                  <a:spLocks/>
                </p:cNvSpPr>
                <p:nvPr/>
              </p:nvSpPr>
              <p:spPr bwMode="auto">
                <a:xfrm>
                  <a:off x="1039" y="2499"/>
                  <a:ext cx="183" cy="324"/>
                </a:xfrm>
                <a:custGeom>
                  <a:avLst/>
                  <a:gdLst>
                    <a:gd name="T0" fmla="*/ 49 w 183"/>
                    <a:gd name="T1" fmla="*/ 0 h 324"/>
                    <a:gd name="T2" fmla="*/ 39 w 183"/>
                    <a:gd name="T3" fmla="*/ 25 h 324"/>
                    <a:gd name="T4" fmla="*/ 30 w 183"/>
                    <a:gd name="T5" fmla="*/ 53 h 324"/>
                    <a:gd name="T6" fmla="*/ 21 w 183"/>
                    <a:gd name="T7" fmla="*/ 85 h 324"/>
                    <a:gd name="T8" fmla="*/ 14 w 183"/>
                    <a:gd name="T9" fmla="*/ 119 h 324"/>
                    <a:gd name="T10" fmla="*/ 8 w 183"/>
                    <a:gd name="T11" fmla="*/ 154 h 324"/>
                    <a:gd name="T12" fmla="*/ 3 w 183"/>
                    <a:gd name="T13" fmla="*/ 190 h 324"/>
                    <a:gd name="T14" fmla="*/ 0 w 183"/>
                    <a:gd name="T15" fmla="*/ 225 h 324"/>
                    <a:gd name="T16" fmla="*/ 0 w 183"/>
                    <a:gd name="T17" fmla="*/ 259 h 324"/>
                    <a:gd name="T18" fmla="*/ 1 w 183"/>
                    <a:gd name="T19" fmla="*/ 291 h 324"/>
                    <a:gd name="T20" fmla="*/ 5 w 183"/>
                    <a:gd name="T21" fmla="*/ 320 h 324"/>
                    <a:gd name="T22" fmla="*/ 23 w 183"/>
                    <a:gd name="T23" fmla="*/ 323 h 324"/>
                    <a:gd name="T24" fmla="*/ 40 w 183"/>
                    <a:gd name="T25" fmla="*/ 324 h 324"/>
                    <a:gd name="T26" fmla="*/ 56 w 183"/>
                    <a:gd name="T27" fmla="*/ 323 h 324"/>
                    <a:gd name="T28" fmla="*/ 72 w 183"/>
                    <a:gd name="T29" fmla="*/ 321 h 324"/>
                    <a:gd name="T30" fmla="*/ 88 w 183"/>
                    <a:gd name="T31" fmla="*/ 319 h 324"/>
                    <a:gd name="T32" fmla="*/ 104 w 183"/>
                    <a:gd name="T33" fmla="*/ 317 h 324"/>
                    <a:gd name="T34" fmla="*/ 120 w 183"/>
                    <a:gd name="T35" fmla="*/ 315 h 324"/>
                    <a:gd name="T36" fmla="*/ 136 w 183"/>
                    <a:gd name="T37" fmla="*/ 314 h 324"/>
                    <a:gd name="T38" fmla="*/ 153 w 183"/>
                    <a:gd name="T39" fmla="*/ 315 h 324"/>
                    <a:gd name="T40" fmla="*/ 171 w 183"/>
                    <a:gd name="T41" fmla="*/ 318 h 324"/>
                    <a:gd name="T42" fmla="*/ 172 w 183"/>
                    <a:gd name="T43" fmla="*/ 288 h 324"/>
                    <a:gd name="T44" fmla="*/ 174 w 183"/>
                    <a:gd name="T45" fmla="*/ 259 h 324"/>
                    <a:gd name="T46" fmla="*/ 175 w 183"/>
                    <a:gd name="T47" fmla="*/ 229 h 324"/>
                    <a:gd name="T48" fmla="*/ 176 w 183"/>
                    <a:gd name="T49" fmla="*/ 200 h 324"/>
                    <a:gd name="T50" fmla="*/ 177 w 183"/>
                    <a:gd name="T51" fmla="*/ 170 h 324"/>
                    <a:gd name="T52" fmla="*/ 178 w 183"/>
                    <a:gd name="T53" fmla="*/ 141 h 324"/>
                    <a:gd name="T54" fmla="*/ 179 w 183"/>
                    <a:gd name="T55" fmla="*/ 112 h 324"/>
                    <a:gd name="T56" fmla="*/ 180 w 183"/>
                    <a:gd name="T57" fmla="*/ 82 h 324"/>
                    <a:gd name="T58" fmla="*/ 182 w 183"/>
                    <a:gd name="T59" fmla="*/ 53 h 324"/>
                    <a:gd name="T60" fmla="*/ 183 w 183"/>
                    <a:gd name="T61" fmla="*/ 23 h 324"/>
                    <a:gd name="T62" fmla="*/ 169 w 183"/>
                    <a:gd name="T63" fmla="*/ 21 h 324"/>
                    <a:gd name="T64" fmla="*/ 155 w 183"/>
                    <a:gd name="T65" fmla="*/ 19 h 324"/>
                    <a:gd name="T66" fmla="*/ 142 w 183"/>
                    <a:gd name="T67" fmla="*/ 16 h 324"/>
                    <a:gd name="T68" fmla="*/ 129 w 183"/>
                    <a:gd name="T69" fmla="*/ 14 h 324"/>
                    <a:gd name="T70" fmla="*/ 116 w 183"/>
                    <a:gd name="T71" fmla="*/ 12 h 324"/>
                    <a:gd name="T72" fmla="*/ 103 w 183"/>
                    <a:gd name="T73" fmla="*/ 9 h 324"/>
                    <a:gd name="T74" fmla="*/ 90 w 183"/>
                    <a:gd name="T75" fmla="*/ 7 h 324"/>
                    <a:gd name="T76" fmla="*/ 77 w 183"/>
                    <a:gd name="T77" fmla="*/ 5 h 324"/>
                    <a:gd name="T78" fmla="*/ 63 w 183"/>
                    <a:gd name="T79" fmla="*/ 2 h 324"/>
                    <a:gd name="T80" fmla="*/ 49 w 183"/>
                    <a:gd name="T81" fmla="*/ 0 h 3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3"/>
                    <a:gd name="T124" fmla="*/ 0 h 324"/>
                    <a:gd name="T125" fmla="*/ 183 w 183"/>
                    <a:gd name="T126" fmla="*/ 324 h 3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3" h="324">
                      <a:moveTo>
                        <a:pt x="49" y="0"/>
                      </a:moveTo>
                      <a:lnTo>
                        <a:pt x="39" y="25"/>
                      </a:lnTo>
                      <a:lnTo>
                        <a:pt x="30" y="53"/>
                      </a:lnTo>
                      <a:lnTo>
                        <a:pt x="21" y="85"/>
                      </a:lnTo>
                      <a:lnTo>
                        <a:pt x="14" y="119"/>
                      </a:lnTo>
                      <a:lnTo>
                        <a:pt x="8" y="154"/>
                      </a:lnTo>
                      <a:lnTo>
                        <a:pt x="3" y="190"/>
                      </a:lnTo>
                      <a:lnTo>
                        <a:pt x="0" y="225"/>
                      </a:lnTo>
                      <a:lnTo>
                        <a:pt x="0" y="259"/>
                      </a:lnTo>
                      <a:lnTo>
                        <a:pt x="1" y="291"/>
                      </a:lnTo>
                      <a:lnTo>
                        <a:pt x="5" y="320"/>
                      </a:lnTo>
                      <a:lnTo>
                        <a:pt x="23" y="323"/>
                      </a:lnTo>
                      <a:lnTo>
                        <a:pt x="40" y="324"/>
                      </a:lnTo>
                      <a:lnTo>
                        <a:pt x="56" y="323"/>
                      </a:lnTo>
                      <a:lnTo>
                        <a:pt x="72" y="321"/>
                      </a:lnTo>
                      <a:lnTo>
                        <a:pt x="88" y="319"/>
                      </a:lnTo>
                      <a:lnTo>
                        <a:pt x="104" y="317"/>
                      </a:lnTo>
                      <a:lnTo>
                        <a:pt x="120" y="315"/>
                      </a:lnTo>
                      <a:lnTo>
                        <a:pt x="136" y="314"/>
                      </a:lnTo>
                      <a:lnTo>
                        <a:pt x="153" y="315"/>
                      </a:lnTo>
                      <a:lnTo>
                        <a:pt x="171" y="318"/>
                      </a:lnTo>
                      <a:lnTo>
                        <a:pt x="172" y="288"/>
                      </a:lnTo>
                      <a:lnTo>
                        <a:pt x="174" y="259"/>
                      </a:lnTo>
                      <a:lnTo>
                        <a:pt x="175" y="229"/>
                      </a:lnTo>
                      <a:lnTo>
                        <a:pt x="176" y="200"/>
                      </a:lnTo>
                      <a:lnTo>
                        <a:pt x="177" y="170"/>
                      </a:lnTo>
                      <a:lnTo>
                        <a:pt x="178" y="141"/>
                      </a:lnTo>
                      <a:lnTo>
                        <a:pt x="179" y="112"/>
                      </a:lnTo>
                      <a:lnTo>
                        <a:pt x="180" y="82"/>
                      </a:lnTo>
                      <a:lnTo>
                        <a:pt x="182" y="53"/>
                      </a:lnTo>
                      <a:lnTo>
                        <a:pt x="183" y="23"/>
                      </a:lnTo>
                      <a:lnTo>
                        <a:pt x="169" y="21"/>
                      </a:lnTo>
                      <a:lnTo>
                        <a:pt x="155" y="19"/>
                      </a:lnTo>
                      <a:lnTo>
                        <a:pt x="142" y="16"/>
                      </a:lnTo>
                      <a:lnTo>
                        <a:pt x="129" y="14"/>
                      </a:lnTo>
                      <a:lnTo>
                        <a:pt x="116" y="12"/>
                      </a:lnTo>
                      <a:lnTo>
                        <a:pt x="103" y="9"/>
                      </a:lnTo>
                      <a:lnTo>
                        <a:pt x="90" y="7"/>
                      </a:lnTo>
                      <a:lnTo>
                        <a:pt x="77" y="5"/>
                      </a:lnTo>
                      <a:lnTo>
                        <a:pt x="63" y="2"/>
                      </a:lnTo>
                      <a:lnTo>
                        <a:pt x="49" y="0"/>
                      </a:lnTo>
                      <a:close/>
                    </a:path>
                  </a:pathLst>
                </a:custGeom>
                <a:solidFill>
                  <a:srgbClr val="E0E0E0"/>
                </a:solidFill>
                <a:ln w="0">
                  <a:solidFill>
                    <a:srgbClr val="E0E0E0"/>
                  </a:solidFill>
                  <a:prstDash val="solid"/>
                  <a:round/>
                  <a:headEnd/>
                  <a:tailEnd/>
                </a:ln>
              </p:spPr>
              <p:txBody>
                <a:bodyPr/>
                <a:lstStyle/>
                <a:p>
                  <a:endParaRPr lang="fr-FR"/>
                </a:p>
              </p:txBody>
            </p:sp>
            <p:sp>
              <p:nvSpPr>
                <p:cNvPr id="5143" name="Freeform 21"/>
                <p:cNvSpPr>
                  <a:spLocks/>
                </p:cNvSpPr>
                <p:nvPr/>
              </p:nvSpPr>
              <p:spPr bwMode="auto">
                <a:xfrm>
                  <a:off x="1056" y="2499"/>
                  <a:ext cx="166" cy="324"/>
                </a:xfrm>
                <a:custGeom>
                  <a:avLst/>
                  <a:gdLst>
                    <a:gd name="T0" fmla="*/ 47 w 166"/>
                    <a:gd name="T1" fmla="*/ 0 h 324"/>
                    <a:gd name="T2" fmla="*/ 37 w 166"/>
                    <a:gd name="T3" fmla="*/ 25 h 324"/>
                    <a:gd name="T4" fmla="*/ 28 w 166"/>
                    <a:gd name="T5" fmla="*/ 53 h 324"/>
                    <a:gd name="T6" fmla="*/ 20 w 166"/>
                    <a:gd name="T7" fmla="*/ 85 h 324"/>
                    <a:gd name="T8" fmla="*/ 13 w 166"/>
                    <a:gd name="T9" fmla="*/ 119 h 324"/>
                    <a:gd name="T10" fmla="*/ 7 w 166"/>
                    <a:gd name="T11" fmla="*/ 154 h 324"/>
                    <a:gd name="T12" fmla="*/ 3 w 166"/>
                    <a:gd name="T13" fmla="*/ 190 h 324"/>
                    <a:gd name="T14" fmla="*/ 0 w 166"/>
                    <a:gd name="T15" fmla="*/ 225 h 324"/>
                    <a:gd name="T16" fmla="*/ 0 w 166"/>
                    <a:gd name="T17" fmla="*/ 259 h 324"/>
                    <a:gd name="T18" fmla="*/ 2 w 166"/>
                    <a:gd name="T19" fmla="*/ 291 h 324"/>
                    <a:gd name="T20" fmla="*/ 7 w 166"/>
                    <a:gd name="T21" fmla="*/ 320 h 324"/>
                    <a:gd name="T22" fmla="*/ 23 w 166"/>
                    <a:gd name="T23" fmla="*/ 323 h 324"/>
                    <a:gd name="T24" fmla="*/ 39 w 166"/>
                    <a:gd name="T25" fmla="*/ 324 h 324"/>
                    <a:gd name="T26" fmla="*/ 53 w 166"/>
                    <a:gd name="T27" fmla="*/ 323 h 324"/>
                    <a:gd name="T28" fmla="*/ 67 w 166"/>
                    <a:gd name="T29" fmla="*/ 321 h 324"/>
                    <a:gd name="T30" fmla="*/ 82 w 166"/>
                    <a:gd name="T31" fmla="*/ 319 h 324"/>
                    <a:gd name="T32" fmla="*/ 96 w 166"/>
                    <a:gd name="T33" fmla="*/ 317 h 324"/>
                    <a:gd name="T34" fmla="*/ 110 w 166"/>
                    <a:gd name="T35" fmla="*/ 315 h 324"/>
                    <a:gd name="T36" fmla="*/ 124 w 166"/>
                    <a:gd name="T37" fmla="*/ 314 h 324"/>
                    <a:gd name="T38" fmla="*/ 140 w 166"/>
                    <a:gd name="T39" fmla="*/ 315 h 324"/>
                    <a:gd name="T40" fmla="*/ 155 w 166"/>
                    <a:gd name="T41" fmla="*/ 318 h 324"/>
                    <a:gd name="T42" fmla="*/ 156 w 166"/>
                    <a:gd name="T43" fmla="*/ 288 h 324"/>
                    <a:gd name="T44" fmla="*/ 158 w 166"/>
                    <a:gd name="T45" fmla="*/ 259 h 324"/>
                    <a:gd name="T46" fmla="*/ 159 w 166"/>
                    <a:gd name="T47" fmla="*/ 229 h 324"/>
                    <a:gd name="T48" fmla="*/ 160 w 166"/>
                    <a:gd name="T49" fmla="*/ 200 h 324"/>
                    <a:gd name="T50" fmla="*/ 161 w 166"/>
                    <a:gd name="T51" fmla="*/ 170 h 324"/>
                    <a:gd name="T52" fmla="*/ 162 w 166"/>
                    <a:gd name="T53" fmla="*/ 141 h 324"/>
                    <a:gd name="T54" fmla="*/ 163 w 166"/>
                    <a:gd name="T55" fmla="*/ 112 h 324"/>
                    <a:gd name="T56" fmla="*/ 164 w 166"/>
                    <a:gd name="T57" fmla="*/ 82 h 324"/>
                    <a:gd name="T58" fmla="*/ 165 w 166"/>
                    <a:gd name="T59" fmla="*/ 53 h 324"/>
                    <a:gd name="T60" fmla="*/ 166 w 166"/>
                    <a:gd name="T61" fmla="*/ 23 h 324"/>
                    <a:gd name="T62" fmla="*/ 153 w 166"/>
                    <a:gd name="T63" fmla="*/ 21 h 324"/>
                    <a:gd name="T64" fmla="*/ 141 w 166"/>
                    <a:gd name="T65" fmla="*/ 19 h 324"/>
                    <a:gd name="T66" fmla="*/ 129 w 166"/>
                    <a:gd name="T67" fmla="*/ 16 h 324"/>
                    <a:gd name="T68" fmla="*/ 118 w 166"/>
                    <a:gd name="T69" fmla="*/ 14 h 324"/>
                    <a:gd name="T70" fmla="*/ 106 w 166"/>
                    <a:gd name="T71" fmla="*/ 12 h 324"/>
                    <a:gd name="T72" fmla="*/ 95 w 166"/>
                    <a:gd name="T73" fmla="*/ 9 h 324"/>
                    <a:gd name="T74" fmla="*/ 83 w 166"/>
                    <a:gd name="T75" fmla="*/ 7 h 324"/>
                    <a:gd name="T76" fmla="*/ 72 w 166"/>
                    <a:gd name="T77" fmla="*/ 5 h 324"/>
                    <a:gd name="T78" fmla="*/ 59 w 166"/>
                    <a:gd name="T79" fmla="*/ 2 h 324"/>
                    <a:gd name="T80" fmla="*/ 47 w 166"/>
                    <a:gd name="T81" fmla="*/ 0 h 3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6"/>
                    <a:gd name="T124" fmla="*/ 0 h 324"/>
                    <a:gd name="T125" fmla="*/ 166 w 166"/>
                    <a:gd name="T126" fmla="*/ 324 h 3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6" h="324">
                      <a:moveTo>
                        <a:pt x="47" y="0"/>
                      </a:moveTo>
                      <a:lnTo>
                        <a:pt x="37" y="25"/>
                      </a:lnTo>
                      <a:lnTo>
                        <a:pt x="28" y="53"/>
                      </a:lnTo>
                      <a:lnTo>
                        <a:pt x="20" y="85"/>
                      </a:lnTo>
                      <a:lnTo>
                        <a:pt x="13" y="119"/>
                      </a:lnTo>
                      <a:lnTo>
                        <a:pt x="7" y="154"/>
                      </a:lnTo>
                      <a:lnTo>
                        <a:pt x="3" y="190"/>
                      </a:lnTo>
                      <a:lnTo>
                        <a:pt x="0" y="225"/>
                      </a:lnTo>
                      <a:lnTo>
                        <a:pt x="0" y="259"/>
                      </a:lnTo>
                      <a:lnTo>
                        <a:pt x="2" y="291"/>
                      </a:lnTo>
                      <a:lnTo>
                        <a:pt x="7" y="320"/>
                      </a:lnTo>
                      <a:lnTo>
                        <a:pt x="23" y="323"/>
                      </a:lnTo>
                      <a:lnTo>
                        <a:pt x="39" y="324"/>
                      </a:lnTo>
                      <a:lnTo>
                        <a:pt x="53" y="323"/>
                      </a:lnTo>
                      <a:lnTo>
                        <a:pt x="67" y="321"/>
                      </a:lnTo>
                      <a:lnTo>
                        <a:pt x="82" y="319"/>
                      </a:lnTo>
                      <a:lnTo>
                        <a:pt x="96" y="317"/>
                      </a:lnTo>
                      <a:lnTo>
                        <a:pt x="110" y="315"/>
                      </a:lnTo>
                      <a:lnTo>
                        <a:pt x="124" y="314"/>
                      </a:lnTo>
                      <a:lnTo>
                        <a:pt x="140" y="315"/>
                      </a:lnTo>
                      <a:lnTo>
                        <a:pt x="155" y="318"/>
                      </a:lnTo>
                      <a:lnTo>
                        <a:pt x="156" y="288"/>
                      </a:lnTo>
                      <a:lnTo>
                        <a:pt x="158" y="259"/>
                      </a:lnTo>
                      <a:lnTo>
                        <a:pt x="159" y="229"/>
                      </a:lnTo>
                      <a:lnTo>
                        <a:pt x="160" y="200"/>
                      </a:lnTo>
                      <a:lnTo>
                        <a:pt x="161" y="170"/>
                      </a:lnTo>
                      <a:lnTo>
                        <a:pt x="162" y="141"/>
                      </a:lnTo>
                      <a:lnTo>
                        <a:pt x="163" y="112"/>
                      </a:lnTo>
                      <a:lnTo>
                        <a:pt x="164" y="82"/>
                      </a:lnTo>
                      <a:lnTo>
                        <a:pt x="165" y="53"/>
                      </a:lnTo>
                      <a:lnTo>
                        <a:pt x="166" y="23"/>
                      </a:lnTo>
                      <a:lnTo>
                        <a:pt x="153" y="21"/>
                      </a:lnTo>
                      <a:lnTo>
                        <a:pt x="141" y="19"/>
                      </a:lnTo>
                      <a:lnTo>
                        <a:pt x="129" y="16"/>
                      </a:lnTo>
                      <a:lnTo>
                        <a:pt x="118" y="14"/>
                      </a:lnTo>
                      <a:lnTo>
                        <a:pt x="106" y="12"/>
                      </a:lnTo>
                      <a:lnTo>
                        <a:pt x="95" y="9"/>
                      </a:lnTo>
                      <a:lnTo>
                        <a:pt x="83" y="7"/>
                      </a:lnTo>
                      <a:lnTo>
                        <a:pt x="72" y="5"/>
                      </a:lnTo>
                      <a:lnTo>
                        <a:pt x="59" y="2"/>
                      </a:lnTo>
                      <a:lnTo>
                        <a:pt x="47" y="0"/>
                      </a:lnTo>
                      <a:close/>
                    </a:path>
                  </a:pathLst>
                </a:custGeom>
                <a:solidFill>
                  <a:srgbClr val="F0F0F0"/>
                </a:solidFill>
                <a:ln w="0">
                  <a:solidFill>
                    <a:srgbClr val="F0F0F0"/>
                  </a:solidFill>
                  <a:prstDash val="solid"/>
                  <a:round/>
                  <a:headEnd/>
                  <a:tailEnd/>
                </a:ln>
              </p:spPr>
              <p:txBody>
                <a:bodyPr/>
                <a:lstStyle/>
                <a:p>
                  <a:endParaRPr lang="fr-FR"/>
                </a:p>
              </p:txBody>
            </p:sp>
            <p:sp>
              <p:nvSpPr>
                <p:cNvPr id="5144" name="Freeform 22"/>
                <p:cNvSpPr>
                  <a:spLocks/>
                </p:cNvSpPr>
                <p:nvPr/>
              </p:nvSpPr>
              <p:spPr bwMode="auto">
                <a:xfrm>
                  <a:off x="1073" y="2499"/>
                  <a:ext cx="149" cy="324"/>
                </a:xfrm>
                <a:custGeom>
                  <a:avLst/>
                  <a:gdLst>
                    <a:gd name="T0" fmla="*/ 45 w 149"/>
                    <a:gd name="T1" fmla="*/ 0 h 324"/>
                    <a:gd name="T2" fmla="*/ 35 w 149"/>
                    <a:gd name="T3" fmla="*/ 25 h 324"/>
                    <a:gd name="T4" fmla="*/ 26 w 149"/>
                    <a:gd name="T5" fmla="*/ 53 h 324"/>
                    <a:gd name="T6" fmla="*/ 18 w 149"/>
                    <a:gd name="T7" fmla="*/ 85 h 324"/>
                    <a:gd name="T8" fmla="*/ 12 w 149"/>
                    <a:gd name="T9" fmla="*/ 119 h 324"/>
                    <a:gd name="T10" fmla="*/ 6 w 149"/>
                    <a:gd name="T11" fmla="*/ 154 h 324"/>
                    <a:gd name="T12" fmla="*/ 2 w 149"/>
                    <a:gd name="T13" fmla="*/ 190 h 324"/>
                    <a:gd name="T14" fmla="*/ 0 w 149"/>
                    <a:gd name="T15" fmla="*/ 225 h 324"/>
                    <a:gd name="T16" fmla="*/ 1 w 149"/>
                    <a:gd name="T17" fmla="*/ 259 h 324"/>
                    <a:gd name="T18" fmla="*/ 4 w 149"/>
                    <a:gd name="T19" fmla="*/ 291 h 324"/>
                    <a:gd name="T20" fmla="*/ 10 w 149"/>
                    <a:gd name="T21" fmla="*/ 320 h 324"/>
                    <a:gd name="T22" fmla="*/ 24 w 149"/>
                    <a:gd name="T23" fmla="*/ 323 h 324"/>
                    <a:gd name="T24" fmla="*/ 37 w 149"/>
                    <a:gd name="T25" fmla="*/ 324 h 324"/>
                    <a:gd name="T26" fmla="*/ 50 w 149"/>
                    <a:gd name="T27" fmla="*/ 323 h 324"/>
                    <a:gd name="T28" fmla="*/ 63 w 149"/>
                    <a:gd name="T29" fmla="*/ 321 h 324"/>
                    <a:gd name="T30" fmla="*/ 75 w 149"/>
                    <a:gd name="T31" fmla="*/ 319 h 324"/>
                    <a:gd name="T32" fmla="*/ 87 w 149"/>
                    <a:gd name="T33" fmla="*/ 317 h 324"/>
                    <a:gd name="T34" fmla="*/ 100 w 149"/>
                    <a:gd name="T35" fmla="*/ 315 h 324"/>
                    <a:gd name="T36" fmla="*/ 113 w 149"/>
                    <a:gd name="T37" fmla="*/ 314 h 324"/>
                    <a:gd name="T38" fmla="*/ 126 w 149"/>
                    <a:gd name="T39" fmla="*/ 315 h 324"/>
                    <a:gd name="T40" fmla="*/ 140 w 149"/>
                    <a:gd name="T41" fmla="*/ 318 h 324"/>
                    <a:gd name="T42" fmla="*/ 141 w 149"/>
                    <a:gd name="T43" fmla="*/ 288 h 324"/>
                    <a:gd name="T44" fmla="*/ 142 w 149"/>
                    <a:gd name="T45" fmla="*/ 259 h 324"/>
                    <a:gd name="T46" fmla="*/ 143 w 149"/>
                    <a:gd name="T47" fmla="*/ 229 h 324"/>
                    <a:gd name="T48" fmla="*/ 143 w 149"/>
                    <a:gd name="T49" fmla="*/ 200 h 324"/>
                    <a:gd name="T50" fmla="*/ 144 w 149"/>
                    <a:gd name="T51" fmla="*/ 170 h 324"/>
                    <a:gd name="T52" fmla="*/ 145 w 149"/>
                    <a:gd name="T53" fmla="*/ 141 h 324"/>
                    <a:gd name="T54" fmla="*/ 146 w 149"/>
                    <a:gd name="T55" fmla="*/ 112 h 324"/>
                    <a:gd name="T56" fmla="*/ 147 w 149"/>
                    <a:gd name="T57" fmla="*/ 82 h 324"/>
                    <a:gd name="T58" fmla="*/ 148 w 149"/>
                    <a:gd name="T59" fmla="*/ 53 h 324"/>
                    <a:gd name="T60" fmla="*/ 149 w 149"/>
                    <a:gd name="T61" fmla="*/ 23 h 324"/>
                    <a:gd name="T62" fmla="*/ 138 w 149"/>
                    <a:gd name="T63" fmla="*/ 21 h 324"/>
                    <a:gd name="T64" fmla="*/ 127 w 149"/>
                    <a:gd name="T65" fmla="*/ 19 h 324"/>
                    <a:gd name="T66" fmla="*/ 117 w 149"/>
                    <a:gd name="T67" fmla="*/ 16 h 324"/>
                    <a:gd name="T68" fmla="*/ 107 w 149"/>
                    <a:gd name="T69" fmla="*/ 14 h 324"/>
                    <a:gd name="T70" fmla="*/ 97 w 149"/>
                    <a:gd name="T71" fmla="*/ 12 h 324"/>
                    <a:gd name="T72" fmla="*/ 86 w 149"/>
                    <a:gd name="T73" fmla="*/ 9 h 324"/>
                    <a:gd name="T74" fmla="*/ 76 w 149"/>
                    <a:gd name="T75" fmla="*/ 7 h 324"/>
                    <a:gd name="T76" fmla="*/ 66 w 149"/>
                    <a:gd name="T77" fmla="*/ 5 h 324"/>
                    <a:gd name="T78" fmla="*/ 56 w 149"/>
                    <a:gd name="T79" fmla="*/ 2 h 324"/>
                    <a:gd name="T80" fmla="*/ 45 w 149"/>
                    <a:gd name="T81" fmla="*/ 0 h 3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324"/>
                    <a:gd name="T125" fmla="*/ 149 w 149"/>
                    <a:gd name="T126" fmla="*/ 324 h 3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324">
                      <a:moveTo>
                        <a:pt x="45" y="0"/>
                      </a:moveTo>
                      <a:lnTo>
                        <a:pt x="35" y="25"/>
                      </a:lnTo>
                      <a:lnTo>
                        <a:pt x="26" y="53"/>
                      </a:lnTo>
                      <a:lnTo>
                        <a:pt x="18" y="85"/>
                      </a:lnTo>
                      <a:lnTo>
                        <a:pt x="12" y="119"/>
                      </a:lnTo>
                      <a:lnTo>
                        <a:pt x="6" y="154"/>
                      </a:lnTo>
                      <a:lnTo>
                        <a:pt x="2" y="190"/>
                      </a:lnTo>
                      <a:lnTo>
                        <a:pt x="0" y="225"/>
                      </a:lnTo>
                      <a:lnTo>
                        <a:pt x="1" y="259"/>
                      </a:lnTo>
                      <a:lnTo>
                        <a:pt x="4" y="291"/>
                      </a:lnTo>
                      <a:lnTo>
                        <a:pt x="10" y="320"/>
                      </a:lnTo>
                      <a:lnTo>
                        <a:pt x="24" y="323"/>
                      </a:lnTo>
                      <a:lnTo>
                        <a:pt x="37" y="324"/>
                      </a:lnTo>
                      <a:lnTo>
                        <a:pt x="50" y="323"/>
                      </a:lnTo>
                      <a:lnTo>
                        <a:pt x="63" y="321"/>
                      </a:lnTo>
                      <a:lnTo>
                        <a:pt x="75" y="319"/>
                      </a:lnTo>
                      <a:lnTo>
                        <a:pt x="87" y="317"/>
                      </a:lnTo>
                      <a:lnTo>
                        <a:pt x="100" y="315"/>
                      </a:lnTo>
                      <a:lnTo>
                        <a:pt x="113" y="314"/>
                      </a:lnTo>
                      <a:lnTo>
                        <a:pt x="126" y="315"/>
                      </a:lnTo>
                      <a:lnTo>
                        <a:pt x="140" y="318"/>
                      </a:lnTo>
                      <a:lnTo>
                        <a:pt x="141" y="288"/>
                      </a:lnTo>
                      <a:lnTo>
                        <a:pt x="142" y="259"/>
                      </a:lnTo>
                      <a:lnTo>
                        <a:pt x="143" y="229"/>
                      </a:lnTo>
                      <a:lnTo>
                        <a:pt x="143" y="200"/>
                      </a:lnTo>
                      <a:lnTo>
                        <a:pt x="144" y="170"/>
                      </a:lnTo>
                      <a:lnTo>
                        <a:pt x="145" y="141"/>
                      </a:lnTo>
                      <a:lnTo>
                        <a:pt x="146" y="112"/>
                      </a:lnTo>
                      <a:lnTo>
                        <a:pt x="147" y="82"/>
                      </a:lnTo>
                      <a:lnTo>
                        <a:pt x="148" y="53"/>
                      </a:lnTo>
                      <a:lnTo>
                        <a:pt x="149" y="23"/>
                      </a:lnTo>
                      <a:lnTo>
                        <a:pt x="138" y="21"/>
                      </a:lnTo>
                      <a:lnTo>
                        <a:pt x="127" y="19"/>
                      </a:lnTo>
                      <a:lnTo>
                        <a:pt x="117" y="16"/>
                      </a:lnTo>
                      <a:lnTo>
                        <a:pt x="107" y="14"/>
                      </a:lnTo>
                      <a:lnTo>
                        <a:pt x="97" y="12"/>
                      </a:lnTo>
                      <a:lnTo>
                        <a:pt x="86" y="9"/>
                      </a:lnTo>
                      <a:lnTo>
                        <a:pt x="76" y="7"/>
                      </a:lnTo>
                      <a:lnTo>
                        <a:pt x="66" y="5"/>
                      </a:lnTo>
                      <a:lnTo>
                        <a:pt x="56" y="2"/>
                      </a:lnTo>
                      <a:lnTo>
                        <a:pt x="45" y="0"/>
                      </a:lnTo>
                      <a:close/>
                    </a:path>
                  </a:pathLst>
                </a:custGeom>
                <a:solidFill>
                  <a:srgbClr val="F8F8F8"/>
                </a:solidFill>
                <a:ln w="0">
                  <a:solidFill>
                    <a:srgbClr val="F8F8F8"/>
                  </a:solidFill>
                  <a:prstDash val="solid"/>
                  <a:round/>
                  <a:headEnd/>
                  <a:tailEnd/>
                </a:ln>
              </p:spPr>
              <p:txBody>
                <a:bodyPr/>
                <a:lstStyle/>
                <a:p>
                  <a:endParaRPr lang="fr-FR"/>
                </a:p>
              </p:txBody>
            </p:sp>
            <p:sp>
              <p:nvSpPr>
                <p:cNvPr id="5145" name="Freeform 23"/>
                <p:cNvSpPr>
                  <a:spLocks/>
                </p:cNvSpPr>
                <p:nvPr/>
              </p:nvSpPr>
              <p:spPr bwMode="auto">
                <a:xfrm>
                  <a:off x="1090" y="2499"/>
                  <a:ext cx="132" cy="324"/>
                </a:xfrm>
                <a:custGeom>
                  <a:avLst/>
                  <a:gdLst>
                    <a:gd name="T0" fmla="*/ 42 w 132"/>
                    <a:gd name="T1" fmla="*/ 0 h 324"/>
                    <a:gd name="T2" fmla="*/ 33 w 132"/>
                    <a:gd name="T3" fmla="*/ 25 h 324"/>
                    <a:gd name="T4" fmla="*/ 25 w 132"/>
                    <a:gd name="T5" fmla="*/ 53 h 324"/>
                    <a:gd name="T6" fmla="*/ 17 w 132"/>
                    <a:gd name="T7" fmla="*/ 85 h 324"/>
                    <a:gd name="T8" fmla="*/ 10 w 132"/>
                    <a:gd name="T9" fmla="*/ 119 h 324"/>
                    <a:gd name="T10" fmla="*/ 5 w 132"/>
                    <a:gd name="T11" fmla="*/ 154 h 324"/>
                    <a:gd name="T12" fmla="*/ 1 w 132"/>
                    <a:gd name="T13" fmla="*/ 190 h 324"/>
                    <a:gd name="T14" fmla="*/ 0 w 132"/>
                    <a:gd name="T15" fmla="*/ 225 h 324"/>
                    <a:gd name="T16" fmla="*/ 1 w 132"/>
                    <a:gd name="T17" fmla="*/ 259 h 324"/>
                    <a:gd name="T18" fmla="*/ 5 w 132"/>
                    <a:gd name="T19" fmla="*/ 291 h 324"/>
                    <a:gd name="T20" fmla="*/ 12 w 132"/>
                    <a:gd name="T21" fmla="*/ 320 h 324"/>
                    <a:gd name="T22" fmla="*/ 24 w 132"/>
                    <a:gd name="T23" fmla="*/ 323 h 324"/>
                    <a:gd name="T24" fmla="*/ 36 w 132"/>
                    <a:gd name="T25" fmla="*/ 324 h 324"/>
                    <a:gd name="T26" fmla="*/ 47 w 132"/>
                    <a:gd name="T27" fmla="*/ 323 h 324"/>
                    <a:gd name="T28" fmla="*/ 57 w 132"/>
                    <a:gd name="T29" fmla="*/ 321 h 324"/>
                    <a:gd name="T30" fmla="*/ 68 w 132"/>
                    <a:gd name="T31" fmla="*/ 319 h 324"/>
                    <a:gd name="T32" fmla="*/ 79 w 132"/>
                    <a:gd name="T33" fmla="*/ 317 h 324"/>
                    <a:gd name="T34" fmla="*/ 89 w 132"/>
                    <a:gd name="T35" fmla="*/ 315 h 324"/>
                    <a:gd name="T36" fmla="*/ 101 w 132"/>
                    <a:gd name="T37" fmla="*/ 314 h 324"/>
                    <a:gd name="T38" fmla="*/ 112 w 132"/>
                    <a:gd name="T39" fmla="*/ 315 h 324"/>
                    <a:gd name="T40" fmla="*/ 124 w 132"/>
                    <a:gd name="T41" fmla="*/ 318 h 324"/>
                    <a:gd name="T42" fmla="*/ 125 w 132"/>
                    <a:gd name="T43" fmla="*/ 288 h 324"/>
                    <a:gd name="T44" fmla="*/ 126 w 132"/>
                    <a:gd name="T45" fmla="*/ 259 h 324"/>
                    <a:gd name="T46" fmla="*/ 126 w 132"/>
                    <a:gd name="T47" fmla="*/ 229 h 324"/>
                    <a:gd name="T48" fmla="*/ 127 w 132"/>
                    <a:gd name="T49" fmla="*/ 200 h 324"/>
                    <a:gd name="T50" fmla="*/ 128 w 132"/>
                    <a:gd name="T51" fmla="*/ 170 h 324"/>
                    <a:gd name="T52" fmla="*/ 129 w 132"/>
                    <a:gd name="T53" fmla="*/ 141 h 324"/>
                    <a:gd name="T54" fmla="*/ 129 w 132"/>
                    <a:gd name="T55" fmla="*/ 112 h 324"/>
                    <a:gd name="T56" fmla="*/ 130 w 132"/>
                    <a:gd name="T57" fmla="*/ 82 h 324"/>
                    <a:gd name="T58" fmla="*/ 131 w 132"/>
                    <a:gd name="T59" fmla="*/ 53 h 324"/>
                    <a:gd name="T60" fmla="*/ 132 w 132"/>
                    <a:gd name="T61" fmla="*/ 23 h 324"/>
                    <a:gd name="T62" fmla="*/ 122 w 132"/>
                    <a:gd name="T63" fmla="*/ 21 h 324"/>
                    <a:gd name="T64" fmla="*/ 113 w 132"/>
                    <a:gd name="T65" fmla="*/ 19 h 324"/>
                    <a:gd name="T66" fmla="*/ 104 w 132"/>
                    <a:gd name="T67" fmla="*/ 16 h 324"/>
                    <a:gd name="T68" fmla="*/ 96 w 132"/>
                    <a:gd name="T69" fmla="*/ 14 h 324"/>
                    <a:gd name="T70" fmla="*/ 87 w 132"/>
                    <a:gd name="T71" fmla="*/ 12 h 324"/>
                    <a:gd name="T72" fmla="*/ 78 w 132"/>
                    <a:gd name="T73" fmla="*/ 9 h 324"/>
                    <a:gd name="T74" fmla="*/ 70 w 132"/>
                    <a:gd name="T75" fmla="*/ 7 h 324"/>
                    <a:gd name="T76" fmla="*/ 61 w 132"/>
                    <a:gd name="T77" fmla="*/ 5 h 324"/>
                    <a:gd name="T78" fmla="*/ 52 w 132"/>
                    <a:gd name="T79" fmla="*/ 2 h 324"/>
                    <a:gd name="T80" fmla="*/ 42 w 132"/>
                    <a:gd name="T81" fmla="*/ 0 h 3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324"/>
                    <a:gd name="T125" fmla="*/ 132 w 132"/>
                    <a:gd name="T126" fmla="*/ 324 h 3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324">
                      <a:moveTo>
                        <a:pt x="42" y="0"/>
                      </a:moveTo>
                      <a:lnTo>
                        <a:pt x="33" y="25"/>
                      </a:lnTo>
                      <a:lnTo>
                        <a:pt x="25" y="53"/>
                      </a:lnTo>
                      <a:lnTo>
                        <a:pt x="17" y="85"/>
                      </a:lnTo>
                      <a:lnTo>
                        <a:pt x="10" y="119"/>
                      </a:lnTo>
                      <a:lnTo>
                        <a:pt x="5" y="154"/>
                      </a:lnTo>
                      <a:lnTo>
                        <a:pt x="1" y="190"/>
                      </a:lnTo>
                      <a:lnTo>
                        <a:pt x="0" y="225"/>
                      </a:lnTo>
                      <a:lnTo>
                        <a:pt x="1" y="259"/>
                      </a:lnTo>
                      <a:lnTo>
                        <a:pt x="5" y="291"/>
                      </a:lnTo>
                      <a:lnTo>
                        <a:pt x="12" y="320"/>
                      </a:lnTo>
                      <a:lnTo>
                        <a:pt x="24" y="323"/>
                      </a:lnTo>
                      <a:lnTo>
                        <a:pt x="36" y="324"/>
                      </a:lnTo>
                      <a:lnTo>
                        <a:pt x="47" y="323"/>
                      </a:lnTo>
                      <a:lnTo>
                        <a:pt x="57" y="321"/>
                      </a:lnTo>
                      <a:lnTo>
                        <a:pt x="68" y="319"/>
                      </a:lnTo>
                      <a:lnTo>
                        <a:pt x="79" y="317"/>
                      </a:lnTo>
                      <a:lnTo>
                        <a:pt x="89" y="315"/>
                      </a:lnTo>
                      <a:lnTo>
                        <a:pt x="101" y="314"/>
                      </a:lnTo>
                      <a:lnTo>
                        <a:pt x="112" y="315"/>
                      </a:lnTo>
                      <a:lnTo>
                        <a:pt x="124" y="318"/>
                      </a:lnTo>
                      <a:lnTo>
                        <a:pt x="125" y="288"/>
                      </a:lnTo>
                      <a:lnTo>
                        <a:pt x="126" y="259"/>
                      </a:lnTo>
                      <a:lnTo>
                        <a:pt x="126" y="229"/>
                      </a:lnTo>
                      <a:lnTo>
                        <a:pt x="127" y="200"/>
                      </a:lnTo>
                      <a:lnTo>
                        <a:pt x="128" y="170"/>
                      </a:lnTo>
                      <a:lnTo>
                        <a:pt x="129" y="141"/>
                      </a:lnTo>
                      <a:lnTo>
                        <a:pt x="129" y="112"/>
                      </a:lnTo>
                      <a:lnTo>
                        <a:pt x="130" y="82"/>
                      </a:lnTo>
                      <a:lnTo>
                        <a:pt x="131" y="53"/>
                      </a:lnTo>
                      <a:lnTo>
                        <a:pt x="132" y="23"/>
                      </a:lnTo>
                      <a:lnTo>
                        <a:pt x="122" y="21"/>
                      </a:lnTo>
                      <a:lnTo>
                        <a:pt x="113" y="19"/>
                      </a:lnTo>
                      <a:lnTo>
                        <a:pt x="104" y="16"/>
                      </a:lnTo>
                      <a:lnTo>
                        <a:pt x="96" y="14"/>
                      </a:lnTo>
                      <a:lnTo>
                        <a:pt x="87" y="12"/>
                      </a:lnTo>
                      <a:lnTo>
                        <a:pt x="78" y="9"/>
                      </a:lnTo>
                      <a:lnTo>
                        <a:pt x="70" y="7"/>
                      </a:lnTo>
                      <a:lnTo>
                        <a:pt x="61" y="5"/>
                      </a:lnTo>
                      <a:lnTo>
                        <a:pt x="52" y="2"/>
                      </a:lnTo>
                      <a:lnTo>
                        <a:pt x="42" y="0"/>
                      </a:lnTo>
                      <a:close/>
                    </a:path>
                  </a:pathLst>
                </a:custGeom>
                <a:solidFill>
                  <a:srgbClr val="FFFFFF"/>
                </a:solidFill>
                <a:ln w="0">
                  <a:solidFill>
                    <a:srgbClr val="FFFFFF"/>
                  </a:solidFill>
                  <a:prstDash val="solid"/>
                  <a:round/>
                  <a:headEnd/>
                  <a:tailEnd/>
                </a:ln>
              </p:spPr>
              <p:txBody>
                <a:bodyPr/>
                <a:lstStyle/>
                <a:p>
                  <a:endParaRPr lang="fr-FR"/>
                </a:p>
              </p:txBody>
            </p:sp>
            <p:sp>
              <p:nvSpPr>
                <p:cNvPr id="5146" name="Freeform 24"/>
                <p:cNvSpPr>
                  <a:spLocks/>
                </p:cNvSpPr>
                <p:nvPr/>
              </p:nvSpPr>
              <p:spPr bwMode="auto">
                <a:xfrm>
                  <a:off x="1145" y="2063"/>
                  <a:ext cx="125" cy="95"/>
                </a:xfrm>
                <a:custGeom>
                  <a:avLst/>
                  <a:gdLst>
                    <a:gd name="T0" fmla="*/ 0 w 125"/>
                    <a:gd name="T1" fmla="*/ 0 h 95"/>
                    <a:gd name="T2" fmla="*/ 0 w 125"/>
                    <a:gd name="T3" fmla="*/ 4 h 95"/>
                    <a:gd name="T4" fmla="*/ 0 w 125"/>
                    <a:gd name="T5" fmla="*/ 8 h 95"/>
                    <a:gd name="T6" fmla="*/ 0 w 125"/>
                    <a:gd name="T7" fmla="*/ 13 h 95"/>
                    <a:gd name="T8" fmla="*/ 0 w 125"/>
                    <a:gd name="T9" fmla="*/ 18 h 95"/>
                    <a:gd name="T10" fmla="*/ 0 w 125"/>
                    <a:gd name="T11" fmla="*/ 24 h 95"/>
                    <a:gd name="T12" fmla="*/ 0 w 125"/>
                    <a:gd name="T13" fmla="*/ 29 h 95"/>
                    <a:gd name="T14" fmla="*/ 0 w 125"/>
                    <a:gd name="T15" fmla="*/ 34 h 95"/>
                    <a:gd name="T16" fmla="*/ 0 w 125"/>
                    <a:gd name="T17" fmla="*/ 39 h 95"/>
                    <a:gd name="T18" fmla="*/ 0 w 125"/>
                    <a:gd name="T19" fmla="*/ 43 h 95"/>
                    <a:gd name="T20" fmla="*/ 0 w 125"/>
                    <a:gd name="T21" fmla="*/ 48 h 95"/>
                    <a:gd name="T22" fmla="*/ 9 w 125"/>
                    <a:gd name="T23" fmla="*/ 63 h 95"/>
                    <a:gd name="T24" fmla="*/ 20 w 125"/>
                    <a:gd name="T25" fmla="*/ 76 h 95"/>
                    <a:gd name="T26" fmla="*/ 32 w 125"/>
                    <a:gd name="T27" fmla="*/ 85 h 95"/>
                    <a:gd name="T28" fmla="*/ 45 w 125"/>
                    <a:gd name="T29" fmla="*/ 92 h 95"/>
                    <a:gd name="T30" fmla="*/ 59 w 125"/>
                    <a:gd name="T31" fmla="*/ 95 h 95"/>
                    <a:gd name="T32" fmla="*/ 73 w 125"/>
                    <a:gd name="T33" fmla="*/ 94 h 95"/>
                    <a:gd name="T34" fmla="*/ 87 w 125"/>
                    <a:gd name="T35" fmla="*/ 90 h 95"/>
                    <a:gd name="T36" fmla="*/ 100 w 125"/>
                    <a:gd name="T37" fmla="*/ 82 h 95"/>
                    <a:gd name="T38" fmla="*/ 113 w 125"/>
                    <a:gd name="T39" fmla="*/ 70 h 95"/>
                    <a:gd name="T40" fmla="*/ 124 w 125"/>
                    <a:gd name="T41" fmla="*/ 54 h 95"/>
                    <a:gd name="T42" fmla="*/ 125 w 125"/>
                    <a:gd name="T43" fmla="*/ 51 h 95"/>
                    <a:gd name="T44" fmla="*/ 125 w 125"/>
                    <a:gd name="T45" fmla="*/ 47 h 95"/>
                    <a:gd name="T46" fmla="*/ 125 w 125"/>
                    <a:gd name="T47" fmla="*/ 44 h 95"/>
                    <a:gd name="T48" fmla="*/ 125 w 125"/>
                    <a:gd name="T49" fmla="*/ 40 h 95"/>
                    <a:gd name="T50" fmla="*/ 125 w 125"/>
                    <a:gd name="T51" fmla="*/ 37 h 95"/>
                    <a:gd name="T52" fmla="*/ 125 w 125"/>
                    <a:gd name="T53" fmla="*/ 33 h 95"/>
                    <a:gd name="T54" fmla="*/ 125 w 125"/>
                    <a:gd name="T55" fmla="*/ 30 h 95"/>
                    <a:gd name="T56" fmla="*/ 124 w 125"/>
                    <a:gd name="T57" fmla="*/ 26 h 95"/>
                    <a:gd name="T58" fmla="*/ 124 w 125"/>
                    <a:gd name="T59" fmla="*/ 23 h 95"/>
                    <a:gd name="T60" fmla="*/ 124 w 125"/>
                    <a:gd name="T61" fmla="*/ 20 h 95"/>
                    <a:gd name="T62" fmla="*/ 121 w 125"/>
                    <a:gd name="T63" fmla="*/ 24 h 95"/>
                    <a:gd name="T64" fmla="*/ 118 w 125"/>
                    <a:gd name="T65" fmla="*/ 27 h 95"/>
                    <a:gd name="T66" fmla="*/ 115 w 125"/>
                    <a:gd name="T67" fmla="*/ 31 h 95"/>
                    <a:gd name="T68" fmla="*/ 112 w 125"/>
                    <a:gd name="T69" fmla="*/ 35 h 95"/>
                    <a:gd name="T70" fmla="*/ 109 w 125"/>
                    <a:gd name="T71" fmla="*/ 39 h 95"/>
                    <a:gd name="T72" fmla="*/ 105 w 125"/>
                    <a:gd name="T73" fmla="*/ 42 h 95"/>
                    <a:gd name="T74" fmla="*/ 102 w 125"/>
                    <a:gd name="T75" fmla="*/ 46 h 95"/>
                    <a:gd name="T76" fmla="*/ 98 w 125"/>
                    <a:gd name="T77" fmla="*/ 50 h 95"/>
                    <a:gd name="T78" fmla="*/ 94 w 125"/>
                    <a:gd name="T79" fmla="*/ 53 h 95"/>
                    <a:gd name="T80" fmla="*/ 91 w 125"/>
                    <a:gd name="T81" fmla="*/ 57 h 95"/>
                    <a:gd name="T82" fmla="*/ 87 w 125"/>
                    <a:gd name="T83" fmla="*/ 59 h 95"/>
                    <a:gd name="T84" fmla="*/ 83 w 125"/>
                    <a:gd name="T85" fmla="*/ 61 h 95"/>
                    <a:gd name="T86" fmla="*/ 79 w 125"/>
                    <a:gd name="T87" fmla="*/ 62 h 95"/>
                    <a:gd name="T88" fmla="*/ 74 w 125"/>
                    <a:gd name="T89" fmla="*/ 62 h 95"/>
                    <a:gd name="T90" fmla="*/ 70 w 125"/>
                    <a:gd name="T91" fmla="*/ 62 h 95"/>
                    <a:gd name="T92" fmla="*/ 66 w 125"/>
                    <a:gd name="T93" fmla="*/ 61 h 95"/>
                    <a:gd name="T94" fmla="*/ 61 w 125"/>
                    <a:gd name="T95" fmla="*/ 60 h 95"/>
                    <a:gd name="T96" fmla="*/ 57 w 125"/>
                    <a:gd name="T97" fmla="*/ 58 h 95"/>
                    <a:gd name="T98" fmla="*/ 52 w 125"/>
                    <a:gd name="T99" fmla="*/ 56 h 95"/>
                    <a:gd name="T100" fmla="*/ 47 w 125"/>
                    <a:gd name="T101" fmla="*/ 54 h 95"/>
                    <a:gd name="T102" fmla="*/ 42 w 125"/>
                    <a:gd name="T103" fmla="*/ 50 h 95"/>
                    <a:gd name="T104" fmla="*/ 37 w 125"/>
                    <a:gd name="T105" fmla="*/ 45 h 95"/>
                    <a:gd name="T106" fmla="*/ 31 w 125"/>
                    <a:gd name="T107" fmla="*/ 40 h 95"/>
                    <a:gd name="T108" fmla="*/ 26 w 125"/>
                    <a:gd name="T109" fmla="*/ 34 h 95"/>
                    <a:gd name="T110" fmla="*/ 21 w 125"/>
                    <a:gd name="T111" fmla="*/ 29 h 95"/>
                    <a:gd name="T112" fmla="*/ 16 w 125"/>
                    <a:gd name="T113" fmla="*/ 23 h 95"/>
                    <a:gd name="T114" fmla="*/ 12 w 125"/>
                    <a:gd name="T115" fmla="*/ 17 h 95"/>
                    <a:gd name="T116" fmla="*/ 7 w 125"/>
                    <a:gd name="T117" fmla="*/ 11 h 95"/>
                    <a:gd name="T118" fmla="*/ 3 w 125"/>
                    <a:gd name="T119" fmla="*/ 5 h 95"/>
                    <a:gd name="T120" fmla="*/ 0 w 125"/>
                    <a:gd name="T121" fmla="*/ 0 h 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
                    <a:gd name="T184" fmla="*/ 0 h 95"/>
                    <a:gd name="T185" fmla="*/ 125 w 125"/>
                    <a:gd name="T186" fmla="*/ 95 h 9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 h="95">
                      <a:moveTo>
                        <a:pt x="0" y="0"/>
                      </a:moveTo>
                      <a:lnTo>
                        <a:pt x="0" y="4"/>
                      </a:lnTo>
                      <a:lnTo>
                        <a:pt x="0" y="8"/>
                      </a:lnTo>
                      <a:lnTo>
                        <a:pt x="0" y="13"/>
                      </a:lnTo>
                      <a:lnTo>
                        <a:pt x="0" y="18"/>
                      </a:lnTo>
                      <a:lnTo>
                        <a:pt x="0" y="24"/>
                      </a:lnTo>
                      <a:lnTo>
                        <a:pt x="0" y="29"/>
                      </a:lnTo>
                      <a:lnTo>
                        <a:pt x="0" y="34"/>
                      </a:lnTo>
                      <a:lnTo>
                        <a:pt x="0" y="39"/>
                      </a:lnTo>
                      <a:lnTo>
                        <a:pt x="0" y="43"/>
                      </a:lnTo>
                      <a:lnTo>
                        <a:pt x="0" y="48"/>
                      </a:lnTo>
                      <a:lnTo>
                        <a:pt x="9" y="63"/>
                      </a:lnTo>
                      <a:lnTo>
                        <a:pt x="20" y="76"/>
                      </a:lnTo>
                      <a:lnTo>
                        <a:pt x="32" y="85"/>
                      </a:lnTo>
                      <a:lnTo>
                        <a:pt x="45" y="92"/>
                      </a:lnTo>
                      <a:lnTo>
                        <a:pt x="59" y="95"/>
                      </a:lnTo>
                      <a:lnTo>
                        <a:pt x="73" y="94"/>
                      </a:lnTo>
                      <a:lnTo>
                        <a:pt x="87" y="90"/>
                      </a:lnTo>
                      <a:lnTo>
                        <a:pt x="100" y="82"/>
                      </a:lnTo>
                      <a:lnTo>
                        <a:pt x="113" y="70"/>
                      </a:lnTo>
                      <a:lnTo>
                        <a:pt x="124" y="54"/>
                      </a:lnTo>
                      <a:lnTo>
                        <a:pt x="125" y="51"/>
                      </a:lnTo>
                      <a:lnTo>
                        <a:pt x="125" y="47"/>
                      </a:lnTo>
                      <a:lnTo>
                        <a:pt x="125" y="44"/>
                      </a:lnTo>
                      <a:lnTo>
                        <a:pt x="125" y="40"/>
                      </a:lnTo>
                      <a:lnTo>
                        <a:pt x="125" y="37"/>
                      </a:lnTo>
                      <a:lnTo>
                        <a:pt x="125" y="33"/>
                      </a:lnTo>
                      <a:lnTo>
                        <a:pt x="125" y="30"/>
                      </a:lnTo>
                      <a:lnTo>
                        <a:pt x="124" y="26"/>
                      </a:lnTo>
                      <a:lnTo>
                        <a:pt x="124" y="23"/>
                      </a:lnTo>
                      <a:lnTo>
                        <a:pt x="124" y="20"/>
                      </a:lnTo>
                      <a:lnTo>
                        <a:pt x="121" y="24"/>
                      </a:lnTo>
                      <a:lnTo>
                        <a:pt x="118" y="27"/>
                      </a:lnTo>
                      <a:lnTo>
                        <a:pt x="115" y="31"/>
                      </a:lnTo>
                      <a:lnTo>
                        <a:pt x="112" y="35"/>
                      </a:lnTo>
                      <a:lnTo>
                        <a:pt x="109" y="39"/>
                      </a:lnTo>
                      <a:lnTo>
                        <a:pt x="105" y="42"/>
                      </a:lnTo>
                      <a:lnTo>
                        <a:pt x="102" y="46"/>
                      </a:lnTo>
                      <a:lnTo>
                        <a:pt x="98" y="50"/>
                      </a:lnTo>
                      <a:lnTo>
                        <a:pt x="94" y="53"/>
                      </a:lnTo>
                      <a:lnTo>
                        <a:pt x="91" y="57"/>
                      </a:lnTo>
                      <a:lnTo>
                        <a:pt x="87" y="59"/>
                      </a:lnTo>
                      <a:lnTo>
                        <a:pt x="83" y="61"/>
                      </a:lnTo>
                      <a:lnTo>
                        <a:pt x="79" y="62"/>
                      </a:lnTo>
                      <a:lnTo>
                        <a:pt x="74" y="62"/>
                      </a:lnTo>
                      <a:lnTo>
                        <a:pt x="70" y="62"/>
                      </a:lnTo>
                      <a:lnTo>
                        <a:pt x="66" y="61"/>
                      </a:lnTo>
                      <a:lnTo>
                        <a:pt x="61" y="60"/>
                      </a:lnTo>
                      <a:lnTo>
                        <a:pt x="57" y="58"/>
                      </a:lnTo>
                      <a:lnTo>
                        <a:pt x="52" y="56"/>
                      </a:lnTo>
                      <a:lnTo>
                        <a:pt x="47" y="54"/>
                      </a:lnTo>
                      <a:lnTo>
                        <a:pt x="42" y="50"/>
                      </a:lnTo>
                      <a:lnTo>
                        <a:pt x="37" y="45"/>
                      </a:lnTo>
                      <a:lnTo>
                        <a:pt x="31" y="40"/>
                      </a:lnTo>
                      <a:lnTo>
                        <a:pt x="26" y="34"/>
                      </a:lnTo>
                      <a:lnTo>
                        <a:pt x="21" y="29"/>
                      </a:lnTo>
                      <a:lnTo>
                        <a:pt x="16" y="23"/>
                      </a:lnTo>
                      <a:lnTo>
                        <a:pt x="12" y="17"/>
                      </a:lnTo>
                      <a:lnTo>
                        <a:pt x="7" y="11"/>
                      </a:lnTo>
                      <a:lnTo>
                        <a:pt x="3" y="5"/>
                      </a:lnTo>
                      <a:lnTo>
                        <a:pt x="0" y="0"/>
                      </a:lnTo>
                      <a:close/>
                    </a:path>
                  </a:pathLst>
                </a:custGeom>
                <a:solidFill>
                  <a:srgbClr val="D0D0D0"/>
                </a:solidFill>
                <a:ln w="0">
                  <a:solidFill>
                    <a:srgbClr val="B0B0B0"/>
                  </a:solidFill>
                  <a:prstDash val="solid"/>
                  <a:round/>
                  <a:headEnd/>
                  <a:tailEnd/>
                </a:ln>
              </p:spPr>
              <p:txBody>
                <a:bodyPr/>
                <a:lstStyle/>
                <a:p>
                  <a:endParaRPr lang="fr-FR"/>
                </a:p>
              </p:txBody>
            </p:sp>
            <p:sp>
              <p:nvSpPr>
                <p:cNvPr id="5147" name="Freeform 25"/>
                <p:cNvSpPr>
                  <a:spLocks/>
                </p:cNvSpPr>
                <p:nvPr/>
              </p:nvSpPr>
              <p:spPr bwMode="auto">
                <a:xfrm>
                  <a:off x="1151" y="2075"/>
                  <a:ext cx="118" cy="81"/>
                </a:xfrm>
                <a:custGeom>
                  <a:avLst/>
                  <a:gdLst>
                    <a:gd name="T0" fmla="*/ 0 w 118"/>
                    <a:gd name="T1" fmla="*/ 0 h 81"/>
                    <a:gd name="T2" fmla="*/ 0 w 118"/>
                    <a:gd name="T3" fmla="*/ 3 h 81"/>
                    <a:gd name="T4" fmla="*/ 0 w 118"/>
                    <a:gd name="T5" fmla="*/ 8 h 81"/>
                    <a:gd name="T6" fmla="*/ 0 w 118"/>
                    <a:gd name="T7" fmla="*/ 12 h 81"/>
                    <a:gd name="T8" fmla="*/ 0 w 118"/>
                    <a:gd name="T9" fmla="*/ 16 h 81"/>
                    <a:gd name="T10" fmla="*/ 0 w 118"/>
                    <a:gd name="T11" fmla="*/ 21 h 81"/>
                    <a:gd name="T12" fmla="*/ 0 w 118"/>
                    <a:gd name="T13" fmla="*/ 25 h 81"/>
                    <a:gd name="T14" fmla="*/ 0 w 118"/>
                    <a:gd name="T15" fmla="*/ 30 h 81"/>
                    <a:gd name="T16" fmla="*/ 0 w 118"/>
                    <a:gd name="T17" fmla="*/ 34 h 81"/>
                    <a:gd name="T18" fmla="*/ 0 w 118"/>
                    <a:gd name="T19" fmla="*/ 38 h 81"/>
                    <a:gd name="T20" fmla="*/ 0 w 118"/>
                    <a:gd name="T21" fmla="*/ 42 h 81"/>
                    <a:gd name="T22" fmla="*/ 9 w 118"/>
                    <a:gd name="T23" fmla="*/ 55 h 81"/>
                    <a:gd name="T24" fmla="*/ 20 w 118"/>
                    <a:gd name="T25" fmla="*/ 66 h 81"/>
                    <a:gd name="T26" fmla="*/ 31 w 118"/>
                    <a:gd name="T27" fmla="*/ 74 h 81"/>
                    <a:gd name="T28" fmla="*/ 43 w 118"/>
                    <a:gd name="T29" fmla="*/ 79 h 81"/>
                    <a:gd name="T30" fmla="*/ 56 w 118"/>
                    <a:gd name="T31" fmla="*/ 81 h 81"/>
                    <a:gd name="T32" fmla="*/ 69 w 118"/>
                    <a:gd name="T33" fmla="*/ 80 h 81"/>
                    <a:gd name="T34" fmla="*/ 82 w 118"/>
                    <a:gd name="T35" fmla="*/ 75 h 81"/>
                    <a:gd name="T36" fmla="*/ 94 w 118"/>
                    <a:gd name="T37" fmla="*/ 68 h 81"/>
                    <a:gd name="T38" fmla="*/ 106 w 118"/>
                    <a:gd name="T39" fmla="*/ 56 h 81"/>
                    <a:gd name="T40" fmla="*/ 117 w 118"/>
                    <a:gd name="T41" fmla="*/ 42 h 81"/>
                    <a:gd name="T42" fmla="*/ 117 w 118"/>
                    <a:gd name="T43" fmla="*/ 39 h 81"/>
                    <a:gd name="T44" fmla="*/ 118 w 118"/>
                    <a:gd name="T45" fmla="*/ 36 h 81"/>
                    <a:gd name="T46" fmla="*/ 118 w 118"/>
                    <a:gd name="T47" fmla="*/ 33 h 81"/>
                    <a:gd name="T48" fmla="*/ 118 w 118"/>
                    <a:gd name="T49" fmla="*/ 30 h 81"/>
                    <a:gd name="T50" fmla="*/ 118 w 118"/>
                    <a:gd name="T51" fmla="*/ 26 h 81"/>
                    <a:gd name="T52" fmla="*/ 118 w 118"/>
                    <a:gd name="T53" fmla="*/ 23 h 81"/>
                    <a:gd name="T54" fmla="*/ 118 w 118"/>
                    <a:gd name="T55" fmla="*/ 20 h 81"/>
                    <a:gd name="T56" fmla="*/ 118 w 118"/>
                    <a:gd name="T57" fmla="*/ 17 h 81"/>
                    <a:gd name="T58" fmla="*/ 117 w 118"/>
                    <a:gd name="T59" fmla="*/ 14 h 81"/>
                    <a:gd name="T60" fmla="*/ 117 w 118"/>
                    <a:gd name="T61" fmla="*/ 11 h 81"/>
                    <a:gd name="T62" fmla="*/ 115 w 118"/>
                    <a:gd name="T63" fmla="*/ 15 h 81"/>
                    <a:gd name="T64" fmla="*/ 112 w 118"/>
                    <a:gd name="T65" fmla="*/ 18 h 81"/>
                    <a:gd name="T66" fmla="*/ 109 w 118"/>
                    <a:gd name="T67" fmla="*/ 22 h 81"/>
                    <a:gd name="T68" fmla="*/ 106 w 118"/>
                    <a:gd name="T69" fmla="*/ 25 h 81"/>
                    <a:gd name="T70" fmla="*/ 103 w 118"/>
                    <a:gd name="T71" fmla="*/ 29 h 81"/>
                    <a:gd name="T72" fmla="*/ 99 w 118"/>
                    <a:gd name="T73" fmla="*/ 33 h 81"/>
                    <a:gd name="T74" fmla="*/ 96 w 118"/>
                    <a:gd name="T75" fmla="*/ 36 h 81"/>
                    <a:gd name="T76" fmla="*/ 92 w 118"/>
                    <a:gd name="T77" fmla="*/ 40 h 81"/>
                    <a:gd name="T78" fmla="*/ 88 w 118"/>
                    <a:gd name="T79" fmla="*/ 43 h 81"/>
                    <a:gd name="T80" fmla="*/ 84 w 118"/>
                    <a:gd name="T81" fmla="*/ 47 h 81"/>
                    <a:gd name="T82" fmla="*/ 80 w 118"/>
                    <a:gd name="T83" fmla="*/ 49 h 81"/>
                    <a:gd name="T84" fmla="*/ 76 w 118"/>
                    <a:gd name="T85" fmla="*/ 50 h 81"/>
                    <a:gd name="T86" fmla="*/ 72 w 118"/>
                    <a:gd name="T87" fmla="*/ 51 h 81"/>
                    <a:gd name="T88" fmla="*/ 68 w 118"/>
                    <a:gd name="T89" fmla="*/ 52 h 81"/>
                    <a:gd name="T90" fmla="*/ 64 w 118"/>
                    <a:gd name="T91" fmla="*/ 51 h 81"/>
                    <a:gd name="T92" fmla="*/ 60 w 118"/>
                    <a:gd name="T93" fmla="*/ 51 h 81"/>
                    <a:gd name="T94" fmla="*/ 55 w 118"/>
                    <a:gd name="T95" fmla="*/ 50 h 81"/>
                    <a:gd name="T96" fmla="*/ 51 w 118"/>
                    <a:gd name="T97" fmla="*/ 48 h 81"/>
                    <a:gd name="T98" fmla="*/ 46 w 118"/>
                    <a:gd name="T99" fmla="*/ 47 h 81"/>
                    <a:gd name="T100" fmla="*/ 41 w 118"/>
                    <a:gd name="T101" fmla="*/ 45 h 81"/>
                    <a:gd name="T102" fmla="*/ 37 w 118"/>
                    <a:gd name="T103" fmla="*/ 41 h 81"/>
                    <a:gd name="T104" fmla="*/ 33 w 118"/>
                    <a:gd name="T105" fmla="*/ 37 h 81"/>
                    <a:gd name="T106" fmla="*/ 28 w 118"/>
                    <a:gd name="T107" fmla="*/ 33 h 81"/>
                    <a:gd name="T108" fmla="*/ 24 w 118"/>
                    <a:gd name="T109" fmla="*/ 29 h 81"/>
                    <a:gd name="T110" fmla="*/ 20 w 118"/>
                    <a:gd name="T111" fmla="*/ 24 h 81"/>
                    <a:gd name="T112" fmla="*/ 15 w 118"/>
                    <a:gd name="T113" fmla="*/ 20 h 81"/>
                    <a:gd name="T114" fmla="*/ 11 w 118"/>
                    <a:gd name="T115" fmla="*/ 15 h 81"/>
                    <a:gd name="T116" fmla="*/ 7 w 118"/>
                    <a:gd name="T117" fmla="*/ 10 h 81"/>
                    <a:gd name="T118" fmla="*/ 3 w 118"/>
                    <a:gd name="T119" fmla="*/ 5 h 81"/>
                    <a:gd name="T120" fmla="*/ 0 w 118"/>
                    <a:gd name="T121" fmla="*/ 0 h 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8"/>
                    <a:gd name="T184" fmla="*/ 0 h 81"/>
                    <a:gd name="T185" fmla="*/ 118 w 118"/>
                    <a:gd name="T186" fmla="*/ 81 h 8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8" h="81">
                      <a:moveTo>
                        <a:pt x="0" y="0"/>
                      </a:moveTo>
                      <a:lnTo>
                        <a:pt x="0" y="3"/>
                      </a:lnTo>
                      <a:lnTo>
                        <a:pt x="0" y="8"/>
                      </a:lnTo>
                      <a:lnTo>
                        <a:pt x="0" y="12"/>
                      </a:lnTo>
                      <a:lnTo>
                        <a:pt x="0" y="16"/>
                      </a:lnTo>
                      <a:lnTo>
                        <a:pt x="0" y="21"/>
                      </a:lnTo>
                      <a:lnTo>
                        <a:pt x="0" y="25"/>
                      </a:lnTo>
                      <a:lnTo>
                        <a:pt x="0" y="30"/>
                      </a:lnTo>
                      <a:lnTo>
                        <a:pt x="0" y="34"/>
                      </a:lnTo>
                      <a:lnTo>
                        <a:pt x="0" y="38"/>
                      </a:lnTo>
                      <a:lnTo>
                        <a:pt x="0" y="42"/>
                      </a:lnTo>
                      <a:lnTo>
                        <a:pt x="9" y="55"/>
                      </a:lnTo>
                      <a:lnTo>
                        <a:pt x="20" y="66"/>
                      </a:lnTo>
                      <a:lnTo>
                        <a:pt x="31" y="74"/>
                      </a:lnTo>
                      <a:lnTo>
                        <a:pt x="43" y="79"/>
                      </a:lnTo>
                      <a:lnTo>
                        <a:pt x="56" y="81"/>
                      </a:lnTo>
                      <a:lnTo>
                        <a:pt x="69" y="80"/>
                      </a:lnTo>
                      <a:lnTo>
                        <a:pt x="82" y="75"/>
                      </a:lnTo>
                      <a:lnTo>
                        <a:pt x="94" y="68"/>
                      </a:lnTo>
                      <a:lnTo>
                        <a:pt x="106" y="56"/>
                      </a:lnTo>
                      <a:lnTo>
                        <a:pt x="117" y="42"/>
                      </a:lnTo>
                      <a:lnTo>
                        <a:pt x="117" y="39"/>
                      </a:lnTo>
                      <a:lnTo>
                        <a:pt x="118" y="36"/>
                      </a:lnTo>
                      <a:lnTo>
                        <a:pt x="118" y="33"/>
                      </a:lnTo>
                      <a:lnTo>
                        <a:pt x="118" y="30"/>
                      </a:lnTo>
                      <a:lnTo>
                        <a:pt x="118" y="26"/>
                      </a:lnTo>
                      <a:lnTo>
                        <a:pt x="118" y="23"/>
                      </a:lnTo>
                      <a:lnTo>
                        <a:pt x="118" y="20"/>
                      </a:lnTo>
                      <a:lnTo>
                        <a:pt x="118" y="17"/>
                      </a:lnTo>
                      <a:lnTo>
                        <a:pt x="117" y="14"/>
                      </a:lnTo>
                      <a:lnTo>
                        <a:pt x="117" y="11"/>
                      </a:lnTo>
                      <a:lnTo>
                        <a:pt x="115" y="15"/>
                      </a:lnTo>
                      <a:lnTo>
                        <a:pt x="112" y="18"/>
                      </a:lnTo>
                      <a:lnTo>
                        <a:pt x="109" y="22"/>
                      </a:lnTo>
                      <a:lnTo>
                        <a:pt x="106" y="25"/>
                      </a:lnTo>
                      <a:lnTo>
                        <a:pt x="103" y="29"/>
                      </a:lnTo>
                      <a:lnTo>
                        <a:pt x="99" y="33"/>
                      </a:lnTo>
                      <a:lnTo>
                        <a:pt x="96" y="36"/>
                      </a:lnTo>
                      <a:lnTo>
                        <a:pt x="92" y="40"/>
                      </a:lnTo>
                      <a:lnTo>
                        <a:pt x="88" y="43"/>
                      </a:lnTo>
                      <a:lnTo>
                        <a:pt x="84" y="47"/>
                      </a:lnTo>
                      <a:lnTo>
                        <a:pt x="80" y="49"/>
                      </a:lnTo>
                      <a:lnTo>
                        <a:pt x="76" y="50"/>
                      </a:lnTo>
                      <a:lnTo>
                        <a:pt x="72" y="51"/>
                      </a:lnTo>
                      <a:lnTo>
                        <a:pt x="68" y="52"/>
                      </a:lnTo>
                      <a:lnTo>
                        <a:pt x="64" y="51"/>
                      </a:lnTo>
                      <a:lnTo>
                        <a:pt x="60" y="51"/>
                      </a:lnTo>
                      <a:lnTo>
                        <a:pt x="55" y="50"/>
                      </a:lnTo>
                      <a:lnTo>
                        <a:pt x="51" y="48"/>
                      </a:lnTo>
                      <a:lnTo>
                        <a:pt x="46" y="47"/>
                      </a:lnTo>
                      <a:lnTo>
                        <a:pt x="41" y="45"/>
                      </a:lnTo>
                      <a:lnTo>
                        <a:pt x="37" y="41"/>
                      </a:lnTo>
                      <a:lnTo>
                        <a:pt x="33" y="37"/>
                      </a:lnTo>
                      <a:lnTo>
                        <a:pt x="28" y="33"/>
                      </a:lnTo>
                      <a:lnTo>
                        <a:pt x="24" y="29"/>
                      </a:lnTo>
                      <a:lnTo>
                        <a:pt x="20" y="24"/>
                      </a:lnTo>
                      <a:lnTo>
                        <a:pt x="15" y="20"/>
                      </a:lnTo>
                      <a:lnTo>
                        <a:pt x="11" y="15"/>
                      </a:lnTo>
                      <a:lnTo>
                        <a:pt x="7" y="10"/>
                      </a:lnTo>
                      <a:lnTo>
                        <a:pt x="3" y="5"/>
                      </a:lnTo>
                      <a:lnTo>
                        <a:pt x="0" y="0"/>
                      </a:lnTo>
                      <a:close/>
                    </a:path>
                  </a:pathLst>
                </a:custGeom>
                <a:solidFill>
                  <a:srgbClr val="E0E0E0"/>
                </a:solidFill>
                <a:ln w="0">
                  <a:solidFill>
                    <a:srgbClr val="E0E0E0"/>
                  </a:solidFill>
                  <a:prstDash val="solid"/>
                  <a:round/>
                  <a:headEnd/>
                  <a:tailEnd/>
                </a:ln>
              </p:spPr>
              <p:txBody>
                <a:bodyPr/>
                <a:lstStyle/>
                <a:p>
                  <a:endParaRPr lang="fr-FR"/>
                </a:p>
              </p:txBody>
            </p:sp>
            <p:sp>
              <p:nvSpPr>
                <p:cNvPr id="5148" name="Freeform 26"/>
                <p:cNvSpPr>
                  <a:spLocks/>
                </p:cNvSpPr>
                <p:nvPr/>
              </p:nvSpPr>
              <p:spPr bwMode="auto">
                <a:xfrm>
                  <a:off x="1157" y="2087"/>
                  <a:ext cx="111" cy="68"/>
                </a:xfrm>
                <a:custGeom>
                  <a:avLst/>
                  <a:gdLst>
                    <a:gd name="T0" fmla="*/ 0 w 111"/>
                    <a:gd name="T1" fmla="*/ 0 h 68"/>
                    <a:gd name="T2" fmla="*/ 0 w 111"/>
                    <a:gd name="T3" fmla="*/ 3 h 68"/>
                    <a:gd name="T4" fmla="*/ 0 w 111"/>
                    <a:gd name="T5" fmla="*/ 7 h 68"/>
                    <a:gd name="T6" fmla="*/ 0 w 111"/>
                    <a:gd name="T7" fmla="*/ 11 h 68"/>
                    <a:gd name="T8" fmla="*/ 0 w 111"/>
                    <a:gd name="T9" fmla="*/ 14 h 68"/>
                    <a:gd name="T10" fmla="*/ 0 w 111"/>
                    <a:gd name="T11" fmla="*/ 18 h 68"/>
                    <a:gd name="T12" fmla="*/ 0 w 111"/>
                    <a:gd name="T13" fmla="*/ 22 h 68"/>
                    <a:gd name="T14" fmla="*/ 0 w 111"/>
                    <a:gd name="T15" fmla="*/ 26 h 68"/>
                    <a:gd name="T16" fmla="*/ 0 w 111"/>
                    <a:gd name="T17" fmla="*/ 29 h 68"/>
                    <a:gd name="T18" fmla="*/ 0 w 111"/>
                    <a:gd name="T19" fmla="*/ 33 h 68"/>
                    <a:gd name="T20" fmla="*/ 0 w 111"/>
                    <a:gd name="T21" fmla="*/ 37 h 68"/>
                    <a:gd name="T22" fmla="*/ 9 w 111"/>
                    <a:gd name="T23" fmla="*/ 48 h 68"/>
                    <a:gd name="T24" fmla="*/ 19 w 111"/>
                    <a:gd name="T25" fmla="*/ 57 h 68"/>
                    <a:gd name="T26" fmla="*/ 30 w 111"/>
                    <a:gd name="T27" fmla="*/ 63 h 68"/>
                    <a:gd name="T28" fmla="*/ 41 w 111"/>
                    <a:gd name="T29" fmla="*/ 67 h 68"/>
                    <a:gd name="T30" fmla="*/ 53 w 111"/>
                    <a:gd name="T31" fmla="*/ 68 h 68"/>
                    <a:gd name="T32" fmla="*/ 65 w 111"/>
                    <a:gd name="T33" fmla="*/ 66 h 68"/>
                    <a:gd name="T34" fmla="*/ 76 w 111"/>
                    <a:gd name="T35" fmla="*/ 61 h 68"/>
                    <a:gd name="T36" fmla="*/ 88 w 111"/>
                    <a:gd name="T37" fmla="*/ 54 h 68"/>
                    <a:gd name="T38" fmla="*/ 99 w 111"/>
                    <a:gd name="T39" fmla="*/ 43 h 68"/>
                    <a:gd name="T40" fmla="*/ 109 w 111"/>
                    <a:gd name="T41" fmla="*/ 30 h 68"/>
                    <a:gd name="T42" fmla="*/ 109 w 111"/>
                    <a:gd name="T43" fmla="*/ 27 h 68"/>
                    <a:gd name="T44" fmla="*/ 110 w 111"/>
                    <a:gd name="T45" fmla="*/ 25 h 68"/>
                    <a:gd name="T46" fmla="*/ 110 w 111"/>
                    <a:gd name="T47" fmla="*/ 22 h 68"/>
                    <a:gd name="T48" fmla="*/ 111 w 111"/>
                    <a:gd name="T49" fmla="*/ 19 h 68"/>
                    <a:gd name="T50" fmla="*/ 111 w 111"/>
                    <a:gd name="T51" fmla="*/ 16 h 68"/>
                    <a:gd name="T52" fmla="*/ 111 w 111"/>
                    <a:gd name="T53" fmla="*/ 13 h 68"/>
                    <a:gd name="T54" fmla="*/ 111 w 111"/>
                    <a:gd name="T55" fmla="*/ 10 h 68"/>
                    <a:gd name="T56" fmla="*/ 111 w 111"/>
                    <a:gd name="T57" fmla="*/ 7 h 68"/>
                    <a:gd name="T58" fmla="*/ 111 w 111"/>
                    <a:gd name="T59" fmla="*/ 5 h 68"/>
                    <a:gd name="T60" fmla="*/ 110 w 111"/>
                    <a:gd name="T61" fmla="*/ 2 h 68"/>
                    <a:gd name="T62" fmla="*/ 108 w 111"/>
                    <a:gd name="T63" fmla="*/ 6 h 68"/>
                    <a:gd name="T64" fmla="*/ 106 w 111"/>
                    <a:gd name="T65" fmla="*/ 9 h 68"/>
                    <a:gd name="T66" fmla="*/ 103 w 111"/>
                    <a:gd name="T67" fmla="*/ 13 h 68"/>
                    <a:gd name="T68" fmla="*/ 100 w 111"/>
                    <a:gd name="T69" fmla="*/ 16 h 68"/>
                    <a:gd name="T70" fmla="*/ 97 w 111"/>
                    <a:gd name="T71" fmla="*/ 20 h 68"/>
                    <a:gd name="T72" fmla="*/ 93 w 111"/>
                    <a:gd name="T73" fmla="*/ 23 h 68"/>
                    <a:gd name="T74" fmla="*/ 89 w 111"/>
                    <a:gd name="T75" fmla="*/ 27 h 68"/>
                    <a:gd name="T76" fmla="*/ 86 w 111"/>
                    <a:gd name="T77" fmla="*/ 30 h 68"/>
                    <a:gd name="T78" fmla="*/ 81 w 111"/>
                    <a:gd name="T79" fmla="*/ 33 h 68"/>
                    <a:gd name="T80" fmla="*/ 77 w 111"/>
                    <a:gd name="T81" fmla="*/ 37 h 68"/>
                    <a:gd name="T82" fmla="*/ 74 w 111"/>
                    <a:gd name="T83" fmla="*/ 39 h 68"/>
                    <a:gd name="T84" fmla="*/ 70 w 111"/>
                    <a:gd name="T85" fmla="*/ 40 h 68"/>
                    <a:gd name="T86" fmla="*/ 66 w 111"/>
                    <a:gd name="T87" fmla="*/ 41 h 68"/>
                    <a:gd name="T88" fmla="*/ 62 w 111"/>
                    <a:gd name="T89" fmla="*/ 41 h 68"/>
                    <a:gd name="T90" fmla="*/ 58 w 111"/>
                    <a:gd name="T91" fmla="*/ 41 h 68"/>
                    <a:gd name="T92" fmla="*/ 54 w 111"/>
                    <a:gd name="T93" fmla="*/ 40 h 68"/>
                    <a:gd name="T94" fmla="*/ 49 w 111"/>
                    <a:gd name="T95" fmla="*/ 39 h 68"/>
                    <a:gd name="T96" fmla="*/ 45 w 111"/>
                    <a:gd name="T97" fmla="*/ 38 h 68"/>
                    <a:gd name="T98" fmla="*/ 40 w 111"/>
                    <a:gd name="T99" fmla="*/ 37 h 68"/>
                    <a:gd name="T100" fmla="*/ 36 w 111"/>
                    <a:gd name="T101" fmla="*/ 35 h 68"/>
                    <a:gd name="T102" fmla="*/ 32 w 111"/>
                    <a:gd name="T103" fmla="*/ 32 h 68"/>
                    <a:gd name="T104" fmla="*/ 29 w 111"/>
                    <a:gd name="T105" fmla="*/ 29 h 68"/>
                    <a:gd name="T106" fmla="*/ 25 w 111"/>
                    <a:gd name="T107" fmla="*/ 26 h 68"/>
                    <a:gd name="T108" fmla="*/ 21 w 111"/>
                    <a:gd name="T109" fmla="*/ 23 h 68"/>
                    <a:gd name="T110" fmla="*/ 18 w 111"/>
                    <a:gd name="T111" fmla="*/ 19 h 68"/>
                    <a:gd name="T112" fmla="*/ 14 w 111"/>
                    <a:gd name="T113" fmla="*/ 16 h 68"/>
                    <a:gd name="T114" fmla="*/ 10 w 111"/>
                    <a:gd name="T115" fmla="*/ 12 h 68"/>
                    <a:gd name="T116" fmla="*/ 7 w 111"/>
                    <a:gd name="T117" fmla="*/ 8 h 68"/>
                    <a:gd name="T118" fmla="*/ 4 w 111"/>
                    <a:gd name="T119" fmla="*/ 4 h 68"/>
                    <a:gd name="T120" fmla="*/ 0 w 111"/>
                    <a:gd name="T121" fmla="*/ 0 h 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1"/>
                    <a:gd name="T184" fmla="*/ 0 h 68"/>
                    <a:gd name="T185" fmla="*/ 111 w 111"/>
                    <a:gd name="T186" fmla="*/ 68 h 6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1" h="68">
                      <a:moveTo>
                        <a:pt x="0" y="0"/>
                      </a:moveTo>
                      <a:lnTo>
                        <a:pt x="0" y="3"/>
                      </a:lnTo>
                      <a:lnTo>
                        <a:pt x="0" y="7"/>
                      </a:lnTo>
                      <a:lnTo>
                        <a:pt x="0" y="11"/>
                      </a:lnTo>
                      <a:lnTo>
                        <a:pt x="0" y="14"/>
                      </a:lnTo>
                      <a:lnTo>
                        <a:pt x="0" y="18"/>
                      </a:lnTo>
                      <a:lnTo>
                        <a:pt x="0" y="22"/>
                      </a:lnTo>
                      <a:lnTo>
                        <a:pt x="0" y="26"/>
                      </a:lnTo>
                      <a:lnTo>
                        <a:pt x="0" y="29"/>
                      </a:lnTo>
                      <a:lnTo>
                        <a:pt x="0" y="33"/>
                      </a:lnTo>
                      <a:lnTo>
                        <a:pt x="0" y="37"/>
                      </a:lnTo>
                      <a:lnTo>
                        <a:pt x="9" y="48"/>
                      </a:lnTo>
                      <a:lnTo>
                        <a:pt x="19" y="57"/>
                      </a:lnTo>
                      <a:lnTo>
                        <a:pt x="30" y="63"/>
                      </a:lnTo>
                      <a:lnTo>
                        <a:pt x="41" y="67"/>
                      </a:lnTo>
                      <a:lnTo>
                        <a:pt x="53" y="68"/>
                      </a:lnTo>
                      <a:lnTo>
                        <a:pt x="65" y="66"/>
                      </a:lnTo>
                      <a:lnTo>
                        <a:pt x="76" y="61"/>
                      </a:lnTo>
                      <a:lnTo>
                        <a:pt x="88" y="54"/>
                      </a:lnTo>
                      <a:lnTo>
                        <a:pt x="99" y="43"/>
                      </a:lnTo>
                      <a:lnTo>
                        <a:pt x="109" y="30"/>
                      </a:lnTo>
                      <a:lnTo>
                        <a:pt x="109" y="27"/>
                      </a:lnTo>
                      <a:lnTo>
                        <a:pt x="110" y="25"/>
                      </a:lnTo>
                      <a:lnTo>
                        <a:pt x="110" y="22"/>
                      </a:lnTo>
                      <a:lnTo>
                        <a:pt x="111" y="19"/>
                      </a:lnTo>
                      <a:lnTo>
                        <a:pt x="111" y="16"/>
                      </a:lnTo>
                      <a:lnTo>
                        <a:pt x="111" y="13"/>
                      </a:lnTo>
                      <a:lnTo>
                        <a:pt x="111" y="10"/>
                      </a:lnTo>
                      <a:lnTo>
                        <a:pt x="111" y="7"/>
                      </a:lnTo>
                      <a:lnTo>
                        <a:pt x="111" y="5"/>
                      </a:lnTo>
                      <a:lnTo>
                        <a:pt x="110" y="2"/>
                      </a:lnTo>
                      <a:lnTo>
                        <a:pt x="108" y="6"/>
                      </a:lnTo>
                      <a:lnTo>
                        <a:pt x="106" y="9"/>
                      </a:lnTo>
                      <a:lnTo>
                        <a:pt x="103" y="13"/>
                      </a:lnTo>
                      <a:lnTo>
                        <a:pt x="100" y="16"/>
                      </a:lnTo>
                      <a:lnTo>
                        <a:pt x="97" y="20"/>
                      </a:lnTo>
                      <a:lnTo>
                        <a:pt x="93" y="23"/>
                      </a:lnTo>
                      <a:lnTo>
                        <a:pt x="89" y="27"/>
                      </a:lnTo>
                      <a:lnTo>
                        <a:pt x="86" y="30"/>
                      </a:lnTo>
                      <a:lnTo>
                        <a:pt x="81" y="33"/>
                      </a:lnTo>
                      <a:lnTo>
                        <a:pt x="77" y="37"/>
                      </a:lnTo>
                      <a:lnTo>
                        <a:pt x="74" y="39"/>
                      </a:lnTo>
                      <a:lnTo>
                        <a:pt x="70" y="40"/>
                      </a:lnTo>
                      <a:lnTo>
                        <a:pt x="66" y="41"/>
                      </a:lnTo>
                      <a:lnTo>
                        <a:pt x="62" y="41"/>
                      </a:lnTo>
                      <a:lnTo>
                        <a:pt x="58" y="41"/>
                      </a:lnTo>
                      <a:lnTo>
                        <a:pt x="54" y="40"/>
                      </a:lnTo>
                      <a:lnTo>
                        <a:pt x="49" y="39"/>
                      </a:lnTo>
                      <a:lnTo>
                        <a:pt x="45" y="38"/>
                      </a:lnTo>
                      <a:lnTo>
                        <a:pt x="40" y="37"/>
                      </a:lnTo>
                      <a:lnTo>
                        <a:pt x="36" y="35"/>
                      </a:lnTo>
                      <a:lnTo>
                        <a:pt x="32" y="32"/>
                      </a:lnTo>
                      <a:lnTo>
                        <a:pt x="29" y="29"/>
                      </a:lnTo>
                      <a:lnTo>
                        <a:pt x="25" y="26"/>
                      </a:lnTo>
                      <a:lnTo>
                        <a:pt x="21" y="23"/>
                      </a:lnTo>
                      <a:lnTo>
                        <a:pt x="18" y="19"/>
                      </a:lnTo>
                      <a:lnTo>
                        <a:pt x="14" y="16"/>
                      </a:lnTo>
                      <a:lnTo>
                        <a:pt x="10" y="12"/>
                      </a:lnTo>
                      <a:lnTo>
                        <a:pt x="7" y="8"/>
                      </a:lnTo>
                      <a:lnTo>
                        <a:pt x="4" y="4"/>
                      </a:lnTo>
                      <a:lnTo>
                        <a:pt x="0" y="0"/>
                      </a:lnTo>
                      <a:close/>
                    </a:path>
                  </a:pathLst>
                </a:custGeom>
                <a:solidFill>
                  <a:srgbClr val="E0E0E0"/>
                </a:solidFill>
                <a:ln w="0">
                  <a:solidFill>
                    <a:srgbClr val="E0E0E0"/>
                  </a:solidFill>
                  <a:prstDash val="solid"/>
                  <a:round/>
                  <a:headEnd/>
                  <a:tailEnd/>
                </a:ln>
              </p:spPr>
              <p:txBody>
                <a:bodyPr/>
                <a:lstStyle/>
                <a:p>
                  <a:endParaRPr lang="fr-FR"/>
                </a:p>
              </p:txBody>
            </p:sp>
            <p:sp>
              <p:nvSpPr>
                <p:cNvPr id="5149" name="Freeform 27"/>
                <p:cNvSpPr>
                  <a:spLocks/>
                </p:cNvSpPr>
                <p:nvPr/>
              </p:nvSpPr>
              <p:spPr bwMode="auto">
                <a:xfrm>
                  <a:off x="1163" y="2092"/>
                  <a:ext cx="104" cy="62"/>
                </a:xfrm>
                <a:custGeom>
                  <a:avLst/>
                  <a:gdLst>
                    <a:gd name="T0" fmla="*/ 1 w 104"/>
                    <a:gd name="T1" fmla="*/ 7 h 62"/>
                    <a:gd name="T2" fmla="*/ 1 w 104"/>
                    <a:gd name="T3" fmla="*/ 10 h 62"/>
                    <a:gd name="T4" fmla="*/ 1 w 104"/>
                    <a:gd name="T5" fmla="*/ 13 h 62"/>
                    <a:gd name="T6" fmla="*/ 0 w 104"/>
                    <a:gd name="T7" fmla="*/ 17 h 62"/>
                    <a:gd name="T8" fmla="*/ 0 w 104"/>
                    <a:gd name="T9" fmla="*/ 20 h 62"/>
                    <a:gd name="T10" fmla="*/ 0 w 104"/>
                    <a:gd name="T11" fmla="*/ 23 h 62"/>
                    <a:gd name="T12" fmla="*/ 0 w 104"/>
                    <a:gd name="T13" fmla="*/ 25 h 62"/>
                    <a:gd name="T14" fmla="*/ 0 w 104"/>
                    <a:gd name="T15" fmla="*/ 28 h 62"/>
                    <a:gd name="T16" fmla="*/ 0 w 104"/>
                    <a:gd name="T17" fmla="*/ 32 h 62"/>
                    <a:gd name="T18" fmla="*/ 0 w 104"/>
                    <a:gd name="T19" fmla="*/ 35 h 62"/>
                    <a:gd name="T20" fmla="*/ 0 w 104"/>
                    <a:gd name="T21" fmla="*/ 38 h 62"/>
                    <a:gd name="T22" fmla="*/ 9 w 104"/>
                    <a:gd name="T23" fmla="*/ 48 h 62"/>
                    <a:gd name="T24" fmla="*/ 19 w 104"/>
                    <a:gd name="T25" fmla="*/ 55 h 62"/>
                    <a:gd name="T26" fmla="*/ 29 w 104"/>
                    <a:gd name="T27" fmla="*/ 60 h 62"/>
                    <a:gd name="T28" fmla="*/ 40 w 104"/>
                    <a:gd name="T29" fmla="*/ 62 h 62"/>
                    <a:gd name="T30" fmla="*/ 50 w 104"/>
                    <a:gd name="T31" fmla="*/ 62 h 62"/>
                    <a:gd name="T32" fmla="*/ 61 w 104"/>
                    <a:gd name="T33" fmla="*/ 59 h 62"/>
                    <a:gd name="T34" fmla="*/ 71 w 104"/>
                    <a:gd name="T35" fmla="*/ 54 h 62"/>
                    <a:gd name="T36" fmla="*/ 81 w 104"/>
                    <a:gd name="T37" fmla="*/ 47 h 62"/>
                    <a:gd name="T38" fmla="*/ 91 w 104"/>
                    <a:gd name="T39" fmla="*/ 37 h 62"/>
                    <a:gd name="T40" fmla="*/ 101 w 104"/>
                    <a:gd name="T41" fmla="*/ 25 h 62"/>
                    <a:gd name="T42" fmla="*/ 102 w 104"/>
                    <a:gd name="T43" fmla="*/ 23 h 62"/>
                    <a:gd name="T44" fmla="*/ 102 w 104"/>
                    <a:gd name="T45" fmla="*/ 20 h 62"/>
                    <a:gd name="T46" fmla="*/ 103 w 104"/>
                    <a:gd name="T47" fmla="*/ 18 h 62"/>
                    <a:gd name="T48" fmla="*/ 103 w 104"/>
                    <a:gd name="T49" fmla="*/ 15 h 62"/>
                    <a:gd name="T50" fmla="*/ 104 w 104"/>
                    <a:gd name="T51" fmla="*/ 13 h 62"/>
                    <a:gd name="T52" fmla="*/ 104 w 104"/>
                    <a:gd name="T53" fmla="*/ 10 h 62"/>
                    <a:gd name="T54" fmla="*/ 104 w 104"/>
                    <a:gd name="T55" fmla="*/ 8 h 62"/>
                    <a:gd name="T56" fmla="*/ 104 w 104"/>
                    <a:gd name="T57" fmla="*/ 5 h 62"/>
                    <a:gd name="T58" fmla="*/ 104 w 104"/>
                    <a:gd name="T59" fmla="*/ 2 h 62"/>
                    <a:gd name="T60" fmla="*/ 104 w 104"/>
                    <a:gd name="T61" fmla="*/ 0 h 62"/>
                    <a:gd name="T62" fmla="*/ 102 w 104"/>
                    <a:gd name="T63" fmla="*/ 3 h 62"/>
                    <a:gd name="T64" fmla="*/ 100 w 104"/>
                    <a:gd name="T65" fmla="*/ 7 h 62"/>
                    <a:gd name="T66" fmla="*/ 97 w 104"/>
                    <a:gd name="T67" fmla="*/ 10 h 62"/>
                    <a:gd name="T68" fmla="*/ 94 w 104"/>
                    <a:gd name="T69" fmla="*/ 14 h 62"/>
                    <a:gd name="T70" fmla="*/ 91 w 104"/>
                    <a:gd name="T71" fmla="*/ 17 h 62"/>
                    <a:gd name="T72" fmla="*/ 87 w 104"/>
                    <a:gd name="T73" fmla="*/ 21 h 62"/>
                    <a:gd name="T74" fmla="*/ 83 w 104"/>
                    <a:gd name="T75" fmla="*/ 24 h 62"/>
                    <a:gd name="T76" fmla="*/ 79 w 104"/>
                    <a:gd name="T77" fmla="*/ 27 h 62"/>
                    <a:gd name="T78" fmla="*/ 75 w 104"/>
                    <a:gd name="T79" fmla="*/ 30 h 62"/>
                    <a:gd name="T80" fmla="*/ 70 w 104"/>
                    <a:gd name="T81" fmla="*/ 33 h 62"/>
                    <a:gd name="T82" fmla="*/ 67 w 104"/>
                    <a:gd name="T83" fmla="*/ 35 h 62"/>
                    <a:gd name="T84" fmla="*/ 63 w 104"/>
                    <a:gd name="T85" fmla="*/ 37 h 62"/>
                    <a:gd name="T86" fmla="*/ 59 w 104"/>
                    <a:gd name="T87" fmla="*/ 37 h 62"/>
                    <a:gd name="T88" fmla="*/ 56 w 104"/>
                    <a:gd name="T89" fmla="*/ 38 h 62"/>
                    <a:gd name="T90" fmla="*/ 52 w 104"/>
                    <a:gd name="T91" fmla="*/ 37 h 62"/>
                    <a:gd name="T92" fmla="*/ 48 w 104"/>
                    <a:gd name="T93" fmla="*/ 37 h 62"/>
                    <a:gd name="T94" fmla="*/ 43 w 104"/>
                    <a:gd name="T95" fmla="*/ 36 h 62"/>
                    <a:gd name="T96" fmla="*/ 39 w 104"/>
                    <a:gd name="T97" fmla="*/ 35 h 62"/>
                    <a:gd name="T98" fmla="*/ 35 w 104"/>
                    <a:gd name="T99" fmla="*/ 33 h 62"/>
                    <a:gd name="T100" fmla="*/ 30 w 104"/>
                    <a:gd name="T101" fmla="*/ 32 h 62"/>
                    <a:gd name="T102" fmla="*/ 27 w 104"/>
                    <a:gd name="T103" fmla="*/ 30 h 62"/>
                    <a:gd name="T104" fmla="*/ 25 w 104"/>
                    <a:gd name="T105" fmla="*/ 28 h 62"/>
                    <a:gd name="T106" fmla="*/ 22 w 104"/>
                    <a:gd name="T107" fmla="*/ 26 h 62"/>
                    <a:gd name="T108" fmla="*/ 19 w 104"/>
                    <a:gd name="T109" fmla="*/ 24 h 62"/>
                    <a:gd name="T110" fmla="*/ 16 w 104"/>
                    <a:gd name="T111" fmla="*/ 22 h 62"/>
                    <a:gd name="T112" fmla="*/ 13 w 104"/>
                    <a:gd name="T113" fmla="*/ 19 h 62"/>
                    <a:gd name="T114" fmla="*/ 10 w 104"/>
                    <a:gd name="T115" fmla="*/ 17 h 62"/>
                    <a:gd name="T116" fmla="*/ 7 w 104"/>
                    <a:gd name="T117" fmla="*/ 14 h 62"/>
                    <a:gd name="T118" fmla="*/ 4 w 104"/>
                    <a:gd name="T119" fmla="*/ 10 h 62"/>
                    <a:gd name="T120" fmla="*/ 1 w 104"/>
                    <a:gd name="T121" fmla="*/ 7 h 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4"/>
                    <a:gd name="T184" fmla="*/ 0 h 62"/>
                    <a:gd name="T185" fmla="*/ 104 w 104"/>
                    <a:gd name="T186" fmla="*/ 62 h 6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4" h="62">
                      <a:moveTo>
                        <a:pt x="1" y="7"/>
                      </a:moveTo>
                      <a:lnTo>
                        <a:pt x="1" y="10"/>
                      </a:lnTo>
                      <a:lnTo>
                        <a:pt x="1" y="13"/>
                      </a:lnTo>
                      <a:lnTo>
                        <a:pt x="0" y="17"/>
                      </a:lnTo>
                      <a:lnTo>
                        <a:pt x="0" y="20"/>
                      </a:lnTo>
                      <a:lnTo>
                        <a:pt x="0" y="23"/>
                      </a:lnTo>
                      <a:lnTo>
                        <a:pt x="0" y="25"/>
                      </a:lnTo>
                      <a:lnTo>
                        <a:pt x="0" y="28"/>
                      </a:lnTo>
                      <a:lnTo>
                        <a:pt x="0" y="32"/>
                      </a:lnTo>
                      <a:lnTo>
                        <a:pt x="0" y="35"/>
                      </a:lnTo>
                      <a:lnTo>
                        <a:pt x="0" y="38"/>
                      </a:lnTo>
                      <a:lnTo>
                        <a:pt x="9" y="48"/>
                      </a:lnTo>
                      <a:lnTo>
                        <a:pt x="19" y="55"/>
                      </a:lnTo>
                      <a:lnTo>
                        <a:pt x="29" y="60"/>
                      </a:lnTo>
                      <a:lnTo>
                        <a:pt x="40" y="62"/>
                      </a:lnTo>
                      <a:lnTo>
                        <a:pt x="50" y="62"/>
                      </a:lnTo>
                      <a:lnTo>
                        <a:pt x="61" y="59"/>
                      </a:lnTo>
                      <a:lnTo>
                        <a:pt x="71" y="54"/>
                      </a:lnTo>
                      <a:lnTo>
                        <a:pt x="81" y="47"/>
                      </a:lnTo>
                      <a:lnTo>
                        <a:pt x="91" y="37"/>
                      </a:lnTo>
                      <a:lnTo>
                        <a:pt x="101" y="25"/>
                      </a:lnTo>
                      <a:lnTo>
                        <a:pt x="102" y="23"/>
                      </a:lnTo>
                      <a:lnTo>
                        <a:pt x="102" y="20"/>
                      </a:lnTo>
                      <a:lnTo>
                        <a:pt x="103" y="18"/>
                      </a:lnTo>
                      <a:lnTo>
                        <a:pt x="103" y="15"/>
                      </a:lnTo>
                      <a:lnTo>
                        <a:pt x="104" y="13"/>
                      </a:lnTo>
                      <a:lnTo>
                        <a:pt x="104" y="10"/>
                      </a:lnTo>
                      <a:lnTo>
                        <a:pt x="104" y="8"/>
                      </a:lnTo>
                      <a:lnTo>
                        <a:pt x="104" y="5"/>
                      </a:lnTo>
                      <a:lnTo>
                        <a:pt x="104" y="2"/>
                      </a:lnTo>
                      <a:lnTo>
                        <a:pt x="104" y="0"/>
                      </a:lnTo>
                      <a:lnTo>
                        <a:pt x="102" y="3"/>
                      </a:lnTo>
                      <a:lnTo>
                        <a:pt x="100" y="7"/>
                      </a:lnTo>
                      <a:lnTo>
                        <a:pt x="97" y="10"/>
                      </a:lnTo>
                      <a:lnTo>
                        <a:pt x="94" y="14"/>
                      </a:lnTo>
                      <a:lnTo>
                        <a:pt x="91" y="17"/>
                      </a:lnTo>
                      <a:lnTo>
                        <a:pt x="87" y="21"/>
                      </a:lnTo>
                      <a:lnTo>
                        <a:pt x="83" y="24"/>
                      </a:lnTo>
                      <a:lnTo>
                        <a:pt x="79" y="27"/>
                      </a:lnTo>
                      <a:lnTo>
                        <a:pt x="75" y="30"/>
                      </a:lnTo>
                      <a:lnTo>
                        <a:pt x="70" y="33"/>
                      </a:lnTo>
                      <a:lnTo>
                        <a:pt x="67" y="35"/>
                      </a:lnTo>
                      <a:lnTo>
                        <a:pt x="63" y="37"/>
                      </a:lnTo>
                      <a:lnTo>
                        <a:pt x="59" y="37"/>
                      </a:lnTo>
                      <a:lnTo>
                        <a:pt x="56" y="38"/>
                      </a:lnTo>
                      <a:lnTo>
                        <a:pt x="52" y="37"/>
                      </a:lnTo>
                      <a:lnTo>
                        <a:pt x="48" y="37"/>
                      </a:lnTo>
                      <a:lnTo>
                        <a:pt x="43" y="36"/>
                      </a:lnTo>
                      <a:lnTo>
                        <a:pt x="39" y="35"/>
                      </a:lnTo>
                      <a:lnTo>
                        <a:pt x="35" y="33"/>
                      </a:lnTo>
                      <a:lnTo>
                        <a:pt x="30" y="32"/>
                      </a:lnTo>
                      <a:lnTo>
                        <a:pt x="27" y="30"/>
                      </a:lnTo>
                      <a:lnTo>
                        <a:pt x="25" y="28"/>
                      </a:lnTo>
                      <a:lnTo>
                        <a:pt x="22" y="26"/>
                      </a:lnTo>
                      <a:lnTo>
                        <a:pt x="19" y="24"/>
                      </a:lnTo>
                      <a:lnTo>
                        <a:pt x="16" y="22"/>
                      </a:lnTo>
                      <a:lnTo>
                        <a:pt x="13" y="19"/>
                      </a:lnTo>
                      <a:lnTo>
                        <a:pt x="10" y="17"/>
                      </a:lnTo>
                      <a:lnTo>
                        <a:pt x="7" y="14"/>
                      </a:lnTo>
                      <a:lnTo>
                        <a:pt x="4" y="10"/>
                      </a:lnTo>
                      <a:lnTo>
                        <a:pt x="1" y="7"/>
                      </a:lnTo>
                      <a:close/>
                    </a:path>
                  </a:pathLst>
                </a:custGeom>
                <a:solidFill>
                  <a:srgbClr val="F0F0F0"/>
                </a:solidFill>
                <a:ln w="0">
                  <a:solidFill>
                    <a:srgbClr val="F0F0F0"/>
                  </a:solidFill>
                  <a:prstDash val="solid"/>
                  <a:round/>
                  <a:headEnd/>
                  <a:tailEnd/>
                </a:ln>
              </p:spPr>
              <p:txBody>
                <a:bodyPr/>
                <a:lstStyle/>
                <a:p>
                  <a:endParaRPr lang="fr-FR"/>
                </a:p>
              </p:txBody>
            </p:sp>
            <p:sp>
              <p:nvSpPr>
                <p:cNvPr id="5150" name="Freeform 28"/>
                <p:cNvSpPr>
                  <a:spLocks/>
                </p:cNvSpPr>
                <p:nvPr/>
              </p:nvSpPr>
              <p:spPr bwMode="auto">
                <a:xfrm>
                  <a:off x="1169" y="2095"/>
                  <a:ext cx="97" cy="58"/>
                </a:xfrm>
                <a:custGeom>
                  <a:avLst/>
                  <a:gdLst>
                    <a:gd name="T0" fmla="*/ 1 w 97"/>
                    <a:gd name="T1" fmla="*/ 16 h 58"/>
                    <a:gd name="T2" fmla="*/ 1 w 97"/>
                    <a:gd name="T3" fmla="*/ 19 h 58"/>
                    <a:gd name="T4" fmla="*/ 1 w 97"/>
                    <a:gd name="T5" fmla="*/ 22 h 58"/>
                    <a:gd name="T6" fmla="*/ 1 w 97"/>
                    <a:gd name="T7" fmla="*/ 24 h 58"/>
                    <a:gd name="T8" fmla="*/ 0 w 97"/>
                    <a:gd name="T9" fmla="*/ 27 h 58"/>
                    <a:gd name="T10" fmla="*/ 0 w 97"/>
                    <a:gd name="T11" fmla="*/ 29 h 58"/>
                    <a:gd name="T12" fmla="*/ 0 w 97"/>
                    <a:gd name="T13" fmla="*/ 31 h 58"/>
                    <a:gd name="T14" fmla="*/ 0 w 97"/>
                    <a:gd name="T15" fmla="*/ 33 h 58"/>
                    <a:gd name="T16" fmla="*/ 0 w 97"/>
                    <a:gd name="T17" fmla="*/ 36 h 58"/>
                    <a:gd name="T18" fmla="*/ 0 w 97"/>
                    <a:gd name="T19" fmla="*/ 38 h 58"/>
                    <a:gd name="T20" fmla="*/ 0 w 97"/>
                    <a:gd name="T21" fmla="*/ 42 h 58"/>
                    <a:gd name="T22" fmla="*/ 9 w 97"/>
                    <a:gd name="T23" fmla="*/ 49 h 58"/>
                    <a:gd name="T24" fmla="*/ 18 w 97"/>
                    <a:gd name="T25" fmla="*/ 54 h 58"/>
                    <a:gd name="T26" fmla="*/ 28 w 97"/>
                    <a:gd name="T27" fmla="*/ 57 h 58"/>
                    <a:gd name="T28" fmla="*/ 37 w 97"/>
                    <a:gd name="T29" fmla="*/ 58 h 58"/>
                    <a:gd name="T30" fmla="*/ 47 w 97"/>
                    <a:gd name="T31" fmla="*/ 57 h 58"/>
                    <a:gd name="T32" fmla="*/ 56 w 97"/>
                    <a:gd name="T33" fmla="*/ 54 h 58"/>
                    <a:gd name="T34" fmla="*/ 66 w 97"/>
                    <a:gd name="T35" fmla="*/ 49 h 58"/>
                    <a:gd name="T36" fmla="*/ 75 w 97"/>
                    <a:gd name="T37" fmla="*/ 42 h 58"/>
                    <a:gd name="T38" fmla="*/ 84 w 97"/>
                    <a:gd name="T39" fmla="*/ 33 h 58"/>
                    <a:gd name="T40" fmla="*/ 93 w 97"/>
                    <a:gd name="T41" fmla="*/ 22 h 58"/>
                    <a:gd name="T42" fmla="*/ 94 w 97"/>
                    <a:gd name="T43" fmla="*/ 20 h 58"/>
                    <a:gd name="T44" fmla="*/ 94 w 97"/>
                    <a:gd name="T45" fmla="*/ 18 h 58"/>
                    <a:gd name="T46" fmla="*/ 95 w 97"/>
                    <a:gd name="T47" fmla="*/ 15 h 58"/>
                    <a:gd name="T48" fmla="*/ 96 w 97"/>
                    <a:gd name="T49" fmla="*/ 13 h 58"/>
                    <a:gd name="T50" fmla="*/ 96 w 97"/>
                    <a:gd name="T51" fmla="*/ 11 h 58"/>
                    <a:gd name="T52" fmla="*/ 97 w 97"/>
                    <a:gd name="T53" fmla="*/ 9 h 58"/>
                    <a:gd name="T54" fmla="*/ 97 w 97"/>
                    <a:gd name="T55" fmla="*/ 7 h 58"/>
                    <a:gd name="T56" fmla="*/ 97 w 97"/>
                    <a:gd name="T57" fmla="*/ 5 h 58"/>
                    <a:gd name="T58" fmla="*/ 97 w 97"/>
                    <a:gd name="T59" fmla="*/ 2 h 58"/>
                    <a:gd name="T60" fmla="*/ 97 w 97"/>
                    <a:gd name="T61" fmla="*/ 0 h 58"/>
                    <a:gd name="T62" fmla="*/ 95 w 97"/>
                    <a:gd name="T63" fmla="*/ 3 h 58"/>
                    <a:gd name="T64" fmla="*/ 93 w 97"/>
                    <a:gd name="T65" fmla="*/ 7 h 58"/>
                    <a:gd name="T66" fmla="*/ 91 w 97"/>
                    <a:gd name="T67" fmla="*/ 10 h 58"/>
                    <a:gd name="T68" fmla="*/ 88 w 97"/>
                    <a:gd name="T69" fmla="*/ 13 h 58"/>
                    <a:gd name="T70" fmla="*/ 85 w 97"/>
                    <a:gd name="T71" fmla="*/ 17 h 58"/>
                    <a:gd name="T72" fmla="*/ 81 w 97"/>
                    <a:gd name="T73" fmla="*/ 20 h 58"/>
                    <a:gd name="T74" fmla="*/ 77 w 97"/>
                    <a:gd name="T75" fmla="*/ 23 h 58"/>
                    <a:gd name="T76" fmla="*/ 73 w 97"/>
                    <a:gd name="T77" fmla="*/ 26 h 58"/>
                    <a:gd name="T78" fmla="*/ 69 w 97"/>
                    <a:gd name="T79" fmla="*/ 29 h 58"/>
                    <a:gd name="T80" fmla="*/ 64 w 97"/>
                    <a:gd name="T81" fmla="*/ 32 h 58"/>
                    <a:gd name="T82" fmla="*/ 60 w 97"/>
                    <a:gd name="T83" fmla="*/ 34 h 58"/>
                    <a:gd name="T84" fmla="*/ 57 w 97"/>
                    <a:gd name="T85" fmla="*/ 35 h 58"/>
                    <a:gd name="T86" fmla="*/ 53 w 97"/>
                    <a:gd name="T87" fmla="*/ 36 h 58"/>
                    <a:gd name="T88" fmla="*/ 49 w 97"/>
                    <a:gd name="T89" fmla="*/ 36 h 58"/>
                    <a:gd name="T90" fmla="*/ 46 w 97"/>
                    <a:gd name="T91" fmla="*/ 36 h 58"/>
                    <a:gd name="T92" fmla="*/ 42 w 97"/>
                    <a:gd name="T93" fmla="*/ 35 h 58"/>
                    <a:gd name="T94" fmla="*/ 37 w 97"/>
                    <a:gd name="T95" fmla="*/ 34 h 58"/>
                    <a:gd name="T96" fmla="*/ 33 w 97"/>
                    <a:gd name="T97" fmla="*/ 33 h 58"/>
                    <a:gd name="T98" fmla="*/ 29 w 97"/>
                    <a:gd name="T99" fmla="*/ 32 h 58"/>
                    <a:gd name="T100" fmla="*/ 24 w 97"/>
                    <a:gd name="T101" fmla="*/ 32 h 58"/>
                    <a:gd name="T102" fmla="*/ 22 w 97"/>
                    <a:gd name="T103" fmla="*/ 30 h 58"/>
                    <a:gd name="T104" fmla="*/ 21 w 97"/>
                    <a:gd name="T105" fmla="*/ 29 h 58"/>
                    <a:gd name="T106" fmla="*/ 19 w 97"/>
                    <a:gd name="T107" fmla="*/ 28 h 58"/>
                    <a:gd name="T108" fmla="*/ 16 w 97"/>
                    <a:gd name="T109" fmla="*/ 27 h 58"/>
                    <a:gd name="T110" fmla="*/ 14 w 97"/>
                    <a:gd name="T111" fmla="*/ 26 h 58"/>
                    <a:gd name="T112" fmla="*/ 12 w 97"/>
                    <a:gd name="T113" fmla="*/ 25 h 58"/>
                    <a:gd name="T114" fmla="*/ 9 w 97"/>
                    <a:gd name="T115" fmla="*/ 23 h 58"/>
                    <a:gd name="T116" fmla="*/ 7 w 97"/>
                    <a:gd name="T117" fmla="*/ 21 h 58"/>
                    <a:gd name="T118" fmla="*/ 4 w 97"/>
                    <a:gd name="T119" fmla="*/ 19 h 58"/>
                    <a:gd name="T120" fmla="*/ 1 w 97"/>
                    <a:gd name="T121" fmla="*/ 16 h 5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7"/>
                    <a:gd name="T184" fmla="*/ 0 h 58"/>
                    <a:gd name="T185" fmla="*/ 97 w 97"/>
                    <a:gd name="T186" fmla="*/ 58 h 5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7" h="58">
                      <a:moveTo>
                        <a:pt x="1" y="16"/>
                      </a:moveTo>
                      <a:lnTo>
                        <a:pt x="1" y="19"/>
                      </a:lnTo>
                      <a:lnTo>
                        <a:pt x="1" y="22"/>
                      </a:lnTo>
                      <a:lnTo>
                        <a:pt x="1" y="24"/>
                      </a:lnTo>
                      <a:lnTo>
                        <a:pt x="0" y="27"/>
                      </a:lnTo>
                      <a:lnTo>
                        <a:pt x="0" y="29"/>
                      </a:lnTo>
                      <a:lnTo>
                        <a:pt x="0" y="31"/>
                      </a:lnTo>
                      <a:lnTo>
                        <a:pt x="0" y="33"/>
                      </a:lnTo>
                      <a:lnTo>
                        <a:pt x="0" y="36"/>
                      </a:lnTo>
                      <a:lnTo>
                        <a:pt x="0" y="38"/>
                      </a:lnTo>
                      <a:lnTo>
                        <a:pt x="0" y="42"/>
                      </a:lnTo>
                      <a:lnTo>
                        <a:pt x="9" y="49"/>
                      </a:lnTo>
                      <a:lnTo>
                        <a:pt x="18" y="54"/>
                      </a:lnTo>
                      <a:lnTo>
                        <a:pt x="28" y="57"/>
                      </a:lnTo>
                      <a:lnTo>
                        <a:pt x="37" y="58"/>
                      </a:lnTo>
                      <a:lnTo>
                        <a:pt x="47" y="57"/>
                      </a:lnTo>
                      <a:lnTo>
                        <a:pt x="56" y="54"/>
                      </a:lnTo>
                      <a:lnTo>
                        <a:pt x="66" y="49"/>
                      </a:lnTo>
                      <a:lnTo>
                        <a:pt x="75" y="42"/>
                      </a:lnTo>
                      <a:lnTo>
                        <a:pt x="84" y="33"/>
                      </a:lnTo>
                      <a:lnTo>
                        <a:pt x="93" y="22"/>
                      </a:lnTo>
                      <a:lnTo>
                        <a:pt x="94" y="20"/>
                      </a:lnTo>
                      <a:lnTo>
                        <a:pt x="94" y="18"/>
                      </a:lnTo>
                      <a:lnTo>
                        <a:pt x="95" y="15"/>
                      </a:lnTo>
                      <a:lnTo>
                        <a:pt x="96" y="13"/>
                      </a:lnTo>
                      <a:lnTo>
                        <a:pt x="96" y="11"/>
                      </a:lnTo>
                      <a:lnTo>
                        <a:pt x="97" y="9"/>
                      </a:lnTo>
                      <a:lnTo>
                        <a:pt x="97" y="7"/>
                      </a:lnTo>
                      <a:lnTo>
                        <a:pt x="97" y="5"/>
                      </a:lnTo>
                      <a:lnTo>
                        <a:pt x="97" y="2"/>
                      </a:lnTo>
                      <a:lnTo>
                        <a:pt x="97" y="0"/>
                      </a:lnTo>
                      <a:lnTo>
                        <a:pt x="95" y="3"/>
                      </a:lnTo>
                      <a:lnTo>
                        <a:pt x="93" y="7"/>
                      </a:lnTo>
                      <a:lnTo>
                        <a:pt x="91" y="10"/>
                      </a:lnTo>
                      <a:lnTo>
                        <a:pt x="88" y="13"/>
                      </a:lnTo>
                      <a:lnTo>
                        <a:pt x="85" y="17"/>
                      </a:lnTo>
                      <a:lnTo>
                        <a:pt x="81" y="20"/>
                      </a:lnTo>
                      <a:lnTo>
                        <a:pt x="77" y="23"/>
                      </a:lnTo>
                      <a:lnTo>
                        <a:pt x="73" y="26"/>
                      </a:lnTo>
                      <a:lnTo>
                        <a:pt x="69" y="29"/>
                      </a:lnTo>
                      <a:lnTo>
                        <a:pt x="64" y="32"/>
                      </a:lnTo>
                      <a:lnTo>
                        <a:pt x="60" y="34"/>
                      </a:lnTo>
                      <a:lnTo>
                        <a:pt x="57" y="35"/>
                      </a:lnTo>
                      <a:lnTo>
                        <a:pt x="53" y="36"/>
                      </a:lnTo>
                      <a:lnTo>
                        <a:pt x="49" y="36"/>
                      </a:lnTo>
                      <a:lnTo>
                        <a:pt x="46" y="36"/>
                      </a:lnTo>
                      <a:lnTo>
                        <a:pt x="42" y="35"/>
                      </a:lnTo>
                      <a:lnTo>
                        <a:pt x="37" y="34"/>
                      </a:lnTo>
                      <a:lnTo>
                        <a:pt x="33" y="33"/>
                      </a:lnTo>
                      <a:lnTo>
                        <a:pt x="29" y="32"/>
                      </a:lnTo>
                      <a:lnTo>
                        <a:pt x="24" y="32"/>
                      </a:lnTo>
                      <a:lnTo>
                        <a:pt x="22" y="30"/>
                      </a:lnTo>
                      <a:lnTo>
                        <a:pt x="21" y="29"/>
                      </a:lnTo>
                      <a:lnTo>
                        <a:pt x="19" y="28"/>
                      </a:lnTo>
                      <a:lnTo>
                        <a:pt x="16" y="27"/>
                      </a:lnTo>
                      <a:lnTo>
                        <a:pt x="14" y="26"/>
                      </a:lnTo>
                      <a:lnTo>
                        <a:pt x="12" y="25"/>
                      </a:lnTo>
                      <a:lnTo>
                        <a:pt x="9" y="23"/>
                      </a:lnTo>
                      <a:lnTo>
                        <a:pt x="7" y="21"/>
                      </a:lnTo>
                      <a:lnTo>
                        <a:pt x="4" y="19"/>
                      </a:lnTo>
                      <a:lnTo>
                        <a:pt x="1" y="16"/>
                      </a:lnTo>
                      <a:close/>
                    </a:path>
                  </a:pathLst>
                </a:custGeom>
                <a:solidFill>
                  <a:srgbClr val="FFFFFF"/>
                </a:solidFill>
                <a:ln w="0">
                  <a:solidFill>
                    <a:srgbClr val="FFFFFF"/>
                  </a:solidFill>
                  <a:prstDash val="solid"/>
                  <a:round/>
                  <a:headEnd/>
                  <a:tailEnd/>
                </a:ln>
              </p:spPr>
              <p:txBody>
                <a:bodyPr/>
                <a:lstStyle/>
                <a:p>
                  <a:endParaRPr lang="fr-FR"/>
                </a:p>
              </p:txBody>
            </p:sp>
            <p:sp>
              <p:nvSpPr>
                <p:cNvPr id="5151" name="Freeform 29"/>
                <p:cNvSpPr>
                  <a:spLocks/>
                </p:cNvSpPr>
                <p:nvPr/>
              </p:nvSpPr>
              <p:spPr bwMode="auto">
                <a:xfrm>
                  <a:off x="915" y="2764"/>
                  <a:ext cx="809" cy="280"/>
                </a:xfrm>
                <a:custGeom>
                  <a:avLst/>
                  <a:gdLst>
                    <a:gd name="T0" fmla="*/ 0 w 809"/>
                    <a:gd name="T1" fmla="*/ 67 h 280"/>
                    <a:gd name="T2" fmla="*/ 69 w 809"/>
                    <a:gd name="T3" fmla="*/ 60 h 280"/>
                    <a:gd name="T4" fmla="*/ 134 w 809"/>
                    <a:gd name="T5" fmla="*/ 52 h 280"/>
                    <a:gd name="T6" fmla="*/ 197 w 809"/>
                    <a:gd name="T7" fmla="*/ 46 h 280"/>
                    <a:gd name="T8" fmla="*/ 258 w 809"/>
                    <a:gd name="T9" fmla="*/ 40 h 280"/>
                    <a:gd name="T10" fmla="*/ 319 w 809"/>
                    <a:gd name="T11" fmla="*/ 34 h 280"/>
                    <a:gd name="T12" fmla="*/ 380 w 809"/>
                    <a:gd name="T13" fmla="*/ 28 h 280"/>
                    <a:gd name="T14" fmla="*/ 441 w 809"/>
                    <a:gd name="T15" fmla="*/ 22 h 280"/>
                    <a:gd name="T16" fmla="*/ 504 w 809"/>
                    <a:gd name="T17" fmla="*/ 15 h 280"/>
                    <a:gd name="T18" fmla="*/ 569 w 809"/>
                    <a:gd name="T19" fmla="*/ 8 h 280"/>
                    <a:gd name="T20" fmla="*/ 638 w 809"/>
                    <a:gd name="T21" fmla="*/ 0 h 280"/>
                    <a:gd name="T22" fmla="*/ 658 w 809"/>
                    <a:gd name="T23" fmla="*/ 14 h 280"/>
                    <a:gd name="T24" fmla="*/ 676 w 809"/>
                    <a:gd name="T25" fmla="*/ 28 h 280"/>
                    <a:gd name="T26" fmla="*/ 692 w 809"/>
                    <a:gd name="T27" fmla="*/ 42 h 280"/>
                    <a:gd name="T28" fmla="*/ 708 w 809"/>
                    <a:gd name="T29" fmla="*/ 55 h 280"/>
                    <a:gd name="T30" fmla="*/ 724 w 809"/>
                    <a:gd name="T31" fmla="*/ 69 h 280"/>
                    <a:gd name="T32" fmla="*/ 739 w 809"/>
                    <a:gd name="T33" fmla="*/ 83 h 280"/>
                    <a:gd name="T34" fmla="*/ 755 w 809"/>
                    <a:gd name="T35" fmla="*/ 96 h 280"/>
                    <a:gd name="T36" fmla="*/ 772 w 809"/>
                    <a:gd name="T37" fmla="*/ 110 h 280"/>
                    <a:gd name="T38" fmla="*/ 790 w 809"/>
                    <a:gd name="T39" fmla="*/ 124 h 280"/>
                    <a:gd name="T40" fmla="*/ 809 w 809"/>
                    <a:gd name="T41" fmla="*/ 138 h 280"/>
                    <a:gd name="T42" fmla="*/ 733 w 809"/>
                    <a:gd name="T43" fmla="*/ 155 h 280"/>
                    <a:gd name="T44" fmla="*/ 659 w 809"/>
                    <a:gd name="T45" fmla="*/ 172 h 280"/>
                    <a:gd name="T46" fmla="*/ 587 w 809"/>
                    <a:gd name="T47" fmla="*/ 189 h 280"/>
                    <a:gd name="T48" fmla="*/ 514 w 809"/>
                    <a:gd name="T49" fmla="*/ 205 h 280"/>
                    <a:gd name="T50" fmla="*/ 441 w 809"/>
                    <a:gd name="T51" fmla="*/ 221 h 280"/>
                    <a:gd name="T52" fmla="*/ 367 w 809"/>
                    <a:gd name="T53" fmla="*/ 236 h 280"/>
                    <a:gd name="T54" fmla="*/ 290 w 809"/>
                    <a:gd name="T55" fmla="*/ 249 h 280"/>
                    <a:gd name="T56" fmla="*/ 210 w 809"/>
                    <a:gd name="T57" fmla="*/ 261 h 280"/>
                    <a:gd name="T58" fmla="*/ 126 w 809"/>
                    <a:gd name="T59" fmla="*/ 271 h 280"/>
                    <a:gd name="T60" fmla="*/ 37 w 809"/>
                    <a:gd name="T61" fmla="*/ 280 h 280"/>
                    <a:gd name="T62" fmla="*/ 31 w 809"/>
                    <a:gd name="T63" fmla="*/ 259 h 280"/>
                    <a:gd name="T64" fmla="*/ 25 w 809"/>
                    <a:gd name="T65" fmla="*/ 238 h 280"/>
                    <a:gd name="T66" fmla="*/ 19 w 809"/>
                    <a:gd name="T67" fmla="*/ 216 h 280"/>
                    <a:gd name="T68" fmla="*/ 15 w 809"/>
                    <a:gd name="T69" fmla="*/ 194 h 280"/>
                    <a:gd name="T70" fmla="*/ 11 w 809"/>
                    <a:gd name="T71" fmla="*/ 172 h 280"/>
                    <a:gd name="T72" fmla="*/ 8 w 809"/>
                    <a:gd name="T73" fmla="*/ 149 h 280"/>
                    <a:gd name="T74" fmla="*/ 5 w 809"/>
                    <a:gd name="T75" fmla="*/ 128 h 280"/>
                    <a:gd name="T76" fmla="*/ 3 w 809"/>
                    <a:gd name="T77" fmla="*/ 107 h 280"/>
                    <a:gd name="T78" fmla="*/ 1 w 809"/>
                    <a:gd name="T79" fmla="*/ 86 h 280"/>
                    <a:gd name="T80" fmla="*/ 0 w 809"/>
                    <a:gd name="T81" fmla="*/ 67 h 2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09"/>
                    <a:gd name="T124" fmla="*/ 0 h 280"/>
                    <a:gd name="T125" fmla="*/ 809 w 809"/>
                    <a:gd name="T126" fmla="*/ 280 h 2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09" h="280">
                      <a:moveTo>
                        <a:pt x="0" y="67"/>
                      </a:moveTo>
                      <a:lnTo>
                        <a:pt x="69" y="60"/>
                      </a:lnTo>
                      <a:lnTo>
                        <a:pt x="134" y="52"/>
                      </a:lnTo>
                      <a:lnTo>
                        <a:pt x="197" y="46"/>
                      </a:lnTo>
                      <a:lnTo>
                        <a:pt x="258" y="40"/>
                      </a:lnTo>
                      <a:lnTo>
                        <a:pt x="319" y="34"/>
                      </a:lnTo>
                      <a:lnTo>
                        <a:pt x="380" y="28"/>
                      </a:lnTo>
                      <a:lnTo>
                        <a:pt x="441" y="22"/>
                      </a:lnTo>
                      <a:lnTo>
                        <a:pt x="504" y="15"/>
                      </a:lnTo>
                      <a:lnTo>
                        <a:pt x="569" y="8"/>
                      </a:lnTo>
                      <a:lnTo>
                        <a:pt x="638" y="0"/>
                      </a:lnTo>
                      <a:lnTo>
                        <a:pt x="658" y="14"/>
                      </a:lnTo>
                      <a:lnTo>
                        <a:pt x="676" y="28"/>
                      </a:lnTo>
                      <a:lnTo>
                        <a:pt x="692" y="42"/>
                      </a:lnTo>
                      <a:lnTo>
                        <a:pt x="708" y="55"/>
                      </a:lnTo>
                      <a:lnTo>
                        <a:pt x="724" y="69"/>
                      </a:lnTo>
                      <a:lnTo>
                        <a:pt x="739" y="83"/>
                      </a:lnTo>
                      <a:lnTo>
                        <a:pt x="755" y="96"/>
                      </a:lnTo>
                      <a:lnTo>
                        <a:pt x="772" y="110"/>
                      </a:lnTo>
                      <a:lnTo>
                        <a:pt x="790" y="124"/>
                      </a:lnTo>
                      <a:lnTo>
                        <a:pt x="809" y="138"/>
                      </a:lnTo>
                      <a:lnTo>
                        <a:pt x="733" y="155"/>
                      </a:lnTo>
                      <a:lnTo>
                        <a:pt x="659" y="172"/>
                      </a:lnTo>
                      <a:lnTo>
                        <a:pt x="587" y="189"/>
                      </a:lnTo>
                      <a:lnTo>
                        <a:pt x="514" y="205"/>
                      </a:lnTo>
                      <a:lnTo>
                        <a:pt x="441" y="221"/>
                      </a:lnTo>
                      <a:lnTo>
                        <a:pt x="367" y="236"/>
                      </a:lnTo>
                      <a:lnTo>
                        <a:pt x="290" y="249"/>
                      </a:lnTo>
                      <a:lnTo>
                        <a:pt x="210" y="261"/>
                      </a:lnTo>
                      <a:lnTo>
                        <a:pt x="126" y="271"/>
                      </a:lnTo>
                      <a:lnTo>
                        <a:pt x="37" y="280"/>
                      </a:lnTo>
                      <a:lnTo>
                        <a:pt x="31" y="259"/>
                      </a:lnTo>
                      <a:lnTo>
                        <a:pt x="25" y="238"/>
                      </a:lnTo>
                      <a:lnTo>
                        <a:pt x="19" y="216"/>
                      </a:lnTo>
                      <a:lnTo>
                        <a:pt x="15" y="194"/>
                      </a:lnTo>
                      <a:lnTo>
                        <a:pt x="11" y="172"/>
                      </a:lnTo>
                      <a:lnTo>
                        <a:pt x="8" y="149"/>
                      </a:lnTo>
                      <a:lnTo>
                        <a:pt x="5" y="128"/>
                      </a:lnTo>
                      <a:lnTo>
                        <a:pt x="3" y="107"/>
                      </a:lnTo>
                      <a:lnTo>
                        <a:pt x="1" y="86"/>
                      </a:lnTo>
                      <a:lnTo>
                        <a:pt x="0" y="67"/>
                      </a:lnTo>
                      <a:close/>
                    </a:path>
                  </a:pathLst>
                </a:custGeom>
                <a:solidFill>
                  <a:srgbClr val="FFFFFF"/>
                </a:solidFill>
                <a:ln w="0">
                  <a:solidFill>
                    <a:srgbClr val="FFFFFF"/>
                  </a:solidFill>
                  <a:prstDash val="solid"/>
                  <a:round/>
                  <a:headEnd/>
                  <a:tailEnd/>
                </a:ln>
              </p:spPr>
              <p:txBody>
                <a:bodyPr/>
                <a:lstStyle/>
                <a:p>
                  <a:endParaRPr lang="fr-FR"/>
                </a:p>
              </p:txBody>
            </p:sp>
            <p:sp>
              <p:nvSpPr>
                <p:cNvPr id="5152" name="Freeform 30"/>
                <p:cNvSpPr>
                  <a:spLocks/>
                </p:cNvSpPr>
                <p:nvPr/>
              </p:nvSpPr>
              <p:spPr bwMode="auto">
                <a:xfrm>
                  <a:off x="917" y="2765"/>
                  <a:ext cx="807" cy="272"/>
                </a:xfrm>
                <a:custGeom>
                  <a:avLst/>
                  <a:gdLst>
                    <a:gd name="T0" fmla="*/ 0 w 807"/>
                    <a:gd name="T1" fmla="*/ 67 h 272"/>
                    <a:gd name="T2" fmla="*/ 68 w 807"/>
                    <a:gd name="T3" fmla="*/ 59 h 272"/>
                    <a:gd name="T4" fmla="*/ 133 w 807"/>
                    <a:gd name="T5" fmla="*/ 52 h 272"/>
                    <a:gd name="T6" fmla="*/ 196 w 807"/>
                    <a:gd name="T7" fmla="*/ 46 h 272"/>
                    <a:gd name="T8" fmla="*/ 258 w 807"/>
                    <a:gd name="T9" fmla="*/ 40 h 272"/>
                    <a:gd name="T10" fmla="*/ 318 w 807"/>
                    <a:gd name="T11" fmla="*/ 34 h 272"/>
                    <a:gd name="T12" fmla="*/ 379 w 807"/>
                    <a:gd name="T13" fmla="*/ 28 h 272"/>
                    <a:gd name="T14" fmla="*/ 440 w 807"/>
                    <a:gd name="T15" fmla="*/ 22 h 272"/>
                    <a:gd name="T16" fmla="*/ 503 w 807"/>
                    <a:gd name="T17" fmla="*/ 15 h 272"/>
                    <a:gd name="T18" fmla="*/ 568 w 807"/>
                    <a:gd name="T19" fmla="*/ 8 h 272"/>
                    <a:gd name="T20" fmla="*/ 637 w 807"/>
                    <a:gd name="T21" fmla="*/ 0 h 272"/>
                    <a:gd name="T22" fmla="*/ 656 w 807"/>
                    <a:gd name="T23" fmla="*/ 14 h 272"/>
                    <a:gd name="T24" fmla="*/ 673 w 807"/>
                    <a:gd name="T25" fmla="*/ 28 h 272"/>
                    <a:gd name="T26" fmla="*/ 690 w 807"/>
                    <a:gd name="T27" fmla="*/ 41 h 272"/>
                    <a:gd name="T28" fmla="*/ 706 w 807"/>
                    <a:gd name="T29" fmla="*/ 55 h 272"/>
                    <a:gd name="T30" fmla="*/ 721 w 807"/>
                    <a:gd name="T31" fmla="*/ 68 h 272"/>
                    <a:gd name="T32" fmla="*/ 736 w 807"/>
                    <a:gd name="T33" fmla="*/ 82 h 272"/>
                    <a:gd name="T34" fmla="*/ 752 w 807"/>
                    <a:gd name="T35" fmla="*/ 95 h 272"/>
                    <a:gd name="T36" fmla="*/ 769 w 807"/>
                    <a:gd name="T37" fmla="*/ 109 h 272"/>
                    <a:gd name="T38" fmla="*/ 787 w 807"/>
                    <a:gd name="T39" fmla="*/ 123 h 272"/>
                    <a:gd name="T40" fmla="*/ 807 w 807"/>
                    <a:gd name="T41" fmla="*/ 137 h 272"/>
                    <a:gd name="T42" fmla="*/ 729 w 807"/>
                    <a:gd name="T43" fmla="*/ 154 h 272"/>
                    <a:gd name="T44" fmla="*/ 655 w 807"/>
                    <a:gd name="T45" fmla="*/ 171 h 272"/>
                    <a:gd name="T46" fmla="*/ 581 w 807"/>
                    <a:gd name="T47" fmla="*/ 187 h 272"/>
                    <a:gd name="T48" fmla="*/ 508 w 807"/>
                    <a:gd name="T49" fmla="*/ 203 h 272"/>
                    <a:gd name="T50" fmla="*/ 435 w 807"/>
                    <a:gd name="T51" fmla="*/ 218 h 272"/>
                    <a:gd name="T52" fmla="*/ 362 w 807"/>
                    <a:gd name="T53" fmla="*/ 232 h 272"/>
                    <a:gd name="T54" fmla="*/ 286 w 807"/>
                    <a:gd name="T55" fmla="*/ 244 h 272"/>
                    <a:gd name="T56" fmla="*/ 207 w 807"/>
                    <a:gd name="T57" fmla="*/ 255 h 272"/>
                    <a:gd name="T58" fmla="*/ 126 w 807"/>
                    <a:gd name="T59" fmla="*/ 265 h 272"/>
                    <a:gd name="T60" fmla="*/ 40 w 807"/>
                    <a:gd name="T61" fmla="*/ 272 h 272"/>
                    <a:gd name="T62" fmla="*/ 33 w 807"/>
                    <a:gd name="T63" fmla="*/ 253 h 272"/>
                    <a:gd name="T64" fmla="*/ 27 w 807"/>
                    <a:gd name="T65" fmla="*/ 233 h 272"/>
                    <a:gd name="T66" fmla="*/ 21 w 807"/>
                    <a:gd name="T67" fmla="*/ 212 h 272"/>
                    <a:gd name="T68" fmla="*/ 16 w 807"/>
                    <a:gd name="T69" fmla="*/ 191 h 272"/>
                    <a:gd name="T70" fmla="*/ 12 w 807"/>
                    <a:gd name="T71" fmla="*/ 170 h 272"/>
                    <a:gd name="T72" fmla="*/ 8 w 807"/>
                    <a:gd name="T73" fmla="*/ 148 h 272"/>
                    <a:gd name="T74" fmla="*/ 6 w 807"/>
                    <a:gd name="T75" fmla="*/ 127 h 272"/>
                    <a:gd name="T76" fmla="*/ 3 w 807"/>
                    <a:gd name="T77" fmla="*/ 106 h 272"/>
                    <a:gd name="T78" fmla="*/ 1 w 807"/>
                    <a:gd name="T79" fmla="*/ 86 h 272"/>
                    <a:gd name="T80" fmla="*/ 0 w 807"/>
                    <a:gd name="T81" fmla="*/ 67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07"/>
                    <a:gd name="T124" fmla="*/ 0 h 272"/>
                    <a:gd name="T125" fmla="*/ 807 w 807"/>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07" h="272">
                      <a:moveTo>
                        <a:pt x="0" y="67"/>
                      </a:moveTo>
                      <a:lnTo>
                        <a:pt x="68" y="59"/>
                      </a:lnTo>
                      <a:lnTo>
                        <a:pt x="133" y="52"/>
                      </a:lnTo>
                      <a:lnTo>
                        <a:pt x="196" y="46"/>
                      </a:lnTo>
                      <a:lnTo>
                        <a:pt x="258" y="40"/>
                      </a:lnTo>
                      <a:lnTo>
                        <a:pt x="318" y="34"/>
                      </a:lnTo>
                      <a:lnTo>
                        <a:pt x="379" y="28"/>
                      </a:lnTo>
                      <a:lnTo>
                        <a:pt x="440" y="22"/>
                      </a:lnTo>
                      <a:lnTo>
                        <a:pt x="503" y="15"/>
                      </a:lnTo>
                      <a:lnTo>
                        <a:pt x="568" y="8"/>
                      </a:lnTo>
                      <a:lnTo>
                        <a:pt x="637" y="0"/>
                      </a:lnTo>
                      <a:lnTo>
                        <a:pt x="656" y="14"/>
                      </a:lnTo>
                      <a:lnTo>
                        <a:pt x="673" y="28"/>
                      </a:lnTo>
                      <a:lnTo>
                        <a:pt x="690" y="41"/>
                      </a:lnTo>
                      <a:lnTo>
                        <a:pt x="706" y="55"/>
                      </a:lnTo>
                      <a:lnTo>
                        <a:pt x="721" y="68"/>
                      </a:lnTo>
                      <a:lnTo>
                        <a:pt x="736" y="82"/>
                      </a:lnTo>
                      <a:lnTo>
                        <a:pt x="752" y="95"/>
                      </a:lnTo>
                      <a:lnTo>
                        <a:pt x="769" y="109"/>
                      </a:lnTo>
                      <a:lnTo>
                        <a:pt x="787" y="123"/>
                      </a:lnTo>
                      <a:lnTo>
                        <a:pt x="807" y="137"/>
                      </a:lnTo>
                      <a:lnTo>
                        <a:pt x="729" y="154"/>
                      </a:lnTo>
                      <a:lnTo>
                        <a:pt x="655" y="171"/>
                      </a:lnTo>
                      <a:lnTo>
                        <a:pt x="581" y="187"/>
                      </a:lnTo>
                      <a:lnTo>
                        <a:pt x="508" y="203"/>
                      </a:lnTo>
                      <a:lnTo>
                        <a:pt x="435" y="218"/>
                      </a:lnTo>
                      <a:lnTo>
                        <a:pt x="362" y="232"/>
                      </a:lnTo>
                      <a:lnTo>
                        <a:pt x="286" y="244"/>
                      </a:lnTo>
                      <a:lnTo>
                        <a:pt x="207" y="255"/>
                      </a:lnTo>
                      <a:lnTo>
                        <a:pt x="126" y="265"/>
                      </a:lnTo>
                      <a:lnTo>
                        <a:pt x="40" y="272"/>
                      </a:lnTo>
                      <a:lnTo>
                        <a:pt x="33" y="253"/>
                      </a:lnTo>
                      <a:lnTo>
                        <a:pt x="27" y="233"/>
                      </a:lnTo>
                      <a:lnTo>
                        <a:pt x="21" y="212"/>
                      </a:lnTo>
                      <a:lnTo>
                        <a:pt x="16" y="191"/>
                      </a:lnTo>
                      <a:lnTo>
                        <a:pt x="12" y="170"/>
                      </a:lnTo>
                      <a:lnTo>
                        <a:pt x="8" y="148"/>
                      </a:lnTo>
                      <a:lnTo>
                        <a:pt x="6" y="127"/>
                      </a:lnTo>
                      <a:lnTo>
                        <a:pt x="3" y="106"/>
                      </a:lnTo>
                      <a:lnTo>
                        <a:pt x="1" y="86"/>
                      </a:lnTo>
                      <a:lnTo>
                        <a:pt x="0" y="67"/>
                      </a:lnTo>
                      <a:close/>
                    </a:path>
                  </a:pathLst>
                </a:custGeom>
                <a:solidFill>
                  <a:srgbClr val="F0F0F0"/>
                </a:solidFill>
                <a:ln w="0">
                  <a:solidFill>
                    <a:srgbClr val="F0F0F0"/>
                  </a:solidFill>
                  <a:prstDash val="solid"/>
                  <a:round/>
                  <a:headEnd/>
                  <a:tailEnd/>
                </a:ln>
              </p:spPr>
              <p:txBody>
                <a:bodyPr/>
                <a:lstStyle/>
                <a:p>
                  <a:endParaRPr lang="fr-FR"/>
                </a:p>
              </p:txBody>
            </p:sp>
            <p:sp>
              <p:nvSpPr>
                <p:cNvPr id="5153" name="Freeform 31"/>
                <p:cNvSpPr>
                  <a:spLocks/>
                </p:cNvSpPr>
                <p:nvPr/>
              </p:nvSpPr>
              <p:spPr bwMode="auto">
                <a:xfrm>
                  <a:off x="919" y="2767"/>
                  <a:ext cx="803" cy="264"/>
                </a:xfrm>
                <a:custGeom>
                  <a:avLst/>
                  <a:gdLst>
                    <a:gd name="T0" fmla="*/ 0 w 803"/>
                    <a:gd name="T1" fmla="*/ 66 h 264"/>
                    <a:gd name="T2" fmla="*/ 67 w 803"/>
                    <a:gd name="T3" fmla="*/ 58 h 264"/>
                    <a:gd name="T4" fmla="*/ 132 w 803"/>
                    <a:gd name="T5" fmla="*/ 51 h 264"/>
                    <a:gd name="T6" fmla="*/ 195 w 803"/>
                    <a:gd name="T7" fmla="*/ 44 h 264"/>
                    <a:gd name="T8" fmla="*/ 257 w 803"/>
                    <a:gd name="T9" fmla="*/ 38 h 264"/>
                    <a:gd name="T10" fmla="*/ 318 w 803"/>
                    <a:gd name="T11" fmla="*/ 32 h 264"/>
                    <a:gd name="T12" fmla="*/ 378 w 803"/>
                    <a:gd name="T13" fmla="*/ 27 h 264"/>
                    <a:gd name="T14" fmla="*/ 440 w 803"/>
                    <a:gd name="T15" fmla="*/ 21 h 264"/>
                    <a:gd name="T16" fmla="*/ 503 w 803"/>
                    <a:gd name="T17" fmla="*/ 14 h 264"/>
                    <a:gd name="T18" fmla="*/ 568 w 803"/>
                    <a:gd name="T19" fmla="*/ 7 h 264"/>
                    <a:gd name="T20" fmla="*/ 635 w 803"/>
                    <a:gd name="T21" fmla="*/ 0 h 264"/>
                    <a:gd name="T22" fmla="*/ 654 w 803"/>
                    <a:gd name="T23" fmla="*/ 13 h 264"/>
                    <a:gd name="T24" fmla="*/ 671 w 803"/>
                    <a:gd name="T25" fmla="*/ 27 h 264"/>
                    <a:gd name="T26" fmla="*/ 688 w 803"/>
                    <a:gd name="T27" fmla="*/ 40 h 264"/>
                    <a:gd name="T28" fmla="*/ 703 w 803"/>
                    <a:gd name="T29" fmla="*/ 54 h 264"/>
                    <a:gd name="T30" fmla="*/ 718 w 803"/>
                    <a:gd name="T31" fmla="*/ 67 h 264"/>
                    <a:gd name="T32" fmla="*/ 734 w 803"/>
                    <a:gd name="T33" fmla="*/ 80 h 264"/>
                    <a:gd name="T34" fmla="*/ 750 w 803"/>
                    <a:gd name="T35" fmla="*/ 94 h 264"/>
                    <a:gd name="T36" fmla="*/ 766 w 803"/>
                    <a:gd name="T37" fmla="*/ 107 h 264"/>
                    <a:gd name="T38" fmla="*/ 784 w 803"/>
                    <a:gd name="T39" fmla="*/ 121 h 264"/>
                    <a:gd name="T40" fmla="*/ 803 w 803"/>
                    <a:gd name="T41" fmla="*/ 134 h 264"/>
                    <a:gd name="T42" fmla="*/ 726 w 803"/>
                    <a:gd name="T43" fmla="*/ 151 h 264"/>
                    <a:gd name="T44" fmla="*/ 650 w 803"/>
                    <a:gd name="T45" fmla="*/ 168 h 264"/>
                    <a:gd name="T46" fmla="*/ 576 w 803"/>
                    <a:gd name="T47" fmla="*/ 184 h 264"/>
                    <a:gd name="T48" fmla="*/ 503 w 803"/>
                    <a:gd name="T49" fmla="*/ 199 h 264"/>
                    <a:gd name="T50" fmla="*/ 430 w 803"/>
                    <a:gd name="T51" fmla="*/ 214 h 264"/>
                    <a:gd name="T52" fmla="*/ 356 w 803"/>
                    <a:gd name="T53" fmla="*/ 227 h 264"/>
                    <a:gd name="T54" fmla="*/ 282 w 803"/>
                    <a:gd name="T55" fmla="*/ 239 h 264"/>
                    <a:gd name="T56" fmla="*/ 205 w 803"/>
                    <a:gd name="T57" fmla="*/ 249 h 264"/>
                    <a:gd name="T58" fmla="*/ 125 w 803"/>
                    <a:gd name="T59" fmla="*/ 257 h 264"/>
                    <a:gd name="T60" fmla="*/ 42 w 803"/>
                    <a:gd name="T61" fmla="*/ 264 h 264"/>
                    <a:gd name="T62" fmla="*/ 35 w 803"/>
                    <a:gd name="T63" fmla="*/ 245 h 264"/>
                    <a:gd name="T64" fmla="*/ 29 w 803"/>
                    <a:gd name="T65" fmla="*/ 227 h 264"/>
                    <a:gd name="T66" fmla="*/ 23 w 803"/>
                    <a:gd name="T67" fmla="*/ 207 h 264"/>
                    <a:gd name="T68" fmla="*/ 18 w 803"/>
                    <a:gd name="T69" fmla="*/ 187 h 264"/>
                    <a:gd name="T70" fmla="*/ 13 w 803"/>
                    <a:gd name="T71" fmla="*/ 167 h 264"/>
                    <a:gd name="T72" fmla="*/ 9 w 803"/>
                    <a:gd name="T73" fmla="*/ 146 h 264"/>
                    <a:gd name="T74" fmla="*/ 6 w 803"/>
                    <a:gd name="T75" fmla="*/ 125 h 264"/>
                    <a:gd name="T76" fmla="*/ 3 w 803"/>
                    <a:gd name="T77" fmla="*/ 105 h 264"/>
                    <a:gd name="T78" fmla="*/ 1 w 803"/>
                    <a:gd name="T79" fmla="*/ 85 h 264"/>
                    <a:gd name="T80" fmla="*/ 0 w 803"/>
                    <a:gd name="T81" fmla="*/ 66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03"/>
                    <a:gd name="T124" fmla="*/ 0 h 264"/>
                    <a:gd name="T125" fmla="*/ 803 w 803"/>
                    <a:gd name="T126" fmla="*/ 264 h 2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03" h="264">
                      <a:moveTo>
                        <a:pt x="0" y="66"/>
                      </a:moveTo>
                      <a:lnTo>
                        <a:pt x="67" y="58"/>
                      </a:lnTo>
                      <a:lnTo>
                        <a:pt x="132" y="51"/>
                      </a:lnTo>
                      <a:lnTo>
                        <a:pt x="195" y="44"/>
                      </a:lnTo>
                      <a:lnTo>
                        <a:pt x="257" y="38"/>
                      </a:lnTo>
                      <a:lnTo>
                        <a:pt x="318" y="32"/>
                      </a:lnTo>
                      <a:lnTo>
                        <a:pt x="378" y="27"/>
                      </a:lnTo>
                      <a:lnTo>
                        <a:pt x="440" y="21"/>
                      </a:lnTo>
                      <a:lnTo>
                        <a:pt x="503" y="14"/>
                      </a:lnTo>
                      <a:lnTo>
                        <a:pt x="568" y="7"/>
                      </a:lnTo>
                      <a:lnTo>
                        <a:pt x="635" y="0"/>
                      </a:lnTo>
                      <a:lnTo>
                        <a:pt x="654" y="13"/>
                      </a:lnTo>
                      <a:lnTo>
                        <a:pt x="671" y="27"/>
                      </a:lnTo>
                      <a:lnTo>
                        <a:pt x="688" y="40"/>
                      </a:lnTo>
                      <a:lnTo>
                        <a:pt x="703" y="54"/>
                      </a:lnTo>
                      <a:lnTo>
                        <a:pt x="718" y="67"/>
                      </a:lnTo>
                      <a:lnTo>
                        <a:pt x="734" y="80"/>
                      </a:lnTo>
                      <a:lnTo>
                        <a:pt x="750" y="94"/>
                      </a:lnTo>
                      <a:lnTo>
                        <a:pt x="766" y="107"/>
                      </a:lnTo>
                      <a:lnTo>
                        <a:pt x="784" y="121"/>
                      </a:lnTo>
                      <a:lnTo>
                        <a:pt x="803" y="134"/>
                      </a:lnTo>
                      <a:lnTo>
                        <a:pt x="726" y="151"/>
                      </a:lnTo>
                      <a:lnTo>
                        <a:pt x="650" y="168"/>
                      </a:lnTo>
                      <a:lnTo>
                        <a:pt x="576" y="184"/>
                      </a:lnTo>
                      <a:lnTo>
                        <a:pt x="503" y="199"/>
                      </a:lnTo>
                      <a:lnTo>
                        <a:pt x="430" y="214"/>
                      </a:lnTo>
                      <a:lnTo>
                        <a:pt x="356" y="227"/>
                      </a:lnTo>
                      <a:lnTo>
                        <a:pt x="282" y="239"/>
                      </a:lnTo>
                      <a:lnTo>
                        <a:pt x="205" y="249"/>
                      </a:lnTo>
                      <a:lnTo>
                        <a:pt x="125" y="257"/>
                      </a:lnTo>
                      <a:lnTo>
                        <a:pt x="42" y="264"/>
                      </a:lnTo>
                      <a:lnTo>
                        <a:pt x="35" y="245"/>
                      </a:lnTo>
                      <a:lnTo>
                        <a:pt x="29" y="227"/>
                      </a:lnTo>
                      <a:lnTo>
                        <a:pt x="23" y="207"/>
                      </a:lnTo>
                      <a:lnTo>
                        <a:pt x="18" y="187"/>
                      </a:lnTo>
                      <a:lnTo>
                        <a:pt x="13" y="167"/>
                      </a:lnTo>
                      <a:lnTo>
                        <a:pt x="9" y="146"/>
                      </a:lnTo>
                      <a:lnTo>
                        <a:pt x="6" y="125"/>
                      </a:lnTo>
                      <a:lnTo>
                        <a:pt x="3" y="105"/>
                      </a:lnTo>
                      <a:lnTo>
                        <a:pt x="1" y="85"/>
                      </a:lnTo>
                      <a:lnTo>
                        <a:pt x="0" y="66"/>
                      </a:lnTo>
                      <a:close/>
                    </a:path>
                  </a:pathLst>
                </a:custGeom>
                <a:solidFill>
                  <a:srgbClr val="E0E0E0"/>
                </a:solidFill>
                <a:ln w="0">
                  <a:solidFill>
                    <a:srgbClr val="E0E0E0"/>
                  </a:solidFill>
                  <a:prstDash val="solid"/>
                  <a:round/>
                  <a:headEnd/>
                  <a:tailEnd/>
                </a:ln>
              </p:spPr>
              <p:txBody>
                <a:bodyPr/>
                <a:lstStyle/>
                <a:p>
                  <a:endParaRPr lang="fr-FR"/>
                </a:p>
              </p:txBody>
            </p:sp>
            <p:sp>
              <p:nvSpPr>
                <p:cNvPr id="5154" name="Freeform 32"/>
                <p:cNvSpPr>
                  <a:spLocks/>
                </p:cNvSpPr>
                <p:nvPr/>
              </p:nvSpPr>
              <p:spPr bwMode="auto">
                <a:xfrm>
                  <a:off x="921" y="2768"/>
                  <a:ext cx="801" cy="256"/>
                </a:xfrm>
                <a:custGeom>
                  <a:avLst/>
                  <a:gdLst>
                    <a:gd name="T0" fmla="*/ 0 w 801"/>
                    <a:gd name="T1" fmla="*/ 65 h 256"/>
                    <a:gd name="T2" fmla="*/ 67 w 801"/>
                    <a:gd name="T3" fmla="*/ 57 h 256"/>
                    <a:gd name="T4" fmla="*/ 132 w 801"/>
                    <a:gd name="T5" fmla="*/ 50 h 256"/>
                    <a:gd name="T6" fmla="*/ 194 w 801"/>
                    <a:gd name="T7" fmla="*/ 44 h 256"/>
                    <a:gd name="T8" fmla="*/ 256 w 801"/>
                    <a:gd name="T9" fmla="*/ 38 h 256"/>
                    <a:gd name="T10" fmla="*/ 317 w 801"/>
                    <a:gd name="T11" fmla="*/ 32 h 256"/>
                    <a:gd name="T12" fmla="*/ 378 w 801"/>
                    <a:gd name="T13" fmla="*/ 26 h 256"/>
                    <a:gd name="T14" fmla="*/ 439 w 801"/>
                    <a:gd name="T15" fmla="*/ 20 h 256"/>
                    <a:gd name="T16" fmla="*/ 502 w 801"/>
                    <a:gd name="T17" fmla="*/ 14 h 256"/>
                    <a:gd name="T18" fmla="*/ 567 w 801"/>
                    <a:gd name="T19" fmla="*/ 7 h 256"/>
                    <a:gd name="T20" fmla="*/ 634 w 801"/>
                    <a:gd name="T21" fmla="*/ 0 h 256"/>
                    <a:gd name="T22" fmla="*/ 652 w 801"/>
                    <a:gd name="T23" fmla="*/ 13 h 256"/>
                    <a:gd name="T24" fmla="*/ 669 w 801"/>
                    <a:gd name="T25" fmla="*/ 26 h 256"/>
                    <a:gd name="T26" fmla="*/ 685 w 801"/>
                    <a:gd name="T27" fmla="*/ 40 h 256"/>
                    <a:gd name="T28" fmla="*/ 701 w 801"/>
                    <a:gd name="T29" fmla="*/ 53 h 256"/>
                    <a:gd name="T30" fmla="*/ 716 w 801"/>
                    <a:gd name="T31" fmla="*/ 66 h 256"/>
                    <a:gd name="T32" fmla="*/ 731 w 801"/>
                    <a:gd name="T33" fmla="*/ 79 h 256"/>
                    <a:gd name="T34" fmla="*/ 747 w 801"/>
                    <a:gd name="T35" fmla="*/ 93 h 256"/>
                    <a:gd name="T36" fmla="*/ 763 w 801"/>
                    <a:gd name="T37" fmla="*/ 106 h 256"/>
                    <a:gd name="T38" fmla="*/ 781 w 801"/>
                    <a:gd name="T39" fmla="*/ 119 h 256"/>
                    <a:gd name="T40" fmla="*/ 801 w 801"/>
                    <a:gd name="T41" fmla="*/ 133 h 256"/>
                    <a:gd name="T42" fmla="*/ 722 w 801"/>
                    <a:gd name="T43" fmla="*/ 150 h 256"/>
                    <a:gd name="T44" fmla="*/ 646 w 801"/>
                    <a:gd name="T45" fmla="*/ 166 h 256"/>
                    <a:gd name="T46" fmla="*/ 571 w 801"/>
                    <a:gd name="T47" fmla="*/ 182 h 256"/>
                    <a:gd name="T48" fmla="*/ 497 w 801"/>
                    <a:gd name="T49" fmla="*/ 197 h 256"/>
                    <a:gd name="T50" fmla="*/ 424 w 801"/>
                    <a:gd name="T51" fmla="*/ 211 h 256"/>
                    <a:gd name="T52" fmla="*/ 351 w 801"/>
                    <a:gd name="T53" fmla="*/ 223 h 256"/>
                    <a:gd name="T54" fmla="*/ 277 w 801"/>
                    <a:gd name="T55" fmla="*/ 234 h 256"/>
                    <a:gd name="T56" fmla="*/ 202 w 801"/>
                    <a:gd name="T57" fmla="*/ 243 h 256"/>
                    <a:gd name="T58" fmla="*/ 124 w 801"/>
                    <a:gd name="T59" fmla="*/ 251 h 256"/>
                    <a:gd name="T60" fmla="*/ 44 w 801"/>
                    <a:gd name="T61" fmla="*/ 256 h 256"/>
                    <a:gd name="T62" fmla="*/ 37 w 801"/>
                    <a:gd name="T63" fmla="*/ 239 h 256"/>
                    <a:gd name="T64" fmla="*/ 30 w 801"/>
                    <a:gd name="T65" fmla="*/ 221 h 256"/>
                    <a:gd name="T66" fmla="*/ 24 w 801"/>
                    <a:gd name="T67" fmla="*/ 203 h 256"/>
                    <a:gd name="T68" fmla="*/ 19 w 801"/>
                    <a:gd name="T69" fmla="*/ 184 h 256"/>
                    <a:gd name="T70" fmla="*/ 14 w 801"/>
                    <a:gd name="T71" fmla="*/ 164 h 256"/>
                    <a:gd name="T72" fmla="*/ 10 w 801"/>
                    <a:gd name="T73" fmla="*/ 144 h 256"/>
                    <a:gd name="T74" fmla="*/ 7 w 801"/>
                    <a:gd name="T75" fmla="*/ 125 h 256"/>
                    <a:gd name="T76" fmla="*/ 4 w 801"/>
                    <a:gd name="T77" fmla="*/ 105 h 256"/>
                    <a:gd name="T78" fmla="*/ 2 w 801"/>
                    <a:gd name="T79" fmla="*/ 85 h 256"/>
                    <a:gd name="T80" fmla="*/ 0 w 801"/>
                    <a:gd name="T81" fmla="*/ 65 h 2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01"/>
                    <a:gd name="T124" fmla="*/ 0 h 256"/>
                    <a:gd name="T125" fmla="*/ 801 w 801"/>
                    <a:gd name="T126" fmla="*/ 256 h 2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01" h="256">
                      <a:moveTo>
                        <a:pt x="0" y="65"/>
                      </a:moveTo>
                      <a:lnTo>
                        <a:pt x="67" y="57"/>
                      </a:lnTo>
                      <a:lnTo>
                        <a:pt x="132" y="50"/>
                      </a:lnTo>
                      <a:lnTo>
                        <a:pt x="194" y="44"/>
                      </a:lnTo>
                      <a:lnTo>
                        <a:pt x="256" y="38"/>
                      </a:lnTo>
                      <a:lnTo>
                        <a:pt x="317" y="32"/>
                      </a:lnTo>
                      <a:lnTo>
                        <a:pt x="378" y="26"/>
                      </a:lnTo>
                      <a:lnTo>
                        <a:pt x="439" y="20"/>
                      </a:lnTo>
                      <a:lnTo>
                        <a:pt x="502" y="14"/>
                      </a:lnTo>
                      <a:lnTo>
                        <a:pt x="567" y="7"/>
                      </a:lnTo>
                      <a:lnTo>
                        <a:pt x="634" y="0"/>
                      </a:lnTo>
                      <a:lnTo>
                        <a:pt x="652" y="13"/>
                      </a:lnTo>
                      <a:lnTo>
                        <a:pt x="669" y="26"/>
                      </a:lnTo>
                      <a:lnTo>
                        <a:pt x="685" y="40"/>
                      </a:lnTo>
                      <a:lnTo>
                        <a:pt x="701" y="53"/>
                      </a:lnTo>
                      <a:lnTo>
                        <a:pt x="716" y="66"/>
                      </a:lnTo>
                      <a:lnTo>
                        <a:pt x="731" y="79"/>
                      </a:lnTo>
                      <a:lnTo>
                        <a:pt x="747" y="93"/>
                      </a:lnTo>
                      <a:lnTo>
                        <a:pt x="763" y="106"/>
                      </a:lnTo>
                      <a:lnTo>
                        <a:pt x="781" y="119"/>
                      </a:lnTo>
                      <a:lnTo>
                        <a:pt x="801" y="133"/>
                      </a:lnTo>
                      <a:lnTo>
                        <a:pt x="722" y="150"/>
                      </a:lnTo>
                      <a:lnTo>
                        <a:pt x="646" y="166"/>
                      </a:lnTo>
                      <a:lnTo>
                        <a:pt x="571" y="182"/>
                      </a:lnTo>
                      <a:lnTo>
                        <a:pt x="497" y="197"/>
                      </a:lnTo>
                      <a:lnTo>
                        <a:pt x="424" y="211"/>
                      </a:lnTo>
                      <a:lnTo>
                        <a:pt x="351" y="223"/>
                      </a:lnTo>
                      <a:lnTo>
                        <a:pt x="277" y="234"/>
                      </a:lnTo>
                      <a:lnTo>
                        <a:pt x="202" y="243"/>
                      </a:lnTo>
                      <a:lnTo>
                        <a:pt x="124" y="251"/>
                      </a:lnTo>
                      <a:lnTo>
                        <a:pt x="44" y="256"/>
                      </a:lnTo>
                      <a:lnTo>
                        <a:pt x="37" y="239"/>
                      </a:lnTo>
                      <a:lnTo>
                        <a:pt x="30" y="221"/>
                      </a:lnTo>
                      <a:lnTo>
                        <a:pt x="24" y="203"/>
                      </a:lnTo>
                      <a:lnTo>
                        <a:pt x="19" y="184"/>
                      </a:lnTo>
                      <a:lnTo>
                        <a:pt x="14" y="164"/>
                      </a:lnTo>
                      <a:lnTo>
                        <a:pt x="10" y="144"/>
                      </a:lnTo>
                      <a:lnTo>
                        <a:pt x="7" y="125"/>
                      </a:lnTo>
                      <a:lnTo>
                        <a:pt x="4" y="105"/>
                      </a:lnTo>
                      <a:lnTo>
                        <a:pt x="2" y="85"/>
                      </a:lnTo>
                      <a:lnTo>
                        <a:pt x="0" y="65"/>
                      </a:lnTo>
                      <a:close/>
                    </a:path>
                  </a:pathLst>
                </a:custGeom>
                <a:solidFill>
                  <a:srgbClr val="C0C0C0"/>
                </a:solidFill>
                <a:ln w="0">
                  <a:solidFill>
                    <a:srgbClr val="C0C0C0"/>
                  </a:solidFill>
                  <a:prstDash val="solid"/>
                  <a:round/>
                  <a:headEnd/>
                  <a:tailEnd/>
                </a:ln>
              </p:spPr>
              <p:txBody>
                <a:bodyPr/>
                <a:lstStyle/>
                <a:p>
                  <a:endParaRPr lang="fr-FR"/>
                </a:p>
              </p:txBody>
            </p:sp>
            <p:sp>
              <p:nvSpPr>
                <p:cNvPr id="5155" name="Freeform 33"/>
                <p:cNvSpPr>
                  <a:spLocks/>
                </p:cNvSpPr>
                <p:nvPr/>
              </p:nvSpPr>
              <p:spPr bwMode="auto">
                <a:xfrm>
                  <a:off x="923" y="2768"/>
                  <a:ext cx="798" cy="250"/>
                </a:xfrm>
                <a:custGeom>
                  <a:avLst/>
                  <a:gdLst>
                    <a:gd name="T0" fmla="*/ 0 w 798"/>
                    <a:gd name="T1" fmla="*/ 65 h 250"/>
                    <a:gd name="T2" fmla="*/ 66 w 798"/>
                    <a:gd name="T3" fmla="*/ 58 h 250"/>
                    <a:gd name="T4" fmla="*/ 131 w 798"/>
                    <a:gd name="T5" fmla="*/ 51 h 250"/>
                    <a:gd name="T6" fmla="*/ 193 w 798"/>
                    <a:gd name="T7" fmla="*/ 44 h 250"/>
                    <a:gd name="T8" fmla="*/ 255 w 798"/>
                    <a:gd name="T9" fmla="*/ 39 h 250"/>
                    <a:gd name="T10" fmla="*/ 316 w 798"/>
                    <a:gd name="T11" fmla="*/ 33 h 250"/>
                    <a:gd name="T12" fmla="*/ 377 w 798"/>
                    <a:gd name="T13" fmla="*/ 27 h 250"/>
                    <a:gd name="T14" fmla="*/ 439 w 798"/>
                    <a:gd name="T15" fmla="*/ 21 h 250"/>
                    <a:gd name="T16" fmla="*/ 501 w 798"/>
                    <a:gd name="T17" fmla="*/ 15 h 250"/>
                    <a:gd name="T18" fmla="*/ 566 w 798"/>
                    <a:gd name="T19" fmla="*/ 8 h 250"/>
                    <a:gd name="T20" fmla="*/ 632 w 798"/>
                    <a:gd name="T21" fmla="*/ 0 h 250"/>
                    <a:gd name="T22" fmla="*/ 650 w 798"/>
                    <a:gd name="T23" fmla="*/ 14 h 250"/>
                    <a:gd name="T24" fmla="*/ 667 w 798"/>
                    <a:gd name="T25" fmla="*/ 27 h 250"/>
                    <a:gd name="T26" fmla="*/ 683 w 798"/>
                    <a:gd name="T27" fmla="*/ 40 h 250"/>
                    <a:gd name="T28" fmla="*/ 698 w 798"/>
                    <a:gd name="T29" fmla="*/ 53 h 250"/>
                    <a:gd name="T30" fmla="*/ 713 w 798"/>
                    <a:gd name="T31" fmla="*/ 66 h 250"/>
                    <a:gd name="T32" fmla="*/ 729 w 798"/>
                    <a:gd name="T33" fmla="*/ 79 h 250"/>
                    <a:gd name="T34" fmla="*/ 744 w 798"/>
                    <a:gd name="T35" fmla="*/ 92 h 250"/>
                    <a:gd name="T36" fmla="*/ 761 w 798"/>
                    <a:gd name="T37" fmla="*/ 105 h 250"/>
                    <a:gd name="T38" fmla="*/ 778 w 798"/>
                    <a:gd name="T39" fmla="*/ 119 h 250"/>
                    <a:gd name="T40" fmla="*/ 798 w 798"/>
                    <a:gd name="T41" fmla="*/ 132 h 250"/>
                    <a:gd name="T42" fmla="*/ 718 w 798"/>
                    <a:gd name="T43" fmla="*/ 149 h 250"/>
                    <a:gd name="T44" fmla="*/ 641 w 798"/>
                    <a:gd name="T45" fmla="*/ 165 h 250"/>
                    <a:gd name="T46" fmla="*/ 566 w 798"/>
                    <a:gd name="T47" fmla="*/ 181 h 250"/>
                    <a:gd name="T48" fmla="*/ 492 w 798"/>
                    <a:gd name="T49" fmla="*/ 195 h 250"/>
                    <a:gd name="T50" fmla="*/ 419 w 798"/>
                    <a:gd name="T51" fmla="*/ 208 h 250"/>
                    <a:gd name="T52" fmla="*/ 346 w 798"/>
                    <a:gd name="T53" fmla="*/ 220 h 250"/>
                    <a:gd name="T54" fmla="*/ 273 w 798"/>
                    <a:gd name="T55" fmla="*/ 231 h 250"/>
                    <a:gd name="T56" fmla="*/ 199 w 798"/>
                    <a:gd name="T57" fmla="*/ 239 h 250"/>
                    <a:gd name="T58" fmla="*/ 124 w 798"/>
                    <a:gd name="T59" fmla="*/ 246 h 250"/>
                    <a:gd name="T60" fmla="*/ 47 w 798"/>
                    <a:gd name="T61" fmla="*/ 250 h 250"/>
                    <a:gd name="T62" fmla="*/ 39 w 798"/>
                    <a:gd name="T63" fmla="*/ 234 h 250"/>
                    <a:gd name="T64" fmla="*/ 33 w 798"/>
                    <a:gd name="T65" fmla="*/ 217 h 250"/>
                    <a:gd name="T66" fmla="*/ 26 w 798"/>
                    <a:gd name="T67" fmla="*/ 200 h 250"/>
                    <a:gd name="T68" fmla="*/ 21 w 798"/>
                    <a:gd name="T69" fmla="*/ 182 h 250"/>
                    <a:gd name="T70" fmla="*/ 16 w 798"/>
                    <a:gd name="T71" fmla="*/ 163 h 250"/>
                    <a:gd name="T72" fmla="*/ 11 w 798"/>
                    <a:gd name="T73" fmla="*/ 144 h 250"/>
                    <a:gd name="T74" fmla="*/ 7 w 798"/>
                    <a:gd name="T75" fmla="*/ 125 h 250"/>
                    <a:gd name="T76" fmla="*/ 4 w 798"/>
                    <a:gd name="T77" fmla="*/ 105 h 250"/>
                    <a:gd name="T78" fmla="*/ 2 w 798"/>
                    <a:gd name="T79" fmla="*/ 85 h 250"/>
                    <a:gd name="T80" fmla="*/ 0 w 798"/>
                    <a:gd name="T81" fmla="*/ 65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98"/>
                    <a:gd name="T124" fmla="*/ 0 h 250"/>
                    <a:gd name="T125" fmla="*/ 798 w 798"/>
                    <a:gd name="T126" fmla="*/ 250 h 2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98" h="250">
                      <a:moveTo>
                        <a:pt x="0" y="65"/>
                      </a:moveTo>
                      <a:lnTo>
                        <a:pt x="66" y="58"/>
                      </a:lnTo>
                      <a:lnTo>
                        <a:pt x="131" y="51"/>
                      </a:lnTo>
                      <a:lnTo>
                        <a:pt x="193" y="44"/>
                      </a:lnTo>
                      <a:lnTo>
                        <a:pt x="255" y="39"/>
                      </a:lnTo>
                      <a:lnTo>
                        <a:pt x="316" y="33"/>
                      </a:lnTo>
                      <a:lnTo>
                        <a:pt x="377" y="27"/>
                      </a:lnTo>
                      <a:lnTo>
                        <a:pt x="439" y="21"/>
                      </a:lnTo>
                      <a:lnTo>
                        <a:pt x="501" y="15"/>
                      </a:lnTo>
                      <a:lnTo>
                        <a:pt x="566" y="8"/>
                      </a:lnTo>
                      <a:lnTo>
                        <a:pt x="632" y="0"/>
                      </a:lnTo>
                      <a:lnTo>
                        <a:pt x="650" y="14"/>
                      </a:lnTo>
                      <a:lnTo>
                        <a:pt x="667" y="27"/>
                      </a:lnTo>
                      <a:lnTo>
                        <a:pt x="683" y="40"/>
                      </a:lnTo>
                      <a:lnTo>
                        <a:pt x="698" y="53"/>
                      </a:lnTo>
                      <a:lnTo>
                        <a:pt x="713" y="66"/>
                      </a:lnTo>
                      <a:lnTo>
                        <a:pt x="729" y="79"/>
                      </a:lnTo>
                      <a:lnTo>
                        <a:pt x="744" y="92"/>
                      </a:lnTo>
                      <a:lnTo>
                        <a:pt x="761" y="105"/>
                      </a:lnTo>
                      <a:lnTo>
                        <a:pt x="778" y="119"/>
                      </a:lnTo>
                      <a:lnTo>
                        <a:pt x="798" y="132"/>
                      </a:lnTo>
                      <a:lnTo>
                        <a:pt x="718" y="149"/>
                      </a:lnTo>
                      <a:lnTo>
                        <a:pt x="641" y="165"/>
                      </a:lnTo>
                      <a:lnTo>
                        <a:pt x="566" y="181"/>
                      </a:lnTo>
                      <a:lnTo>
                        <a:pt x="492" y="195"/>
                      </a:lnTo>
                      <a:lnTo>
                        <a:pt x="419" y="208"/>
                      </a:lnTo>
                      <a:lnTo>
                        <a:pt x="346" y="220"/>
                      </a:lnTo>
                      <a:lnTo>
                        <a:pt x="273" y="231"/>
                      </a:lnTo>
                      <a:lnTo>
                        <a:pt x="199" y="239"/>
                      </a:lnTo>
                      <a:lnTo>
                        <a:pt x="124" y="246"/>
                      </a:lnTo>
                      <a:lnTo>
                        <a:pt x="47" y="250"/>
                      </a:lnTo>
                      <a:lnTo>
                        <a:pt x="39" y="234"/>
                      </a:lnTo>
                      <a:lnTo>
                        <a:pt x="33" y="217"/>
                      </a:lnTo>
                      <a:lnTo>
                        <a:pt x="26" y="200"/>
                      </a:lnTo>
                      <a:lnTo>
                        <a:pt x="21" y="182"/>
                      </a:lnTo>
                      <a:lnTo>
                        <a:pt x="16" y="163"/>
                      </a:lnTo>
                      <a:lnTo>
                        <a:pt x="11" y="144"/>
                      </a:lnTo>
                      <a:lnTo>
                        <a:pt x="7" y="125"/>
                      </a:lnTo>
                      <a:lnTo>
                        <a:pt x="4" y="105"/>
                      </a:lnTo>
                      <a:lnTo>
                        <a:pt x="2" y="85"/>
                      </a:lnTo>
                      <a:lnTo>
                        <a:pt x="0" y="65"/>
                      </a:lnTo>
                      <a:close/>
                    </a:path>
                  </a:pathLst>
                </a:custGeom>
                <a:solidFill>
                  <a:srgbClr val="B0B0B0"/>
                </a:solidFill>
                <a:ln w="0">
                  <a:solidFill>
                    <a:srgbClr val="B0B0B0"/>
                  </a:solidFill>
                  <a:prstDash val="solid"/>
                  <a:round/>
                  <a:headEnd/>
                  <a:tailEnd/>
                </a:ln>
              </p:spPr>
              <p:txBody>
                <a:bodyPr/>
                <a:lstStyle/>
                <a:p>
                  <a:endParaRPr lang="fr-FR"/>
                </a:p>
              </p:txBody>
            </p:sp>
            <p:sp>
              <p:nvSpPr>
                <p:cNvPr id="5156" name="Freeform 34"/>
                <p:cNvSpPr>
                  <a:spLocks/>
                </p:cNvSpPr>
                <p:nvPr/>
              </p:nvSpPr>
              <p:spPr bwMode="auto">
                <a:xfrm>
                  <a:off x="924" y="2770"/>
                  <a:ext cx="796" cy="241"/>
                </a:xfrm>
                <a:custGeom>
                  <a:avLst/>
                  <a:gdLst>
                    <a:gd name="T0" fmla="*/ 0 w 796"/>
                    <a:gd name="T1" fmla="*/ 64 h 241"/>
                    <a:gd name="T2" fmla="*/ 67 w 796"/>
                    <a:gd name="T3" fmla="*/ 56 h 241"/>
                    <a:gd name="T4" fmla="*/ 131 w 796"/>
                    <a:gd name="T5" fmla="*/ 49 h 241"/>
                    <a:gd name="T6" fmla="*/ 194 w 796"/>
                    <a:gd name="T7" fmla="*/ 43 h 241"/>
                    <a:gd name="T8" fmla="*/ 255 w 796"/>
                    <a:gd name="T9" fmla="*/ 37 h 241"/>
                    <a:gd name="T10" fmla="*/ 316 w 796"/>
                    <a:gd name="T11" fmla="*/ 32 h 241"/>
                    <a:gd name="T12" fmla="*/ 377 w 796"/>
                    <a:gd name="T13" fmla="*/ 26 h 241"/>
                    <a:gd name="T14" fmla="*/ 439 w 796"/>
                    <a:gd name="T15" fmla="*/ 20 h 241"/>
                    <a:gd name="T16" fmla="*/ 502 w 796"/>
                    <a:gd name="T17" fmla="*/ 14 h 241"/>
                    <a:gd name="T18" fmla="*/ 566 w 796"/>
                    <a:gd name="T19" fmla="*/ 7 h 241"/>
                    <a:gd name="T20" fmla="*/ 632 w 796"/>
                    <a:gd name="T21" fmla="*/ 0 h 241"/>
                    <a:gd name="T22" fmla="*/ 650 w 796"/>
                    <a:gd name="T23" fmla="*/ 13 h 241"/>
                    <a:gd name="T24" fmla="*/ 666 w 796"/>
                    <a:gd name="T25" fmla="*/ 26 h 241"/>
                    <a:gd name="T26" fmla="*/ 682 w 796"/>
                    <a:gd name="T27" fmla="*/ 39 h 241"/>
                    <a:gd name="T28" fmla="*/ 697 w 796"/>
                    <a:gd name="T29" fmla="*/ 52 h 241"/>
                    <a:gd name="T30" fmla="*/ 712 w 796"/>
                    <a:gd name="T31" fmla="*/ 65 h 241"/>
                    <a:gd name="T32" fmla="*/ 727 w 796"/>
                    <a:gd name="T33" fmla="*/ 78 h 241"/>
                    <a:gd name="T34" fmla="*/ 743 w 796"/>
                    <a:gd name="T35" fmla="*/ 90 h 241"/>
                    <a:gd name="T36" fmla="*/ 759 w 796"/>
                    <a:gd name="T37" fmla="*/ 103 h 241"/>
                    <a:gd name="T38" fmla="*/ 776 w 796"/>
                    <a:gd name="T39" fmla="*/ 117 h 241"/>
                    <a:gd name="T40" fmla="*/ 796 w 796"/>
                    <a:gd name="T41" fmla="*/ 130 h 241"/>
                    <a:gd name="T42" fmla="*/ 715 w 796"/>
                    <a:gd name="T43" fmla="*/ 146 h 241"/>
                    <a:gd name="T44" fmla="*/ 637 w 796"/>
                    <a:gd name="T45" fmla="*/ 162 h 241"/>
                    <a:gd name="T46" fmla="*/ 562 w 796"/>
                    <a:gd name="T47" fmla="*/ 177 h 241"/>
                    <a:gd name="T48" fmla="*/ 487 w 796"/>
                    <a:gd name="T49" fmla="*/ 191 h 241"/>
                    <a:gd name="T50" fmla="*/ 414 w 796"/>
                    <a:gd name="T51" fmla="*/ 204 h 241"/>
                    <a:gd name="T52" fmla="*/ 341 w 796"/>
                    <a:gd name="T53" fmla="*/ 215 h 241"/>
                    <a:gd name="T54" fmla="*/ 269 w 796"/>
                    <a:gd name="T55" fmla="*/ 225 h 241"/>
                    <a:gd name="T56" fmla="*/ 197 w 796"/>
                    <a:gd name="T57" fmla="*/ 232 h 241"/>
                    <a:gd name="T58" fmla="*/ 124 w 796"/>
                    <a:gd name="T59" fmla="*/ 238 h 241"/>
                    <a:gd name="T60" fmla="*/ 50 w 796"/>
                    <a:gd name="T61" fmla="*/ 241 h 241"/>
                    <a:gd name="T62" fmla="*/ 42 w 796"/>
                    <a:gd name="T63" fmla="*/ 227 h 241"/>
                    <a:gd name="T64" fmla="*/ 35 w 796"/>
                    <a:gd name="T65" fmla="*/ 211 h 241"/>
                    <a:gd name="T66" fmla="*/ 29 w 796"/>
                    <a:gd name="T67" fmla="*/ 195 h 241"/>
                    <a:gd name="T68" fmla="*/ 23 w 796"/>
                    <a:gd name="T69" fmla="*/ 178 h 241"/>
                    <a:gd name="T70" fmla="*/ 18 w 796"/>
                    <a:gd name="T71" fmla="*/ 160 h 241"/>
                    <a:gd name="T72" fmla="*/ 13 w 796"/>
                    <a:gd name="T73" fmla="*/ 142 h 241"/>
                    <a:gd name="T74" fmla="*/ 9 w 796"/>
                    <a:gd name="T75" fmla="*/ 123 h 241"/>
                    <a:gd name="T76" fmla="*/ 5 w 796"/>
                    <a:gd name="T77" fmla="*/ 104 h 241"/>
                    <a:gd name="T78" fmla="*/ 3 w 796"/>
                    <a:gd name="T79" fmla="*/ 84 h 241"/>
                    <a:gd name="T80" fmla="*/ 0 w 796"/>
                    <a:gd name="T81" fmla="*/ 64 h 2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96"/>
                    <a:gd name="T124" fmla="*/ 0 h 241"/>
                    <a:gd name="T125" fmla="*/ 796 w 796"/>
                    <a:gd name="T126" fmla="*/ 241 h 2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96" h="241">
                      <a:moveTo>
                        <a:pt x="0" y="64"/>
                      </a:moveTo>
                      <a:lnTo>
                        <a:pt x="67" y="56"/>
                      </a:lnTo>
                      <a:lnTo>
                        <a:pt x="131" y="49"/>
                      </a:lnTo>
                      <a:lnTo>
                        <a:pt x="194" y="43"/>
                      </a:lnTo>
                      <a:lnTo>
                        <a:pt x="255" y="37"/>
                      </a:lnTo>
                      <a:lnTo>
                        <a:pt x="316" y="32"/>
                      </a:lnTo>
                      <a:lnTo>
                        <a:pt x="377" y="26"/>
                      </a:lnTo>
                      <a:lnTo>
                        <a:pt x="439" y="20"/>
                      </a:lnTo>
                      <a:lnTo>
                        <a:pt x="502" y="14"/>
                      </a:lnTo>
                      <a:lnTo>
                        <a:pt x="566" y="7"/>
                      </a:lnTo>
                      <a:lnTo>
                        <a:pt x="632" y="0"/>
                      </a:lnTo>
                      <a:lnTo>
                        <a:pt x="650" y="13"/>
                      </a:lnTo>
                      <a:lnTo>
                        <a:pt x="666" y="26"/>
                      </a:lnTo>
                      <a:lnTo>
                        <a:pt x="682" y="39"/>
                      </a:lnTo>
                      <a:lnTo>
                        <a:pt x="697" y="52"/>
                      </a:lnTo>
                      <a:lnTo>
                        <a:pt x="712" y="65"/>
                      </a:lnTo>
                      <a:lnTo>
                        <a:pt x="727" y="78"/>
                      </a:lnTo>
                      <a:lnTo>
                        <a:pt x="743" y="90"/>
                      </a:lnTo>
                      <a:lnTo>
                        <a:pt x="759" y="103"/>
                      </a:lnTo>
                      <a:lnTo>
                        <a:pt x="776" y="117"/>
                      </a:lnTo>
                      <a:lnTo>
                        <a:pt x="796" y="130"/>
                      </a:lnTo>
                      <a:lnTo>
                        <a:pt x="715" y="146"/>
                      </a:lnTo>
                      <a:lnTo>
                        <a:pt x="637" y="162"/>
                      </a:lnTo>
                      <a:lnTo>
                        <a:pt x="562" y="177"/>
                      </a:lnTo>
                      <a:lnTo>
                        <a:pt x="487" y="191"/>
                      </a:lnTo>
                      <a:lnTo>
                        <a:pt x="414" y="204"/>
                      </a:lnTo>
                      <a:lnTo>
                        <a:pt x="341" y="215"/>
                      </a:lnTo>
                      <a:lnTo>
                        <a:pt x="269" y="225"/>
                      </a:lnTo>
                      <a:lnTo>
                        <a:pt x="197" y="232"/>
                      </a:lnTo>
                      <a:lnTo>
                        <a:pt x="124" y="238"/>
                      </a:lnTo>
                      <a:lnTo>
                        <a:pt x="50" y="241"/>
                      </a:lnTo>
                      <a:lnTo>
                        <a:pt x="42" y="227"/>
                      </a:lnTo>
                      <a:lnTo>
                        <a:pt x="35" y="211"/>
                      </a:lnTo>
                      <a:lnTo>
                        <a:pt x="29" y="195"/>
                      </a:lnTo>
                      <a:lnTo>
                        <a:pt x="23" y="178"/>
                      </a:lnTo>
                      <a:lnTo>
                        <a:pt x="18" y="160"/>
                      </a:lnTo>
                      <a:lnTo>
                        <a:pt x="13" y="142"/>
                      </a:lnTo>
                      <a:lnTo>
                        <a:pt x="9" y="123"/>
                      </a:lnTo>
                      <a:lnTo>
                        <a:pt x="5" y="104"/>
                      </a:lnTo>
                      <a:lnTo>
                        <a:pt x="3" y="84"/>
                      </a:lnTo>
                      <a:lnTo>
                        <a:pt x="0" y="64"/>
                      </a:lnTo>
                      <a:close/>
                    </a:path>
                  </a:pathLst>
                </a:custGeom>
                <a:solidFill>
                  <a:srgbClr val="A0A0A0"/>
                </a:solidFill>
                <a:ln w="0">
                  <a:solidFill>
                    <a:srgbClr val="A0A0A0"/>
                  </a:solidFill>
                  <a:prstDash val="solid"/>
                  <a:round/>
                  <a:headEnd/>
                  <a:tailEnd/>
                </a:ln>
              </p:spPr>
              <p:txBody>
                <a:bodyPr/>
                <a:lstStyle/>
                <a:p>
                  <a:endParaRPr lang="fr-FR"/>
                </a:p>
              </p:txBody>
            </p:sp>
            <p:sp>
              <p:nvSpPr>
                <p:cNvPr id="5157" name="Freeform 35"/>
                <p:cNvSpPr>
                  <a:spLocks/>
                </p:cNvSpPr>
                <p:nvPr/>
              </p:nvSpPr>
              <p:spPr bwMode="auto">
                <a:xfrm>
                  <a:off x="926" y="2771"/>
                  <a:ext cx="793" cy="234"/>
                </a:xfrm>
                <a:custGeom>
                  <a:avLst/>
                  <a:gdLst>
                    <a:gd name="T0" fmla="*/ 0 w 793"/>
                    <a:gd name="T1" fmla="*/ 63 h 234"/>
                    <a:gd name="T2" fmla="*/ 66 w 793"/>
                    <a:gd name="T3" fmla="*/ 56 h 234"/>
                    <a:gd name="T4" fmla="*/ 130 w 793"/>
                    <a:gd name="T5" fmla="*/ 49 h 234"/>
                    <a:gd name="T6" fmla="*/ 192 w 793"/>
                    <a:gd name="T7" fmla="*/ 43 h 234"/>
                    <a:gd name="T8" fmla="*/ 254 w 793"/>
                    <a:gd name="T9" fmla="*/ 37 h 234"/>
                    <a:gd name="T10" fmla="*/ 315 w 793"/>
                    <a:gd name="T11" fmla="*/ 32 h 234"/>
                    <a:gd name="T12" fmla="*/ 377 w 793"/>
                    <a:gd name="T13" fmla="*/ 26 h 234"/>
                    <a:gd name="T14" fmla="*/ 438 w 793"/>
                    <a:gd name="T15" fmla="*/ 20 h 234"/>
                    <a:gd name="T16" fmla="*/ 501 w 793"/>
                    <a:gd name="T17" fmla="*/ 14 h 234"/>
                    <a:gd name="T18" fmla="*/ 565 w 793"/>
                    <a:gd name="T19" fmla="*/ 7 h 234"/>
                    <a:gd name="T20" fmla="*/ 631 w 793"/>
                    <a:gd name="T21" fmla="*/ 0 h 234"/>
                    <a:gd name="T22" fmla="*/ 648 w 793"/>
                    <a:gd name="T23" fmla="*/ 13 h 234"/>
                    <a:gd name="T24" fmla="*/ 664 w 793"/>
                    <a:gd name="T25" fmla="*/ 26 h 234"/>
                    <a:gd name="T26" fmla="*/ 679 w 793"/>
                    <a:gd name="T27" fmla="*/ 39 h 234"/>
                    <a:gd name="T28" fmla="*/ 694 w 793"/>
                    <a:gd name="T29" fmla="*/ 51 h 234"/>
                    <a:gd name="T30" fmla="*/ 709 w 793"/>
                    <a:gd name="T31" fmla="*/ 64 h 234"/>
                    <a:gd name="T32" fmla="*/ 724 w 793"/>
                    <a:gd name="T33" fmla="*/ 77 h 234"/>
                    <a:gd name="T34" fmla="*/ 740 w 793"/>
                    <a:gd name="T35" fmla="*/ 89 h 234"/>
                    <a:gd name="T36" fmla="*/ 756 w 793"/>
                    <a:gd name="T37" fmla="*/ 102 h 234"/>
                    <a:gd name="T38" fmla="*/ 774 w 793"/>
                    <a:gd name="T39" fmla="*/ 115 h 234"/>
                    <a:gd name="T40" fmla="*/ 793 w 793"/>
                    <a:gd name="T41" fmla="*/ 128 h 234"/>
                    <a:gd name="T42" fmla="*/ 711 w 793"/>
                    <a:gd name="T43" fmla="*/ 145 h 234"/>
                    <a:gd name="T44" fmla="*/ 633 w 793"/>
                    <a:gd name="T45" fmla="*/ 160 h 234"/>
                    <a:gd name="T46" fmla="*/ 556 w 793"/>
                    <a:gd name="T47" fmla="*/ 175 h 234"/>
                    <a:gd name="T48" fmla="*/ 482 w 793"/>
                    <a:gd name="T49" fmla="*/ 189 h 234"/>
                    <a:gd name="T50" fmla="*/ 408 w 793"/>
                    <a:gd name="T51" fmla="*/ 201 h 234"/>
                    <a:gd name="T52" fmla="*/ 336 w 793"/>
                    <a:gd name="T53" fmla="*/ 211 h 234"/>
                    <a:gd name="T54" fmla="*/ 265 w 793"/>
                    <a:gd name="T55" fmla="*/ 220 h 234"/>
                    <a:gd name="T56" fmla="*/ 194 w 793"/>
                    <a:gd name="T57" fmla="*/ 227 h 234"/>
                    <a:gd name="T58" fmla="*/ 123 w 793"/>
                    <a:gd name="T59" fmla="*/ 232 h 234"/>
                    <a:gd name="T60" fmla="*/ 52 w 793"/>
                    <a:gd name="T61" fmla="*/ 234 h 234"/>
                    <a:gd name="T62" fmla="*/ 45 w 793"/>
                    <a:gd name="T63" fmla="*/ 221 h 234"/>
                    <a:gd name="T64" fmla="*/ 37 w 793"/>
                    <a:gd name="T65" fmla="*/ 206 h 234"/>
                    <a:gd name="T66" fmla="*/ 31 w 793"/>
                    <a:gd name="T67" fmla="*/ 191 h 234"/>
                    <a:gd name="T68" fmla="*/ 25 w 793"/>
                    <a:gd name="T69" fmla="*/ 175 h 234"/>
                    <a:gd name="T70" fmla="*/ 19 w 793"/>
                    <a:gd name="T71" fmla="*/ 159 h 234"/>
                    <a:gd name="T72" fmla="*/ 14 w 793"/>
                    <a:gd name="T73" fmla="*/ 141 h 234"/>
                    <a:gd name="T74" fmla="*/ 10 w 793"/>
                    <a:gd name="T75" fmla="*/ 123 h 234"/>
                    <a:gd name="T76" fmla="*/ 6 w 793"/>
                    <a:gd name="T77" fmla="*/ 104 h 234"/>
                    <a:gd name="T78" fmla="*/ 3 w 793"/>
                    <a:gd name="T79" fmla="*/ 84 h 234"/>
                    <a:gd name="T80" fmla="*/ 0 w 793"/>
                    <a:gd name="T81" fmla="*/ 63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93"/>
                    <a:gd name="T124" fmla="*/ 0 h 234"/>
                    <a:gd name="T125" fmla="*/ 793 w 793"/>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93" h="234">
                      <a:moveTo>
                        <a:pt x="0" y="63"/>
                      </a:moveTo>
                      <a:lnTo>
                        <a:pt x="66" y="56"/>
                      </a:lnTo>
                      <a:lnTo>
                        <a:pt x="130" y="49"/>
                      </a:lnTo>
                      <a:lnTo>
                        <a:pt x="192" y="43"/>
                      </a:lnTo>
                      <a:lnTo>
                        <a:pt x="254" y="37"/>
                      </a:lnTo>
                      <a:lnTo>
                        <a:pt x="315" y="32"/>
                      </a:lnTo>
                      <a:lnTo>
                        <a:pt x="377" y="26"/>
                      </a:lnTo>
                      <a:lnTo>
                        <a:pt x="438" y="20"/>
                      </a:lnTo>
                      <a:lnTo>
                        <a:pt x="501" y="14"/>
                      </a:lnTo>
                      <a:lnTo>
                        <a:pt x="565" y="7"/>
                      </a:lnTo>
                      <a:lnTo>
                        <a:pt x="631" y="0"/>
                      </a:lnTo>
                      <a:lnTo>
                        <a:pt x="648" y="13"/>
                      </a:lnTo>
                      <a:lnTo>
                        <a:pt x="664" y="26"/>
                      </a:lnTo>
                      <a:lnTo>
                        <a:pt x="679" y="39"/>
                      </a:lnTo>
                      <a:lnTo>
                        <a:pt x="694" y="51"/>
                      </a:lnTo>
                      <a:lnTo>
                        <a:pt x="709" y="64"/>
                      </a:lnTo>
                      <a:lnTo>
                        <a:pt x="724" y="77"/>
                      </a:lnTo>
                      <a:lnTo>
                        <a:pt x="740" y="89"/>
                      </a:lnTo>
                      <a:lnTo>
                        <a:pt x="756" y="102"/>
                      </a:lnTo>
                      <a:lnTo>
                        <a:pt x="774" y="115"/>
                      </a:lnTo>
                      <a:lnTo>
                        <a:pt x="793" y="128"/>
                      </a:lnTo>
                      <a:lnTo>
                        <a:pt x="711" y="145"/>
                      </a:lnTo>
                      <a:lnTo>
                        <a:pt x="633" y="160"/>
                      </a:lnTo>
                      <a:lnTo>
                        <a:pt x="556" y="175"/>
                      </a:lnTo>
                      <a:lnTo>
                        <a:pt x="482" y="189"/>
                      </a:lnTo>
                      <a:lnTo>
                        <a:pt x="408" y="201"/>
                      </a:lnTo>
                      <a:lnTo>
                        <a:pt x="336" y="211"/>
                      </a:lnTo>
                      <a:lnTo>
                        <a:pt x="265" y="220"/>
                      </a:lnTo>
                      <a:lnTo>
                        <a:pt x="194" y="227"/>
                      </a:lnTo>
                      <a:lnTo>
                        <a:pt x="123" y="232"/>
                      </a:lnTo>
                      <a:lnTo>
                        <a:pt x="52" y="234"/>
                      </a:lnTo>
                      <a:lnTo>
                        <a:pt x="45" y="221"/>
                      </a:lnTo>
                      <a:lnTo>
                        <a:pt x="37" y="206"/>
                      </a:lnTo>
                      <a:lnTo>
                        <a:pt x="31" y="191"/>
                      </a:lnTo>
                      <a:lnTo>
                        <a:pt x="25" y="175"/>
                      </a:lnTo>
                      <a:lnTo>
                        <a:pt x="19" y="159"/>
                      </a:lnTo>
                      <a:lnTo>
                        <a:pt x="14" y="141"/>
                      </a:lnTo>
                      <a:lnTo>
                        <a:pt x="10" y="123"/>
                      </a:lnTo>
                      <a:lnTo>
                        <a:pt x="6" y="104"/>
                      </a:lnTo>
                      <a:lnTo>
                        <a:pt x="3" y="84"/>
                      </a:lnTo>
                      <a:lnTo>
                        <a:pt x="0" y="63"/>
                      </a:lnTo>
                      <a:close/>
                    </a:path>
                  </a:pathLst>
                </a:custGeom>
                <a:solidFill>
                  <a:srgbClr val="909090"/>
                </a:solidFill>
                <a:ln w="0">
                  <a:solidFill>
                    <a:srgbClr val="909090"/>
                  </a:solidFill>
                  <a:prstDash val="solid"/>
                  <a:round/>
                  <a:headEnd/>
                  <a:tailEnd/>
                </a:ln>
              </p:spPr>
              <p:txBody>
                <a:bodyPr/>
                <a:lstStyle/>
                <a:p>
                  <a:endParaRPr lang="fr-FR"/>
                </a:p>
              </p:txBody>
            </p:sp>
            <p:sp>
              <p:nvSpPr>
                <p:cNvPr id="5158" name="Freeform 36"/>
                <p:cNvSpPr>
                  <a:spLocks/>
                </p:cNvSpPr>
                <p:nvPr/>
              </p:nvSpPr>
              <p:spPr bwMode="auto">
                <a:xfrm>
                  <a:off x="1085" y="1885"/>
                  <a:ext cx="201" cy="240"/>
                </a:xfrm>
                <a:custGeom>
                  <a:avLst/>
                  <a:gdLst>
                    <a:gd name="T0" fmla="*/ 124 w 201"/>
                    <a:gd name="T1" fmla="*/ 238 h 240"/>
                    <a:gd name="T2" fmla="*/ 135 w 201"/>
                    <a:gd name="T3" fmla="*/ 240 h 240"/>
                    <a:gd name="T4" fmla="*/ 149 w 201"/>
                    <a:gd name="T5" fmla="*/ 237 h 240"/>
                    <a:gd name="T6" fmla="*/ 165 w 201"/>
                    <a:gd name="T7" fmla="*/ 229 h 240"/>
                    <a:gd name="T8" fmla="*/ 180 w 201"/>
                    <a:gd name="T9" fmla="*/ 215 h 240"/>
                    <a:gd name="T10" fmla="*/ 192 w 201"/>
                    <a:gd name="T11" fmla="*/ 196 h 240"/>
                    <a:gd name="T12" fmla="*/ 198 w 201"/>
                    <a:gd name="T13" fmla="*/ 179 h 240"/>
                    <a:gd name="T14" fmla="*/ 199 w 201"/>
                    <a:gd name="T15" fmla="*/ 165 h 240"/>
                    <a:gd name="T16" fmla="*/ 199 w 201"/>
                    <a:gd name="T17" fmla="*/ 154 h 240"/>
                    <a:gd name="T18" fmla="*/ 198 w 201"/>
                    <a:gd name="T19" fmla="*/ 145 h 240"/>
                    <a:gd name="T20" fmla="*/ 201 w 201"/>
                    <a:gd name="T21" fmla="*/ 128 h 240"/>
                    <a:gd name="T22" fmla="*/ 200 w 201"/>
                    <a:gd name="T23" fmla="*/ 112 h 240"/>
                    <a:gd name="T24" fmla="*/ 198 w 201"/>
                    <a:gd name="T25" fmla="*/ 94 h 240"/>
                    <a:gd name="T26" fmla="*/ 195 w 201"/>
                    <a:gd name="T27" fmla="*/ 72 h 240"/>
                    <a:gd name="T28" fmla="*/ 194 w 201"/>
                    <a:gd name="T29" fmla="*/ 56 h 240"/>
                    <a:gd name="T30" fmla="*/ 193 w 201"/>
                    <a:gd name="T31" fmla="*/ 40 h 240"/>
                    <a:gd name="T32" fmla="*/ 189 w 201"/>
                    <a:gd name="T33" fmla="*/ 26 h 240"/>
                    <a:gd name="T34" fmla="*/ 158 w 201"/>
                    <a:gd name="T35" fmla="*/ 2 h 240"/>
                    <a:gd name="T36" fmla="*/ 113 w 201"/>
                    <a:gd name="T37" fmla="*/ 3 h 240"/>
                    <a:gd name="T38" fmla="*/ 69 w 201"/>
                    <a:gd name="T39" fmla="*/ 18 h 240"/>
                    <a:gd name="T40" fmla="*/ 47 w 201"/>
                    <a:gd name="T41" fmla="*/ 34 h 240"/>
                    <a:gd name="T42" fmla="*/ 40 w 201"/>
                    <a:gd name="T43" fmla="*/ 51 h 240"/>
                    <a:gd name="T44" fmla="*/ 37 w 201"/>
                    <a:gd name="T45" fmla="*/ 67 h 240"/>
                    <a:gd name="T46" fmla="*/ 35 w 201"/>
                    <a:gd name="T47" fmla="*/ 81 h 240"/>
                    <a:gd name="T48" fmla="*/ 38 w 201"/>
                    <a:gd name="T49" fmla="*/ 95 h 240"/>
                    <a:gd name="T50" fmla="*/ 41 w 201"/>
                    <a:gd name="T51" fmla="*/ 106 h 240"/>
                    <a:gd name="T52" fmla="*/ 37 w 201"/>
                    <a:gd name="T53" fmla="*/ 112 h 240"/>
                    <a:gd name="T54" fmla="*/ 30 w 201"/>
                    <a:gd name="T55" fmla="*/ 106 h 240"/>
                    <a:gd name="T56" fmla="*/ 23 w 201"/>
                    <a:gd name="T57" fmla="*/ 94 h 240"/>
                    <a:gd name="T58" fmla="*/ 15 w 201"/>
                    <a:gd name="T59" fmla="*/ 85 h 240"/>
                    <a:gd name="T60" fmla="*/ 9 w 201"/>
                    <a:gd name="T61" fmla="*/ 80 h 240"/>
                    <a:gd name="T62" fmla="*/ 4 w 201"/>
                    <a:gd name="T63" fmla="*/ 78 h 240"/>
                    <a:gd name="T64" fmla="*/ 0 w 201"/>
                    <a:gd name="T65" fmla="*/ 79 h 240"/>
                    <a:gd name="T66" fmla="*/ 1 w 201"/>
                    <a:gd name="T67" fmla="*/ 85 h 240"/>
                    <a:gd name="T68" fmla="*/ 5 w 201"/>
                    <a:gd name="T69" fmla="*/ 94 h 240"/>
                    <a:gd name="T70" fmla="*/ 12 w 201"/>
                    <a:gd name="T71" fmla="*/ 103 h 240"/>
                    <a:gd name="T72" fmla="*/ 18 w 201"/>
                    <a:gd name="T73" fmla="*/ 112 h 240"/>
                    <a:gd name="T74" fmla="*/ 30 w 201"/>
                    <a:gd name="T75" fmla="*/ 133 h 240"/>
                    <a:gd name="T76" fmla="*/ 38 w 201"/>
                    <a:gd name="T77" fmla="*/ 140 h 240"/>
                    <a:gd name="T78" fmla="*/ 43 w 201"/>
                    <a:gd name="T79" fmla="*/ 138 h 240"/>
                    <a:gd name="T80" fmla="*/ 47 w 201"/>
                    <a:gd name="T81" fmla="*/ 143 h 240"/>
                    <a:gd name="T82" fmla="*/ 52 w 201"/>
                    <a:gd name="T83" fmla="*/ 155 h 240"/>
                    <a:gd name="T84" fmla="*/ 57 w 201"/>
                    <a:gd name="T85" fmla="*/ 168 h 240"/>
                    <a:gd name="T86" fmla="*/ 61 w 201"/>
                    <a:gd name="T87" fmla="*/ 184 h 240"/>
                    <a:gd name="T88" fmla="*/ 71 w 201"/>
                    <a:gd name="T89" fmla="*/ 205 h 240"/>
                    <a:gd name="T90" fmla="*/ 90 w 201"/>
                    <a:gd name="T91" fmla="*/ 223 h 240"/>
                    <a:gd name="T92" fmla="*/ 118 w 201"/>
                    <a:gd name="T93" fmla="*/ 235 h 24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1"/>
                    <a:gd name="T142" fmla="*/ 0 h 240"/>
                    <a:gd name="T143" fmla="*/ 201 w 201"/>
                    <a:gd name="T144" fmla="*/ 240 h 24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1" h="240">
                      <a:moveTo>
                        <a:pt x="118" y="235"/>
                      </a:moveTo>
                      <a:lnTo>
                        <a:pt x="121" y="236"/>
                      </a:lnTo>
                      <a:lnTo>
                        <a:pt x="124" y="238"/>
                      </a:lnTo>
                      <a:lnTo>
                        <a:pt x="127" y="239"/>
                      </a:lnTo>
                      <a:lnTo>
                        <a:pt x="131" y="240"/>
                      </a:lnTo>
                      <a:lnTo>
                        <a:pt x="135" y="240"/>
                      </a:lnTo>
                      <a:lnTo>
                        <a:pt x="139" y="240"/>
                      </a:lnTo>
                      <a:lnTo>
                        <a:pt x="144" y="239"/>
                      </a:lnTo>
                      <a:lnTo>
                        <a:pt x="149" y="237"/>
                      </a:lnTo>
                      <a:lnTo>
                        <a:pt x="154" y="235"/>
                      </a:lnTo>
                      <a:lnTo>
                        <a:pt x="159" y="232"/>
                      </a:lnTo>
                      <a:lnTo>
                        <a:pt x="165" y="229"/>
                      </a:lnTo>
                      <a:lnTo>
                        <a:pt x="170" y="225"/>
                      </a:lnTo>
                      <a:lnTo>
                        <a:pt x="175" y="220"/>
                      </a:lnTo>
                      <a:lnTo>
                        <a:pt x="180" y="215"/>
                      </a:lnTo>
                      <a:lnTo>
                        <a:pt x="184" y="209"/>
                      </a:lnTo>
                      <a:lnTo>
                        <a:pt x="188" y="202"/>
                      </a:lnTo>
                      <a:lnTo>
                        <a:pt x="192" y="196"/>
                      </a:lnTo>
                      <a:lnTo>
                        <a:pt x="194" y="190"/>
                      </a:lnTo>
                      <a:lnTo>
                        <a:pt x="196" y="184"/>
                      </a:lnTo>
                      <a:lnTo>
                        <a:pt x="198" y="179"/>
                      </a:lnTo>
                      <a:lnTo>
                        <a:pt x="198" y="174"/>
                      </a:lnTo>
                      <a:lnTo>
                        <a:pt x="199" y="169"/>
                      </a:lnTo>
                      <a:lnTo>
                        <a:pt x="199" y="165"/>
                      </a:lnTo>
                      <a:lnTo>
                        <a:pt x="199" y="161"/>
                      </a:lnTo>
                      <a:lnTo>
                        <a:pt x="199" y="157"/>
                      </a:lnTo>
                      <a:lnTo>
                        <a:pt x="199" y="154"/>
                      </a:lnTo>
                      <a:lnTo>
                        <a:pt x="198" y="151"/>
                      </a:lnTo>
                      <a:lnTo>
                        <a:pt x="198" y="148"/>
                      </a:lnTo>
                      <a:lnTo>
                        <a:pt x="198" y="145"/>
                      </a:lnTo>
                      <a:lnTo>
                        <a:pt x="199" y="142"/>
                      </a:lnTo>
                      <a:lnTo>
                        <a:pt x="200" y="135"/>
                      </a:lnTo>
                      <a:lnTo>
                        <a:pt x="201" y="128"/>
                      </a:lnTo>
                      <a:lnTo>
                        <a:pt x="201" y="122"/>
                      </a:lnTo>
                      <a:lnTo>
                        <a:pt x="201" y="117"/>
                      </a:lnTo>
                      <a:lnTo>
                        <a:pt x="200" y="112"/>
                      </a:lnTo>
                      <a:lnTo>
                        <a:pt x="200" y="106"/>
                      </a:lnTo>
                      <a:lnTo>
                        <a:pt x="199" y="101"/>
                      </a:lnTo>
                      <a:lnTo>
                        <a:pt x="198" y="94"/>
                      </a:lnTo>
                      <a:lnTo>
                        <a:pt x="196" y="86"/>
                      </a:lnTo>
                      <a:lnTo>
                        <a:pt x="195" y="77"/>
                      </a:lnTo>
                      <a:lnTo>
                        <a:pt x="195" y="72"/>
                      </a:lnTo>
                      <a:lnTo>
                        <a:pt x="194" y="67"/>
                      </a:lnTo>
                      <a:lnTo>
                        <a:pt x="194" y="61"/>
                      </a:lnTo>
                      <a:lnTo>
                        <a:pt x="194" y="56"/>
                      </a:lnTo>
                      <a:lnTo>
                        <a:pt x="194" y="51"/>
                      </a:lnTo>
                      <a:lnTo>
                        <a:pt x="193" y="45"/>
                      </a:lnTo>
                      <a:lnTo>
                        <a:pt x="193" y="40"/>
                      </a:lnTo>
                      <a:lnTo>
                        <a:pt x="192" y="35"/>
                      </a:lnTo>
                      <a:lnTo>
                        <a:pt x="191" y="30"/>
                      </a:lnTo>
                      <a:lnTo>
                        <a:pt x="189" y="26"/>
                      </a:lnTo>
                      <a:lnTo>
                        <a:pt x="181" y="15"/>
                      </a:lnTo>
                      <a:lnTo>
                        <a:pt x="171" y="7"/>
                      </a:lnTo>
                      <a:lnTo>
                        <a:pt x="158" y="2"/>
                      </a:lnTo>
                      <a:lnTo>
                        <a:pt x="144" y="0"/>
                      </a:lnTo>
                      <a:lnTo>
                        <a:pt x="128" y="1"/>
                      </a:lnTo>
                      <a:lnTo>
                        <a:pt x="113" y="3"/>
                      </a:lnTo>
                      <a:lnTo>
                        <a:pt x="97" y="7"/>
                      </a:lnTo>
                      <a:lnTo>
                        <a:pt x="83" y="13"/>
                      </a:lnTo>
                      <a:lnTo>
                        <a:pt x="69" y="18"/>
                      </a:lnTo>
                      <a:lnTo>
                        <a:pt x="58" y="25"/>
                      </a:lnTo>
                      <a:lnTo>
                        <a:pt x="52" y="29"/>
                      </a:lnTo>
                      <a:lnTo>
                        <a:pt x="47" y="34"/>
                      </a:lnTo>
                      <a:lnTo>
                        <a:pt x="44" y="39"/>
                      </a:lnTo>
                      <a:lnTo>
                        <a:pt x="41" y="45"/>
                      </a:lnTo>
                      <a:lnTo>
                        <a:pt x="40" y="51"/>
                      </a:lnTo>
                      <a:lnTo>
                        <a:pt x="39" y="56"/>
                      </a:lnTo>
                      <a:lnTo>
                        <a:pt x="38" y="62"/>
                      </a:lnTo>
                      <a:lnTo>
                        <a:pt x="37" y="67"/>
                      </a:lnTo>
                      <a:lnTo>
                        <a:pt x="37" y="72"/>
                      </a:lnTo>
                      <a:lnTo>
                        <a:pt x="36" y="77"/>
                      </a:lnTo>
                      <a:lnTo>
                        <a:pt x="35" y="81"/>
                      </a:lnTo>
                      <a:lnTo>
                        <a:pt x="36" y="86"/>
                      </a:lnTo>
                      <a:lnTo>
                        <a:pt x="37" y="90"/>
                      </a:lnTo>
                      <a:lnTo>
                        <a:pt x="38" y="95"/>
                      </a:lnTo>
                      <a:lnTo>
                        <a:pt x="39" y="99"/>
                      </a:lnTo>
                      <a:lnTo>
                        <a:pt x="40" y="103"/>
                      </a:lnTo>
                      <a:lnTo>
                        <a:pt x="41" y="106"/>
                      </a:lnTo>
                      <a:lnTo>
                        <a:pt x="41" y="109"/>
                      </a:lnTo>
                      <a:lnTo>
                        <a:pt x="39" y="111"/>
                      </a:lnTo>
                      <a:lnTo>
                        <a:pt x="37" y="112"/>
                      </a:lnTo>
                      <a:lnTo>
                        <a:pt x="34" y="111"/>
                      </a:lnTo>
                      <a:lnTo>
                        <a:pt x="32" y="109"/>
                      </a:lnTo>
                      <a:lnTo>
                        <a:pt x="30" y="106"/>
                      </a:lnTo>
                      <a:lnTo>
                        <a:pt x="27" y="102"/>
                      </a:lnTo>
                      <a:lnTo>
                        <a:pt x="25" y="99"/>
                      </a:lnTo>
                      <a:lnTo>
                        <a:pt x="23" y="94"/>
                      </a:lnTo>
                      <a:lnTo>
                        <a:pt x="20" y="91"/>
                      </a:lnTo>
                      <a:lnTo>
                        <a:pt x="18" y="87"/>
                      </a:lnTo>
                      <a:lnTo>
                        <a:pt x="15" y="85"/>
                      </a:lnTo>
                      <a:lnTo>
                        <a:pt x="13" y="83"/>
                      </a:lnTo>
                      <a:lnTo>
                        <a:pt x="11" y="82"/>
                      </a:lnTo>
                      <a:lnTo>
                        <a:pt x="9" y="80"/>
                      </a:lnTo>
                      <a:lnTo>
                        <a:pt x="7" y="79"/>
                      </a:lnTo>
                      <a:lnTo>
                        <a:pt x="5" y="78"/>
                      </a:lnTo>
                      <a:lnTo>
                        <a:pt x="4" y="78"/>
                      </a:lnTo>
                      <a:lnTo>
                        <a:pt x="2" y="78"/>
                      </a:lnTo>
                      <a:lnTo>
                        <a:pt x="1" y="78"/>
                      </a:lnTo>
                      <a:lnTo>
                        <a:pt x="0" y="79"/>
                      </a:lnTo>
                      <a:lnTo>
                        <a:pt x="0" y="80"/>
                      </a:lnTo>
                      <a:lnTo>
                        <a:pt x="0" y="82"/>
                      </a:lnTo>
                      <a:lnTo>
                        <a:pt x="1" y="85"/>
                      </a:lnTo>
                      <a:lnTo>
                        <a:pt x="2" y="88"/>
                      </a:lnTo>
                      <a:lnTo>
                        <a:pt x="3" y="91"/>
                      </a:lnTo>
                      <a:lnTo>
                        <a:pt x="5" y="94"/>
                      </a:lnTo>
                      <a:lnTo>
                        <a:pt x="7" y="97"/>
                      </a:lnTo>
                      <a:lnTo>
                        <a:pt x="10" y="100"/>
                      </a:lnTo>
                      <a:lnTo>
                        <a:pt x="12" y="103"/>
                      </a:lnTo>
                      <a:lnTo>
                        <a:pt x="14" y="106"/>
                      </a:lnTo>
                      <a:lnTo>
                        <a:pt x="16" y="109"/>
                      </a:lnTo>
                      <a:lnTo>
                        <a:pt x="18" y="112"/>
                      </a:lnTo>
                      <a:lnTo>
                        <a:pt x="22" y="121"/>
                      </a:lnTo>
                      <a:lnTo>
                        <a:pt x="26" y="128"/>
                      </a:lnTo>
                      <a:lnTo>
                        <a:pt x="30" y="133"/>
                      </a:lnTo>
                      <a:lnTo>
                        <a:pt x="33" y="137"/>
                      </a:lnTo>
                      <a:lnTo>
                        <a:pt x="36" y="139"/>
                      </a:lnTo>
                      <a:lnTo>
                        <a:pt x="38" y="140"/>
                      </a:lnTo>
                      <a:lnTo>
                        <a:pt x="40" y="140"/>
                      </a:lnTo>
                      <a:lnTo>
                        <a:pt x="42" y="139"/>
                      </a:lnTo>
                      <a:lnTo>
                        <a:pt x="43" y="138"/>
                      </a:lnTo>
                      <a:lnTo>
                        <a:pt x="44" y="137"/>
                      </a:lnTo>
                      <a:lnTo>
                        <a:pt x="45" y="139"/>
                      </a:lnTo>
                      <a:lnTo>
                        <a:pt x="47" y="143"/>
                      </a:lnTo>
                      <a:lnTo>
                        <a:pt x="49" y="146"/>
                      </a:lnTo>
                      <a:lnTo>
                        <a:pt x="50" y="150"/>
                      </a:lnTo>
                      <a:lnTo>
                        <a:pt x="52" y="155"/>
                      </a:lnTo>
                      <a:lnTo>
                        <a:pt x="53" y="159"/>
                      </a:lnTo>
                      <a:lnTo>
                        <a:pt x="55" y="164"/>
                      </a:lnTo>
                      <a:lnTo>
                        <a:pt x="57" y="168"/>
                      </a:lnTo>
                      <a:lnTo>
                        <a:pt x="58" y="172"/>
                      </a:lnTo>
                      <a:lnTo>
                        <a:pt x="60" y="176"/>
                      </a:lnTo>
                      <a:lnTo>
                        <a:pt x="61" y="184"/>
                      </a:lnTo>
                      <a:lnTo>
                        <a:pt x="64" y="191"/>
                      </a:lnTo>
                      <a:lnTo>
                        <a:pt x="67" y="199"/>
                      </a:lnTo>
                      <a:lnTo>
                        <a:pt x="71" y="205"/>
                      </a:lnTo>
                      <a:lnTo>
                        <a:pt x="77" y="212"/>
                      </a:lnTo>
                      <a:lnTo>
                        <a:pt x="83" y="217"/>
                      </a:lnTo>
                      <a:lnTo>
                        <a:pt x="90" y="223"/>
                      </a:lnTo>
                      <a:lnTo>
                        <a:pt x="99" y="227"/>
                      </a:lnTo>
                      <a:lnTo>
                        <a:pt x="108" y="231"/>
                      </a:lnTo>
                      <a:lnTo>
                        <a:pt x="118" y="235"/>
                      </a:lnTo>
                      <a:close/>
                    </a:path>
                  </a:pathLst>
                </a:custGeom>
                <a:solidFill>
                  <a:srgbClr val="FFB9AF"/>
                </a:solidFill>
                <a:ln w="4763">
                  <a:solidFill>
                    <a:srgbClr val="FFAB9F"/>
                  </a:solidFill>
                  <a:prstDash val="solid"/>
                  <a:round/>
                  <a:headEnd/>
                  <a:tailEnd/>
                </a:ln>
              </p:spPr>
              <p:txBody>
                <a:bodyPr/>
                <a:lstStyle/>
                <a:p>
                  <a:endParaRPr lang="fr-FR"/>
                </a:p>
              </p:txBody>
            </p:sp>
            <p:sp>
              <p:nvSpPr>
                <p:cNvPr id="5159" name="Freeform 37"/>
                <p:cNvSpPr>
                  <a:spLocks/>
                </p:cNvSpPr>
                <p:nvPr/>
              </p:nvSpPr>
              <p:spPr bwMode="auto">
                <a:xfrm>
                  <a:off x="998" y="2810"/>
                  <a:ext cx="404" cy="99"/>
                </a:xfrm>
                <a:custGeom>
                  <a:avLst/>
                  <a:gdLst>
                    <a:gd name="T0" fmla="*/ 278 w 404"/>
                    <a:gd name="T1" fmla="*/ 81 h 99"/>
                    <a:gd name="T2" fmla="*/ 299 w 404"/>
                    <a:gd name="T3" fmla="*/ 79 h 99"/>
                    <a:gd name="T4" fmla="*/ 319 w 404"/>
                    <a:gd name="T5" fmla="*/ 76 h 99"/>
                    <a:gd name="T6" fmla="*/ 338 w 404"/>
                    <a:gd name="T7" fmla="*/ 73 h 99"/>
                    <a:gd name="T8" fmla="*/ 354 w 404"/>
                    <a:gd name="T9" fmla="*/ 70 h 99"/>
                    <a:gd name="T10" fmla="*/ 368 w 404"/>
                    <a:gd name="T11" fmla="*/ 66 h 99"/>
                    <a:gd name="T12" fmla="*/ 381 w 404"/>
                    <a:gd name="T13" fmla="*/ 62 h 99"/>
                    <a:gd name="T14" fmla="*/ 391 w 404"/>
                    <a:gd name="T15" fmla="*/ 57 h 99"/>
                    <a:gd name="T16" fmla="*/ 398 w 404"/>
                    <a:gd name="T17" fmla="*/ 52 h 99"/>
                    <a:gd name="T18" fmla="*/ 402 w 404"/>
                    <a:gd name="T19" fmla="*/ 47 h 99"/>
                    <a:gd name="T20" fmla="*/ 404 w 404"/>
                    <a:gd name="T21" fmla="*/ 42 h 99"/>
                    <a:gd name="T22" fmla="*/ 401 w 404"/>
                    <a:gd name="T23" fmla="*/ 35 h 99"/>
                    <a:gd name="T24" fmla="*/ 394 w 404"/>
                    <a:gd name="T25" fmla="*/ 29 h 99"/>
                    <a:gd name="T26" fmla="*/ 382 w 404"/>
                    <a:gd name="T27" fmla="*/ 23 h 99"/>
                    <a:gd name="T28" fmla="*/ 365 w 404"/>
                    <a:gd name="T29" fmla="*/ 17 h 99"/>
                    <a:gd name="T30" fmla="*/ 346 w 404"/>
                    <a:gd name="T31" fmla="*/ 12 h 99"/>
                    <a:gd name="T32" fmla="*/ 322 w 404"/>
                    <a:gd name="T33" fmla="*/ 8 h 99"/>
                    <a:gd name="T34" fmla="*/ 297 w 404"/>
                    <a:gd name="T35" fmla="*/ 5 h 99"/>
                    <a:gd name="T36" fmla="*/ 268 w 404"/>
                    <a:gd name="T37" fmla="*/ 2 h 99"/>
                    <a:gd name="T38" fmla="*/ 238 w 404"/>
                    <a:gd name="T39" fmla="*/ 1 h 99"/>
                    <a:gd name="T40" fmla="*/ 206 w 404"/>
                    <a:gd name="T41" fmla="*/ 0 h 99"/>
                    <a:gd name="T42" fmla="*/ 173 w 404"/>
                    <a:gd name="T43" fmla="*/ 1 h 99"/>
                    <a:gd name="T44" fmla="*/ 142 w 404"/>
                    <a:gd name="T45" fmla="*/ 3 h 99"/>
                    <a:gd name="T46" fmla="*/ 113 w 404"/>
                    <a:gd name="T47" fmla="*/ 6 h 99"/>
                    <a:gd name="T48" fmla="*/ 86 w 404"/>
                    <a:gd name="T49" fmla="*/ 11 h 99"/>
                    <a:gd name="T50" fmla="*/ 62 w 404"/>
                    <a:gd name="T51" fmla="*/ 16 h 99"/>
                    <a:gd name="T52" fmla="*/ 41 w 404"/>
                    <a:gd name="T53" fmla="*/ 22 h 99"/>
                    <a:gd name="T54" fmla="*/ 24 w 404"/>
                    <a:gd name="T55" fmla="*/ 28 h 99"/>
                    <a:gd name="T56" fmla="*/ 11 w 404"/>
                    <a:gd name="T57" fmla="*/ 35 h 99"/>
                    <a:gd name="T58" fmla="*/ 3 w 404"/>
                    <a:gd name="T59" fmla="*/ 42 h 99"/>
                    <a:gd name="T60" fmla="*/ 0 w 404"/>
                    <a:gd name="T61" fmla="*/ 49 h 99"/>
                    <a:gd name="T62" fmla="*/ 2 w 404"/>
                    <a:gd name="T63" fmla="*/ 54 h 99"/>
                    <a:gd name="T64" fmla="*/ 6 w 404"/>
                    <a:gd name="T65" fmla="*/ 59 h 99"/>
                    <a:gd name="T66" fmla="*/ 13 w 404"/>
                    <a:gd name="T67" fmla="*/ 64 h 99"/>
                    <a:gd name="T68" fmla="*/ 23 w 404"/>
                    <a:gd name="T69" fmla="*/ 68 h 99"/>
                    <a:gd name="T70" fmla="*/ 34 w 404"/>
                    <a:gd name="T71" fmla="*/ 73 h 99"/>
                    <a:gd name="T72" fmla="*/ 48 w 404"/>
                    <a:gd name="T73" fmla="*/ 76 h 99"/>
                    <a:gd name="T74" fmla="*/ 64 w 404"/>
                    <a:gd name="T75" fmla="*/ 80 h 99"/>
                    <a:gd name="T76" fmla="*/ 82 w 404"/>
                    <a:gd name="T77" fmla="*/ 83 h 99"/>
                    <a:gd name="T78" fmla="*/ 102 w 404"/>
                    <a:gd name="T79" fmla="*/ 86 h 99"/>
                    <a:gd name="T80" fmla="*/ 123 w 404"/>
                    <a:gd name="T81" fmla="*/ 88 h 99"/>
                    <a:gd name="T82" fmla="*/ 282 w 404"/>
                    <a:gd name="T83" fmla="*/ 99 h 99"/>
                    <a:gd name="T84" fmla="*/ 278 w 404"/>
                    <a:gd name="T85" fmla="*/ 81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4"/>
                    <a:gd name="T130" fmla="*/ 0 h 99"/>
                    <a:gd name="T131" fmla="*/ 404 w 404"/>
                    <a:gd name="T132" fmla="*/ 99 h 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4" h="99">
                      <a:moveTo>
                        <a:pt x="278" y="81"/>
                      </a:moveTo>
                      <a:lnTo>
                        <a:pt x="299" y="79"/>
                      </a:lnTo>
                      <a:lnTo>
                        <a:pt x="319" y="76"/>
                      </a:lnTo>
                      <a:lnTo>
                        <a:pt x="338" y="73"/>
                      </a:lnTo>
                      <a:lnTo>
                        <a:pt x="354" y="70"/>
                      </a:lnTo>
                      <a:lnTo>
                        <a:pt x="368" y="66"/>
                      </a:lnTo>
                      <a:lnTo>
                        <a:pt x="381" y="62"/>
                      </a:lnTo>
                      <a:lnTo>
                        <a:pt x="391" y="57"/>
                      </a:lnTo>
                      <a:lnTo>
                        <a:pt x="398" y="52"/>
                      </a:lnTo>
                      <a:lnTo>
                        <a:pt x="402" y="47"/>
                      </a:lnTo>
                      <a:lnTo>
                        <a:pt x="404" y="42"/>
                      </a:lnTo>
                      <a:lnTo>
                        <a:pt x="401" y="35"/>
                      </a:lnTo>
                      <a:lnTo>
                        <a:pt x="394" y="29"/>
                      </a:lnTo>
                      <a:lnTo>
                        <a:pt x="382" y="23"/>
                      </a:lnTo>
                      <a:lnTo>
                        <a:pt x="365" y="17"/>
                      </a:lnTo>
                      <a:lnTo>
                        <a:pt x="346" y="12"/>
                      </a:lnTo>
                      <a:lnTo>
                        <a:pt x="322" y="8"/>
                      </a:lnTo>
                      <a:lnTo>
                        <a:pt x="297" y="5"/>
                      </a:lnTo>
                      <a:lnTo>
                        <a:pt x="268" y="2"/>
                      </a:lnTo>
                      <a:lnTo>
                        <a:pt x="238" y="1"/>
                      </a:lnTo>
                      <a:lnTo>
                        <a:pt x="206" y="0"/>
                      </a:lnTo>
                      <a:lnTo>
                        <a:pt x="173" y="1"/>
                      </a:lnTo>
                      <a:lnTo>
                        <a:pt x="142" y="3"/>
                      </a:lnTo>
                      <a:lnTo>
                        <a:pt x="113" y="6"/>
                      </a:lnTo>
                      <a:lnTo>
                        <a:pt x="86" y="11"/>
                      </a:lnTo>
                      <a:lnTo>
                        <a:pt x="62" y="16"/>
                      </a:lnTo>
                      <a:lnTo>
                        <a:pt x="41" y="22"/>
                      </a:lnTo>
                      <a:lnTo>
                        <a:pt x="24" y="28"/>
                      </a:lnTo>
                      <a:lnTo>
                        <a:pt x="11" y="35"/>
                      </a:lnTo>
                      <a:lnTo>
                        <a:pt x="3" y="42"/>
                      </a:lnTo>
                      <a:lnTo>
                        <a:pt x="0" y="49"/>
                      </a:lnTo>
                      <a:lnTo>
                        <a:pt x="2" y="54"/>
                      </a:lnTo>
                      <a:lnTo>
                        <a:pt x="6" y="59"/>
                      </a:lnTo>
                      <a:lnTo>
                        <a:pt x="13" y="64"/>
                      </a:lnTo>
                      <a:lnTo>
                        <a:pt x="23" y="68"/>
                      </a:lnTo>
                      <a:lnTo>
                        <a:pt x="34" y="73"/>
                      </a:lnTo>
                      <a:lnTo>
                        <a:pt x="48" y="76"/>
                      </a:lnTo>
                      <a:lnTo>
                        <a:pt x="64" y="80"/>
                      </a:lnTo>
                      <a:lnTo>
                        <a:pt x="82" y="83"/>
                      </a:lnTo>
                      <a:lnTo>
                        <a:pt x="102" y="86"/>
                      </a:lnTo>
                      <a:lnTo>
                        <a:pt x="123" y="88"/>
                      </a:lnTo>
                      <a:lnTo>
                        <a:pt x="282" y="99"/>
                      </a:lnTo>
                      <a:lnTo>
                        <a:pt x="278" y="81"/>
                      </a:lnTo>
                      <a:close/>
                    </a:path>
                  </a:pathLst>
                </a:custGeom>
                <a:solidFill>
                  <a:srgbClr val="909090"/>
                </a:solidFill>
                <a:ln w="0">
                  <a:solidFill>
                    <a:srgbClr val="909090"/>
                  </a:solidFill>
                  <a:prstDash val="solid"/>
                  <a:round/>
                  <a:headEnd/>
                  <a:tailEnd/>
                </a:ln>
              </p:spPr>
              <p:txBody>
                <a:bodyPr/>
                <a:lstStyle/>
                <a:p>
                  <a:endParaRPr lang="fr-FR"/>
                </a:p>
              </p:txBody>
            </p:sp>
            <p:sp>
              <p:nvSpPr>
                <p:cNvPr id="5160" name="Freeform 38"/>
                <p:cNvSpPr>
                  <a:spLocks/>
                </p:cNvSpPr>
                <p:nvPr/>
              </p:nvSpPr>
              <p:spPr bwMode="auto">
                <a:xfrm>
                  <a:off x="1004" y="2811"/>
                  <a:ext cx="400" cy="98"/>
                </a:xfrm>
                <a:custGeom>
                  <a:avLst/>
                  <a:gdLst>
                    <a:gd name="T0" fmla="*/ 275 w 400"/>
                    <a:gd name="T1" fmla="*/ 80 h 98"/>
                    <a:gd name="T2" fmla="*/ 296 w 400"/>
                    <a:gd name="T3" fmla="*/ 78 h 98"/>
                    <a:gd name="T4" fmla="*/ 316 w 400"/>
                    <a:gd name="T5" fmla="*/ 75 h 98"/>
                    <a:gd name="T6" fmla="*/ 334 w 400"/>
                    <a:gd name="T7" fmla="*/ 72 h 98"/>
                    <a:gd name="T8" fmla="*/ 350 w 400"/>
                    <a:gd name="T9" fmla="*/ 69 h 98"/>
                    <a:gd name="T10" fmla="*/ 365 w 400"/>
                    <a:gd name="T11" fmla="*/ 65 h 98"/>
                    <a:gd name="T12" fmla="*/ 377 w 400"/>
                    <a:gd name="T13" fmla="*/ 60 h 98"/>
                    <a:gd name="T14" fmla="*/ 386 w 400"/>
                    <a:gd name="T15" fmla="*/ 56 h 98"/>
                    <a:gd name="T16" fmla="*/ 394 w 400"/>
                    <a:gd name="T17" fmla="*/ 51 h 98"/>
                    <a:gd name="T18" fmla="*/ 398 w 400"/>
                    <a:gd name="T19" fmla="*/ 46 h 98"/>
                    <a:gd name="T20" fmla="*/ 400 w 400"/>
                    <a:gd name="T21" fmla="*/ 41 h 98"/>
                    <a:gd name="T22" fmla="*/ 397 w 400"/>
                    <a:gd name="T23" fmla="*/ 34 h 98"/>
                    <a:gd name="T24" fmla="*/ 390 w 400"/>
                    <a:gd name="T25" fmla="*/ 28 h 98"/>
                    <a:gd name="T26" fmla="*/ 378 w 400"/>
                    <a:gd name="T27" fmla="*/ 22 h 98"/>
                    <a:gd name="T28" fmla="*/ 362 w 400"/>
                    <a:gd name="T29" fmla="*/ 16 h 98"/>
                    <a:gd name="T30" fmla="*/ 342 w 400"/>
                    <a:gd name="T31" fmla="*/ 12 h 98"/>
                    <a:gd name="T32" fmla="*/ 319 w 400"/>
                    <a:gd name="T33" fmla="*/ 7 h 98"/>
                    <a:gd name="T34" fmla="*/ 293 w 400"/>
                    <a:gd name="T35" fmla="*/ 4 h 98"/>
                    <a:gd name="T36" fmla="*/ 265 w 400"/>
                    <a:gd name="T37" fmla="*/ 2 h 98"/>
                    <a:gd name="T38" fmla="*/ 235 w 400"/>
                    <a:gd name="T39" fmla="*/ 0 h 98"/>
                    <a:gd name="T40" fmla="*/ 203 w 400"/>
                    <a:gd name="T41" fmla="*/ 0 h 98"/>
                    <a:gd name="T42" fmla="*/ 171 w 400"/>
                    <a:gd name="T43" fmla="*/ 0 h 98"/>
                    <a:gd name="T44" fmla="*/ 141 w 400"/>
                    <a:gd name="T45" fmla="*/ 2 h 98"/>
                    <a:gd name="T46" fmla="*/ 112 w 400"/>
                    <a:gd name="T47" fmla="*/ 6 h 98"/>
                    <a:gd name="T48" fmla="*/ 85 w 400"/>
                    <a:gd name="T49" fmla="*/ 10 h 98"/>
                    <a:gd name="T50" fmla="*/ 61 w 400"/>
                    <a:gd name="T51" fmla="*/ 15 h 98"/>
                    <a:gd name="T52" fmla="*/ 40 w 400"/>
                    <a:gd name="T53" fmla="*/ 21 h 98"/>
                    <a:gd name="T54" fmla="*/ 23 w 400"/>
                    <a:gd name="T55" fmla="*/ 28 h 98"/>
                    <a:gd name="T56" fmla="*/ 10 w 400"/>
                    <a:gd name="T57" fmla="*/ 34 h 98"/>
                    <a:gd name="T58" fmla="*/ 2 w 400"/>
                    <a:gd name="T59" fmla="*/ 41 h 98"/>
                    <a:gd name="T60" fmla="*/ 0 w 400"/>
                    <a:gd name="T61" fmla="*/ 48 h 98"/>
                    <a:gd name="T62" fmla="*/ 1 w 400"/>
                    <a:gd name="T63" fmla="*/ 53 h 98"/>
                    <a:gd name="T64" fmla="*/ 5 w 400"/>
                    <a:gd name="T65" fmla="*/ 58 h 98"/>
                    <a:gd name="T66" fmla="*/ 12 w 400"/>
                    <a:gd name="T67" fmla="*/ 63 h 98"/>
                    <a:gd name="T68" fmla="*/ 22 w 400"/>
                    <a:gd name="T69" fmla="*/ 67 h 98"/>
                    <a:gd name="T70" fmla="*/ 34 w 400"/>
                    <a:gd name="T71" fmla="*/ 71 h 98"/>
                    <a:gd name="T72" fmla="*/ 47 w 400"/>
                    <a:gd name="T73" fmla="*/ 75 h 98"/>
                    <a:gd name="T74" fmla="*/ 63 w 400"/>
                    <a:gd name="T75" fmla="*/ 79 h 98"/>
                    <a:gd name="T76" fmla="*/ 81 w 400"/>
                    <a:gd name="T77" fmla="*/ 82 h 98"/>
                    <a:gd name="T78" fmla="*/ 100 w 400"/>
                    <a:gd name="T79" fmla="*/ 84 h 98"/>
                    <a:gd name="T80" fmla="*/ 121 w 400"/>
                    <a:gd name="T81" fmla="*/ 86 h 98"/>
                    <a:gd name="T82" fmla="*/ 137 w 400"/>
                    <a:gd name="T83" fmla="*/ 87 h 98"/>
                    <a:gd name="T84" fmla="*/ 153 w 400"/>
                    <a:gd name="T85" fmla="*/ 89 h 98"/>
                    <a:gd name="T86" fmla="*/ 168 w 400"/>
                    <a:gd name="T87" fmla="*/ 90 h 98"/>
                    <a:gd name="T88" fmla="*/ 184 w 400"/>
                    <a:gd name="T89" fmla="*/ 91 h 98"/>
                    <a:gd name="T90" fmla="*/ 200 w 400"/>
                    <a:gd name="T91" fmla="*/ 92 h 98"/>
                    <a:gd name="T92" fmla="*/ 216 w 400"/>
                    <a:gd name="T93" fmla="*/ 93 h 98"/>
                    <a:gd name="T94" fmla="*/ 232 w 400"/>
                    <a:gd name="T95" fmla="*/ 95 h 98"/>
                    <a:gd name="T96" fmla="*/ 247 w 400"/>
                    <a:gd name="T97" fmla="*/ 96 h 98"/>
                    <a:gd name="T98" fmla="*/ 263 w 400"/>
                    <a:gd name="T99" fmla="*/ 97 h 98"/>
                    <a:gd name="T100" fmla="*/ 279 w 400"/>
                    <a:gd name="T101" fmla="*/ 98 h 98"/>
                    <a:gd name="T102" fmla="*/ 279 w 400"/>
                    <a:gd name="T103" fmla="*/ 96 h 98"/>
                    <a:gd name="T104" fmla="*/ 278 w 400"/>
                    <a:gd name="T105" fmla="*/ 94 h 98"/>
                    <a:gd name="T106" fmla="*/ 278 w 400"/>
                    <a:gd name="T107" fmla="*/ 92 h 98"/>
                    <a:gd name="T108" fmla="*/ 277 w 400"/>
                    <a:gd name="T109" fmla="*/ 91 h 98"/>
                    <a:gd name="T110" fmla="*/ 277 w 400"/>
                    <a:gd name="T111" fmla="*/ 89 h 98"/>
                    <a:gd name="T112" fmla="*/ 276 w 400"/>
                    <a:gd name="T113" fmla="*/ 87 h 98"/>
                    <a:gd name="T114" fmla="*/ 276 w 400"/>
                    <a:gd name="T115" fmla="*/ 85 h 98"/>
                    <a:gd name="T116" fmla="*/ 276 w 400"/>
                    <a:gd name="T117" fmla="*/ 83 h 98"/>
                    <a:gd name="T118" fmla="*/ 275 w 400"/>
                    <a:gd name="T119" fmla="*/ 82 h 98"/>
                    <a:gd name="T120" fmla="*/ 275 w 400"/>
                    <a:gd name="T121" fmla="*/ 80 h 9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0"/>
                    <a:gd name="T184" fmla="*/ 0 h 98"/>
                    <a:gd name="T185" fmla="*/ 400 w 400"/>
                    <a:gd name="T186" fmla="*/ 98 h 9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0" h="98">
                      <a:moveTo>
                        <a:pt x="275" y="80"/>
                      </a:moveTo>
                      <a:lnTo>
                        <a:pt x="296" y="78"/>
                      </a:lnTo>
                      <a:lnTo>
                        <a:pt x="316" y="75"/>
                      </a:lnTo>
                      <a:lnTo>
                        <a:pt x="334" y="72"/>
                      </a:lnTo>
                      <a:lnTo>
                        <a:pt x="350" y="69"/>
                      </a:lnTo>
                      <a:lnTo>
                        <a:pt x="365" y="65"/>
                      </a:lnTo>
                      <a:lnTo>
                        <a:pt x="377" y="60"/>
                      </a:lnTo>
                      <a:lnTo>
                        <a:pt x="386" y="56"/>
                      </a:lnTo>
                      <a:lnTo>
                        <a:pt x="394" y="51"/>
                      </a:lnTo>
                      <a:lnTo>
                        <a:pt x="398" y="46"/>
                      </a:lnTo>
                      <a:lnTo>
                        <a:pt x="400" y="41"/>
                      </a:lnTo>
                      <a:lnTo>
                        <a:pt x="397" y="34"/>
                      </a:lnTo>
                      <a:lnTo>
                        <a:pt x="390" y="28"/>
                      </a:lnTo>
                      <a:lnTo>
                        <a:pt x="378" y="22"/>
                      </a:lnTo>
                      <a:lnTo>
                        <a:pt x="362" y="16"/>
                      </a:lnTo>
                      <a:lnTo>
                        <a:pt x="342" y="12"/>
                      </a:lnTo>
                      <a:lnTo>
                        <a:pt x="319" y="7"/>
                      </a:lnTo>
                      <a:lnTo>
                        <a:pt x="293" y="4"/>
                      </a:lnTo>
                      <a:lnTo>
                        <a:pt x="265" y="2"/>
                      </a:lnTo>
                      <a:lnTo>
                        <a:pt x="235" y="0"/>
                      </a:lnTo>
                      <a:lnTo>
                        <a:pt x="203" y="0"/>
                      </a:lnTo>
                      <a:lnTo>
                        <a:pt x="171" y="0"/>
                      </a:lnTo>
                      <a:lnTo>
                        <a:pt x="141" y="2"/>
                      </a:lnTo>
                      <a:lnTo>
                        <a:pt x="112" y="6"/>
                      </a:lnTo>
                      <a:lnTo>
                        <a:pt x="85" y="10"/>
                      </a:lnTo>
                      <a:lnTo>
                        <a:pt x="61" y="15"/>
                      </a:lnTo>
                      <a:lnTo>
                        <a:pt x="40" y="21"/>
                      </a:lnTo>
                      <a:lnTo>
                        <a:pt x="23" y="28"/>
                      </a:lnTo>
                      <a:lnTo>
                        <a:pt x="10" y="34"/>
                      </a:lnTo>
                      <a:lnTo>
                        <a:pt x="2" y="41"/>
                      </a:lnTo>
                      <a:lnTo>
                        <a:pt x="0" y="48"/>
                      </a:lnTo>
                      <a:lnTo>
                        <a:pt x="1" y="53"/>
                      </a:lnTo>
                      <a:lnTo>
                        <a:pt x="5" y="58"/>
                      </a:lnTo>
                      <a:lnTo>
                        <a:pt x="12" y="63"/>
                      </a:lnTo>
                      <a:lnTo>
                        <a:pt x="22" y="67"/>
                      </a:lnTo>
                      <a:lnTo>
                        <a:pt x="34" y="71"/>
                      </a:lnTo>
                      <a:lnTo>
                        <a:pt x="47" y="75"/>
                      </a:lnTo>
                      <a:lnTo>
                        <a:pt x="63" y="79"/>
                      </a:lnTo>
                      <a:lnTo>
                        <a:pt x="81" y="82"/>
                      </a:lnTo>
                      <a:lnTo>
                        <a:pt x="100" y="84"/>
                      </a:lnTo>
                      <a:lnTo>
                        <a:pt x="121" y="86"/>
                      </a:lnTo>
                      <a:lnTo>
                        <a:pt x="137" y="87"/>
                      </a:lnTo>
                      <a:lnTo>
                        <a:pt x="153" y="89"/>
                      </a:lnTo>
                      <a:lnTo>
                        <a:pt x="168" y="90"/>
                      </a:lnTo>
                      <a:lnTo>
                        <a:pt x="184" y="91"/>
                      </a:lnTo>
                      <a:lnTo>
                        <a:pt x="200" y="92"/>
                      </a:lnTo>
                      <a:lnTo>
                        <a:pt x="216" y="93"/>
                      </a:lnTo>
                      <a:lnTo>
                        <a:pt x="232" y="95"/>
                      </a:lnTo>
                      <a:lnTo>
                        <a:pt x="247" y="96"/>
                      </a:lnTo>
                      <a:lnTo>
                        <a:pt x="263" y="97"/>
                      </a:lnTo>
                      <a:lnTo>
                        <a:pt x="279" y="98"/>
                      </a:lnTo>
                      <a:lnTo>
                        <a:pt x="279" y="96"/>
                      </a:lnTo>
                      <a:lnTo>
                        <a:pt x="278" y="94"/>
                      </a:lnTo>
                      <a:lnTo>
                        <a:pt x="278" y="92"/>
                      </a:lnTo>
                      <a:lnTo>
                        <a:pt x="277" y="91"/>
                      </a:lnTo>
                      <a:lnTo>
                        <a:pt x="277" y="89"/>
                      </a:lnTo>
                      <a:lnTo>
                        <a:pt x="276" y="87"/>
                      </a:lnTo>
                      <a:lnTo>
                        <a:pt x="276" y="85"/>
                      </a:lnTo>
                      <a:lnTo>
                        <a:pt x="276" y="83"/>
                      </a:lnTo>
                      <a:lnTo>
                        <a:pt x="275" y="82"/>
                      </a:lnTo>
                      <a:lnTo>
                        <a:pt x="275" y="80"/>
                      </a:lnTo>
                      <a:close/>
                    </a:path>
                  </a:pathLst>
                </a:custGeom>
                <a:solidFill>
                  <a:srgbClr val="808080"/>
                </a:solidFill>
                <a:ln w="0">
                  <a:solidFill>
                    <a:srgbClr val="808080"/>
                  </a:solidFill>
                  <a:prstDash val="solid"/>
                  <a:round/>
                  <a:headEnd/>
                  <a:tailEnd/>
                </a:ln>
              </p:spPr>
              <p:txBody>
                <a:bodyPr/>
                <a:lstStyle/>
                <a:p>
                  <a:endParaRPr lang="fr-FR"/>
                </a:p>
              </p:txBody>
            </p:sp>
            <p:sp>
              <p:nvSpPr>
                <p:cNvPr id="5161" name="Freeform 39"/>
                <p:cNvSpPr>
                  <a:spLocks/>
                </p:cNvSpPr>
                <p:nvPr/>
              </p:nvSpPr>
              <p:spPr bwMode="auto">
                <a:xfrm>
                  <a:off x="1009" y="2811"/>
                  <a:ext cx="396" cy="98"/>
                </a:xfrm>
                <a:custGeom>
                  <a:avLst/>
                  <a:gdLst>
                    <a:gd name="T0" fmla="*/ 273 w 396"/>
                    <a:gd name="T1" fmla="*/ 79 h 98"/>
                    <a:gd name="T2" fmla="*/ 294 w 396"/>
                    <a:gd name="T3" fmla="*/ 77 h 98"/>
                    <a:gd name="T4" fmla="*/ 313 w 396"/>
                    <a:gd name="T5" fmla="*/ 75 h 98"/>
                    <a:gd name="T6" fmla="*/ 331 w 396"/>
                    <a:gd name="T7" fmla="*/ 72 h 98"/>
                    <a:gd name="T8" fmla="*/ 347 w 396"/>
                    <a:gd name="T9" fmla="*/ 68 h 98"/>
                    <a:gd name="T10" fmla="*/ 361 w 396"/>
                    <a:gd name="T11" fmla="*/ 65 h 98"/>
                    <a:gd name="T12" fmla="*/ 373 w 396"/>
                    <a:gd name="T13" fmla="*/ 60 h 98"/>
                    <a:gd name="T14" fmla="*/ 383 w 396"/>
                    <a:gd name="T15" fmla="*/ 56 h 98"/>
                    <a:gd name="T16" fmla="*/ 390 w 396"/>
                    <a:gd name="T17" fmla="*/ 51 h 98"/>
                    <a:gd name="T18" fmla="*/ 395 w 396"/>
                    <a:gd name="T19" fmla="*/ 46 h 98"/>
                    <a:gd name="T20" fmla="*/ 396 w 396"/>
                    <a:gd name="T21" fmla="*/ 41 h 98"/>
                    <a:gd name="T22" fmla="*/ 394 w 396"/>
                    <a:gd name="T23" fmla="*/ 35 h 98"/>
                    <a:gd name="T24" fmla="*/ 386 w 396"/>
                    <a:gd name="T25" fmla="*/ 28 h 98"/>
                    <a:gd name="T26" fmla="*/ 374 w 396"/>
                    <a:gd name="T27" fmla="*/ 22 h 98"/>
                    <a:gd name="T28" fmla="*/ 359 w 396"/>
                    <a:gd name="T29" fmla="*/ 17 h 98"/>
                    <a:gd name="T30" fmla="*/ 339 w 396"/>
                    <a:gd name="T31" fmla="*/ 12 h 98"/>
                    <a:gd name="T32" fmla="*/ 316 w 396"/>
                    <a:gd name="T33" fmla="*/ 8 h 98"/>
                    <a:gd name="T34" fmla="*/ 291 w 396"/>
                    <a:gd name="T35" fmla="*/ 4 h 98"/>
                    <a:gd name="T36" fmla="*/ 263 w 396"/>
                    <a:gd name="T37" fmla="*/ 2 h 98"/>
                    <a:gd name="T38" fmla="*/ 233 w 396"/>
                    <a:gd name="T39" fmla="*/ 0 h 98"/>
                    <a:gd name="T40" fmla="*/ 202 w 396"/>
                    <a:gd name="T41" fmla="*/ 0 h 98"/>
                    <a:gd name="T42" fmla="*/ 170 w 396"/>
                    <a:gd name="T43" fmla="*/ 1 h 98"/>
                    <a:gd name="T44" fmla="*/ 140 w 396"/>
                    <a:gd name="T45" fmla="*/ 3 h 98"/>
                    <a:gd name="T46" fmla="*/ 111 w 396"/>
                    <a:gd name="T47" fmla="*/ 6 h 98"/>
                    <a:gd name="T48" fmla="*/ 85 w 396"/>
                    <a:gd name="T49" fmla="*/ 10 h 98"/>
                    <a:gd name="T50" fmla="*/ 61 w 396"/>
                    <a:gd name="T51" fmla="*/ 16 h 98"/>
                    <a:gd name="T52" fmla="*/ 40 w 396"/>
                    <a:gd name="T53" fmla="*/ 21 h 98"/>
                    <a:gd name="T54" fmla="*/ 24 w 396"/>
                    <a:gd name="T55" fmla="*/ 28 h 98"/>
                    <a:gd name="T56" fmla="*/ 11 w 396"/>
                    <a:gd name="T57" fmla="*/ 34 h 98"/>
                    <a:gd name="T58" fmla="*/ 3 w 396"/>
                    <a:gd name="T59" fmla="*/ 41 h 98"/>
                    <a:gd name="T60" fmla="*/ 0 w 396"/>
                    <a:gd name="T61" fmla="*/ 48 h 98"/>
                    <a:gd name="T62" fmla="*/ 2 w 396"/>
                    <a:gd name="T63" fmla="*/ 53 h 98"/>
                    <a:gd name="T64" fmla="*/ 6 w 396"/>
                    <a:gd name="T65" fmla="*/ 58 h 98"/>
                    <a:gd name="T66" fmla="*/ 13 w 396"/>
                    <a:gd name="T67" fmla="*/ 63 h 98"/>
                    <a:gd name="T68" fmla="*/ 22 w 396"/>
                    <a:gd name="T69" fmla="*/ 67 h 98"/>
                    <a:gd name="T70" fmla="*/ 34 w 396"/>
                    <a:gd name="T71" fmla="*/ 71 h 98"/>
                    <a:gd name="T72" fmla="*/ 48 w 396"/>
                    <a:gd name="T73" fmla="*/ 75 h 98"/>
                    <a:gd name="T74" fmla="*/ 63 w 396"/>
                    <a:gd name="T75" fmla="*/ 78 h 98"/>
                    <a:gd name="T76" fmla="*/ 81 w 396"/>
                    <a:gd name="T77" fmla="*/ 81 h 98"/>
                    <a:gd name="T78" fmla="*/ 100 w 396"/>
                    <a:gd name="T79" fmla="*/ 84 h 98"/>
                    <a:gd name="T80" fmla="*/ 121 w 396"/>
                    <a:gd name="T81" fmla="*/ 86 h 98"/>
                    <a:gd name="T82" fmla="*/ 136 w 396"/>
                    <a:gd name="T83" fmla="*/ 87 h 98"/>
                    <a:gd name="T84" fmla="*/ 152 w 396"/>
                    <a:gd name="T85" fmla="*/ 88 h 98"/>
                    <a:gd name="T86" fmla="*/ 167 w 396"/>
                    <a:gd name="T87" fmla="*/ 89 h 98"/>
                    <a:gd name="T88" fmla="*/ 183 w 396"/>
                    <a:gd name="T89" fmla="*/ 91 h 98"/>
                    <a:gd name="T90" fmla="*/ 199 w 396"/>
                    <a:gd name="T91" fmla="*/ 92 h 98"/>
                    <a:gd name="T92" fmla="*/ 214 w 396"/>
                    <a:gd name="T93" fmla="*/ 93 h 98"/>
                    <a:gd name="T94" fmla="*/ 230 w 396"/>
                    <a:gd name="T95" fmla="*/ 94 h 98"/>
                    <a:gd name="T96" fmla="*/ 245 w 396"/>
                    <a:gd name="T97" fmla="*/ 95 h 98"/>
                    <a:gd name="T98" fmla="*/ 261 w 396"/>
                    <a:gd name="T99" fmla="*/ 97 h 98"/>
                    <a:gd name="T100" fmla="*/ 277 w 396"/>
                    <a:gd name="T101" fmla="*/ 98 h 98"/>
                    <a:gd name="T102" fmla="*/ 276 w 396"/>
                    <a:gd name="T103" fmla="*/ 96 h 98"/>
                    <a:gd name="T104" fmla="*/ 276 w 396"/>
                    <a:gd name="T105" fmla="*/ 94 h 98"/>
                    <a:gd name="T106" fmla="*/ 276 w 396"/>
                    <a:gd name="T107" fmla="*/ 92 h 98"/>
                    <a:gd name="T108" fmla="*/ 275 w 396"/>
                    <a:gd name="T109" fmla="*/ 90 h 98"/>
                    <a:gd name="T110" fmla="*/ 275 w 396"/>
                    <a:gd name="T111" fmla="*/ 89 h 98"/>
                    <a:gd name="T112" fmla="*/ 274 w 396"/>
                    <a:gd name="T113" fmla="*/ 87 h 98"/>
                    <a:gd name="T114" fmla="*/ 274 w 396"/>
                    <a:gd name="T115" fmla="*/ 85 h 98"/>
                    <a:gd name="T116" fmla="*/ 274 w 396"/>
                    <a:gd name="T117" fmla="*/ 83 h 98"/>
                    <a:gd name="T118" fmla="*/ 273 w 396"/>
                    <a:gd name="T119" fmla="*/ 81 h 98"/>
                    <a:gd name="T120" fmla="*/ 273 w 396"/>
                    <a:gd name="T121" fmla="*/ 79 h 9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6"/>
                    <a:gd name="T184" fmla="*/ 0 h 98"/>
                    <a:gd name="T185" fmla="*/ 396 w 396"/>
                    <a:gd name="T186" fmla="*/ 98 h 9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6" h="98">
                      <a:moveTo>
                        <a:pt x="273" y="79"/>
                      </a:moveTo>
                      <a:lnTo>
                        <a:pt x="294" y="77"/>
                      </a:lnTo>
                      <a:lnTo>
                        <a:pt x="313" y="75"/>
                      </a:lnTo>
                      <a:lnTo>
                        <a:pt x="331" y="72"/>
                      </a:lnTo>
                      <a:lnTo>
                        <a:pt x="347" y="68"/>
                      </a:lnTo>
                      <a:lnTo>
                        <a:pt x="361" y="65"/>
                      </a:lnTo>
                      <a:lnTo>
                        <a:pt x="373" y="60"/>
                      </a:lnTo>
                      <a:lnTo>
                        <a:pt x="383" y="56"/>
                      </a:lnTo>
                      <a:lnTo>
                        <a:pt x="390" y="51"/>
                      </a:lnTo>
                      <a:lnTo>
                        <a:pt x="395" y="46"/>
                      </a:lnTo>
                      <a:lnTo>
                        <a:pt x="396" y="41"/>
                      </a:lnTo>
                      <a:lnTo>
                        <a:pt x="394" y="35"/>
                      </a:lnTo>
                      <a:lnTo>
                        <a:pt x="386" y="28"/>
                      </a:lnTo>
                      <a:lnTo>
                        <a:pt x="374" y="22"/>
                      </a:lnTo>
                      <a:lnTo>
                        <a:pt x="359" y="17"/>
                      </a:lnTo>
                      <a:lnTo>
                        <a:pt x="339" y="12"/>
                      </a:lnTo>
                      <a:lnTo>
                        <a:pt x="316" y="8"/>
                      </a:lnTo>
                      <a:lnTo>
                        <a:pt x="291" y="4"/>
                      </a:lnTo>
                      <a:lnTo>
                        <a:pt x="263" y="2"/>
                      </a:lnTo>
                      <a:lnTo>
                        <a:pt x="233" y="0"/>
                      </a:lnTo>
                      <a:lnTo>
                        <a:pt x="202" y="0"/>
                      </a:lnTo>
                      <a:lnTo>
                        <a:pt x="170" y="1"/>
                      </a:lnTo>
                      <a:lnTo>
                        <a:pt x="140" y="3"/>
                      </a:lnTo>
                      <a:lnTo>
                        <a:pt x="111" y="6"/>
                      </a:lnTo>
                      <a:lnTo>
                        <a:pt x="85" y="10"/>
                      </a:lnTo>
                      <a:lnTo>
                        <a:pt x="61" y="16"/>
                      </a:lnTo>
                      <a:lnTo>
                        <a:pt x="40" y="21"/>
                      </a:lnTo>
                      <a:lnTo>
                        <a:pt x="24" y="28"/>
                      </a:lnTo>
                      <a:lnTo>
                        <a:pt x="11" y="34"/>
                      </a:lnTo>
                      <a:lnTo>
                        <a:pt x="3" y="41"/>
                      </a:lnTo>
                      <a:lnTo>
                        <a:pt x="0" y="48"/>
                      </a:lnTo>
                      <a:lnTo>
                        <a:pt x="2" y="53"/>
                      </a:lnTo>
                      <a:lnTo>
                        <a:pt x="6" y="58"/>
                      </a:lnTo>
                      <a:lnTo>
                        <a:pt x="13" y="63"/>
                      </a:lnTo>
                      <a:lnTo>
                        <a:pt x="22" y="67"/>
                      </a:lnTo>
                      <a:lnTo>
                        <a:pt x="34" y="71"/>
                      </a:lnTo>
                      <a:lnTo>
                        <a:pt x="48" y="75"/>
                      </a:lnTo>
                      <a:lnTo>
                        <a:pt x="63" y="78"/>
                      </a:lnTo>
                      <a:lnTo>
                        <a:pt x="81" y="81"/>
                      </a:lnTo>
                      <a:lnTo>
                        <a:pt x="100" y="84"/>
                      </a:lnTo>
                      <a:lnTo>
                        <a:pt x="121" y="86"/>
                      </a:lnTo>
                      <a:lnTo>
                        <a:pt x="136" y="87"/>
                      </a:lnTo>
                      <a:lnTo>
                        <a:pt x="152" y="88"/>
                      </a:lnTo>
                      <a:lnTo>
                        <a:pt x="167" y="89"/>
                      </a:lnTo>
                      <a:lnTo>
                        <a:pt x="183" y="91"/>
                      </a:lnTo>
                      <a:lnTo>
                        <a:pt x="199" y="92"/>
                      </a:lnTo>
                      <a:lnTo>
                        <a:pt x="214" y="93"/>
                      </a:lnTo>
                      <a:lnTo>
                        <a:pt x="230" y="94"/>
                      </a:lnTo>
                      <a:lnTo>
                        <a:pt x="245" y="95"/>
                      </a:lnTo>
                      <a:lnTo>
                        <a:pt x="261" y="97"/>
                      </a:lnTo>
                      <a:lnTo>
                        <a:pt x="277" y="98"/>
                      </a:lnTo>
                      <a:lnTo>
                        <a:pt x="276" y="96"/>
                      </a:lnTo>
                      <a:lnTo>
                        <a:pt x="276" y="94"/>
                      </a:lnTo>
                      <a:lnTo>
                        <a:pt x="276" y="92"/>
                      </a:lnTo>
                      <a:lnTo>
                        <a:pt x="275" y="90"/>
                      </a:lnTo>
                      <a:lnTo>
                        <a:pt x="275" y="89"/>
                      </a:lnTo>
                      <a:lnTo>
                        <a:pt x="274" y="87"/>
                      </a:lnTo>
                      <a:lnTo>
                        <a:pt x="274" y="85"/>
                      </a:lnTo>
                      <a:lnTo>
                        <a:pt x="274" y="83"/>
                      </a:lnTo>
                      <a:lnTo>
                        <a:pt x="273" y="81"/>
                      </a:lnTo>
                      <a:lnTo>
                        <a:pt x="273" y="79"/>
                      </a:lnTo>
                      <a:close/>
                    </a:path>
                  </a:pathLst>
                </a:custGeom>
                <a:solidFill>
                  <a:srgbClr val="707070"/>
                </a:solidFill>
                <a:ln w="0">
                  <a:solidFill>
                    <a:srgbClr val="707070"/>
                  </a:solidFill>
                  <a:prstDash val="solid"/>
                  <a:round/>
                  <a:headEnd/>
                  <a:tailEnd/>
                </a:ln>
              </p:spPr>
              <p:txBody>
                <a:bodyPr/>
                <a:lstStyle/>
                <a:p>
                  <a:endParaRPr lang="fr-FR"/>
                </a:p>
              </p:txBody>
            </p:sp>
            <p:sp>
              <p:nvSpPr>
                <p:cNvPr id="5162" name="Freeform 40"/>
                <p:cNvSpPr>
                  <a:spLocks/>
                </p:cNvSpPr>
                <p:nvPr/>
              </p:nvSpPr>
              <p:spPr bwMode="auto">
                <a:xfrm>
                  <a:off x="1015" y="2812"/>
                  <a:ext cx="392" cy="96"/>
                </a:xfrm>
                <a:custGeom>
                  <a:avLst/>
                  <a:gdLst>
                    <a:gd name="T0" fmla="*/ 270 w 392"/>
                    <a:gd name="T1" fmla="*/ 78 h 96"/>
                    <a:gd name="T2" fmla="*/ 290 w 392"/>
                    <a:gd name="T3" fmla="*/ 76 h 96"/>
                    <a:gd name="T4" fmla="*/ 310 w 392"/>
                    <a:gd name="T5" fmla="*/ 74 h 96"/>
                    <a:gd name="T6" fmla="*/ 328 w 392"/>
                    <a:gd name="T7" fmla="*/ 71 h 96"/>
                    <a:gd name="T8" fmla="*/ 344 w 392"/>
                    <a:gd name="T9" fmla="*/ 67 h 96"/>
                    <a:gd name="T10" fmla="*/ 358 w 392"/>
                    <a:gd name="T11" fmla="*/ 64 h 96"/>
                    <a:gd name="T12" fmla="*/ 369 w 392"/>
                    <a:gd name="T13" fmla="*/ 59 h 96"/>
                    <a:gd name="T14" fmla="*/ 379 w 392"/>
                    <a:gd name="T15" fmla="*/ 55 h 96"/>
                    <a:gd name="T16" fmla="*/ 386 w 392"/>
                    <a:gd name="T17" fmla="*/ 50 h 96"/>
                    <a:gd name="T18" fmla="*/ 390 w 392"/>
                    <a:gd name="T19" fmla="*/ 45 h 96"/>
                    <a:gd name="T20" fmla="*/ 392 w 392"/>
                    <a:gd name="T21" fmla="*/ 40 h 96"/>
                    <a:gd name="T22" fmla="*/ 389 w 392"/>
                    <a:gd name="T23" fmla="*/ 34 h 96"/>
                    <a:gd name="T24" fmla="*/ 382 w 392"/>
                    <a:gd name="T25" fmla="*/ 27 h 96"/>
                    <a:gd name="T26" fmla="*/ 370 w 392"/>
                    <a:gd name="T27" fmla="*/ 22 h 96"/>
                    <a:gd name="T28" fmla="*/ 355 w 392"/>
                    <a:gd name="T29" fmla="*/ 16 h 96"/>
                    <a:gd name="T30" fmla="*/ 335 w 392"/>
                    <a:gd name="T31" fmla="*/ 11 h 96"/>
                    <a:gd name="T32" fmla="*/ 313 w 392"/>
                    <a:gd name="T33" fmla="*/ 7 h 96"/>
                    <a:gd name="T34" fmla="*/ 288 w 392"/>
                    <a:gd name="T35" fmla="*/ 4 h 96"/>
                    <a:gd name="T36" fmla="*/ 260 w 392"/>
                    <a:gd name="T37" fmla="*/ 2 h 96"/>
                    <a:gd name="T38" fmla="*/ 231 w 392"/>
                    <a:gd name="T39" fmla="*/ 0 h 96"/>
                    <a:gd name="T40" fmla="*/ 200 w 392"/>
                    <a:gd name="T41" fmla="*/ 0 h 96"/>
                    <a:gd name="T42" fmla="*/ 168 w 392"/>
                    <a:gd name="T43" fmla="*/ 0 h 96"/>
                    <a:gd name="T44" fmla="*/ 138 w 392"/>
                    <a:gd name="T45" fmla="*/ 2 h 96"/>
                    <a:gd name="T46" fmla="*/ 110 w 392"/>
                    <a:gd name="T47" fmla="*/ 6 h 96"/>
                    <a:gd name="T48" fmla="*/ 83 w 392"/>
                    <a:gd name="T49" fmla="*/ 10 h 96"/>
                    <a:gd name="T50" fmla="*/ 60 w 392"/>
                    <a:gd name="T51" fmla="*/ 15 h 96"/>
                    <a:gd name="T52" fmla="*/ 39 w 392"/>
                    <a:gd name="T53" fmla="*/ 21 h 96"/>
                    <a:gd name="T54" fmla="*/ 23 w 392"/>
                    <a:gd name="T55" fmla="*/ 27 h 96"/>
                    <a:gd name="T56" fmla="*/ 10 w 392"/>
                    <a:gd name="T57" fmla="*/ 33 h 96"/>
                    <a:gd name="T58" fmla="*/ 2 w 392"/>
                    <a:gd name="T59" fmla="*/ 40 h 96"/>
                    <a:gd name="T60" fmla="*/ 0 w 392"/>
                    <a:gd name="T61" fmla="*/ 47 h 96"/>
                    <a:gd name="T62" fmla="*/ 1 w 392"/>
                    <a:gd name="T63" fmla="*/ 52 h 96"/>
                    <a:gd name="T64" fmla="*/ 5 w 392"/>
                    <a:gd name="T65" fmla="*/ 57 h 96"/>
                    <a:gd name="T66" fmla="*/ 12 w 392"/>
                    <a:gd name="T67" fmla="*/ 62 h 96"/>
                    <a:gd name="T68" fmla="*/ 22 w 392"/>
                    <a:gd name="T69" fmla="*/ 66 h 96"/>
                    <a:gd name="T70" fmla="*/ 33 w 392"/>
                    <a:gd name="T71" fmla="*/ 70 h 96"/>
                    <a:gd name="T72" fmla="*/ 47 w 392"/>
                    <a:gd name="T73" fmla="*/ 74 h 96"/>
                    <a:gd name="T74" fmla="*/ 62 w 392"/>
                    <a:gd name="T75" fmla="*/ 77 h 96"/>
                    <a:gd name="T76" fmla="*/ 80 w 392"/>
                    <a:gd name="T77" fmla="*/ 80 h 96"/>
                    <a:gd name="T78" fmla="*/ 99 w 392"/>
                    <a:gd name="T79" fmla="*/ 83 h 96"/>
                    <a:gd name="T80" fmla="*/ 119 w 392"/>
                    <a:gd name="T81" fmla="*/ 85 h 96"/>
                    <a:gd name="T82" fmla="*/ 134 w 392"/>
                    <a:gd name="T83" fmla="*/ 86 h 96"/>
                    <a:gd name="T84" fmla="*/ 150 w 392"/>
                    <a:gd name="T85" fmla="*/ 87 h 96"/>
                    <a:gd name="T86" fmla="*/ 165 w 392"/>
                    <a:gd name="T87" fmla="*/ 88 h 96"/>
                    <a:gd name="T88" fmla="*/ 181 w 392"/>
                    <a:gd name="T89" fmla="*/ 89 h 96"/>
                    <a:gd name="T90" fmla="*/ 196 w 392"/>
                    <a:gd name="T91" fmla="*/ 91 h 96"/>
                    <a:gd name="T92" fmla="*/ 212 w 392"/>
                    <a:gd name="T93" fmla="*/ 92 h 96"/>
                    <a:gd name="T94" fmla="*/ 227 w 392"/>
                    <a:gd name="T95" fmla="*/ 93 h 96"/>
                    <a:gd name="T96" fmla="*/ 243 w 392"/>
                    <a:gd name="T97" fmla="*/ 94 h 96"/>
                    <a:gd name="T98" fmla="*/ 258 w 392"/>
                    <a:gd name="T99" fmla="*/ 95 h 96"/>
                    <a:gd name="T100" fmla="*/ 274 w 392"/>
                    <a:gd name="T101" fmla="*/ 96 h 96"/>
                    <a:gd name="T102" fmla="*/ 273 w 392"/>
                    <a:gd name="T103" fmla="*/ 94 h 96"/>
                    <a:gd name="T104" fmla="*/ 273 w 392"/>
                    <a:gd name="T105" fmla="*/ 92 h 96"/>
                    <a:gd name="T106" fmla="*/ 273 w 392"/>
                    <a:gd name="T107" fmla="*/ 91 h 96"/>
                    <a:gd name="T108" fmla="*/ 272 w 392"/>
                    <a:gd name="T109" fmla="*/ 89 h 96"/>
                    <a:gd name="T110" fmla="*/ 272 w 392"/>
                    <a:gd name="T111" fmla="*/ 87 h 96"/>
                    <a:gd name="T112" fmla="*/ 271 w 392"/>
                    <a:gd name="T113" fmla="*/ 85 h 96"/>
                    <a:gd name="T114" fmla="*/ 271 w 392"/>
                    <a:gd name="T115" fmla="*/ 84 h 96"/>
                    <a:gd name="T116" fmla="*/ 271 w 392"/>
                    <a:gd name="T117" fmla="*/ 82 h 96"/>
                    <a:gd name="T118" fmla="*/ 270 w 392"/>
                    <a:gd name="T119" fmla="*/ 80 h 96"/>
                    <a:gd name="T120" fmla="*/ 270 w 392"/>
                    <a:gd name="T121" fmla="*/ 78 h 9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2"/>
                    <a:gd name="T184" fmla="*/ 0 h 96"/>
                    <a:gd name="T185" fmla="*/ 392 w 392"/>
                    <a:gd name="T186" fmla="*/ 96 h 9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2" h="96">
                      <a:moveTo>
                        <a:pt x="270" y="78"/>
                      </a:moveTo>
                      <a:lnTo>
                        <a:pt x="290" y="76"/>
                      </a:lnTo>
                      <a:lnTo>
                        <a:pt x="310" y="74"/>
                      </a:lnTo>
                      <a:lnTo>
                        <a:pt x="328" y="71"/>
                      </a:lnTo>
                      <a:lnTo>
                        <a:pt x="344" y="67"/>
                      </a:lnTo>
                      <a:lnTo>
                        <a:pt x="358" y="64"/>
                      </a:lnTo>
                      <a:lnTo>
                        <a:pt x="369" y="59"/>
                      </a:lnTo>
                      <a:lnTo>
                        <a:pt x="379" y="55"/>
                      </a:lnTo>
                      <a:lnTo>
                        <a:pt x="386" y="50"/>
                      </a:lnTo>
                      <a:lnTo>
                        <a:pt x="390" y="45"/>
                      </a:lnTo>
                      <a:lnTo>
                        <a:pt x="392" y="40"/>
                      </a:lnTo>
                      <a:lnTo>
                        <a:pt x="389" y="34"/>
                      </a:lnTo>
                      <a:lnTo>
                        <a:pt x="382" y="27"/>
                      </a:lnTo>
                      <a:lnTo>
                        <a:pt x="370" y="22"/>
                      </a:lnTo>
                      <a:lnTo>
                        <a:pt x="355" y="16"/>
                      </a:lnTo>
                      <a:lnTo>
                        <a:pt x="335" y="11"/>
                      </a:lnTo>
                      <a:lnTo>
                        <a:pt x="313" y="7"/>
                      </a:lnTo>
                      <a:lnTo>
                        <a:pt x="288" y="4"/>
                      </a:lnTo>
                      <a:lnTo>
                        <a:pt x="260" y="2"/>
                      </a:lnTo>
                      <a:lnTo>
                        <a:pt x="231" y="0"/>
                      </a:lnTo>
                      <a:lnTo>
                        <a:pt x="200" y="0"/>
                      </a:lnTo>
                      <a:lnTo>
                        <a:pt x="168" y="0"/>
                      </a:lnTo>
                      <a:lnTo>
                        <a:pt x="138" y="2"/>
                      </a:lnTo>
                      <a:lnTo>
                        <a:pt x="110" y="6"/>
                      </a:lnTo>
                      <a:lnTo>
                        <a:pt x="83" y="10"/>
                      </a:lnTo>
                      <a:lnTo>
                        <a:pt x="60" y="15"/>
                      </a:lnTo>
                      <a:lnTo>
                        <a:pt x="39" y="21"/>
                      </a:lnTo>
                      <a:lnTo>
                        <a:pt x="23" y="27"/>
                      </a:lnTo>
                      <a:lnTo>
                        <a:pt x="10" y="33"/>
                      </a:lnTo>
                      <a:lnTo>
                        <a:pt x="2" y="40"/>
                      </a:lnTo>
                      <a:lnTo>
                        <a:pt x="0" y="47"/>
                      </a:lnTo>
                      <a:lnTo>
                        <a:pt x="1" y="52"/>
                      </a:lnTo>
                      <a:lnTo>
                        <a:pt x="5" y="57"/>
                      </a:lnTo>
                      <a:lnTo>
                        <a:pt x="12" y="62"/>
                      </a:lnTo>
                      <a:lnTo>
                        <a:pt x="22" y="66"/>
                      </a:lnTo>
                      <a:lnTo>
                        <a:pt x="33" y="70"/>
                      </a:lnTo>
                      <a:lnTo>
                        <a:pt x="47" y="74"/>
                      </a:lnTo>
                      <a:lnTo>
                        <a:pt x="62" y="77"/>
                      </a:lnTo>
                      <a:lnTo>
                        <a:pt x="80" y="80"/>
                      </a:lnTo>
                      <a:lnTo>
                        <a:pt x="99" y="83"/>
                      </a:lnTo>
                      <a:lnTo>
                        <a:pt x="119" y="85"/>
                      </a:lnTo>
                      <a:lnTo>
                        <a:pt x="134" y="86"/>
                      </a:lnTo>
                      <a:lnTo>
                        <a:pt x="150" y="87"/>
                      </a:lnTo>
                      <a:lnTo>
                        <a:pt x="165" y="88"/>
                      </a:lnTo>
                      <a:lnTo>
                        <a:pt x="181" y="89"/>
                      </a:lnTo>
                      <a:lnTo>
                        <a:pt x="196" y="91"/>
                      </a:lnTo>
                      <a:lnTo>
                        <a:pt x="212" y="92"/>
                      </a:lnTo>
                      <a:lnTo>
                        <a:pt x="227" y="93"/>
                      </a:lnTo>
                      <a:lnTo>
                        <a:pt x="243" y="94"/>
                      </a:lnTo>
                      <a:lnTo>
                        <a:pt x="258" y="95"/>
                      </a:lnTo>
                      <a:lnTo>
                        <a:pt x="274" y="96"/>
                      </a:lnTo>
                      <a:lnTo>
                        <a:pt x="273" y="94"/>
                      </a:lnTo>
                      <a:lnTo>
                        <a:pt x="273" y="92"/>
                      </a:lnTo>
                      <a:lnTo>
                        <a:pt x="273" y="91"/>
                      </a:lnTo>
                      <a:lnTo>
                        <a:pt x="272" y="89"/>
                      </a:lnTo>
                      <a:lnTo>
                        <a:pt x="272" y="87"/>
                      </a:lnTo>
                      <a:lnTo>
                        <a:pt x="271" y="85"/>
                      </a:lnTo>
                      <a:lnTo>
                        <a:pt x="271" y="84"/>
                      </a:lnTo>
                      <a:lnTo>
                        <a:pt x="271" y="82"/>
                      </a:lnTo>
                      <a:lnTo>
                        <a:pt x="270" y="80"/>
                      </a:lnTo>
                      <a:lnTo>
                        <a:pt x="270" y="78"/>
                      </a:lnTo>
                      <a:close/>
                    </a:path>
                  </a:pathLst>
                </a:custGeom>
                <a:solidFill>
                  <a:srgbClr val="707070"/>
                </a:solidFill>
                <a:ln w="0">
                  <a:solidFill>
                    <a:srgbClr val="707070"/>
                  </a:solidFill>
                  <a:prstDash val="solid"/>
                  <a:round/>
                  <a:headEnd/>
                  <a:tailEnd/>
                </a:ln>
              </p:spPr>
              <p:txBody>
                <a:bodyPr/>
                <a:lstStyle/>
                <a:p>
                  <a:endParaRPr lang="fr-FR"/>
                </a:p>
              </p:txBody>
            </p:sp>
            <p:sp>
              <p:nvSpPr>
                <p:cNvPr id="5163" name="Freeform 41"/>
                <p:cNvSpPr>
                  <a:spLocks/>
                </p:cNvSpPr>
                <p:nvPr/>
              </p:nvSpPr>
              <p:spPr bwMode="auto">
                <a:xfrm>
                  <a:off x="1020" y="2812"/>
                  <a:ext cx="389" cy="96"/>
                </a:xfrm>
                <a:custGeom>
                  <a:avLst/>
                  <a:gdLst>
                    <a:gd name="T0" fmla="*/ 267 w 389"/>
                    <a:gd name="T1" fmla="*/ 78 h 96"/>
                    <a:gd name="T2" fmla="*/ 288 w 389"/>
                    <a:gd name="T3" fmla="*/ 76 h 96"/>
                    <a:gd name="T4" fmla="*/ 307 w 389"/>
                    <a:gd name="T5" fmla="*/ 73 h 96"/>
                    <a:gd name="T6" fmla="*/ 325 w 389"/>
                    <a:gd name="T7" fmla="*/ 70 h 96"/>
                    <a:gd name="T8" fmla="*/ 341 w 389"/>
                    <a:gd name="T9" fmla="*/ 67 h 96"/>
                    <a:gd name="T10" fmla="*/ 355 w 389"/>
                    <a:gd name="T11" fmla="*/ 63 h 96"/>
                    <a:gd name="T12" fmla="*/ 366 w 389"/>
                    <a:gd name="T13" fmla="*/ 59 h 96"/>
                    <a:gd name="T14" fmla="*/ 376 w 389"/>
                    <a:gd name="T15" fmla="*/ 55 h 96"/>
                    <a:gd name="T16" fmla="*/ 383 w 389"/>
                    <a:gd name="T17" fmla="*/ 50 h 96"/>
                    <a:gd name="T18" fmla="*/ 387 w 389"/>
                    <a:gd name="T19" fmla="*/ 45 h 96"/>
                    <a:gd name="T20" fmla="*/ 389 w 389"/>
                    <a:gd name="T21" fmla="*/ 40 h 96"/>
                    <a:gd name="T22" fmla="*/ 386 w 389"/>
                    <a:gd name="T23" fmla="*/ 34 h 96"/>
                    <a:gd name="T24" fmla="*/ 379 w 389"/>
                    <a:gd name="T25" fmla="*/ 28 h 96"/>
                    <a:gd name="T26" fmla="*/ 367 w 389"/>
                    <a:gd name="T27" fmla="*/ 22 h 96"/>
                    <a:gd name="T28" fmla="*/ 352 w 389"/>
                    <a:gd name="T29" fmla="*/ 16 h 96"/>
                    <a:gd name="T30" fmla="*/ 333 w 389"/>
                    <a:gd name="T31" fmla="*/ 12 h 96"/>
                    <a:gd name="T32" fmla="*/ 310 w 389"/>
                    <a:gd name="T33" fmla="*/ 8 h 96"/>
                    <a:gd name="T34" fmla="*/ 285 w 389"/>
                    <a:gd name="T35" fmla="*/ 4 h 96"/>
                    <a:gd name="T36" fmla="*/ 258 w 389"/>
                    <a:gd name="T37" fmla="*/ 2 h 96"/>
                    <a:gd name="T38" fmla="*/ 229 w 389"/>
                    <a:gd name="T39" fmla="*/ 0 h 96"/>
                    <a:gd name="T40" fmla="*/ 198 w 389"/>
                    <a:gd name="T41" fmla="*/ 0 h 96"/>
                    <a:gd name="T42" fmla="*/ 167 w 389"/>
                    <a:gd name="T43" fmla="*/ 1 h 96"/>
                    <a:gd name="T44" fmla="*/ 137 w 389"/>
                    <a:gd name="T45" fmla="*/ 3 h 96"/>
                    <a:gd name="T46" fmla="*/ 109 w 389"/>
                    <a:gd name="T47" fmla="*/ 6 h 96"/>
                    <a:gd name="T48" fmla="*/ 83 w 389"/>
                    <a:gd name="T49" fmla="*/ 10 h 96"/>
                    <a:gd name="T50" fmla="*/ 60 w 389"/>
                    <a:gd name="T51" fmla="*/ 15 h 96"/>
                    <a:gd name="T52" fmla="*/ 40 w 389"/>
                    <a:gd name="T53" fmla="*/ 21 h 96"/>
                    <a:gd name="T54" fmla="*/ 23 w 389"/>
                    <a:gd name="T55" fmla="*/ 27 h 96"/>
                    <a:gd name="T56" fmla="*/ 11 w 389"/>
                    <a:gd name="T57" fmla="*/ 34 h 96"/>
                    <a:gd name="T58" fmla="*/ 3 w 389"/>
                    <a:gd name="T59" fmla="*/ 40 h 96"/>
                    <a:gd name="T60" fmla="*/ 0 w 389"/>
                    <a:gd name="T61" fmla="*/ 47 h 96"/>
                    <a:gd name="T62" fmla="*/ 2 w 389"/>
                    <a:gd name="T63" fmla="*/ 52 h 96"/>
                    <a:gd name="T64" fmla="*/ 6 w 389"/>
                    <a:gd name="T65" fmla="*/ 57 h 96"/>
                    <a:gd name="T66" fmla="*/ 13 w 389"/>
                    <a:gd name="T67" fmla="*/ 61 h 96"/>
                    <a:gd name="T68" fmla="*/ 22 w 389"/>
                    <a:gd name="T69" fmla="*/ 66 h 96"/>
                    <a:gd name="T70" fmla="*/ 33 w 389"/>
                    <a:gd name="T71" fmla="*/ 70 h 96"/>
                    <a:gd name="T72" fmla="*/ 47 w 389"/>
                    <a:gd name="T73" fmla="*/ 73 h 96"/>
                    <a:gd name="T74" fmla="*/ 62 w 389"/>
                    <a:gd name="T75" fmla="*/ 77 h 96"/>
                    <a:gd name="T76" fmla="*/ 79 w 389"/>
                    <a:gd name="T77" fmla="*/ 80 h 96"/>
                    <a:gd name="T78" fmla="*/ 98 w 389"/>
                    <a:gd name="T79" fmla="*/ 82 h 96"/>
                    <a:gd name="T80" fmla="*/ 118 w 389"/>
                    <a:gd name="T81" fmla="*/ 84 h 96"/>
                    <a:gd name="T82" fmla="*/ 134 w 389"/>
                    <a:gd name="T83" fmla="*/ 85 h 96"/>
                    <a:gd name="T84" fmla="*/ 149 w 389"/>
                    <a:gd name="T85" fmla="*/ 87 h 96"/>
                    <a:gd name="T86" fmla="*/ 164 w 389"/>
                    <a:gd name="T87" fmla="*/ 88 h 96"/>
                    <a:gd name="T88" fmla="*/ 180 w 389"/>
                    <a:gd name="T89" fmla="*/ 89 h 96"/>
                    <a:gd name="T90" fmla="*/ 195 w 389"/>
                    <a:gd name="T91" fmla="*/ 90 h 96"/>
                    <a:gd name="T92" fmla="*/ 210 w 389"/>
                    <a:gd name="T93" fmla="*/ 91 h 96"/>
                    <a:gd name="T94" fmla="*/ 226 w 389"/>
                    <a:gd name="T95" fmla="*/ 92 h 96"/>
                    <a:gd name="T96" fmla="*/ 241 w 389"/>
                    <a:gd name="T97" fmla="*/ 93 h 96"/>
                    <a:gd name="T98" fmla="*/ 256 w 389"/>
                    <a:gd name="T99" fmla="*/ 95 h 96"/>
                    <a:gd name="T100" fmla="*/ 272 w 389"/>
                    <a:gd name="T101" fmla="*/ 96 h 96"/>
                    <a:gd name="T102" fmla="*/ 271 w 389"/>
                    <a:gd name="T103" fmla="*/ 94 h 96"/>
                    <a:gd name="T104" fmla="*/ 271 w 389"/>
                    <a:gd name="T105" fmla="*/ 92 h 96"/>
                    <a:gd name="T106" fmla="*/ 271 w 389"/>
                    <a:gd name="T107" fmla="*/ 90 h 96"/>
                    <a:gd name="T108" fmla="*/ 270 w 389"/>
                    <a:gd name="T109" fmla="*/ 89 h 96"/>
                    <a:gd name="T110" fmla="*/ 270 w 389"/>
                    <a:gd name="T111" fmla="*/ 87 h 96"/>
                    <a:gd name="T112" fmla="*/ 269 w 389"/>
                    <a:gd name="T113" fmla="*/ 85 h 96"/>
                    <a:gd name="T114" fmla="*/ 269 w 389"/>
                    <a:gd name="T115" fmla="*/ 83 h 96"/>
                    <a:gd name="T116" fmla="*/ 268 w 389"/>
                    <a:gd name="T117" fmla="*/ 81 h 96"/>
                    <a:gd name="T118" fmla="*/ 268 w 389"/>
                    <a:gd name="T119" fmla="*/ 80 h 96"/>
                    <a:gd name="T120" fmla="*/ 267 w 389"/>
                    <a:gd name="T121" fmla="*/ 78 h 9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9"/>
                    <a:gd name="T184" fmla="*/ 0 h 96"/>
                    <a:gd name="T185" fmla="*/ 389 w 389"/>
                    <a:gd name="T186" fmla="*/ 96 h 9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9" h="96">
                      <a:moveTo>
                        <a:pt x="267" y="78"/>
                      </a:moveTo>
                      <a:lnTo>
                        <a:pt x="288" y="76"/>
                      </a:lnTo>
                      <a:lnTo>
                        <a:pt x="307" y="73"/>
                      </a:lnTo>
                      <a:lnTo>
                        <a:pt x="325" y="70"/>
                      </a:lnTo>
                      <a:lnTo>
                        <a:pt x="341" y="67"/>
                      </a:lnTo>
                      <a:lnTo>
                        <a:pt x="355" y="63"/>
                      </a:lnTo>
                      <a:lnTo>
                        <a:pt x="366" y="59"/>
                      </a:lnTo>
                      <a:lnTo>
                        <a:pt x="376" y="55"/>
                      </a:lnTo>
                      <a:lnTo>
                        <a:pt x="383" y="50"/>
                      </a:lnTo>
                      <a:lnTo>
                        <a:pt x="387" y="45"/>
                      </a:lnTo>
                      <a:lnTo>
                        <a:pt x="389" y="40"/>
                      </a:lnTo>
                      <a:lnTo>
                        <a:pt x="386" y="34"/>
                      </a:lnTo>
                      <a:lnTo>
                        <a:pt x="379" y="28"/>
                      </a:lnTo>
                      <a:lnTo>
                        <a:pt x="367" y="22"/>
                      </a:lnTo>
                      <a:lnTo>
                        <a:pt x="352" y="16"/>
                      </a:lnTo>
                      <a:lnTo>
                        <a:pt x="333" y="12"/>
                      </a:lnTo>
                      <a:lnTo>
                        <a:pt x="310" y="8"/>
                      </a:lnTo>
                      <a:lnTo>
                        <a:pt x="285" y="4"/>
                      </a:lnTo>
                      <a:lnTo>
                        <a:pt x="258" y="2"/>
                      </a:lnTo>
                      <a:lnTo>
                        <a:pt x="229" y="0"/>
                      </a:lnTo>
                      <a:lnTo>
                        <a:pt x="198" y="0"/>
                      </a:lnTo>
                      <a:lnTo>
                        <a:pt x="167" y="1"/>
                      </a:lnTo>
                      <a:lnTo>
                        <a:pt x="137" y="3"/>
                      </a:lnTo>
                      <a:lnTo>
                        <a:pt x="109" y="6"/>
                      </a:lnTo>
                      <a:lnTo>
                        <a:pt x="83" y="10"/>
                      </a:lnTo>
                      <a:lnTo>
                        <a:pt x="60" y="15"/>
                      </a:lnTo>
                      <a:lnTo>
                        <a:pt x="40" y="21"/>
                      </a:lnTo>
                      <a:lnTo>
                        <a:pt x="23" y="27"/>
                      </a:lnTo>
                      <a:lnTo>
                        <a:pt x="11" y="34"/>
                      </a:lnTo>
                      <a:lnTo>
                        <a:pt x="3" y="40"/>
                      </a:lnTo>
                      <a:lnTo>
                        <a:pt x="0" y="47"/>
                      </a:lnTo>
                      <a:lnTo>
                        <a:pt x="2" y="52"/>
                      </a:lnTo>
                      <a:lnTo>
                        <a:pt x="6" y="57"/>
                      </a:lnTo>
                      <a:lnTo>
                        <a:pt x="13" y="61"/>
                      </a:lnTo>
                      <a:lnTo>
                        <a:pt x="22" y="66"/>
                      </a:lnTo>
                      <a:lnTo>
                        <a:pt x="33" y="70"/>
                      </a:lnTo>
                      <a:lnTo>
                        <a:pt x="47" y="73"/>
                      </a:lnTo>
                      <a:lnTo>
                        <a:pt x="62" y="77"/>
                      </a:lnTo>
                      <a:lnTo>
                        <a:pt x="79" y="80"/>
                      </a:lnTo>
                      <a:lnTo>
                        <a:pt x="98" y="82"/>
                      </a:lnTo>
                      <a:lnTo>
                        <a:pt x="118" y="84"/>
                      </a:lnTo>
                      <a:lnTo>
                        <a:pt x="134" y="85"/>
                      </a:lnTo>
                      <a:lnTo>
                        <a:pt x="149" y="87"/>
                      </a:lnTo>
                      <a:lnTo>
                        <a:pt x="164" y="88"/>
                      </a:lnTo>
                      <a:lnTo>
                        <a:pt x="180" y="89"/>
                      </a:lnTo>
                      <a:lnTo>
                        <a:pt x="195" y="90"/>
                      </a:lnTo>
                      <a:lnTo>
                        <a:pt x="210" y="91"/>
                      </a:lnTo>
                      <a:lnTo>
                        <a:pt x="226" y="92"/>
                      </a:lnTo>
                      <a:lnTo>
                        <a:pt x="241" y="93"/>
                      </a:lnTo>
                      <a:lnTo>
                        <a:pt x="256" y="95"/>
                      </a:lnTo>
                      <a:lnTo>
                        <a:pt x="272" y="96"/>
                      </a:lnTo>
                      <a:lnTo>
                        <a:pt x="271" y="94"/>
                      </a:lnTo>
                      <a:lnTo>
                        <a:pt x="271" y="92"/>
                      </a:lnTo>
                      <a:lnTo>
                        <a:pt x="271" y="90"/>
                      </a:lnTo>
                      <a:lnTo>
                        <a:pt x="270" y="89"/>
                      </a:lnTo>
                      <a:lnTo>
                        <a:pt x="270" y="87"/>
                      </a:lnTo>
                      <a:lnTo>
                        <a:pt x="269" y="85"/>
                      </a:lnTo>
                      <a:lnTo>
                        <a:pt x="269" y="83"/>
                      </a:lnTo>
                      <a:lnTo>
                        <a:pt x="268" y="81"/>
                      </a:lnTo>
                      <a:lnTo>
                        <a:pt x="268" y="80"/>
                      </a:lnTo>
                      <a:lnTo>
                        <a:pt x="267" y="78"/>
                      </a:lnTo>
                      <a:close/>
                    </a:path>
                  </a:pathLst>
                </a:custGeom>
                <a:solidFill>
                  <a:srgbClr val="606060"/>
                </a:solidFill>
                <a:ln w="0">
                  <a:solidFill>
                    <a:srgbClr val="606060"/>
                  </a:solidFill>
                  <a:prstDash val="solid"/>
                  <a:round/>
                  <a:headEnd/>
                  <a:tailEnd/>
                </a:ln>
              </p:spPr>
              <p:txBody>
                <a:bodyPr/>
                <a:lstStyle/>
                <a:p>
                  <a:endParaRPr lang="fr-FR"/>
                </a:p>
              </p:txBody>
            </p:sp>
            <p:sp>
              <p:nvSpPr>
                <p:cNvPr id="5164" name="Freeform 42"/>
                <p:cNvSpPr>
                  <a:spLocks/>
                </p:cNvSpPr>
                <p:nvPr/>
              </p:nvSpPr>
              <p:spPr bwMode="auto">
                <a:xfrm>
                  <a:off x="1026" y="2813"/>
                  <a:ext cx="384" cy="94"/>
                </a:xfrm>
                <a:custGeom>
                  <a:avLst/>
                  <a:gdLst>
                    <a:gd name="T0" fmla="*/ 265 w 384"/>
                    <a:gd name="T1" fmla="*/ 77 h 94"/>
                    <a:gd name="T2" fmla="*/ 285 w 384"/>
                    <a:gd name="T3" fmla="*/ 74 h 94"/>
                    <a:gd name="T4" fmla="*/ 304 w 384"/>
                    <a:gd name="T5" fmla="*/ 72 h 94"/>
                    <a:gd name="T6" fmla="*/ 321 w 384"/>
                    <a:gd name="T7" fmla="*/ 69 h 94"/>
                    <a:gd name="T8" fmla="*/ 337 w 384"/>
                    <a:gd name="T9" fmla="*/ 66 h 94"/>
                    <a:gd name="T10" fmla="*/ 351 w 384"/>
                    <a:gd name="T11" fmla="*/ 62 h 94"/>
                    <a:gd name="T12" fmla="*/ 362 w 384"/>
                    <a:gd name="T13" fmla="*/ 58 h 94"/>
                    <a:gd name="T14" fmla="*/ 372 w 384"/>
                    <a:gd name="T15" fmla="*/ 54 h 94"/>
                    <a:gd name="T16" fmla="*/ 379 w 384"/>
                    <a:gd name="T17" fmla="*/ 49 h 94"/>
                    <a:gd name="T18" fmla="*/ 383 w 384"/>
                    <a:gd name="T19" fmla="*/ 44 h 94"/>
                    <a:gd name="T20" fmla="*/ 384 w 384"/>
                    <a:gd name="T21" fmla="*/ 39 h 94"/>
                    <a:gd name="T22" fmla="*/ 382 w 384"/>
                    <a:gd name="T23" fmla="*/ 33 h 94"/>
                    <a:gd name="T24" fmla="*/ 375 w 384"/>
                    <a:gd name="T25" fmla="*/ 27 h 94"/>
                    <a:gd name="T26" fmla="*/ 363 w 384"/>
                    <a:gd name="T27" fmla="*/ 21 h 94"/>
                    <a:gd name="T28" fmla="*/ 348 w 384"/>
                    <a:gd name="T29" fmla="*/ 16 h 94"/>
                    <a:gd name="T30" fmla="*/ 329 w 384"/>
                    <a:gd name="T31" fmla="*/ 11 h 94"/>
                    <a:gd name="T32" fmla="*/ 307 w 384"/>
                    <a:gd name="T33" fmla="*/ 7 h 94"/>
                    <a:gd name="T34" fmla="*/ 282 w 384"/>
                    <a:gd name="T35" fmla="*/ 4 h 94"/>
                    <a:gd name="T36" fmla="*/ 255 w 384"/>
                    <a:gd name="T37" fmla="*/ 1 h 94"/>
                    <a:gd name="T38" fmla="*/ 226 w 384"/>
                    <a:gd name="T39" fmla="*/ 0 h 94"/>
                    <a:gd name="T40" fmla="*/ 196 w 384"/>
                    <a:gd name="T41" fmla="*/ 0 h 94"/>
                    <a:gd name="T42" fmla="*/ 165 w 384"/>
                    <a:gd name="T43" fmla="*/ 0 h 94"/>
                    <a:gd name="T44" fmla="*/ 135 w 384"/>
                    <a:gd name="T45" fmla="*/ 2 h 94"/>
                    <a:gd name="T46" fmla="*/ 108 w 384"/>
                    <a:gd name="T47" fmla="*/ 5 h 94"/>
                    <a:gd name="T48" fmla="*/ 82 w 384"/>
                    <a:gd name="T49" fmla="*/ 10 h 94"/>
                    <a:gd name="T50" fmla="*/ 59 w 384"/>
                    <a:gd name="T51" fmla="*/ 15 h 94"/>
                    <a:gd name="T52" fmla="*/ 39 w 384"/>
                    <a:gd name="T53" fmla="*/ 20 h 94"/>
                    <a:gd name="T54" fmla="*/ 23 w 384"/>
                    <a:gd name="T55" fmla="*/ 26 h 94"/>
                    <a:gd name="T56" fmla="*/ 10 w 384"/>
                    <a:gd name="T57" fmla="*/ 33 h 94"/>
                    <a:gd name="T58" fmla="*/ 3 w 384"/>
                    <a:gd name="T59" fmla="*/ 40 h 94"/>
                    <a:gd name="T60" fmla="*/ 0 w 384"/>
                    <a:gd name="T61" fmla="*/ 46 h 94"/>
                    <a:gd name="T62" fmla="*/ 1 w 384"/>
                    <a:gd name="T63" fmla="*/ 51 h 94"/>
                    <a:gd name="T64" fmla="*/ 5 w 384"/>
                    <a:gd name="T65" fmla="*/ 56 h 94"/>
                    <a:gd name="T66" fmla="*/ 12 w 384"/>
                    <a:gd name="T67" fmla="*/ 60 h 94"/>
                    <a:gd name="T68" fmla="*/ 21 w 384"/>
                    <a:gd name="T69" fmla="*/ 65 h 94"/>
                    <a:gd name="T70" fmla="*/ 33 w 384"/>
                    <a:gd name="T71" fmla="*/ 69 h 94"/>
                    <a:gd name="T72" fmla="*/ 46 w 384"/>
                    <a:gd name="T73" fmla="*/ 72 h 94"/>
                    <a:gd name="T74" fmla="*/ 61 w 384"/>
                    <a:gd name="T75" fmla="*/ 76 h 94"/>
                    <a:gd name="T76" fmla="*/ 78 w 384"/>
                    <a:gd name="T77" fmla="*/ 79 h 94"/>
                    <a:gd name="T78" fmla="*/ 97 w 384"/>
                    <a:gd name="T79" fmla="*/ 81 h 94"/>
                    <a:gd name="T80" fmla="*/ 117 w 384"/>
                    <a:gd name="T81" fmla="*/ 83 h 94"/>
                    <a:gd name="T82" fmla="*/ 132 w 384"/>
                    <a:gd name="T83" fmla="*/ 84 h 94"/>
                    <a:gd name="T84" fmla="*/ 147 w 384"/>
                    <a:gd name="T85" fmla="*/ 85 h 94"/>
                    <a:gd name="T86" fmla="*/ 162 w 384"/>
                    <a:gd name="T87" fmla="*/ 86 h 94"/>
                    <a:gd name="T88" fmla="*/ 177 w 384"/>
                    <a:gd name="T89" fmla="*/ 88 h 94"/>
                    <a:gd name="T90" fmla="*/ 193 w 384"/>
                    <a:gd name="T91" fmla="*/ 89 h 94"/>
                    <a:gd name="T92" fmla="*/ 208 w 384"/>
                    <a:gd name="T93" fmla="*/ 90 h 94"/>
                    <a:gd name="T94" fmla="*/ 223 w 384"/>
                    <a:gd name="T95" fmla="*/ 91 h 94"/>
                    <a:gd name="T96" fmla="*/ 238 w 384"/>
                    <a:gd name="T97" fmla="*/ 92 h 94"/>
                    <a:gd name="T98" fmla="*/ 253 w 384"/>
                    <a:gd name="T99" fmla="*/ 93 h 94"/>
                    <a:gd name="T100" fmla="*/ 269 w 384"/>
                    <a:gd name="T101" fmla="*/ 94 h 94"/>
                    <a:gd name="T102" fmla="*/ 268 w 384"/>
                    <a:gd name="T103" fmla="*/ 92 h 94"/>
                    <a:gd name="T104" fmla="*/ 268 w 384"/>
                    <a:gd name="T105" fmla="*/ 91 h 94"/>
                    <a:gd name="T106" fmla="*/ 267 w 384"/>
                    <a:gd name="T107" fmla="*/ 89 h 94"/>
                    <a:gd name="T108" fmla="*/ 267 w 384"/>
                    <a:gd name="T109" fmla="*/ 87 h 94"/>
                    <a:gd name="T110" fmla="*/ 266 w 384"/>
                    <a:gd name="T111" fmla="*/ 85 h 94"/>
                    <a:gd name="T112" fmla="*/ 266 w 384"/>
                    <a:gd name="T113" fmla="*/ 83 h 94"/>
                    <a:gd name="T114" fmla="*/ 266 w 384"/>
                    <a:gd name="T115" fmla="*/ 82 h 94"/>
                    <a:gd name="T116" fmla="*/ 265 w 384"/>
                    <a:gd name="T117" fmla="*/ 80 h 94"/>
                    <a:gd name="T118" fmla="*/ 265 w 384"/>
                    <a:gd name="T119" fmla="*/ 78 h 94"/>
                    <a:gd name="T120" fmla="*/ 265 w 384"/>
                    <a:gd name="T121" fmla="*/ 77 h 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4"/>
                    <a:gd name="T184" fmla="*/ 0 h 94"/>
                    <a:gd name="T185" fmla="*/ 384 w 384"/>
                    <a:gd name="T186" fmla="*/ 94 h 9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4" h="94">
                      <a:moveTo>
                        <a:pt x="265" y="77"/>
                      </a:moveTo>
                      <a:lnTo>
                        <a:pt x="285" y="74"/>
                      </a:lnTo>
                      <a:lnTo>
                        <a:pt x="304" y="72"/>
                      </a:lnTo>
                      <a:lnTo>
                        <a:pt x="321" y="69"/>
                      </a:lnTo>
                      <a:lnTo>
                        <a:pt x="337" y="66"/>
                      </a:lnTo>
                      <a:lnTo>
                        <a:pt x="351" y="62"/>
                      </a:lnTo>
                      <a:lnTo>
                        <a:pt x="362" y="58"/>
                      </a:lnTo>
                      <a:lnTo>
                        <a:pt x="372" y="54"/>
                      </a:lnTo>
                      <a:lnTo>
                        <a:pt x="379" y="49"/>
                      </a:lnTo>
                      <a:lnTo>
                        <a:pt x="383" y="44"/>
                      </a:lnTo>
                      <a:lnTo>
                        <a:pt x="384" y="39"/>
                      </a:lnTo>
                      <a:lnTo>
                        <a:pt x="382" y="33"/>
                      </a:lnTo>
                      <a:lnTo>
                        <a:pt x="375" y="27"/>
                      </a:lnTo>
                      <a:lnTo>
                        <a:pt x="363" y="21"/>
                      </a:lnTo>
                      <a:lnTo>
                        <a:pt x="348" y="16"/>
                      </a:lnTo>
                      <a:lnTo>
                        <a:pt x="329" y="11"/>
                      </a:lnTo>
                      <a:lnTo>
                        <a:pt x="307" y="7"/>
                      </a:lnTo>
                      <a:lnTo>
                        <a:pt x="282" y="4"/>
                      </a:lnTo>
                      <a:lnTo>
                        <a:pt x="255" y="1"/>
                      </a:lnTo>
                      <a:lnTo>
                        <a:pt x="226" y="0"/>
                      </a:lnTo>
                      <a:lnTo>
                        <a:pt x="196" y="0"/>
                      </a:lnTo>
                      <a:lnTo>
                        <a:pt x="165" y="0"/>
                      </a:lnTo>
                      <a:lnTo>
                        <a:pt x="135" y="2"/>
                      </a:lnTo>
                      <a:lnTo>
                        <a:pt x="108" y="5"/>
                      </a:lnTo>
                      <a:lnTo>
                        <a:pt x="82" y="10"/>
                      </a:lnTo>
                      <a:lnTo>
                        <a:pt x="59" y="15"/>
                      </a:lnTo>
                      <a:lnTo>
                        <a:pt x="39" y="20"/>
                      </a:lnTo>
                      <a:lnTo>
                        <a:pt x="23" y="26"/>
                      </a:lnTo>
                      <a:lnTo>
                        <a:pt x="10" y="33"/>
                      </a:lnTo>
                      <a:lnTo>
                        <a:pt x="3" y="40"/>
                      </a:lnTo>
                      <a:lnTo>
                        <a:pt x="0" y="46"/>
                      </a:lnTo>
                      <a:lnTo>
                        <a:pt x="1" y="51"/>
                      </a:lnTo>
                      <a:lnTo>
                        <a:pt x="5" y="56"/>
                      </a:lnTo>
                      <a:lnTo>
                        <a:pt x="12" y="60"/>
                      </a:lnTo>
                      <a:lnTo>
                        <a:pt x="21" y="65"/>
                      </a:lnTo>
                      <a:lnTo>
                        <a:pt x="33" y="69"/>
                      </a:lnTo>
                      <a:lnTo>
                        <a:pt x="46" y="72"/>
                      </a:lnTo>
                      <a:lnTo>
                        <a:pt x="61" y="76"/>
                      </a:lnTo>
                      <a:lnTo>
                        <a:pt x="78" y="79"/>
                      </a:lnTo>
                      <a:lnTo>
                        <a:pt x="97" y="81"/>
                      </a:lnTo>
                      <a:lnTo>
                        <a:pt x="117" y="83"/>
                      </a:lnTo>
                      <a:lnTo>
                        <a:pt x="132" y="84"/>
                      </a:lnTo>
                      <a:lnTo>
                        <a:pt x="147" y="85"/>
                      </a:lnTo>
                      <a:lnTo>
                        <a:pt x="162" y="86"/>
                      </a:lnTo>
                      <a:lnTo>
                        <a:pt x="177" y="88"/>
                      </a:lnTo>
                      <a:lnTo>
                        <a:pt x="193" y="89"/>
                      </a:lnTo>
                      <a:lnTo>
                        <a:pt x="208" y="90"/>
                      </a:lnTo>
                      <a:lnTo>
                        <a:pt x="223" y="91"/>
                      </a:lnTo>
                      <a:lnTo>
                        <a:pt x="238" y="92"/>
                      </a:lnTo>
                      <a:lnTo>
                        <a:pt x="253" y="93"/>
                      </a:lnTo>
                      <a:lnTo>
                        <a:pt x="269" y="94"/>
                      </a:lnTo>
                      <a:lnTo>
                        <a:pt x="268" y="92"/>
                      </a:lnTo>
                      <a:lnTo>
                        <a:pt x="268" y="91"/>
                      </a:lnTo>
                      <a:lnTo>
                        <a:pt x="267" y="89"/>
                      </a:lnTo>
                      <a:lnTo>
                        <a:pt x="267" y="87"/>
                      </a:lnTo>
                      <a:lnTo>
                        <a:pt x="266" y="85"/>
                      </a:lnTo>
                      <a:lnTo>
                        <a:pt x="266" y="83"/>
                      </a:lnTo>
                      <a:lnTo>
                        <a:pt x="266" y="82"/>
                      </a:lnTo>
                      <a:lnTo>
                        <a:pt x="265" y="80"/>
                      </a:lnTo>
                      <a:lnTo>
                        <a:pt x="265" y="78"/>
                      </a:lnTo>
                      <a:lnTo>
                        <a:pt x="265" y="77"/>
                      </a:lnTo>
                      <a:close/>
                    </a:path>
                  </a:pathLst>
                </a:custGeom>
                <a:solidFill>
                  <a:srgbClr val="606060"/>
                </a:solidFill>
                <a:ln w="0">
                  <a:solidFill>
                    <a:srgbClr val="606060"/>
                  </a:solidFill>
                  <a:prstDash val="solid"/>
                  <a:round/>
                  <a:headEnd/>
                  <a:tailEnd/>
                </a:ln>
              </p:spPr>
              <p:txBody>
                <a:bodyPr/>
                <a:lstStyle/>
                <a:p>
                  <a:endParaRPr lang="fr-FR"/>
                </a:p>
              </p:txBody>
            </p:sp>
            <p:sp>
              <p:nvSpPr>
                <p:cNvPr id="5165" name="Freeform 43"/>
                <p:cNvSpPr>
                  <a:spLocks/>
                </p:cNvSpPr>
                <p:nvPr/>
              </p:nvSpPr>
              <p:spPr bwMode="auto">
                <a:xfrm>
                  <a:off x="1032" y="2813"/>
                  <a:ext cx="380" cy="94"/>
                </a:xfrm>
                <a:custGeom>
                  <a:avLst/>
                  <a:gdLst>
                    <a:gd name="T0" fmla="*/ 261 w 380"/>
                    <a:gd name="T1" fmla="*/ 76 h 94"/>
                    <a:gd name="T2" fmla="*/ 281 w 380"/>
                    <a:gd name="T3" fmla="*/ 74 h 94"/>
                    <a:gd name="T4" fmla="*/ 300 w 380"/>
                    <a:gd name="T5" fmla="*/ 72 h 94"/>
                    <a:gd name="T6" fmla="*/ 317 w 380"/>
                    <a:gd name="T7" fmla="*/ 69 h 94"/>
                    <a:gd name="T8" fmla="*/ 333 w 380"/>
                    <a:gd name="T9" fmla="*/ 66 h 94"/>
                    <a:gd name="T10" fmla="*/ 347 w 380"/>
                    <a:gd name="T11" fmla="*/ 62 h 94"/>
                    <a:gd name="T12" fmla="*/ 358 w 380"/>
                    <a:gd name="T13" fmla="*/ 58 h 94"/>
                    <a:gd name="T14" fmla="*/ 367 w 380"/>
                    <a:gd name="T15" fmla="*/ 54 h 94"/>
                    <a:gd name="T16" fmla="*/ 374 w 380"/>
                    <a:gd name="T17" fmla="*/ 49 h 94"/>
                    <a:gd name="T18" fmla="*/ 378 w 380"/>
                    <a:gd name="T19" fmla="*/ 44 h 94"/>
                    <a:gd name="T20" fmla="*/ 380 w 380"/>
                    <a:gd name="T21" fmla="*/ 39 h 94"/>
                    <a:gd name="T22" fmla="*/ 377 w 380"/>
                    <a:gd name="T23" fmla="*/ 33 h 94"/>
                    <a:gd name="T24" fmla="*/ 370 w 380"/>
                    <a:gd name="T25" fmla="*/ 27 h 94"/>
                    <a:gd name="T26" fmla="*/ 359 w 380"/>
                    <a:gd name="T27" fmla="*/ 21 h 94"/>
                    <a:gd name="T28" fmla="*/ 344 w 380"/>
                    <a:gd name="T29" fmla="*/ 16 h 94"/>
                    <a:gd name="T30" fmla="*/ 325 w 380"/>
                    <a:gd name="T31" fmla="*/ 12 h 94"/>
                    <a:gd name="T32" fmla="*/ 303 w 380"/>
                    <a:gd name="T33" fmla="*/ 8 h 94"/>
                    <a:gd name="T34" fmla="*/ 279 w 380"/>
                    <a:gd name="T35" fmla="*/ 4 h 94"/>
                    <a:gd name="T36" fmla="*/ 252 w 380"/>
                    <a:gd name="T37" fmla="*/ 2 h 94"/>
                    <a:gd name="T38" fmla="*/ 224 w 380"/>
                    <a:gd name="T39" fmla="*/ 0 h 94"/>
                    <a:gd name="T40" fmla="*/ 193 w 380"/>
                    <a:gd name="T41" fmla="*/ 0 h 94"/>
                    <a:gd name="T42" fmla="*/ 163 w 380"/>
                    <a:gd name="T43" fmla="*/ 1 h 94"/>
                    <a:gd name="T44" fmla="*/ 134 w 380"/>
                    <a:gd name="T45" fmla="*/ 3 h 94"/>
                    <a:gd name="T46" fmla="*/ 106 w 380"/>
                    <a:gd name="T47" fmla="*/ 6 h 94"/>
                    <a:gd name="T48" fmla="*/ 81 w 380"/>
                    <a:gd name="T49" fmla="*/ 10 h 94"/>
                    <a:gd name="T50" fmla="*/ 58 w 380"/>
                    <a:gd name="T51" fmla="*/ 15 h 94"/>
                    <a:gd name="T52" fmla="*/ 38 w 380"/>
                    <a:gd name="T53" fmla="*/ 21 h 94"/>
                    <a:gd name="T54" fmla="*/ 22 w 380"/>
                    <a:gd name="T55" fmla="*/ 27 h 94"/>
                    <a:gd name="T56" fmla="*/ 10 w 380"/>
                    <a:gd name="T57" fmla="*/ 33 h 94"/>
                    <a:gd name="T58" fmla="*/ 2 w 380"/>
                    <a:gd name="T59" fmla="*/ 40 h 94"/>
                    <a:gd name="T60" fmla="*/ 0 w 380"/>
                    <a:gd name="T61" fmla="*/ 46 h 94"/>
                    <a:gd name="T62" fmla="*/ 1 w 380"/>
                    <a:gd name="T63" fmla="*/ 51 h 94"/>
                    <a:gd name="T64" fmla="*/ 5 w 380"/>
                    <a:gd name="T65" fmla="*/ 56 h 94"/>
                    <a:gd name="T66" fmla="*/ 12 w 380"/>
                    <a:gd name="T67" fmla="*/ 60 h 94"/>
                    <a:gd name="T68" fmla="*/ 21 w 380"/>
                    <a:gd name="T69" fmla="*/ 64 h 94"/>
                    <a:gd name="T70" fmla="*/ 32 w 380"/>
                    <a:gd name="T71" fmla="*/ 68 h 94"/>
                    <a:gd name="T72" fmla="*/ 45 w 380"/>
                    <a:gd name="T73" fmla="*/ 72 h 94"/>
                    <a:gd name="T74" fmla="*/ 60 w 380"/>
                    <a:gd name="T75" fmla="*/ 75 h 94"/>
                    <a:gd name="T76" fmla="*/ 77 w 380"/>
                    <a:gd name="T77" fmla="*/ 78 h 94"/>
                    <a:gd name="T78" fmla="*/ 95 w 380"/>
                    <a:gd name="T79" fmla="*/ 81 h 94"/>
                    <a:gd name="T80" fmla="*/ 115 w 380"/>
                    <a:gd name="T81" fmla="*/ 83 h 94"/>
                    <a:gd name="T82" fmla="*/ 265 w 380"/>
                    <a:gd name="T83" fmla="*/ 94 h 94"/>
                    <a:gd name="T84" fmla="*/ 261 w 380"/>
                    <a:gd name="T85" fmla="*/ 76 h 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0"/>
                    <a:gd name="T130" fmla="*/ 0 h 94"/>
                    <a:gd name="T131" fmla="*/ 380 w 380"/>
                    <a:gd name="T132" fmla="*/ 94 h 9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0" h="94">
                      <a:moveTo>
                        <a:pt x="261" y="76"/>
                      </a:moveTo>
                      <a:lnTo>
                        <a:pt x="281" y="74"/>
                      </a:lnTo>
                      <a:lnTo>
                        <a:pt x="300" y="72"/>
                      </a:lnTo>
                      <a:lnTo>
                        <a:pt x="317" y="69"/>
                      </a:lnTo>
                      <a:lnTo>
                        <a:pt x="333" y="66"/>
                      </a:lnTo>
                      <a:lnTo>
                        <a:pt x="347" y="62"/>
                      </a:lnTo>
                      <a:lnTo>
                        <a:pt x="358" y="58"/>
                      </a:lnTo>
                      <a:lnTo>
                        <a:pt x="367" y="54"/>
                      </a:lnTo>
                      <a:lnTo>
                        <a:pt x="374" y="49"/>
                      </a:lnTo>
                      <a:lnTo>
                        <a:pt x="378" y="44"/>
                      </a:lnTo>
                      <a:lnTo>
                        <a:pt x="380" y="39"/>
                      </a:lnTo>
                      <a:lnTo>
                        <a:pt x="377" y="33"/>
                      </a:lnTo>
                      <a:lnTo>
                        <a:pt x="370" y="27"/>
                      </a:lnTo>
                      <a:lnTo>
                        <a:pt x="359" y="21"/>
                      </a:lnTo>
                      <a:lnTo>
                        <a:pt x="344" y="16"/>
                      </a:lnTo>
                      <a:lnTo>
                        <a:pt x="325" y="12"/>
                      </a:lnTo>
                      <a:lnTo>
                        <a:pt x="303" y="8"/>
                      </a:lnTo>
                      <a:lnTo>
                        <a:pt x="279" y="4"/>
                      </a:lnTo>
                      <a:lnTo>
                        <a:pt x="252" y="2"/>
                      </a:lnTo>
                      <a:lnTo>
                        <a:pt x="224" y="0"/>
                      </a:lnTo>
                      <a:lnTo>
                        <a:pt x="193" y="0"/>
                      </a:lnTo>
                      <a:lnTo>
                        <a:pt x="163" y="1"/>
                      </a:lnTo>
                      <a:lnTo>
                        <a:pt x="134" y="3"/>
                      </a:lnTo>
                      <a:lnTo>
                        <a:pt x="106" y="6"/>
                      </a:lnTo>
                      <a:lnTo>
                        <a:pt x="81" y="10"/>
                      </a:lnTo>
                      <a:lnTo>
                        <a:pt x="58" y="15"/>
                      </a:lnTo>
                      <a:lnTo>
                        <a:pt x="38" y="21"/>
                      </a:lnTo>
                      <a:lnTo>
                        <a:pt x="22" y="27"/>
                      </a:lnTo>
                      <a:lnTo>
                        <a:pt x="10" y="33"/>
                      </a:lnTo>
                      <a:lnTo>
                        <a:pt x="2" y="40"/>
                      </a:lnTo>
                      <a:lnTo>
                        <a:pt x="0" y="46"/>
                      </a:lnTo>
                      <a:lnTo>
                        <a:pt x="1" y="51"/>
                      </a:lnTo>
                      <a:lnTo>
                        <a:pt x="5" y="56"/>
                      </a:lnTo>
                      <a:lnTo>
                        <a:pt x="12" y="60"/>
                      </a:lnTo>
                      <a:lnTo>
                        <a:pt x="21" y="64"/>
                      </a:lnTo>
                      <a:lnTo>
                        <a:pt x="32" y="68"/>
                      </a:lnTo>
                      <a:lnTo>
                        <a:pt x="45" y="72"/>
                      </a:lnTo>
                      <a:lnTo>
                        <a:pt x="60" y="75"/>
                      </a:lnTo>
                      <a:lnTo>
                        <a:pt x="77" y="78"/>
                      </a:lnTo>
                      <a:lnTo>
                        <a:pt x="95" y="81"/>
                      </a:lnTo>
                      <a:lnTo>
                        <a:pt x="115" y="83"/>
                      </a:lnTo>
                      <a:lnTo>
                        <a:pt x="265" y="94"/>
                      </a:lnTo>
                      <a:lnTo>
                        <a:pt x="261" y="76"/>
                      </a:lnTo>
                      <a:close/>
                    </a:path>
                  </a:pathLst>
                </a:custGeom>
                <a:solidFill>
                  <a:srgbClr val="505050"/>
                </a:solidFill>
                <a:ln w="0">
                  <a:solidFill>
                    <a:srgbClr val="505050"/>
                  </a:solidFill>
                  <a:prstDash val="solid"/>
                  <a:round/>
                  <a:headEnd/>
                  <a:tailEnd/>
                </a:ln>
              </p:spPr>
              <p:txBody>
                <a:bodyPr/>
                <a:lstStyle/>
                <a:p>
                  <a:endParaRPr lang="fr-FR"/>
                </a:p>
              </p:txBody>
            </p:sp>
            <p:sp>
              <p:nvSpPr>
                <p:cNvPr id="5166" name="Freeform 44"/>
                <p:cNvSpPr>
                  <a:spLocks/>
                </p:cNvSpPr>
                <p:nvPr/>
              </p:nvSpPr>
              <p:spPr bwMode="auto">
                <a:xfrm>
                  <a:off x="1137" y="1919"/>
                  <a:ext cx="147" cy="199"/>
                </a:xfrm>
                <a:custGeom>
                  <a:avLst/>
                  <a:gdLst>
                    <a:gd name="T0" fmla="*/ 14 w 147"/>
                    <a:gd name="T1" fmla="*/ 22 h 199"/>
                    <a:gd name="T2" fmla="*/ 9 w 147"/>
                    <a:gd name="T3" fmla="*/ 28 h 199"/>
                    <a:gd name="T4" fmla="*/ 6 w 147"/>
                    <a:gd name="T5" fmla="*/ 34 h 199"/>
                    <a:gd name="T6" fmla="*/ 7 w 147"/>
                    <a:gd name="T7" fmla="*/ 41 h 199"/>
                    <a:gd name="T8" fmla="*/ 13 w 147"/>
                    <a:gd name="T9" fmla="*/ 47 h 199"/>
                    <a:gd name="T10" fmla="*/ 21 w 147"/>
                    <a:gd name="T11" fmla="*/ 51 h 199"/>
                    <a:gd name="T12" fmla="*/ 25 w 147"/>
                    <a:gd name="T13" fmla="*/ 57 h 199"/>
                    <a:gd name="T14" fmla="*/ 22 w 147"/>
                    <a:gd name="T15" fmla="*/ 62 h 199"/>
                    <a:gd name="T16" fmla="*/ 16 w 147"/>
                    <a:gd name="T17" fmla="*/ 66 h 199"/>
                    <a:gd name="T18" fmla="*/ 9 w 147"/>
                    <a:gd name="T19" fmla="*/ 69 h 199"/>
                    <a:gd name="T20" fmla="*/ 3 w 147"/>
                    <a:gd name="T21" fmla="*/ 78 h 199"/>
                    <a:gd name="T22" fmla="*/ 0 w 147"/>
                    <a:gd name="T23" fmla="*/ 90 h 199"/>
                    <a:gd name="T24" fmla="*/ 2 w 147"/>
                    <a:gd name="T25" fmla="*/ 103 h 199"/>
                    <a:gd name="T26" fmla="*/ 9 w 147"/>
                    <a:gd name="T27" fmla="*/ 113 h 199"/>
                    <a:gd name="T28" fmla="*/ 17 w 147"/>
                    <a:gd name="T29" fmla="*/ 119 h 199"/>
                    <a:gd name="T30" fmla="*/ 26 w 147"/>
                    <a:gd name="T31" fmla="*/ 124 h 199"/>
                    <a:gd name="T32" fmla="*/ 32 w 147"/>
                    <a:gd name="T33" fmla="*/ 133 h 199"/>
                    <a:gd name="T34" fmla="*/ 32 w 147"/>
                    <a:gd name="T35" fmla="*/ 140 h 199"/>
                    <a:gd name="T36" fmla="*/ 33 w 147"/>
                    <a:gd name="T37" fmla="*/ 147 h 199"/>
                    <a:gd name="T38" fmla="*/ 33 w 147"/>
                    <a:gd name="T39" fmla="*/ 155 h 199"/>
                    <a:gd name="T40" fmla="*/ 38 w 147"/>
                    <a:gd name="T41" fmla="*/ 172 h 199"/>
                    <a:gd name="T42" fmla="*/ 54 w 147"/>
                    <a:gd name="T43" fmla="*/ 189 h 199"/>
                    <a:gd name="T44" fmla="*/ 76 w 147"/>
                    <a:gd name="T45" fmla="*/ 198 h 199"/>
                    <a:gd name="T46" fmla="*/ 98 w 147"/>
                    <a:gd name="T47" fmla="*/ 197 h 199"/>
                    <a:gd name="T48" fmla="*/ 121 w 147"/>
                    <a:gd name="T49" fmla="*/ 177 h 199"/>
                    <a:gd name="T50" fmla="*/ 134 w 147"/>
                    <a:gd name="T51" fmla="*/ 149 h 199"/>
                    <a:gd name="T52" fmla="*/ 129 w 147"/>
                    <a:gd name="T53" fmla="*/ 130 h 199"/>
                    <a:gd name="T54" fmla="*/ 126 w 147"/>
                    <a:gd name="T55" fmla="*/ 126 h 199"/>
                    <a:gd name="T56" fmla="*/ 125 w 147"/>
                    <a:gd name="T57" fmla="*/ 119 h 199"/>
                    <a:gd name="T58" fmla="*/ 126 w 147"/>
                    <a:gd name="T59" fmla="*/ 113 h 199"/>
                    <a:gd name="T60" fmla="*/ 131 w 147"/>
                    <a:gd name="T61" fmla="*/ 105 h 199"/>
                    <a:gd name="T62" fmla="*/ 137 w 147"/>
                    <a:gd name="T63" fmla="*/ 100 h 199"/>
                    <a:gd name="T64" fmla="*/ 143 w 147"/>
                    <a:gd name="T65" fmla="*/ 91 h 199"/>
                    <a:gd name="T66" fmla="*/ 147 w 147"/>
                    <a:gd name="T67" fmla="*/ 73 h 199"/>
                    <a:gd name="T68" fmla="*/ 145 w 147"/>
                    <a:gd name="T69" fmla="*/ 61 h 199"/>
                    <a:gd name="T70" fmla="*/ 139 w 147"/>
                    <a:gd name="T71" fmla="*/ 51 h 199"/>
                    <a:gd name="T72" fmla="*/ 129 w 147"/>
                    <a:gd name="T73" fmla="*/ 44 h 199"/>
                    <a:gd name="T74" fmla="*/ 122 w 147"/>
                    <a:gd name="T75" fmla="*/ 43 h 199"/>
                    <a:gd name="T76" fmla="*/ 113 w 147"/>
                    <a:gd name="T77" fmla="*/ 44 h 199"/>
                    <a:gd name="T78" fmla="*/ 106 w 147"/>
                    <a:gd name="T79" fmla="*/ 42 h 199"/>
                    <a:gd name="T80" fmla="*/ 105 w 147"/>
                    <a:gd name="T81" fmla="*/ 35 h 199"/>
                    <a:gd name="T82" fmla="*/ 113 w 147"/>
                    <a:gd name="T83" fmla="*/ 26 h 199"/>
                    <a:gd name="T84" fmla="*/ 116 w 147"/>
                    <a:gd name="T85" fmla="*/ 15 h 199"/>
                    <a:gd name="T86" fmla="*/ 97 w 147"/>
                    <a:gd name="T87" fmla="*/ 3 h 199"/>
                    <a:gd name="T88" fmla="*/ 63 w 147"/>
                    <a:gd name="T89" fmla="*/ 1 h 199"/>
                    <a:gd name="T90" fmla="*/ 37 w 147"/>
                    <a:gd name="T91" fmla="*/ 7 h 199"/>
                    <a:gd name="T92" fmla="*/ 19 w 147"/>
                    <a:gd name="T93" fmla="*/ 18 h 19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7"/>
                    <a:gd name="T142" fmla="*/ 0 h 199"/>
                    <a:gd name="T143" fmla="*/ 147 w 147"/>
                    <a:gd name="T144" fmla="*/ 199 h 19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7" h="199">
                      <a:moveTo>
                        <a:pt x="19" y="18"/>
                      </a:moveTo>
                      <a:lnTo>
                        <a:pt x="16" y="20"/>
                      </a:lnTo>
                      <a:lnTo>
                        <a:pt x="14" y="22"/>
                      </a:lnTo>
                      <a:lnTo>
                        <a:pt x="12" y="24"/>
                      </a:lnTo>
                      <a:lnTo>
                        <a:pt x="10" y="26"/>
                      </a:lnTo>
                      <a:lnTo>
                        <a:pt x="9" y="28"/>
                      </a:lnTo>
                      <a:lnTo>
                        <a:pt x="7" y="30"/>
                      </a:lnTo>
                      <a:lnTo>
                        <a:pt x="7" y="32"/>
                      </a:lnTo>
                      <a:lnTo>
                        <a:pt x="6" y="34"/>
                      </a:lnTo>
                      <a:lnTo>
                        <a:pt x="6" y="36"/>
                      </a:lnTo>
                      <a:lnTo>
                        <a:pt x="6" y="39"/>
                      </a:lnTo>
                      <a:lnTo>
                        <a:pt x="7" y="41"/>
                      </a:lnTo>
                      <a:lnTo>
                        <a:pt x="8" y="43"/>
                      </a:lnTo>
                      <a:lnTo>
                        <a:pt x="10" y="45"/>
                      </a:lnTo>
                      <a:lnTo>
                        <a:pt x="13" y="47"/>
                      </a:lnTo>
                      <a:lnTo>
                        <a:pt x="15" y="48"/>
                      </a:lnTo>
                      <a:lnTo>
                        <a:pt x="18" y="50"/>
                      </a:lnTo>
                      <a:lnTo>
                        <a:pt x="21" y="51"/>
                      </a:lnTo>
                      <a:lnTo>
                        <a:pt x="23" y="53"/>
                      </a:lnTo>
                      <a:lnTo>
                        <a:pt x="24" y="55"/>
                      </a:lnTo>
                      <a:lnTo>
                        <a:pt x="25" y="57"/>
                      </a:lnTo>
                      <a:lnTo>
                        <a:pt x="24" y="59"/>
                      </a:lnTo>
                      <a:lnTo>
                        <a:pt x="24" y="61"/>
                      </a:lnTo>
                      <a:lnTo>
                        <a:pt x="22" y="62"/>
                      </a:lnTo>
                      <a:lnTo>
                        <a:pt x="20" y="64"/>
                      </a:lnTo>
                      <a:lnTo>
                        <a:pt x="18" y="65"/>
                      </a:lnTo>
                      <a:lnTo>
                        <a:pt x="16" y="66"/>
                      </a:lnTo>
                      <a:lnTo>
                        <a:pt x="13" y="67"/>
                      </a:lnTo>
                      <a:lnTo>
                        <a:pt x="11" y="68"/>
                      </a:lnTo>
                      <a:lnTo>
                        <a:pt x="9" y="69"/>
                      </a:lnTo>
                      <a:lnTo>
                        <a:pt x="8" y="70"/>
                      </a:lnTo>
                      <a:lnTo>
                        <a:pt x="5" y="74"/>
                      </a:lnTo>
                      <a:lnTo>
                        <a:pt x="3" y="78"/>
                      </a:lnTo>
                      <a:lnTo>
                        <a:pt x="1" y="82"/>
                      </a:lnTo>
                      <a:lnTo>
                        <a:pt x="1" y="86"/>
                      </a:lnTo>
                      <a:lnTo>
                        <a:pt x="0" y="90"/>
                      </a:lnTo>
                      <a:lnTo>
                        <a:pt x="0" y="95"/>
                      </a:lnTo>
                      <a:lnTo>
                        <a:pt x="1" y="99"/>
                      </a:lnTo>
                      <a:lnTo>
                        <a:pt x="2" y="103"/>
                      </a:lnTo>
                      <a:lnTo>
                        <a:pt x="4" y="107"/>
                      </a:lnTo>
                      <a:lnTo>
                        <a:pt x="6" y="111"/>
                      </a:lnTo>
                      <a:lnTo>
                        <a:pt x="9" y="113"/>
                      </a:lnTo>
                      <a:lnTo>
                        <a:pt x="11" y="116"/>
                      </a:lnTo>
                      <a:lnTo>
                        <a:pt x="14" y="117"/>
                      </a:lnTo>
                      <a:lnTo>
                        <a:pt x="17" y="119"/>
                      </a:lnTo>
                      <a:lnTo>
                        <a:pt x="21" y="121"/>
                      </a:lnTo>
                      <a:lnTo>
                        <a:pt x="23" y="122"/>
                      </a:lnTo>
                      <a:lnTo>
                        <a:pt x="26" y="124"/>
                      </a:lnTo>
                      <a:lnTo>
                        <a:pt x="28" y="127"/>
                      </a:lnTo>
                      <a:lnTo>
                        <a:pt x="30" y="130"/>
                      </a:lnTo>
                      <a:lnTo>
                        <a:pt x="32" y="133"/>
                      </a:lnTo>
                      <a:lnTo>
                        <a:pt x="32" y="135"/>
                      </a:lnTo>
                      <a:lnTo>
                        <a:pt x="32" y="138"/>
                      </a:lnTo>
                      <a:lnTo>
                        <a:pt x="32" y="140"/>
                      </a:lnTo>
                      <a:lnTo>
                        <a:pt x="33" y="143"/>
                      </a:lnTo>
                      <a:lnTo>
                        <a:pt x="33" y="145"/>
                      </a:lnTo>
                      <a:lnTo>
                        <a:pt x="33" y="147"/>
                      </a:lnTo>
                      <a:lnTo>
                        <a:pt x="33" y="150"/>
                      </a:lnTo>
                      <a:lnTo>
                        <a:pt x="33" y="152"/>
                      </a:lnTo>
                      <a:lnTo>
                        <a:pt x="33" y="155"/>
                      </a:lnTo>
                      <a:lnTo>
                        <a:pt x="33" y="157"/>
                      </a:lnTo>
                      <a:lnTo>
                        <a:pt x="34" y="165"/>
                      </a:lnTo>
                      <a:lnTo>
                        <a:pt x="38" y="172"/>
                      </a:lnTo>
                      <a:lnTo>
                        <a:pt x="42" y="178"/>
                      </a:lnTo>
                      <a:lnTo>
                        <a:pt x="48" y="184"/>
                      </a:lnTo>
                      <a:lnTo>
                        <a:pt x="54" y="189"/>
                      </a:lnTo>
                      <a:lnTo>
                        <a:pt x="61" y="193"/>
                      </a:lnTo>
                      <a:lnTo>
                        <a:pt x="68" y="196"/>
                      </a:lnTo>
                      <a:lnTo>
                        <a:pt x="76" y="198"/>
                      </a:lnTo>
                      <a:lnTo>
                        <a:pt x="83" y="199"/>
                      </a:lnTo>
                      <a:lnTo>
                        <a:pt x="90" y="199"/>
                      </a:lnTo>
                      <a:lnTo>
                        <a:pt x="98" y="197"/>
                      </a:lnTo>
                      <a:lnTo>
                        <a:pt x="106" y="192"/>
                      </a:lnTo>
                      <a:lnTo>
                        <a:pt x="114" y="185"/>
                      </a:lnTo>
                      <a:lnTo>
                        <a:pt x="121" y="177"/>
                      </a:lnTo>
                      <a:lnTo>
                        <a:pt x="127" y="168"/>
                      </a:lnTo>
                      <a:lnTo>
                        <a:pt x="131" y="159"/>
                      </a:lnTo>
                      <a:lnTo>
                        <a:pt x="134" y="149"/>
                      </a:lnTo>
                      <a:lnTo>
                        <a:pt x="135" y="141"/>
                      </a:lnTo>
                      <a:lnTo>
                        <a:pt x="133" y="135"/>
                      </a:lnTo>
                      <a:lnTo>
                        <a:pt x="129" y="130"/>
                      </a:lnTo>
                      <a:lnTo>
                        <a:pt x="128" y="129"/>
                      </a:lnTo>
                      <a:lnTo>
                        <a:pt x="127" y="127"/>
                      </a:lnTo>
                      <a:lnTo>
                        <a:pt x="126" y="126"/>
                      </a:lnTo>
                      <a:lnTo>
                        <a:pt x="126" y="124"/>
                      </a:lnTo>
                      <a:lnTo>
                        <a:pt x="125" y="122"/>
                      </a:lnTo>
                      <a:lnTo>
                        <a:pt x="125" y="119"/>
                      </a:lnTo>
                      <a:lnTo>
                        <a:pt x="125" y="117"/>
                      </a:lnTo>
                      <a:lnTo>
                        <a:pt x="125" y="115"/>
                      </a:lnTo>
                      <a:lnTo>
                        <a:pt x="126" y="113"/>
                      </a:lnTo>
                      <a:lnTo>
                        <a:pt x="127" y="111"/>
                      </a:lnTo>
                      <a:lnTo>
                        <a:pt x="129" y="108"/>
                      </a:lnTo>
                      <a:lnTo>
                        <a:pt x="131" y="105"/>
                      </a:lnTo>
                      <a:lnTo>
                        <a:pt x="133" y="103"/>
                      </a:lnTo>
                      <a:lnTo>
                        <a:pt x="135" y="102"/>
                      </a:lnTo>
                      <a:lnTo>
                        <a:pt x="137" y="100"/>
                      </a:lnTo>
                      <a:lnTo>
                        <a:pt x="139" y="98"/>
                      </a:lnTo>
                      <a:lnTo>
                        <a:pt x="141" y="95"/>
                      </a:lnTo>
                      <a:lnTo>
                        <a:pt x="143" y="91"/>
                      </a:lnTo>
                      <a:lnTo>
                        <a:pt x="145" y="85"/>
                      </a:lnTo>
                      <a:lnTo>
                        <a:pt x="147" y="77"/>
                      </a:lnTo>
                      <a:lnTo>
                        <a:pt x="147" y="73"/>
                      </a:lnTo>
                      <a:lnTo>
                        <a:pt x="147" y="69"/>
                      </a:lnTo>
                      <a:lnTo>
                        <a:pt x="146" y="65"/>
                      </a:lnTo>
                      <a:lnTo>
                        <a:pt x="145" y="61"/>
                      </a:lnTo>
                      <a:lnTo>
                        <a:pt x="143" y="58"/>
                      </a:lnTo>
                      <a:lnTo>
                        <a:pt x="141" y="54"/>
                      </a:lnTo>
                      <a:lnTo>
                        <a:pt x="139" y="51"/>
                      </a:lnTo>
                      <a:lnTo>
                        <a:pt x="136" y="48"/>
                      </a:lnTo>
                      <a:lnTo>
                        <a:pt x="132" y="45"/>
                      </a:lnTo>
                      <a:lnTo>
                        <a:pt x="129" y="44"/>
                      </a:lnTo>
                      <a:lnTo>
                        <a:pt x="127" y="43"/>
                      </a:lnTo>
                      <a:lnTo>
                        <a:pt x="124" y="43"/>
                      </a:lnTo>
                      <a:lnTo>
                        <a:pt x="122" y="43"/>
                      </a:lnTo>
                      <a:lnTo>
                        <a:pt x="119" y="43"/>
                      </a:lnTo>
                      <a:lnTo>
                        <a:pt x="116" y="43"/>
                      </a:lnTo>
                      <a:lnTo>
                        <a:pt x="113" y="44"/>
                      </a:lnTo>
                      <a:lnTo>
                        <a:pt x="111" y="43"/>
                      </a:lnTo>
                      <a:lnTo>
                        <a:pt x="108" y="43"/>
                      </a:lnTo>
                      <a:lnTo>
                        <a:pt x="106" y="42"/>
                      </a:lnTo>
                      <a:lnTo>
                        <a:pt x="104" y="41"/>
                      </a:lnTo>
                      <a:lnTo>
                        <a:pt x="104" y="38"/>
                      </a:lnTo>
                      <a:lnTo>
                        <a:pt x="105" y="35"/>
                      </a:lnTo>
                      <a:lnTo>
                        <a:pt x="108" y="32"/>
                      </a:lnTo>
                      <a:lnTo>
                        <a:pt x="110" y="29"/>
                      </a:lnTo>
                      <a:lnTo>
                        <a:pt x="113" y="26"/>
                      </a:lnTo>
                      <a:lnTo>
                        <a:pt x="115" y="22"/>
                      </a:lnTo>
                      <a:lnTo>
                        <a:pt x="116" y="19"/>
                      </a:lnTo>
                      <a:lnTo>
                        <a:pt x="116" y="15"/>
                      </a:lnTo>
                      <a:lnTo>
                        <a:pt x="114" y="11"/>
                      </a:lnTo>
                      <a:lnTo>
                        <a:pt x="110" y="7"/>
                      </a:lnTo>
                      <a:lnTo>
                        <a:pt x="97" y="3"/>
                      </a:lnTo>
                      <a:lnTo>
                        <a:pt x="85" y="1"/>
                      </a:lnTo>
                      <a:lnTo>
                        <a:pt x="73" y="0"/>
                      </a:lnTo>
                      <a:lnTo>
                        <a:pt x="63" y="1"/>
                      </a:lnTo>
                      <a:lnTo>
                        <a:pt x="53" y="2"/>
                      </a:lnTo>
                      <a:lnTo>
                        <a:pt x="45" y="4"/>
                      </a:lnTo>
                      <a:lnTo>
                        <a:pt x="37" y="7"/>
                      </a:lnTo>
                      <a:lnTo>
                        <a:pt x="30" y="11"/>
                      </a:lnTo>
                      <a:lnTo>
                        <a:pt x="24" y="14"/>
                      </a:lnTo>
                      <a:lnTo>
                        <a:pt x="19" y="18"/>
                      </a:lnTo>
                      <a:close/>
                    </a:path>
                  </a:pathLst>
                </a:custGeom>
                <a:solidFill>
                  <a:srgbClr val="FFB9AF"/>
                </a:solidFill>
                <a:ln w="0">
                  <a:solidFill>
                    <a:srgbClr val="FFB9AF"/>
                  </a:solidFill>
                  <a:prstDash val="solid"/>
                  <a:round/>
                  <a:headEnd/>
                  <a:tailEnd/>
                </a:ln>
              </p:spPr>
              <p:txBody>
                <a:bodyPr/>
                <a:lstStyle/>
                <a:p>
                  <a:endParaRPr lang="fr-FR"/>
                </a:p>
              </p:txBody>
            </p:sp>
            <p:sp>
              <p:nvSpPr>
                <p:cNvPr id="5167" name="Freeform 45"/>
                <p:cNvSpPr>
                  <a:spLocks/>
                </p:cNvSpPr>
                <p:nvPr/>
              </p:nvSpPr>
              <p:spPr bwMode="auto">
                <a:xfrm>
                  <a:off x="1139" y="1921"/>
                  <a:ext cx="144" cy="196"/>
                </a:xfrm>
                <a:custGeom>
                  <a:avLst/>
                  <a:gdLst>
                    <a:gd name="T0" fmla="*/ 13 w 144"/>
                    <a:gd name="T1" fmla="*/ 22 h 196"/>
                    <a:gd name="T2" fmla="*/ 8 w 144"/>
                    <a:gd name="T3" fmla="*/ 27 h 196"/>
                    <a:gd name="T4" fmla="*/ 6 w 144"/>
                    <a:gd name="T5" fmla="*/ 33 h 196"/>
                    <a:gd name="T6" fmla="*/ 7 w 144"/>
                    <a:gd name="T7" fmla="*/ 40 h 196"/>
                    <a:gd name="T8" fmla="*/ 13 w 144"/>
                    <a:gd name="T9" fmla="*/ 45 h 196"/>
                    <a:gd name="T10" fmla="*/ 20 w 144"/>
                    <a:gd name="T11" fmla="*/ 50 h 196"/>
                    <a:gd name="T12" fmla="*/ 24 w 144"/>
                    <a:gd name="T13" fmla="*/ 56 h 196"/>
                    <a:gd name="T14" fmla="*/ 22 w 144"/>
                    <a:gd name="T15" fmla="*/ 61 h 196"/>
                    <a:gd name="T16" fmla="*/ 15 w 144"/>
                    <a:gd name="T17" fmla="*/ 64 h 196"/>
                    <a:gd name="T18" fmla="*/ 9 w 144"/>
                    <a:gd name="T19" fmla="*/ 67 h 196"/>
                    <a:gd name="T20" fmla="*/ 3 w 144"/>
                    <a:gd name="T21" fmla="*/ 76 h 196"/>
                    <a:gd name="T22" fmla="*/ 0 w 144"/>
                    <a:gd name="T23" fmla="*/ 88 h 196"/>
                    <a:gd name="T24" fmla="*/ 3 w 144"/>
                    <a:gd name="T25" fmla="*/ 100 h 196"/>
                    <a:gd name="T26" fmla="*/ 9 w 144"/>
                    <a:gd name="T27" fmla="*/ 110 h 196"/>
                    <a:gd name="T28" fmla="*/ 18 w 144"/>
                    <a:gd name="T29" fmla="*/ 115 h 196"/>
                    <a:gd name="T30" fmla="*/ 27 w 144"/>
                    <a:gd name="T31" fmla="*/ 121 h 196"/>
                    <a:gd name="T32" fmla="*/ 32 w 144"/>
                    <a:gd name="T33" fmla="*/ 130 h 196"/>
                    <a:gd name="T34" fmla="*/ 33 w 144"/>
                    <a:gd name="T35" fmla="*/ 137 h 196"/>
                    <a:gd name="T36" fmla="*/ 32 w 144"/>
                    <a:gd name="T37" fmla="*/ 144 h 196"/>
                    <a:gd name="T38" fmla="*/ 32 w 144"/>
                    <a:gd name="T39" fmla="*/ 151 h 196"/>
                    <a:gd name="T40" fmla="*/ 37 w 144"/>
                    <a:gd name="T41" fmla="*/ 168 h 196"/>
                    <a:gd name="T42" fmla="*/ 53 w 144"/>
                    <a:gd name="T43" fmla="*/ 185 h 196"/>
                    <a:gd name="T44" fmla="*/ 74 w 144"/>
                    <a:gd name="T45" fmla="*/ 195 h 196"/>
                    <a:gd name="T46" fmla="*/ 95 w 144"/>
                    <a:gd name="T47" fmla="*/ 194 h 196"/>
                    <a:gd name="T48" fmla="*/ 116 w 144"/>
                    <a:gd name="T49" fmla="*/ 174 h 196"/>
                    <a:gd name="T50" fmla="*/ 129 w 144"/>
                    <a:gd name="T51" fmla="*/ 147 h 196"/>
                    <a:gd name="T52" fmla="*/ 124 w 144"/>
                    <a:gd name="T53" fmla="*/ 128 h 196"/>
                    <a:gd name="T54" fmla="*/ 121 w 144"/>
                    <a:gd name="T55" fmla="*/ 123 h 196"/>
                    <a:gd name="T56" fmla="*/ 120 w 144"/>
                    <a:gd name="T57" fmla="*/ 117 h 196"/>
                    <a:gd name="T58" fmla="*/ 121 w 144"/>
                    <a:gd name="T59" fmla="*/ 110 h 196"/>
                    <a:gd name="T60" fmla="*/ 127 w 144"/>
                    <a:gd name="T61" fmla="*/ 103 h 196"/>
                    <a:gd name="T62" fmla="*/ 133 w 144"/>
                    <a:gd name="T63" fmla="*/ 98 h 196"/>
                    <a:gd name="T64" fmla="*/ 139 w 144"/>
                    <a:gd name="T65" fmla="*/ 89 h 196"/>
                    <a:gd name="T66" fmla="*/ 144 w 144"/>
                    <a:gd name="T67" fmla="*/ 72 h 196"/>
                    <a:gd name="T68" fmla="*/ 141 w 144"/>
                    <a:gd name="T69" fmla="*/ 60 h 196"/>
                    <a:gd name="T70" fmla="*/ 135 w 144"/>
                    <a:gd name="T71" fmla="*/ 49 h 196"/>
                    <a:gd name="T72" fmla="*/ 126 w 144"/>
                    <a:gd name="T73" fmla="*/ 43 h 196"/>
                    <a:gd name="T74" fmla="*/ 119 w 144"/>
                    <a:gd name="T75" fmla="*/ 42 h 196"/>
                    <a:gd name="T76" fmla="*/ 110 w 144"/>
                    <a:gd name="T77" fmla="*/ 43 h 196"/>
                    <a:gd name="T78" fmla="*/ 103 w 144"/>
                    <a:gd name="T79" fmla="*/ 41 h 196"/>
                    <a:gd name="T80" fmla="*/ 103 w 144"/>
                    <a:gd name="T81" fmla="*/ 34 h 196"/>
                    <a:gd name="T82" fmla="*/ 110 w 144"/>
                    <a:gd name="T83" fmla="*/ 25 h 196"/>
                    <a:gd name="T84" fmla="*/ 113 w 144"/>
                    <a:gd name="T85" fmla="*/ 15 h 196"/>
                    <a:gd name="T86" fmla="*/ 95 w 144"/>
                    <a:gd name="T87" fmla="*/ 3 h 196"/>
                    <a:gd name="T88" fmla="*/ 61 w 144"/>
                    <a:gd name="T89" fmla="*/ 1 h 196"/>
                    <a:gd name="T90" fmla="*/ 36 w 144"/>
                    <a:gd name="T91" fmla="*/ 7 h 196"/>
                    <a:gd name="T92" fmla="*/ 18 w 144"/>
                    <a:gd name="T93" fmla="*/ 18 h 19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4"/>
                    <a:gd name="T142" fmla="*/ 0 h 196"/>
                    <a:gd name="T143" fmla="*/ 144 w 144"/>
                    <a:gd name="T144" fmla="*/ 196 h 19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4" h="196">
                      <a:moveTo>
                        <a:pt x="18" y="18"/>
                      </a:moveTo>
                      <a:lnTo>
                        <a:pt x="15" y="20"/>
                      </a:lnTo>
                      <a:lnTo>
                        <a:pt x="13" y="22"/>
                      </a:lnTo>
                      <a:lnTo>
                        <a:pt x="11" y="23"/>
                      </a:lnTo>
                      <a:lnTo>
                        <a:pt x="9" y="25"/>
                      </a:lnTo>
                      <a:lnTo>
                        <a:pt x="8" y="27"/>
                      </a:lnTo>
                      <a:lnTo>
                        <a:pt x="7" y="29"/>
                      </a:lnTo>
                      <a:lnTo>
                        <a:pt x="6" y="31"/>
                      </a:lnTo>
                      <a:lnTo>
                        <a:pt x="6" y="33"/>
                      </a:lnTo>
                      <a:lnTo>
                        <a:pt x="6" y="36"/>
                      </a:lnTo>
                      <a:lnTo>
                        <a:pt x="6" y="38"/>
                      </a:lnTo>
                      <a:lnTo>
                        <a:pt x="7" y="40"/>
                      </a:lnTo>
                      <a:lnTo>
                        <a:pt x="8" y="42"/>
                      </a:lnTo>
                      <a:lnTo>
                        <a:pt x="10" y="44"/>
                      </a:lnTo>
                      <a:lnTo>
                        <a:pt x="13" y="45"/>
                      </a:lnTo>
                      <a:lnTo>
                        <a:pt x="15" y="47"/>
                      </a:lnTo>
                      <a:lnTo>
                        <a:pt x="18" y="48"/>
                      </a:lnTo>
                      <a:lnTo>
                        <a:pt x="20" y="50"/>
                      </a:lnTo>
                      <a:lnTo>
                        <a:pt x="22" y="52"/>
                      </a:lnTo>
                      <a:lnTo>
                        <a:pt x="24" y="53"/>
                      </a:lnTo>
                      <a:lnTo>
                        <a:pt x="24" y="56"/>
                      </a:lnTo>
                      <a:lnTo>
                        <a:pt x="24" y="58"/>
                      </a:lnTo>
                      <a:lnTo>
                        <a:pt x="23" y="60"/>
                      </a:lnTo>
                      <a:lnTo>
                        <a:pt x="22" y="61"/>
                      </a:lnTo>
                      <a:lnTo>
                        <a:pt x="20" y="62"/>
                      </a:lnTo>
                      <a:lnTo>
                        <a:pt x="18" y="63"/>
                      </a:lnTo>
                      <a:lnTo>
                        <a:pt x="15" y="64"/>
                      </a:lnTo>
                      <a:lnTo>
                        <a:pt x="13" y="65"/>
                      </a:lnTo>
                      <a:lnTo>
                        <a:pt x="11" y="66"/>
                      </a:lnTo>
                      <a:lnTo>
                        <a:pt x="9" y="67"/>
                      </a:lnTo>
                      <a:lnTo>
                        <a:pt x="8" y="69"/>
                      </a:lnTo>
                      <a:lnTo>
                        <a:pt x="5" y="72"/>
                      </a:lnTo>
                      <a:lnTo>
                        <a:pt x="3" y="76"/>
                      </a:lnTo>
                      <a:lnTo>
                        <a:pt x="2" y="80"/>
                      </a:lnTo>
                      <a:lnTo>
                        <a:pt x="1" y="84"/>
                      </a:lnTo>
                      <a:lnTo>
                        <a:pt x="0" y="88"/>
                      </a:lnTo>
                      <a:lnTo>
                        <a:pt x="0" y="92"/>
                      </a:lnTo>
                      <a:lnTo>
                        <a:pt x="1" y="96"/>
                      </a:lnTo>
                      <a:lnTo>
                        <a:pt x="3" y="100"/>
                      </a:lnTo>
                      <a:lnTo>
                        <a:pt x="4" y="104"/>
                      </a:lnTo>
                      <a:lnTo>
                        <a:pt x="7" y="108"/>
                      </a:lnTo>
                      <a:lnTo>
                        <a:pt x="9" y="110"/>
                      </a:lnTo>
                      <a:lnTo>
                        <a:pt x="12" y="112"/>
                      </a:lnTo>
                      <a:lnTo>
                        <a:pt x="15" y="114"/>
                      </a:lnTo>
                      <a:lnTo>
                        <a:pt x="18" y="115"/>
                      </a:lnTo>
                      <a:lnTo>
                        <a:pt x="21" y="117"/>
                      </a:lnTo>
                      <a:lnTo>
                        <a:pt x="24" y="119"/>
                      </a:lnTo>
                      <a:lnTo>
                        <a:pt x="27" y="121"/>
                      </a:lnTo>
                      <a:lnTo>
                        <a:pt x="29" y="123"/>
                      </a:lnTo>
                      <a:lnTo>
                        <a:pt x="31" y="126"/>
                      </a:lnTo>
                      <a:lnTo>
                        <a:pt x="32" y="130"/>
                      </a:lnTo>
                      <a:lnTo>
                        <a:pt x="33" y="132"/>
                      </a:lnTo>
                      <a:lnTo>
                        <a:pt x="33" y="134"/>
                      </a:lnTo>
                      <a:lnTo>
                        <a:pt x="33" y="137"/>
                      </a:lnTo>
                      <a:lnTo>
                        <a:pt x="33" y="139"/>
                      </a:lnTo>
                      <a:lnTo>
                        <a:pt x="33" y="142"/>
                      </a:lnTo>
                      <a:lnTo>
                        <a:pt x="32" y="144"/>
                      </a:lnTo>
                      <a:lnTo>
                        <a:pt x="32" y="147"/>
                      </a:lnTo>
                      <a:lnTo>
                        <a:pt x="32" y="149"/>
                      </a:lnTo>
                      <a:lnTo>
                        <a:pt x="32" y="151"/>
                      </a:lnTo>
                      <a:lnTo>
                        <a:pt x="32" y="154"/>
                      </a:lnTo>
                      <a:lnTo>
                        <a:pt x="34" y="161"/>
                      </a:lnTo>
                      <a:lnTo>
                        <a:pt x="37" y="168"/>
                      </a:lnTo>
                      <a:lnTo>
                        <a:pt x="41" y="174"/>
                      </a:lnTo>
                      <a:lnTo>
                        <a:pt x="47" y="180"/>
                      </a:lnTo>
                      <a:lnTo>
                        <a:pt x="53" y="185"/>
                      </a:lnTo>
                      <a:lnTo>
                        <a:pt x="60" y="189"/>
                      </a:lnTo>
                      <a:lnTo>
                        <a:pt x="67" y="193"/>
                      </a:lnTo>
                      <a:lnTo>
                        <a:pt x="74" y="195"/>
                      </a:lnTo>
                      <a:lnTo>
                        <a:pt x="81" y="196"/>
                      </a:lnTo>
                      <a:lnTo>
                        <a:pt x="88" y="196"/>
                      </a:lnTo>
                      <a:lnTo>
                        <a:pt x="95" y="194"/>
                      </a:lnTo>
                      <a:lnTo>
                        <a:pt x="103" y="189"/>
                      </a:lnTo>
                      <a:lnTo>
                        <a:pt x="110" y="182"/>
                      </a:lnTo>
                      <a:lnTo>
                        <a:pt x="116" y="174"/>
                      </a:lnTo>
                      <a:lnTo>
                        <a:pt x="122" y="165"/>
                      </a:lnTo>
                      <a:lnTo>
                        <a:pt x="126" y="156"/>
                      </a:lnTo>
                      <a:lnTo>
                        <a:pt x="129" y="147"/>
                      </a:lnTo>
                      <a:lnTo>
                        <a:pt x="129" y="139"/>
                      </a:lnTo>
                      <a:lnTo>
                        <a:pt x="128" y="132"/>
                      </a:lnTo>
                      <a:lnTo>
                        <a:pt x="124" y="128"/>
                      </a:lnTo>
                      <a:lnTo>
                        <a:pt x="123" y="126"/>
                      </a:lnTo>
                      <a:lnTo>
                        <a:pt x="122" y="125"/>
                      </a:lnTo>
                      <a:lnTo>
                        <a:pt x="121" y="123"/>
                      </a:lnTo>
                      <a:lnTo>
                        <a:pt x="121" y="121"/>
                      </a:lnTo>
                      <a:lnTo>
                        <a:pt x="120" y="119"/>
                      </a:lnTo>
                      <a:lnTo>
                        <a:pt x="120" y="117"/>
                      </a:lnTo>
                      <a:lnTo>
                        <a:pt x="120" y="114"/>
                      </a:lnTo>
                      <a:lnTo>
                        <a:pt x="121" y="112"/>
                      </a:lnTo>
                      <a:lnTo>
                        <a:pt x="121" y="110"/>
                      </a:lnTo>
                      <a:lnTo>
                        <a:pt x="123" y="108"/>
                      </a:lnTo>
                      <a:lnTo>
                        <a:pt x="125" y="105"/>
                      </a:lnTo>
                      <a:lnTo>
                        <a:pt x="127" y="103"/>
                      </a:lnTo>
                      <a:lnTo>
                        <a:pt x="129" y="101"/>
                      </a:lnTo>
                      <a:lnTo>
                        <a:pt x="131" y="100"/>
                      </a:lnTo>
                      <a:lnTo>
                        <a:pt x="133" y="98"/>
                      </a:lnTo>
                      <a:lnTo>
                        <a:pt x="135" y="96"/>
                      </a:lnTo>
                      <a:lnTo>
                        <a:pt x="137" y="93"/>
                      </a:lnTo>
                      <a:lnTo>
                        <a:pt x="139" y="89"/>
                      </a:lnTo>
                      <a:lnTo>
                        <a:pt x="141" y="83"/>
                      </a:lnTo>
                      <a:lnTo>
                        <a:pt x="144" y="75"/>
                      </a:lnTo>
                      <a:lnTo>
                        <a:pt x="144" y="72"/>
                      </a:lnTo>
                      <a:lnTo>
                        <a:pt x="143" y="68"/>
                      </a:lnTo>
                      <a:lnTo>
                        <a:pt x="142" y="64"/>
                      </a:lnTo>
                      <a:lnTo>
                        <a:pt x="141" y="60"/>
                      </a:lnTo>
                      <a:lnTo>
                        <a:pt x="140" y="56"/>
                      </a:lnTo>
                      <a:lnTo>
                        <a:pt x="137" y="53"/>
                      </a:lnTo>
                      <a:lnTo>
                        <a:pt x="135" y="49"/>
                      </a:lnTo>
                      <a:lnTo>
                        <a:pt x="132" y="47"/>
                      </a:lnTo>
                      <a:lnTo>
                        <a:pt x="129" y="44"/>
                      </a:lnTo>
                      <a:lnTo>
                        <a:pt x="126" y="43"/>
                      </a:lnTo>
                      <a:lnTo>
                        <a:pt x="124" y="42"/>
                      </a:lnTo>
                      <a:lnTo>
                        <a:pt x="121" y="42"/>
                      </a:lnTo>
                      <a:lnTo>
                        <a:pt x="119" y="42"/>
                      </a:lnTo>
                      <a:lnTo>
                        <a:pt x="116" y="42"/>
                      </a:lnTo>
                      <a:lnTo>
                        <a:pt x="113" y="42"/>
                      </a:lnTo>
                      <a:lnTo>
                        <a:pt x="110" y="43"/>
                      </a:lnTo>
                      <a:lnTo>
                        <a:pt x="108" y="42"/>
                      </a:lnTo>
                      <a:lnTo>
                        <a:pt x="105" y="42"/>
                      </a:lnTo>
                      <a:lnTo>
                        <a:pt x="103" y="41"/>
                      </a:lnTo>
                      <a:lnTo>
                        <a:pt x="101" y="40"/>
                      </a:lnTo>
                      <a:lnTo>
                        <a:pt x="101" y="37"/>
                      </a:lnTo>
                      <a:lnTo>
                        <a:pt x="103" y="34"/>
                      </a:lnTo>
                      <a:lnTo>
                        <a:pt x="105" y="31"/>
                      </a:lnTo>
                      <a:lnTo>
                        <a:pt x="107" y="28"/>
                      </a:lnTo>
                      <a:lnTo>
                        <a:pt x="110" y="25"/>
                      </a:lnTo>
                      <a:lnTo>
                        <a:pt x="112" y="22"/>
                      </a:lnTo>
                      <a:lnTo>
                        <a:pt x="113" y="18"/>
                      </a:lnTo>
                      <a:lnTo>
                        <a:pt x="113" y="15"/>
                      </a:lnTo>
                      <a:lnTo>
                        <a:pt x="111" y="11"/>
                      </a:lnTo>
                      <a:lnTo>
                        <a:pt x="107" y="7"/>
                      </a:lnTo>
                      <a:lnTo>
                        <a:pt x="95" y="3"/>
                      </a:lnTo>
                      <a:lnTo>
                        <a:pt x="83" y="1"/>
                      </a:lnTo>
                      <a:lnTo>
                        <a:pt x="71" y="0"/>
                      </a:lnTo>
                      <a:lnTo>
                        <a:pt x="61" y="1"/>
                      </a:lnTo>
                      <a:lnTo>
                        <a:pt x="52" y="2"/>
                      </a:lnTo>
                      <a:lnTo>
                        <a:pt x="43" y="4"/>
                      </a:lnTo>
                      <a:lnTo>
                        <a:pt x="36" y="7"/>
                      </a:lnTo>
                      <a:lnTo>
                        <a:pt x="29" y="10"/>
                      </a:lnTo>
                      <a:lnTo>
                        <a:pt x="23" y="14"/>
                      </a:lnTo>
                      <a:lnTo>
                        <a:pt x="18" y="18"/>
                      </a:lnTo>
                      <a:close/>
                    </a:path>
                  </a:pathLst>
                </a:custGeom>
                <a:solidFill>
                  <a:srgbClr val="FFC7BF"/>
                </a:solidFill>
                <a:ln w="0">
                  <a:solidFill>
                    <a:srgbClr val="FFC7BF"/>
                  </a:solidFill>
                  <a:prstDash val="solid"/>
                  <a:round/>
                  <a:headEnd/>
                  <a:tailEnd/>
                </a:ln>
              </p:spPr>
              <p:txBody>
                <a:bodyPr/>
                <a:lstStyle/>
                <a:p>
                  <a:endParaRPr lang="fr-FR"/>
                </a:p>
              </p:txBody>
            </p:sp>
            <p:sp>
              <p:nvSpPr>
                <p:cNvPr id="5168" name="Freeform 46"/>
                <p:cNvSpPr>
                  <a:spLocks/>
                </p:cNvSpPr>
                <p:nvPr/>
              </p:nvSpPr>
              <p:spPr bwMode="auto">
                <a:xfrm>
                  <a:off x="1142" y="1923"/>
                  <a:ext cx="139" cy="193"/>
                </a:xfrm>
                <a:custGeom>
                  <a:avLst/>
                  <a:gdLst>
                    <a:gd name="T0" fmla="*/ 11 w 139"/>
                    <a:gd name="T1" fmla="*/ 21 h 193"/>
                    <a:gd name="T2" fmla="*/ 7 w 139"/>
                    <a:gd name="T3" fmla="*/ 27 h 193"/>
                    <a:gd name="T4" fmla="*/ 5 w 139"/>
                    <a:gd name="T5" fmla="*/ 33 h 193"/>
                    <a:gd name="T6" fmla="*/ 6 w 139"/>
                    <a:gd name="T7" fmla="*/ 39 h 193"/>
                    <a:gd name="T8" fmla="*/ 11 w 139"/>
                    <a:gd name="T9" fmla="*/ 44 h 193"/>
                    <a:gd name="T10" fmla="*/ 19 w 139"/>
                    <a:gd name="T11" fmla="*/ 49 h 193"/>
                    <a:gd name="T12" fmla="*/ 23 w 139"/>
                    <a:gd name="T13" fmla="*/ 54 h 193"/>
                    <a:gd name="T14" fmla="*/ 20 w 139"/>
                    <a:gd name="T15" fmla="*/ 60 h 193"/>
                    <a:gd name="T16" fmla="*/ 14 w 139"/>
                    <a:gd name="T17" fmla="*/ 63 h 193"/>
                    <a:gd name="T18" fmla="*/ 8 w 139"/>
                    <a:gd name="T19" fmla="*/ 66 h 193"/>
                    <a:gd name="T20" fmla="*/ 2 w 139"/>
                    <a:gd name="T21" fmla="*/ 74 h 193"/>
                    <a:gd name="T22" fmla="*/ 0 w 139"/>
                    <a:gd name="T23" fmla="*/ 86 h 193"/>
                    <a:gd name="T24" fmla="*/ 2 w 139"/>
                    <a:gd name="T25" fmla="*/ 97 h 193"/>
                    <a:gd name="T26" fmla="*/ 8 w 139"/>
                    <a:gd name="T27" fmla="*/ 107 h 193"/>
                    <a:gd name="T28" fmla="*/ 17 w 139"/>
                    <a:gd name="T29" fmla="*/ 112 h 193"/>
                    <a:gd name="T30" fmla="*/ 26 w 139"/>
                    <a:gd name="T31" fmla="*/ 117 h 193"/>
                    <a:gd name="T32" fmla="*/ 32 w 139"/>
                    <a:gd name="T33" fmla="*/ 126 h 193"/>
                    <a:gd name="T34" fmla="*/ 32 w 139"/>
                    <a:gd name="T35" fmla="*/ 133 h 193"/>
                    <a:gd name="T36" fmla="*/ 31 w 139"/>
                    <a:gd name="T37" fmla="*/ 141 h 193"/>
                    <a:gd name="T38" fmla="*/ 31 w 139"/>
                    <a:gd name="T39" fmla="*/ 148 h 193"/>
                    <a:gd name="T40" fmla="*/ 35 w 139"/>
                    <a:gd name="T41" fmla="*/ 164 h 193"/>
                    <a:gd name="T42" fmla="*/ 51 w 139"/>
                    <a:gd name="T43" fmla="*/ 182 h 193"/>
                    <a:gd name="T44" fmla="*/ 71 w 139"/>
                    <a:gd name="T45" fmla="*/ 191 h 193"/>
                    <a:gd name="T46" fmla="*/ 92 w 139"/>
                    <a:gd name="T47" fmla="*/ 191 h 193"/>
                    <a:gd name="T48" fmla="*/ 111 w 139"/>
                    <a:gd name="T49" fmla="*/ 171 h 193"/>
                    <a:gd name="T50" fmla="*/ 123 w 139"/>
                    <a:gd name="T51" fmla="*/ 145 h 193"/>
                    <a:gd name="T52" fmla="*/ 118 w 139"/>
                    <a:gd name="T53" fmla="*/ 126 h 193"/>
                    <a:gd name="T54" fmla="*/ 115 w 139"/>
                    <a:gd name="T55" fmla="*/ 121 h 193"/>
                    <a:gd name="T56" fmla="*/ 114 w 139"/>
                    <a:gd name="T57" fmla="*/ 114 h 193"/>
                    <a:gd name="T58" fmla="*/ 116 w 139"/>
                    <a:gd name="T59" fmla="*/ 108 h 193"/>
                    <a:gd name="T60" fmla="*/ 121 w 139"/>
                    <a:gd name="T61" fmla="*/ 100 h 193"/>
                    <a:gd name="T62" fmla="*/ 128 w 139"/>
                    <a:gd name="T63" fmla="*/ 96 h 193"/>
                    <a:gd name="T64" fmla="*/ 135 w 139"/>
                    <a:gd name="T65" fmla="*/ 87 h 193"/>
                    <a:gd name="T66" fmla="*/ 139 w 139"/>
                    <a:gd name="T67" fmla="*/ 70 h 193"/>
                    <a:gd name="T68" fmla="*/ 137 w 139"/>
                    <a:gd name="T69" fmla="*/ 58 h 193"/>
                    <a:gd name="T70" fmla="*/ 131 w 139"/>
                    <a:gd name="T71" fmla="*/ 48 h 193"/>
                    <a:gd name="T72" fmla="*/ 122 w 139"/>
                    <a:gd name="T73" fmla="*/ 42 h 193"/>
                    <a:gd name="T74" fmla="*/ 115 w 139"/>
                    <a:gd name="T75" fmla="*/ 41 h 193"/>
                    <a:gd name="T76" fmla="*/ 107 w 139"/>
                    <a:gd name="T77" fmla="*/ 42 h 193"/>
                    <a:gd name="T78" fmla="*/ 99 w 139"/>
                    <a:gd name="T79" fmla="*/ 40 h 193"/>
                    <a:gd name="T80" fmla="*/ 99 w 139"/>
                    <a:gd name="T81" fmla="*/ 33 h 193"/>
                    <a:gd name="T82" fmla="*/ 106 w 139"/>
                    <a:gd name="T83" fmla="*/ 24 h 193"/>
                    <a:gd name="T84" fmla="*/ 109 w 139"/>
                    <a:gd name="T85" fmla="*/ 14 h 193"/>
                    <a:gd name="T86" fmla="*/ 91 w 139"/>
                    <a:gd name="T87" fmla="*/ 3 h 193"/>
                    <a:gd name="T88" fmla="*/ 58 w 139"/>
                    <a:gd name="T89" fmla="*/ 0 h 193"/>
                    <a:gd name="T90" fmla="*/ 33 w 139"/>
                    <a:gd name="T91" fmla="*/ 7 h 193"/>
                    <a:gd name="T92" fmla="*/ 17 w 139"/>
                    <a:gd name="T93" fmla="*/ 18 h 19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9"/>
                    <a:gd name="T142" fmla="*/ 0 h 193"/>
                    <a:gd name="T143" fmla="*/ 139 w 139"/>
                    <a:gd name="T144" fmla="*/ 193 h 19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9" h="193">
                      <a:moveTo>
                        <a:pt x="17" y="18"/>
                      </a:moveTo>
                      <a:lnTo>
                        <a:pt x="14" y="19"/>
                      </a:lnTo>
                      <a:lnTo>
                        <a:pt x="11" y="21"/>
                      </a:lnTo>
                      <a:lnTo>
                        <a:pt x="9" y="23"/>
                      </a:lnTo>
                      <a:lnTo>
                        <a:pt x="8" y="25"/>
                      </a:lnTo>
                      <a:lnTo>
                        <a:pt x="7" y="27"/>
                      </a:lnTo>
                      <a:lnTo>
                        <a:pt x="6" y="28"/>
                      </a:lnTo>
                      <a:lnTo>
                        <a:pt x="5" y="30"/>
                      </a:lnTo>
                      <a:lnTo>
                        <a:pt x="5" y="33"/>
                      </a:lnTo>
                      <a:lnTo>
                        <a:pt x="5" y="35"/>
                      </a:lnTo>
                      <a:lnTo>
                        <a:pt x="5" y="37"/>
                      </a:lnTo>
                      <a:lnTo>
                        <a:pt x="6" y="39"/>
                      </a:lnTo>
                      <a:lnTo>
                        <a:pt x="7" y="41"/>
                      </a:lnTo>
                      <a:lnTo>
                        <a:pt x="9" y="43"/>
                      </a:lnTo>
                      <a:lnTo>
                        <a:pt x="11" y="44"/>
                      </a:lnTo>
                      <a:lnTo>
                        <a:pt x="14" y="46"/>
                      </a:lnTo>
                      <a:lnTo>
                        <a:pt x="17" y="47"/>
                      </a:lnTo>
                      <a:lnTo>
                        <a:pt x="19" y="49"/>
                      </a:lnTo>
                      <a:lnTo>
                        <a:pt x="21" y="50"/>
                      </a:lnTo>
                      <a:lnTo>
                        <a:pt x="22" y="52"/>
                      </a:lnTo>
                      <a:lnTo>
                        <a:pt x="23" y="54"/>
                      </a:lnTo>
                      <a:lnTo>
                        <a:pt x="23" y="56"/>
                      </a:lnTo>
                      <a:lnTo>
                        <a:pt x="22" y="58"/>
                      </a:lnTo>
                      <a:lnTo>
                        <a:pt x="20" y="60"/>
                      </a:lnTo>
                      <a:lnTo>
                        <a:pt x="18" y="61"/>
                      </a:lnTo>
                      <a:lnTo>
                        <a:pt x="16" y="62"/>
                      </a:lnTo>
                      <a:lnTo>
                        <a:pt x="14" y="63"/>
                      </a:lnTo>
                      <a:lnTo>
                        <a:pt x="12" y="64"/>
                      </a:lnTo>
                      <a:lnTo>
                        <a:pt x="10" y="65"/>
                      </a:lnTo>
                      <a:lnTo>
                        <a:pt x="8" y="66"/>
                      </a:lnTo>
                      <a:lnTo>
                        <a:pt x="6" y="67"/>
                      </a:lnTo>
                      <a:lnTo>
                        <a:pt x="4" y="71"/>
                      </a:lnTo>
                      <a:lnTo>
                        <a:pt x="2" y="74"/>
                      </a:lnTo>
                      <a:lnTo>
                        <a:pt x="1" y="78"/>
                      </a:lnTo>
                      <a:lnTo>
                        <a:pt x="0" y="82"/>
                      </a:lnTo>
                      <a:lnTo>
                        <a:pt x="0" y="86"/>
                      </a:lnTo>
                      <a:lnTo>
                        <a:pt x="0" y="89"/>
                      </a:lnTo>
                      <a:lnTo>
                        <a:pt x="1" y="93"/>
                      </a:lnTo>
                      <a:lnTo>
                        <a:pt x="2" y="97"/>
                      </a:lnTo>
                      <a:lnTo>
                        <a:pt x="4" y="101"/>
                      </a:lnTo>
                      <a:lnTo>
                        <a:pt x="6" y="104"/>
                      </a:lnTo>
                      <a:lnTo>
                        <a:pt x="8" y="107"/>
                      </a:lnTo>
                      <a:lnTo>
                        <a:pt x="11" y="109"/>
                      </a:lnTo>
                      <a:lnTo>
                        <a:pt x="14" y="110"/>
                      </a:lnTo>
                      <a:lnTo>
                        <a:pt x="17" y="112"/>
                      </a:lnTo>
                      <a:lnTo>
                        <a:pt x="20" y="114"/>
                      </a:lnTo>
                      <a:lnTo>
                        <a:pt x="23" y="115"/>
                      </a:lnTo>
                      <a:lnTo>
                        <a:pt x="26" y="117"/>
                      </a:lnTo>
                      <a:lnTo>
                        <a:pt x="29" y="119"/>
                      </a:lnTo>
                      <a:lnTo>
                        <a:pt x="30" y="122"/>
                      </a:lnTo>
                      <a:lnTo>
                        <a:pt x="32" y="126"/>
                      </a:lnTo>
                      <a:lnTo>
                        <a:pt x="32" y="128"/>
                      </a:lnTo>
                      <a:lnTo>
                        <a:pt x="32" y="130"/>
                      </a:lnTo>
                      <a:lnTo>
                        <a:pt x="32" y="133"/>
                      </a:lnTo>
                      <a:lnTo>
                        <a:pt x="32" y="135"/>
                      </a:lnTo>
                      <a:lnTo>
                        <a:pt x="32" y="138"/>
                      </a:lnTo>
                      <a:lnTo>
                        <a:pt x="31" y="141"/>
                      </a:lnTo>
                      <a:lnTo>
                        <a:pt x="31" y="143"/>
                      </a:lnTo>
                      <a:lnTo>
                        <a:pt x="31" y="146"/>
                      </a:lnTo>
                      <a:lnTo>
                        <a:pt x="31" y="148"/>
                      </a:lnTo>
                      <a:lnTo>
                        <a:pt x="31" y="150"/>
                      </a:lnTo>
                      <a:lnTo>
                        <a:pt x="32" y="158"/>
                      </a:lnTo>
                      <a:lnTo>
                        <a:pt x="35" y="164"/>
                      </a:lnTo>
                      <a:lnTo>
                        <a:pt x="39" y="171"/>
                      </a:lnTo>
                      <a:lnTo>
                        <a:pt x="45" y="177"/>
                      </a:lnTo>
                      <a:lnTo>
                        <a:pt x="51" y="182"/>
                      </a:lnTo>
                      <a:lnTo>
                        <a:pt x="57" y="186"/>
                      </a:lnTo>
                      <a:lnTo>
                        <a:pt x="64" y="189"/>
                      </a:lnTo>
                      <a:lnTo>
                        <a:pt x="71" y="191"/>
                      </a:lnTo>
                      <a:lnTo>
                        <a:pt x="78" y="193"/>
                      </a:lnTo>
                      <a:lnTo>
                        <a:pt x="85" y="193"/>
                      </a:lnTo>
                      <a:lnTo>
                        <a:pt x="92" y="191"/>
                      </a:lnTo>
                      <a:lnTo>
                        <a:pt x="99" y="186"/>
                      </a:lnTo>
                      <a:lnTo>
                        <a:pt x="105" y="179"/>
                      </a:lnTo>
                      <a:lnTo>
                        <a:pt x="111" y="171"/>
                      </a:lnTo>
                      <a:lnTo>
                        <a:pt x="117" y="163"/>
                      </a:lnTo>
                      <a:lnTo>
                        <a:pt x="120" y="153"/>
                      </a:lnTo>
                      <a:lnTo>
                        <a:pt x="123" y="145"/>
                      </a:lnTo>
                      <a:lnTo>
                        <a:pt x="124" y="137"/>
                      </a:lnTo>
                      <a:lnTo>
                        <a:pt x="122" y="130"/>
                      </a:lnTo>
                      <a:lnTo>
                        <a:pt x="118" y="126"/>
                      </a:lnTo>
                      <a:lnTo>
                        <a:pt x="117" y="124"/>
                      </a:lnTo>
                      <a:lnTo>
                        <a:pt x="116" y="123"/>
                      </a:lnTo>
                      <a:lnTo>
                        <a:pt x="115" y="121"/>
                      </a:lnTo>
                      <a:lnTo>
                        <a:pt x="115" y="119"/>
                      </a:lnTo>
                      <a:lnTo>
                        <a:pt x="114" y="117"/>
                      </a:lnTo>
                      <a:lnTo>
                        <a:pt x="114" y="114"/>
                      </a:lnTo>
                      <a:lnTo>
                        <a:pt x="114" y="112"/>
                      </a:lnTo>
                      <a:lnTo>
                        <a:pt x="115" y="110"/>
                      </a:lnTo>
                      <a:lnTo>
                        <a:pt x="116" y="108"/>
                      </a:lnTo>
                      <a:lnTo>
                        <a:pt x="117" y="106"/>
                      </a:lnTo>
                      <a:lnTo>
                        <a:pt x="119" y="103"/>
                      </a:lnTo>
                      <a:lnTo>
                        <a:pt x="121" y="100"/>
                      </a:lnTo>
                      <a:lnTo>
                        <a:pt x="123" y="99"/>
                      </a:lnTo>
                      <a:lnTo>
                        <a:pt x="126" y="97"/>
                      </a:lnTo>
                      <a:lnTo>
                        <a:pt x="128" y="96"/>
                      </a:lnTo>
                      <a:lnTo>
                        <a:pt x="130" y="94"/>
                      </a:lnTo>
                      <a:lnTo>
                        <a:pt x="132" y="91"/>
                      </a:lnTo>
                      <a:lnTo>
                        <a:pt x="135" y="87"/>
                      </a:lnTo>
                      <a:lnTo>
                        <a:pt x="137" y="81"/>
                      </a:lnTo>
                      <a:lnTo>
                        <a:pt x="139" y="74"/>
                      </a:lnTo>
                      <a:lnTo>
                        <a:pt x="139" y="70"/>
                      </a:lnTo>
                      <a:lnTo>
                        <a:pt x="138" y="66"/>
                      </a:lnTo>
                      <a:lnTo>
                        <a:pt x="138" y="62"/>
                      </a:lnTo>
                      <a:lnTo>
                        <a:pt x="137" y="58"/>
                      </a:lnTo>
                      <a:lnTo>
                        <a:pt x="135" y="55"/>
                      </a:lnTo>
                      <a:lnTo>
                        <a:pt x="133" y="51"/>
                      </a:lnTo>
                      <a:lnTo>
                        <a:pt x="131" y="48"/>
                      </a:lnTo>
                      <a:lnTo>
                        <a:pt x="128" y="46"/>
                      </a:lnTo>
                      <a:lnTo>
                        <a:pt x="125" y="43"/>
                      </a:lnTo>
                      <a:lnTo>
                        <a:pt x="122" y="42"/>
                      </a:lnTo>
                      <a:lnTo>
                        <a:pt x="120" y="41"/>
                      </a:lnTo>
                      <a:lnTo>
                        <a:pt x="117" y="41"/>
                      </a:lnTo>
                      <a:lnTo>
                        <a:pt x="115" y="41"/>
                      </a:lnTo>
                      <a:lnTo>
                        <a:pt x="112" y="41"/>
                      </a:lnTo>
                      <a:lnTo>
                        <a:pt x="109" y="41"/>
                      </a:lnTo>
                      <a:lnTo>
                        <a:pt x="107" y="42"/>
                      </a:lnTo>
                      <a:lnTo>
                        <a:pt x="104" y="41"/>
                      </a:lnTo>
                      <a:lnTo>
                        <a:pt x="102" y="41"/>
                      </a:lnTo>
                      <a:lnTo>
                        <a:pt x="99" y="40"/>
                      </a:lnTo>
                      <a:lnTo>
                        <a:pt x="98" y="39"/>
                      </a:lnTo>
                      <a:lnTo>
                        <a:pt x="98" y="36"/>
                      </a:lnTo>
                      <a:lnTo>
                        <a:pt x="99" y="33"/>
                      </a:lnTo>
                      <a:lnTo>
                        <a:pt x="101" y="30"/>
                      </a:lnTo>
                      <a:lnTo>
                        <a:pt x="104" y="27"/>
                      </a:lnTo>
                      <a:lnTo>
                        <a:pt x="106" y="24"/>
                      </a:lnTo>
                      <a:lnTo>
                        <a:pt x="108" y="21"/>
                      </a:lnTo>
                      <a:lnTo>
                        <a:pt x="109" y="18"/>
                      </a:lnTo>
                      <a:lnTo>
                        <a:pt x="109" y="14"/>
                      </a:lnTo>
                      <a:lnTo>
                        <a:pt x="107" y="10"/>
                      </a:lnTo>
                      <a:lnTo>
                        <a:pt x="104" y="6"/>
                      </a:lnTo>
                      <a:lnTo>
                        <a:pt x="91" y="3"/>
                      </a:lnTo>
                      <a:lnTo>
                        <a:pt x="79" y="1"/>
                      </a:lnTo>
                      <a:lnTo>
                        <a:pt x="68" y="0"/>
                      </a:lnTo>
                      <a:lnTo>
                        <a:pt x="58" y="0"/>
                      </a:lnTo>
                      <a:lnTo>
                        <a:pt x="49" y="2"/>
                      </a:lnTo>
                      <a:lnTo>
                        <a:pt x="41" y="4"/>
                      </a:lnTo>
                      <a:lnTo>
                        <a:pt x="33" y="7"/>
                      </a:lnTo>
                      <a:lnTo>
                        <a:pt x="27" y="10"/>
                      </a:lnTo>
                      <a:lnTo>
                        <a:pt x="21" y="14"/>
                      </a:lnTo>
                      <a:lnTo>
                        <a:pt x="17" y="18"/>
                      </a:lnTo>
                      <a:close/>
                    </a:path>
                  </a:pathLst>
                </a:custGeom>
                <a:solidFill>
                  <a:srgbClr val="FFC7BF"/>
                </a:solidFill>
                <a:ln w="0">
                  <a:solidFill>
                    <a:srgbClr val="FFC7BF"/>
                  </a:solidFill>
                  <a:prstDash val="solid"/>
                  <a:round/>
                  <a:headEnd/>
                  <a:tailEnd/>
                </a:ln>
              </p:spPr>
              <p:txBody>
                <a:bodyPr/>
                <a:lstStyle/>
                <a:p>
                  <a:endParaRPr lang="fr-FR"/>
                </a:p>
              </p:txBody>
            </p:sp>
            <p:sp>
              <p:nvSpPr>
                <p:cNvPr id="5169" name="Freeform 47"/>
                <p:cNvSpPr>
                  <a:spLocks/>
                </p:cNvSpPr>
                <p:nvPr/>
              </p:nvSpPr>
              <p:spPr bwMode="auto">
                <a:xfrm>
                  <a:off x="1144" y="1925"/>
                  <a:ext cx="135" cy="190"/>
                </a:xfrm>
                <a:custGeom>
                  <a:avLst/>
                  <a:gdLst>
                    <a:gd name="T0" fmla="*/ 11 w 135"/>
                    <a:gd name="T1" fmla="*/ 21 h 190"/>
                    <a:gd name="T2" fmla="*/ 6 w 135"/>
                    <a:gd name="T3" fmla="*/ 26 h 190"/>
                    <a:gd name="T4" fmla="*/ 5 w 135"/>
                    <a:gd name="T5" fmla="*/ 32 h 190"/>
                    <a:gd name="T6" fmla="*/ 5 w 135"/>
                    <a:gd name="T7" fmla="*/ 38 h 190"/>
                    <a:gd name="T8" fmla="*/ 11 w 135"/>
                    <a:gd name="T9" fmla="*/ 43 h 190"/>
                    <a:gd name="T10" fmla="*/ 19 w 135"/>
                    <a:gd name="T11" fmla="*/ 48 h 190"/>
                    <a:gd name="T12" fmla="*/ 23 w 135"/>
                    <a:gd name="T13" fmla="*/ 53 h 190"/>
                    <a:gd name="T14" fmla="*/ 20 w 135"/>
                    <a:gd name="T15" fmla="*/ 58 h 190"/>
                    <a:gd name="T16" fmla="*/ 14 w 135"/>
                    <a:gd name="T17" fmla="*/ 61 h 190"/>
                    <a:gd name="T18" fmla="*/ 8 w 135"/>
                    <a:gd name="T19" fmla="*/ 64 h 190"/>
                    <a:gd name="T20" fmla="*/ 2 w 135"/>
                    <a:gd name="T21" fmla="*/ 72 h 190"/>
                    <a:gd name="T22" fmla="*/ 0 w 135"/>
                    <a:gd name="T23" fmla="*/ 83 h 190"/>
                    <a:gd name="T24" fmla="*/ 2 w 135"/>
                    <a:gd name="T25" fmla="*/ 94 h 190"/>
                    <a:gd name="T26" fmla="*/ 9 w 135"/>
                    <a:gd name="T27" fmla="*/ 103 h 190"/>
                    <a:gd name="T28" fmla="*/ 18 w 135"/>
                    <a:gd name="T29" fmla="*/ 109 h 190"/>
                    <a:gd name="T30" fmla="*/ 27 w 135"/>
                    <a:gd name="T31" fmla="*/ 114 h 190"/>
                    <a:gd name="T32" fmla="*/ 32 w 135"/>
                    <a:gd name="T33" fmla="*/ 122 h 190"/>
                    <a:gd name="T34" fmla="*/ 32 w 135"/>
                    <a:gd name="T35" fmla="*/ 129 h 190"/>
                    <a:gd name="T36" fmla="*/ 31 w 135"/>
                    <a:gd name="T37" fmla="*/ 137 h 190"/>
                    <a:gd name="T38" fmla="*/ 30 w 135"/>
                    <a:gd name="T39" fmla="*/ 145 h 190"/>
                    <a:gd name="T40" fmla="*/ 35 w 135"/>
                    <a:gd name="T41" fmla="*/ 161 h 190"/>
                    <a:gd name="T42" fmla="*/ 49 w 135"/>
                    <a:gd name="T43" fmla="*/ 178 h 190"/>
                    <a:gd name="T44" fmla="*/ 69 w 135"/>
                    <a:gd name="T45" fmla="*/ 188 h 190"/>
                    <a:gd name="T46" fmla="*/ 89 w 135"/>
                    <a:gd name="T47" fmla="*/ 187 h 190"/>
                    <a:gd name="T48" fmla="*/ 107 w 135"/>
                    <a:gd name="T49" fmla="*/ 169 h 190"/>
                    <a:gd name="T50" fmla="*/ 118 w 135"/>
                    <a:gd name="T51" fmla="*/ 142 h 190"/>
                    <a:gd name="T52" fmla="*/ 113 w 135"/>
                    <a:gd name="T53" fmla="*/ 123 h 190"/>
                    <a:gd name="T54" fmla="*/ 111 w 135"/>
                    <a:gd name="T55" fmla="*/ 118 h 190"/>
                    <a:gd name="T56" fmla="*/ 110 w 135"/>
                    <a:gd name="T57" fmla="*/ 112 h 190"/>
                    <a:gd name="T58" fmla="*/ 111 w 135"/>
                    <a:gd name="T59" fmla="*/ 105 h 190"/>
                    <a:gd name="T60" fmla="*/ 116 w 135"/>
                    <a:gd name="T61" fmla="*/ 98 h 190"/>
                    <a:gd name="T62" fmla="*/ 124 w 135"/>
                    <a:gd name="T63" fmla="*/ 94 h 190"/>
                    <a:gd name="T64" fmla="*/ 131 w 135"/>
                    <a:gd name="T65" fmla="*/ 85 h 190"/>
                    <a:gd name="T66" fmla="*/ 135 w 135"/>
                    <a:gd name="T67" fmla="*/ 68 h 190"/>
                    <a:gd name="T68" fmla="*/ 133 w 135"/>
                    <a:gd name="T69" fmla="*/ 57 h 190"/>
                    <a:gd name="T70" fmla="*/ 127 w 135"/>
                    <a:gd name="T71" fmla="*/ 47 h 190"/>
                    <a:gd name="T72" fmla="*/ 118 w 135"/>
                    <a:gd name="T73" fmla="*/ 41 h 190"/>
                    <a:gd name="T74" fmla="*/ 112 w 135"/>
                    <a:gd name="T75" fmla="*/ 40 h 190"/>
                    <a:gd name="T76" fmla="*/ 104 w 135"/>
                    <a:gd name="T77" fmla="*/ 41 h 190"/>
                    <a:gd name="T78" fmla="*/ 97 w 135"/>
                    <a:gd name="T79" fmla="*/ 40 h 190"/>
                    <a:gd name="T80" fmla="*/ 96 w 135"/>
                    <a:gd name="T81" fmla="*/ 32 h 190"/>
                    <a:gd name="T82" fmla="*/ 103 w 135"/>
                    <a:gd name="T83" fmla="*/ 24 h 190"/>
                    <a:gd name="T84" fmla="*/ 106 w 135"/>
                    <a:gd name="T85" fmla="*/ 14 h 190"/>
                    <a:gd name="T86" fmla="*/ 89 w 135"/>
                    <a:gd name="T87" fmla="*/ 2 h 190"/>
                    <a:gd name="T88" fmla="*/ 56 w 135"/>
                    <a:gd name="T89" fmla="*/ 0 h 190"/>
                    <a:gd name="T90" fmla="*/ 32 w 135"/>
                    <a:gd name="T91" fmla="*/ 7 h 190"/>
                    <a:gd name="T92" fmla="*/ 16 w 135"/>
                    <a:gd name="T93" fmla="*/ 17 h 19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5"/>
                    <a:gd name="T142" fmla="*/ 0 h 190"/>
                    <a:gd name="T143" fmla="*/ 135 w 135"/>
                    <a:gd name="T144" fmla="*/ 190 h 19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5" h="190">
                      <a:moveTo>
                        <a:pt x="16" y="17"/>
                      </a:moveTo>
                      <a:lnTo>
                        <a:pt x="13" y="19"/>
                      </a:lnTo>
                      <a:lnTo>
                        <a:pt x="11" y="21"/>
                      </a:lnTo>
                      <a:lnTo>
                        <a:pt x="9" y="22"/>
                      </a:lnTo>
                      <a:lnTo>
                        <a:pt x="7" y="24"/>
                      </a:lnTo>
                      <a:lnTo>
                        <a:pt x="6" y="26"/>
                      </a:lnTo>
                      <a:lnTo>
                        <a:pt x="6" y="28"/>
                      </a:lnTo>
                      <a:lnTo>
                        <a:pt x="5" y="30"/>
                      </a:lnTo>
                      <a:lnTo>
                        <a:pt x="5" y="32"/>
                      </a:lnTo>
                      <a:lnTo>
                        <a:pt x="5" y="34"/>
                      </a:lnTo>
                      <a:lnTo>
                        <a:pt x="5" y="36"/>
                      </a:lnTo>
                      <a:lnTo>
                        <a:pt x="5" y="38"/>
                      </a:lnTo>
                      <a:lnTo>
                        <a:pt x="7" y="40"/>
                      </a:lnTo>
                      <a:lnTo>
                        <a:pt x="9" y="42"/>
                      </a:lnTo>
                      <a:lnTo>
                        <a:pt x="11" y="43"/>
                      </a:lnTo>
                      <a:lnTo>
                        <a:pt x="14" y="45"/>
                      </a:lnTo>
                      <a:lnTo>
                        <a:pt x="16" y="46"/>
                      </a:lnTo>
                      <a:lnTo>
                        <a:pt x="19" y="48"/>
                      </a:lnTo>
                      <a:lnTo>
                        <a:pt x="20" y="49"/>
                      </a:lnTo>
                      <a:lnTo>
                        <a:pt x="22" y="51"/>
                      </a:lnTo>
                      <a:lnTo>
                        <a:pt x="23" y="53"/>
                      </a:lnTo>
                      <a:lnTo>
                        <a:pt x="22" y="55"/>
                      </a:lnTo>
                      <a:lnTo>
                        <a:pt x="21" y="57"/>
                      </a:lnTo>
                      <a:lnTo>
                        <a:pt x="20" y="58"/>
                      </a:lnTo>
                      <a:lnTo>
                        <a:pt x="18" y="59"/>
                      </a:lnTo>
                      <a:lnTo>
                        <a:pt x="16" y="60"/>
                      </a:lnTo>
                      <a:lnTo>
                        <a:pt x="14" y="61"/>
                      </a:lnTo>
                      <a:lnTo>
                        <a:pt x="11" y="62"/>
                      </a:lnTo>
                      <a:lnTo>
                        <a:pt x="9" y="63"/>
                      </a:lnTo>
                      <a:lnTo>
                        <a:pt x="8" y="64"/>
                      </a:lnTo>
                      <a:lnTo>
                        <a:pt x="6" y="66"/>
                      </a:lnTo>
                      <a:lnTo>
                        <a:pt x="4" y="69"/>
                      </a:lnTo>
                      <a:lnTo>
                        <a:pt x="2" y="72"/>
                      </a:lnTo>
                      <a:lnTo>
                        <a:pt x="1" y="76"/>
                      </a:lnTo>
                      <a:lnTo>
                        <a:pt x="0" y="80"/>
                      </a:lnTo>
                      <a:lnTo>
                        <a:pt x="0" y="83"/>
                      </a:lnTo>
                      <a:lnTo>
                        <a:pt x="0" y="87"/>
                      </a:lnTo>
                      <a:lnTo>
                        <a:pt x="1" y="91"/>
                      </a:lnTo>
                      <a:lnTo>
                        <a:pt x="2" y="94"/>
                      </a:lnTo>
                      <a:lnTo>
                        <a:pt x="4" y="98"/>
                      </a:lnTo>
                      <a:lnTo>
                        <a:pt x="6" y="101"/>
                      </a:lnTo>
                      <a:lnTo>
                        <a:pt x="9" y="103"/>
                      </a:lnTo>
                      <a:lnTo>
                        <a:pt x="11" y="105"/>
                      </a:lnTo>
                      <a:lnTo>
                        <a:pt x="14" y="107"/>
                      </a:lnTo>
                      <a:lnTo>
                        <a:pt x="18" y="109"/>
                      </a:lnTo>
                      <a:lnTo>
                        <a:pt x="21" y="110"/>
                      </a:lnTo>
                      <a:lnTo>
                        <a:pt x="24" y="112"/>
                      </a:lnTo>
                      <a:lnTo>
                        <a:pt x="27" y="114"/>
                      </a:lnTo>
                      <a:lnTo>
                        <a:pt x="29" y="116"/>
                      </a:lnTo>
                      <a:lnTo>
                        <a:pt x="31" y="119"/>
                      </a:lnTo>
                      <a:lnTo>
                        <a:pt x="32" y="122"/>
                      </a:lnTo>
                      <a:lnTo>
                        <a:pt x="33" y="124"/>
                      </a:lnTo>
                      <a:lnTo>
                        <a:pt x="33" y="126"/>
                      </a:lnTo>
                      <a:lnTo>
                        <a:pt x="32" y="129"/>
                      </a:lnTo>
                      <a:lnTo>
                        <a:pt x="32" y="132"/>
                      </a:lnTo>
                      <a:lnTo>
                        <a:pt x="32" y="134"/>
                      </a:lnTo>
                      <a:lnTo>
                        <a:pt x="31" y="137"/>
                      </a:lnTo>
                      <a:lnTo>
                        <a:pt x="31" y="140"/>
                      </a:lnTo>
                      <a:lnTo>
                        <a:pt x="31" y="142"/>
                      </a:lnTo>
                      <a:lnTo>
                        <a:pt x="30" y="145"/>
                      </a:lnTo>
                      <a:lnTo>
                        <a:pt x="31" y="147"/>
                      </a:lnTo>
                      <a:lnTo>
                        <a:pt x="32" y="154"/>
                      </a:lnTo>
                      <a:lnTo>
                        <a:pt x="35" y="161"/>
                      </a:lnTo>
                      <a:lnTo>
                        <a:pt x="39" y="167"/>
                      </a:lnTo>
                      <a:lnTo>
                        <a:pt x="44" y="173"/>
                      </a:lnTo>
                      <a:lnTo>
                        <a:pt x="49" y="178"/>
                      </a:lnTo>
                      <a:lnTo>
                        <a:pt x="56" y="182"/>
                      </a:lnTo>
                      <a:lnTo>
                        <a:pt x="62" y="186"/>
                      </a:lnTo>
                      <a:lnTo>
                        <a:pt x="69" y="188"/>
                      </a:lnTo>
                      <a:lnTo>
                        <a:pt x="76" y="189"/>
                      </a:lnTo>
                      <a:lnTo>
                        <a:pt x="82" y="190"/>
                      </a:lnTo>
                      <a:lnTo>
                        <a:pt x="89" y="187"/>
                      </a:lnTo>
                      <a:lnTo>
                        <a:pt x="95" y="183"/>
                      </a:lnTo>
                      <a:lnTo>
                        <a:pt x="102" y="176"/>
                      </a:lnTo>
                      <a:lnTo>
                        <a:pt x="107" y="169"/>
                      </a:lnTo>
                      <a:lnTo>
                        <a:pt x="112" y="160"/>
                      </a:lnTo>
                      <a:lnTo>
                        <a:pt x="116" y="151"/>
                      </a:lnTo>
                      <a:lnTo>
                        <a:pt x="118" y="142"/>
                      </a:lnTo>
                      <a:lnTo>
                        <a:pt x="118" y="134"/>
                      </a:lnTo>
                      <a:lnTo>
                        <a:pt x="117" y="128"/>
                      </a:lnTo>
                      <a:lnTo>
                        <a:pt x="113" y="123"/>
                      </a:lnTo>
                      <a:lnTo>
                        <a:pt x="112" y="122"/>
                      </a:lnTo>
                      <a:lnTo>
                        <a:pt x="111" y="120"/>
                      </a:lnTo>
                      <a:lnTo>
                        <a:pt x="111" y="118"/>
                      </a:lnTo>
                      <a:lnTo>
                        <a:pt x="110" y="116"/>
                      </a:lnTo>
                      <a:lnTo>
                        <a:pt x="110" y="114"/>
                      </a:lnTo>
                      <a:lnTo>
                        <a:pt x="110" y="112"/>
                      </a:lnTo>
                      <a:lnTo>
                        <a:pt x="110" y="110"/>
                      </a:lnTo>
                      <a:lnTo>
                        <a:pt x="110" y="107"/>
                      </a:lnTo>
                      <a:lnTo>
                        <a:pt x="111" y="105"/>
                      </a:lnTo>
                      <a:lnTo>
                        <a:pt x="112" y="103"/>
                      </a:lnTo>
                      <a:lnTo>
                        <a:pt x="114" y="100"/>
                      </a:lnTo>
                      <a:lnTo>
                        <a:pt x="116" y="98"/>
                      </a:lnTo>
                      <a:lnTo>
                        <a:pt x="119" y="96"/>
                      </a:lnTo>
                      <a:lnTo>
                        <a:pt x="121" y="95"/>
                      </a:lnTo>
                      <a:lnTo>
                        <a:pt x="124" y="94"/>
                      </a:lnTo>
                      <a:lnTo>
                        <a:pt x="126" y="92"/>
                      </a:lnTo>
                      <a:lnTo>
                        <a:pt x="129" y="89"/>
                      </a:lnTo>
                      <a:lnTo>
                        <a:pt x="131" y="85"/>
                      </a:lnTo>
                      <a:lnTo>
                        <a:pt x="133" y="79"/>
                      </a:lnTo>
                      <a:lnTo>
                        <a:pt x="135" y="72"/>
                      </a:lnTo>
                      <a:lnTo>
                        <a:pt x="135" y="68"/>
                      </a:lnTo>
                      <a:lnTo>
                        <a:pt x="135" y="64"/>
                      </a:lnTo>
                      <a:lnTo>
                        <a:pt x="134" y="61"/>
                      </a:lnTo>
                      <a:lnTo>
                        <a:pt x="133" y="57"/>
                      </a:lnTo>
                      <a:lnTo>
                        <a:pt x="132" y="53"/>
                      </a:lnTo>
                      <a:lnTo>
                        <a:pt x="130" y="50"/>
                      </a:lnTo>
                      <a:lnTo>
                        <a:pt x="127" y="47"/>
                      </a:lnTo>
                      <a:lnTo>
                        <a:pt x="125" y="44"/>
                      </a:lnTo>
                      <a:lnTo>
                        <a:pt x="122" y="42"/>
                      </a:lnTo>
                      <a:lnTo>
                        <a:pt x="118" y="41"/>
                      </a:lnTo>
                      <a:lnTo>
                        <a:pt x="116" y="40"/>
                      </a:lnTo>
                      <a:lnTo>
                        <a:pt x="114" y="40"/>
                      </a:lnTo>
                      <a:lnTo>
                        <a:pt x="112" y="40"/>
                      </a:lnTo>
                      <a:lnTo>
                        <a:pt x="109" y="40"/>
                      </a:lnTo>
                      <a:lnTo>
                        <a:pt x="106" y="41"/>
                      </a:lnTo>
                      <a:lnTo>
                        <a:pt x="104" y="41"/>
                      </a:lnTo>
                      <a:lnTo>
                        <a:pt x="101" y="41"/>
                      </a:lnTo>
                      <a:lnTo>
                        <a:pt x="99" y="40"/>
                      </a:lnTo>
                      <a:lnTo>
                        <a:pt x="97" y="40"/>
                      </a:lnTo>
                      <a:lnTo>
                        <a:pt x="95" y="38"/>
                      </a:lnTo>
                      <a:lnTo>
                        <a:pt x="95" y="35"/>
                      </a:lnTo>
                      <a:lnTo>
                        <a:pt x="96" y="32"/>
                      </a:lnTo>
                      <a:lnTo>
                        <a:pt x="99" y="29"/>
                      </a:lnTo>
                      <a:lnTo>
                        <a:pt x="101" y="27"/>
                      </a:lnTo>
                      <a:lnTo>
                        <a:pt x="103" y="24"/>
                      </a:lnTo>
                      <a:lnTo>
                        <a:pt x="105" y="21"/>
                      </a:lnTo>
                      <a:lnTo>
                        <a:pt x="106" y="17"/>
                      </a:lnTo>
                      <a:lnTo>
                        <a:pt x="106" y="14"/>
                      </a:lnTo>
                      <a:lnTo>
                        <a:pt x="105" y="10"/>
                      </a:lnTo>
                      <a:lnTo>
                        <a:pt x="101" y="6"/>
                      </a:lnTo>
                      <a:lnTo>
                        <a:pt x="89" y="2"/>
                      </a:lnTo>
                      <a:lnTo>
                        <a:pt x="77" y="0"/>
                      </a:lnTo>
                      <a:lnTo>
                        <a:pt x="66" y="0"/>
                      </a:lnTo>
                      <a:lnTo>
                        <a:pt x="56" y="0"/>
                      </a:lnTo>
                      <a:lnTo>
                        <a:pt x="47" y="2"/>
                      </a:lnTo>
                      <a:lnTo>
                        <a:pt x="39" y="4"/>
                      </a:lnTo>
                      <a:lnTo>
                        <a:pt x="32" y="7"/>
                      </a:lnTo>
                      <a:lnTo>
                        <a:pt x="26" y="10"/>
                      </a:lnTo>
                      <a:lnTo>
                        <a:pt x="20" y="13"/>
                      </a:lnTo>
                      <a:lnTo>
                        <a:pt x="16" y="17"/>
                      </a:lnTo>
                      <a:close/>
                    </a:path>
                  </a:pathLst>
                </a:custGeom>
                <a:solidFill>
                  <a:srgbClr val="FFD5CF"/>
                </a:solidFill>
                <a:ln w="0">
                  <a:solidFill>
                    <a:srgbClr val="FFD5CF"/>
                  </a:solidFill>
                  <a:prstDash val="solid"/>
                  <a:round/>
                  <a:headEnd/>
                  <a:tailEnd/>
                </a:ln>
              </p:spPr>
              <p:txBody>
                <a:bodyPr/>
                <a:lstStyle/>
                <a:p>
                  <a:endParaRPr lang="fr-FR"/>
                </a:p>
              </p:txBody>
            </p:sp>
            <p:sp>
              <p:nvSpPr>
                <p:cNvPr id="5170" name="Freeform 48"/>
                <p:cNvSpPr>
                  <a:spLocks/>
                </p:cNvSpPr>
                <p:nvPr/>
              </p:nvSpPr>
              <p:spPr bwMode="auto">
                <a:xfrm>
                  <a:off x="1146" y="1927"/>
                  <a:ext cx="131" cy="187"/>
                </a:xfrm>
                <a:custGeom>
                  <a:avLst/>
                  <a:gdLst>
                    <a:gd name="T0" fmla="*/ 10 w 131"/>
                    <a:gd name="T1" fmla="*/ 20 h 187"/>
                    <a:gd name="T2" fmla="*/ 6 w 131"/>
                    <a:gd name="T3" fmla="*/ 25 h 187"/>
                    <a:gd name="T4" fmla="*/ 5 w 131"/>
                    <a:gd name="T5" fmla="*/ 31 h 187"/>
                    <a:gd name="T6" fmla="*/ 5 w 131"/>
                    <a:gd name="T7" fmla="*/ 37 h 187"/>
                    <a:gd name="T8" fmla="*/ 11 w 131"/>
                    <a:gd name="T9" fmla="*/ 42 h 187"/>
                    <a:gd name="T10" fmla="*/ 18 w 131"/>
                    <a:gd name="T11" fmla="*/ 46 h 187"/>
                    <a:gd name="T12" fmla="*/ 22 w 131"/>
                    <a:gd name="T13" fmla="*/ 52 h 187"/>
                    <a:gd name="T14" fmla="*/ 19 w 131"/>
                    <a:gd name="T15" fmla="*/ 57 h 187"/>
                    <a:gd name="T16" fmla="*/ 13 w 131"/>
                    <a:gd name="T17" fmla="*/ 60 h 187"/>
                    <a:gd name="T18" fmla="*/ 7 w 131"/>
                    <a:gd name="T19" fmla="*/ 63 h 187"/>
                    <a:gd name="T20" fmla="*/ 2 w 131"/>
                    <a:gd name="T21" fmla="*/ 71 h 187"/>
                    <a:gd name="T22" fmla="*/ 0 w 131"/>
                    <a:gd name="T23" fmla="*/ 81 h 187"/>
                    <a:gd name="T24" fmla="*/ 3 w 131"/>
                    <a:gd name="T25" fmla="*/ 91 h 187"/>
                    <a:gd name="T26" fmla="*/ 9 w 131"/>
                    <a:gd name="T27" fmla="*/ 100 h 187"/>
                    <a:gd name="T28" fmla="*/ 18 w 131"/>
                    <a:gd name="T29" fmla="*/ 105 h 187"/>
                    <a:gd name="T30" fmla="*/ 27 w 131"/>
                    <a:gd name="T31" fmla="*/ 110 h 187"/>
                    <a:gd name="T32" fmla="*/ 33 w 131"/>
                    <a:gd name="T33" fmla="*/ 118 h 187"/>
                    <a:gd name="T34" fmla="*/ 33 w 131"/>
                    <a:gd name="T35" fmla="*/ 125 h 187"/>
                    <a:gd name="T36" fmla="*/ 31 w 131"/>
                    <a:gd name="T37" fmla="*/ 133 h 187"/>
                    <a:gd name="T38" fmla="*/ 30 w 131"/>
                    <a:gd name="T39" fmla="*/ 141 h 187"/>
                    <a:gd name="T40" fmla="*/ 34 w 131"/>
                    <a:gd name="T41" fmla="*/ 157 h 187"/>
                    <a:gd name="T42" fmla="*/ 48 w 131"/>
                    <a:gd name="T43" fmla="*/ 175 h 187"/>
                    <a:gd name="T44" fmla="*/ 68 w 131"/>
                    <a:gd name="T45" fmla="*/ 185 h 187"/>
                    <a:gd name="T46" fmla="*/ 86 w 131"/>
                    <a:gd name="T47" fmla="*/ 184 h 187"/>
                    <a:gd name="T48" fmla="*/ 103 w 131"/>
                    <a:gd name="T49" fmla="*/ 166 h 187"/>
                    <a:gd name="T50" fmla="*/ 113 w 131"/>
                    <a:gd name="T51" fmla="*/ 140 h 187"/>
                    <a:gd name="T52" fmla="*/ 109 w 131"/>
                    <a:gd name="T53" fmla="*/ 121 h 187"/>
                    <a:gd name="T54" fmla="*/ 106 w 131"/>
                    <a:gd name="T55" fmla="*/ 116 h 187"/>
                    <a:gd name="T56" fmla="*/ 105 w 131"/>
                    <a:gd name="T57" fmla="*/ 109 h 187"/>
                    <a:gd name="T58" fmla="*/ 106 w 131"/>
                    <a:gd name="T59" fmla="*/ 103 h 187"/>
                    <a:gd name="T60" fmla="*/ 112 w 131"/>
                    <a:gd name="T61" fmla="*/ 95 h 187"/>
                    <a:gd name="T62" fmla="*/ 120 w 131"/>
                    <a:gd name="T63" fmla="*/ 91 h 187"/>
                    <a:gd name="T64" fmla="*/ 127 w 131"/>
                    <a:gd name="T65" fmla="*/ 83 h 187"/>
                    <a:gd name="T66" fmla="*/ 131 w 131"/>
                    <a:gd name="T67" fmla="*/ 66 h 187"/>
                    <a:gd name="T68" fmla="*/ 129 w 131"/>
                    <a:gd name="T69" fmla="*/ 56 h 187"/>
                    <a:gd name="T70" fmla="*/ 124 w 131"/>
                    <a:gd name="T71" fmla="*/ 46 h 187"/>
                    <a:gd name="T72" fmla="*/ 116 w 131"/>
                    <a:gd name="T73" fmla="*/ 40 h 187"/>
                    <a:gd name="T74" fmla="*/ 109 w 131"/>
                    <a:gd name="T75" fmla="*/ 39 h 187"/>
                    <a:gd name="T76" fmla="*/ 101 w 131"/>
                    <a:gd name="T77" fmla="*/ 40 h 187"/>
                    <a:gd name="T78" fmla="*/ 94 w 131"/>
                    <a:gd name="T79" fmla="*/ 39 h 187"/>
                    <a:gd name="T80" fmla="*/ 94 w 131"/>
                    <a:gd name="T81" fmla="*/ 32 h 187"/>
                    <a:gd name="T82" fmla="*/ 101 w 131"/>
                    <a:gd name="T83" fmla="*/ 23 h 187"/>
                    <a:gd name="T84" fmla="*/ 103 w 131"/>
                    <a:gd name="T85" fmla="*/ 14 h 187"/>
                    <a:gd name="T86" fmla="*/ 86 w 131"/>
                    <a:gd name="T87" fmla="*/ 2 h 187"/>
                    <a:gd name="T88" fmla="*/ 55 w 131"/>
                    <a:gd name="T89" fmla="*/ 0 h 187"/>
                    <a:gd name="T90" fmla="*/ 31 w 131"/>
                    <a:gd name="T91" fmla="*/ 6 h 187"/>
                    <a:gd name="T92" fmla="*/ 15 w 131"/>
                    <a:gd name="T93" fmla="*/ 17 h 1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1"/>
                    <a:gd name="T142" fmla="*/ 0 h 187"/>
                    <a:gd name="T143" fmla="*/ 131 w 131"/>
                    <a:gd name="T144" fmla="*/ 187 h 1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1" h="187">
                      <a:moveTo>
                        <a:pt x="15" y="17"/>
                      </a:moveTo>
                      <a:lnTo>
                        <a:pt x="12" y="18"/>
                      </a:lnTo>
                      <a:lnTo>
                        <a:pt x="10" y="20"/>
                      </a:lnTo>
                      <a:lnTo>
                        <a:pt x="8" y="22"/>
                      </a:lnTo>
                      <a:lnTo>
                        <a:pt x="7" y="23"/>
                      </a:lnTo>
                      <a:lnTo>
                        <a:pt x="6" y="25"/>
                      </a:lnTo>
                      <a:lnTo>
                        <a:pt x="5" y="27"/>
                      </a:lnTo>
                      <a:lnTo>
                        <a:pt x="5" y="29"/>
                      </a:lnTo>
                      <a:lnTo>
                        <a:pt x="5" y="31"/>
                      </a:lnTo>
                      <a:lnTo>
                        <a:pt x="5" y="33"/>
                      </a:lnTo>
                      <a:lnTo>
                        <a:pt x="5" y="35"/>
                      </a:lnTo>
                      <a:lnTo>
                        <a:pt x="5" y="37"/>
                      </a:lnTo>
                      <a:lnTo>
                        <a:pt x="7" y="39"/>
                      </a:lnTo>
                      <a:lnTo>
                        <a:pt x="9" y="41"/>
                      </a:lnTo>
                      <a:lnTo>
                        <a:pt x="11" y="42"/>
                      </a:lnTo>
                      <a:lnTo>
                        <a:pt x="13" y="44"/>
                      </a:lnTo>
                      <a:lnTo>
                        <a:pt x="16" y="45"/>
                      </a:lnTo>
                      <a:lnTo>
                        <a:pt x="18" y="46"/>
                      </a:lnTo>
                      <a:lnTo>
                        <a:pt x="20" y="48"/>
                      </a:lnTo>
                      <a:lnTo>
                        <a:pt x="21" y="50"/>
                      </a:lnTo>
                      <a:lnTo>
                        <a:pt x="22" y="52"/>
                      </a:lnTo>
                      <a:lnTo>
                        <a:pt x="22" y="54"/>
                      </a:lnTo>
                      <a:lnTo>
                        <a:pt x="21" y="55"/>
                      </a:lnTo>
                      <a:lnTo>
                        <a:pt x="19" y="57"/>
                      </a:lnTo>
                      <a:lnTo>
                        <a:pt x="18" y="58"/>
                      </a:lnTo>
                      <a:lnTo>
                        <a:pt x="16" y="59"/>
                      </a:lnTo>
                      <a:lnTo>
                        <a:pt x="13" y="60"/>
                      </a:lnTo>
                      <a:lnTo>
                        <a:pt x="11" y="61"/>
                      </a:lnTo>
                      <a:lnTo>
                        <a:pt x="9" y="62"/>
                      </a:lnTo>
                      <a:lnTo>
                        <a:pt x="7" y="63"/>
                      </a:lnTo>
                      <a:lnTo>
                        <a:pt x="6" y="64"/>
                      </a:lnTo>
                      <a:lnTo>
                        <a:pt x="4" y="67"/>
                      </a:lnTo>
                      <a:lnTo>
                        <a:pt x="2" y="71"/>
                      </a:lnTo>
                      <a:lnTo>
                        <a:pt x="1" y="74"/>
                      </a:lnTo>
                      <a:lnTo>
                        <a:pt x="0" y="78"/>
                      </a:lnTo>
                      <a:lnTo>
                        <a:pt x="0" y="81"/>
                      </a:lnTo>
                      <a:lnTo>
                        <a:pt x="0" y="84"/>
                      </a:lnTo>
                      <a:lnTo>
                        <a:pt x="1" y="88"/>
                      </a:lnTo>
                      <a:lnTo>
                        <a:pt x="3" y="91"/>
                      </a:lnTo>
                      <a:lnTo>
                        <a:pt x="5" y="95"/>
                      </a:lnTo>
                      <a:lnTo>
                        <a:pt x="7" y="98"/>
                      </a:lnTo>
                      <a:lnTo>
                        <a:pt x="9" y="100"/>
                      </a:lnTo>
                      <a:lnTo>
                        <a:pt x="12" y="102"/>
                      </a:lnTo>
                      <a:lnTo>
                        <a:pt x="15" y="104"/>
                      </a:lnTo>
                      <a:lnTo>
                        <a:pt x="18" y="105"/>
                      </a:lnTo>
                      <a:lnTo>
                        <a:pt x="21" y="107"/>
                      </a:lnTo>
                      <a:lnTo>
                        <a:pt x="24" y="108"/>
                      </a:lnTo>
                      <a:lnTo>
                        <a:pt x="27" y="110"/>
                      </a:lnTo>
                      <a:lnTo>
                        <a:pt x="30" y="112"/>
                      </a:lnTo>
                      <a:lnTo>
                        <a:pt x="32" y="115"/>
                      </a:lnTo>
                      <a:lnTo>
                        <a:pt x="33" y="118"/>
                      </a:lnTo>
                      <a:lnTo>
                        <a:pt x="33" y="120"/>
                      </a:lnTo>
                      <a:lnTo>
                        <a:pt x="33" y="123"/>
                      </a:lnTo>
                      <a:lnTo>
                        <a:pt x="33" y="125"/>
                      </a:lnTo>
                      <a:lnTo>
                        <a:pt x="32" y="128"/>
                      </a:lnTo>
                      <a:lnTo>
                        <a:pt x="32" y="131"/>
                      </a:lnTo>
                      <a:lnTo>
                        <a:pt x="31" y="133"/>
                      </a:lnTo>
                      <a:lnTo>
                        <a:pt x="31" y="136"/>
                      </a:lnTo>
                      <a:lnTo>
                        <a:pt x="30" y="139"/>
                      </a:lnTo>
                      <a:lnTo>
                        <a:pt x="30" y="141"/>
                      </a:lnTo>
                      <a:lnTo>
                        <a:pt x="30" y="143"/>
                      </a:lnTo>
                      <a:lnTo>
                        <a:pt x="31" y="150"/>
                      </a:lnTo>
                      <a:lnTo>
                        <a:pt x="34" y="157"/>
                      </a:lnTo>
                      <a:lnTo>
                        <a:pt x="38" y="164"/>
                      </a:lnTo>
                      <a:lnTo>
                        <a:pt x="43" y="169"/>
                      </a:lnTo>
                      <a:lnTo>
                        <a:pt x="48" y="175"/>
                      </a:lnTo>
                      <a:lnTo>
                        <a:pt x="54" y="179"/>
                      </a:lnTo>
                      <a:lnTo>
                        <a:pt x="61" y="183"/>
                      </a:lnTo>
                      <a:lnTo>
                        <a:pt x="68" y="185"/>
                      </a:lnTo>
                      <a:lnTo>
                        <a:pt x="74" y="186"/>
                      </a:lnTo>
                      <a:lnTo>
                        <a:pt x="80" y="187"/>
                      </a:lnTo>
                      <a:lnTo>
                        <a:pt x="86" y="184"/>
                      </a:lnTo>
                      <a:lnTo>
                        <a:pt x="92" y="180"/>
                      </a:lnTo>
                      <a:lnTo>
                        <a:pt x="98" y="173"/>
                      </a:lnTo>
                      <a:lnTo>
                        <a:pt x="103" y="166"/>
                      </a:lnTo>
                      <a:lnTo>
                        <a:pt x="108" y="157"/>
                      </a:lnTo>
                      <a:lnTo>
                        <a:pt x="111" y="148"/>
                      </a:lnTo>
                      <a:lnTo>
                        <a:pt x="113" y="140"/>
                      </a:lnTo>
                      <a:lnTo>
                        <a:pt x="113" y="132"/>
                      </a:lnTo>
                      <a:lnTo>
                        <a:pt x="112" y="126"/>
                      </a:lnTo>
                      <a:lnTo>
                        <a:pt x="109" y="121"/>
                      </a:lnTo>
                      <a:lnTo>
                        <a:pt x="107" y="120"/>
                      </a:lnTo>
                      <a:lnTo>
                        <a:pt x="106" y="118"/>
                      </a:lnTo>
                      <a:lnTo>
                        <a:pt x="106" y="116"/>
                      </a:lnTo>
                      <a:lnTo>
                        <a:pt x="105" y="114"/>
                      </a:lnTo>
                      <a:lnTo>
                        <a:pt x="105" y="112"/>
                      </a:lnTo>
                      <a:lnTo>
                        <a:pt x="105" y="109"/>
                      </a:lnTo>
                      <a:lnTo>
                        <a:pt x="105" y="107"/>
                      </a:lnTo>
                      <a:lnTo>
                        <a:pt x="106" y="105"/>
                      </a:lnTo>
                      <a:lnTo>
                        <a:pt x="106" y="103"/>
                      </a:lnTo>
                      <a:lnTo>
                        <a:pt x="108" y="101"/>
                      </a:lnTo>
                      <a:lnTo>
                        <a:pt x="110" y="98"/>
                      </a:lnTo>
                      <a:lnTo>
                        <a:pt x="112" y="95"/>
                      </a:lnTo>
                      <a:lnTo>
                        <a:pt x="114" y="94"/>
                      </a:lnTo>
                      <a:lnTo>
                        <a:pt x="117" y="93"/>
                      </a:lnTo>
                      <a:lnTo>
                        <a:pt x="120" y="91"/>
                      </a:lnTo>
                      <a:lnTo>
                        <a:pt x="122" y="89"/>
                      </a:lnTo>
                      <a:lnTo>
                        <a:pt x="125" y="87"/>
                      </a:lnTo>
                      <a:lnTo>
                        <a:pt x="127" y="83"/>
                      </a:lnTo>
                      <a:lnTo>
                        <a:pt x="129" y="77"/>
                      </a:lnTo>
                      <a:lnTo>
                        <a:pt x="131" y="70"/>
                      </a:lnTo>
                      <a:lnTo>
                        <a:pt x="131" y="66"/>
                      </a:lnTo>
                      <a:lnTo>
                        <a:pt x="131" y="63"/>
                      </a:lnTo>
                      <a:lnTo>
                        <a:pt x="130" y="59"/>
                      </a:lnTo>
                      <a:lnTo>
                        <a:pt x="129" y="56"/>
                      </a:lnTo>
                      <a:lnTo>
                        <a:pt x="128" y="52"/>
                      </a:lnTo>
                      <a:lnTo>
                        <a:pt x="126" y="49"/>
                      </a:lnTo>
                      <a:lnTo>
                        <a:pt x="124" y="46"/>
                      </a:lnTo>
                      <a:lnTo>
                        <a:pt x="122" y="43"/>
                      </a:lnTo>
                      <a:lnTo>
                        <a:pt x="119" y="41"/>
                      </a:lnTo>
                      <a:lnTo>
                        <a:pt x="116" y="40"/>
                      </a:lnTo>
                      <a:lnTo>
                        <a:pt x="114" y="39"/>
                      </a:lnTo>
                      <a:lnTo>
                        <a:pt x="111" y="39"/>
                      </a:lnTo>
                      <a:lnTo>
                        <a:pt x="109" y="39"/>
                      </a:lnTo>
                      <a:lnTo>
                        <a:pt x="106" y="39"/>
                      </a:lnTo>
                      <a:lnTo>
                        <a:pt x="104" y="40"/>
                      </a:lnTo>
                      <a:lnTo>
                        <a:pt x="101" y="40"/>
                      </a:lnTo>
                      <a:lnTo>
                        <a:pt x="99" y="40"/>
                      </a:lnTo>
                      <a:lnTo>
                        <a:pt x="96" y="39"/>
                      </a:lnTo>
                      <a:lnTo>
                        <a:pt x="94" y="39"/>
                      </a:lnTo>
                      <a:lnTo>
                        <a:pt x="93" y="37"/>
                      </a:lnTo>
                      <a:lnTo>
                        <a:pt x="93" y="34"/>
                      </a:lnTo>
                      <a:lnTo>
                        <a:pt x="94" y="32"/>
                      </a:lnTo>
                      <a:lnTo>
                        <a:pt x="96" y="29"/>
                      </a:lnTo>
                      <a:lnTo>
                        <a:pt x="98" y="26"/>
                      </a:lnTo>
                      <a:lnTo>
                        <a:pt x="101" y="23"/>
                      </a:lnTo>
                      <a:lnTo>
                        <a:pt x="102" y="20"/>
                      </a:lnTo>
                      <a:lnTo>
                        <a:pt x="104" y="17"/>
                      </a:lnTo>
                      <a:lnTo>
                        <a:pt x="103" y="14"/>
                      </a:lnTo>
                      <a:lnTo>
                        <a:pt x="102" y="10"/>
                      </a:lnTo>
                      <a:lnTo>
                        <a:pt x="98" y="6"/>
                      </a:lnTo>
                      <a:lnTo>
                        <a:pt x="86" y="2"/>
                      </a:lnTo>
                      <a:lnTo>
                        <a:pt x="75" y="0"/>
                      </a:lnTo>
                      <a:lnTo>
                        <a:pt x="64" y="0"/>
                      </a:lnTo>
                      <a:lnTo>
                        <a:pt x="55" y="0"/>
                      </a:lnTo>
                      <a:lnTo>
                        <a:pt x="46" y="2"/>
                      </a:lnTo>
                      <a:lnTo>
                        <a:pt x="38" y="4"/>
                      </a:lnTo>
                      <a:lnTo>
                        <a:pt x="31" y="6"/>
                      </a:lnTo>
                      <a:lnTo>
                        <a:pt x="25" y="10"/>
                      </a:lnTo>
                      <a:lnTo>
                        <a:pt x="19" y="13"/>
                      </a:lnTo>
                      <a:lnTo>
                        <a:pt x="15" y="17"/>
                      </a:lnTo>
                      <a:close/>
                    </a:path>
                  </a:pathLst>
                </a:custGeom>
                <a:solidFill>
                  <a:srgbClr val="FFD5CF"/>
                </a:solidFill>
                <a:ln w="0">
                  <a:solidFill>
                    <a:srgbClr val="FFD5CF"/>
                  </a:solidFill>
                  <a:prstDash val="solid"/>
                  <a:round/>
                  <a:headEnd/>
                  <a:tailEnd/>
                </a:ln>
              </p:spPr>
              <p:txBody>
                <a:bodyPr/>
                <a:lstStyle/>
                <a:p>
                  <a:endParaRPr lang="fr-FR"/>
                </a:p>
              </p:txBody>
            </p:sp>
            <p:sp>
              <p:nvSpPr>
                <p:cNvPr id="5171" name="Freeform 49"/>
                <p:cNvSpPr>
                  <a:spLocks/>
                </p:cNvSpPr>
                <p:nvPr/>
              </p:nvSpPr>
              <p:spPr bwMode="auto">
                <a:xfrm>
                  <a:off x="1100" y="1970"/>
                  <a:ext cx="27" cy="35"/>
                </a:xfrm>
                <a:custGeom>
                  <a:avLst/>
                  <a:gdLst>
                    <a:gd name="T0" fmla="*/ 22 w 27"/>
                    <a:gd name="T1" fmla="*/ 33 h 35"/>
                    <a:gd name="T2" fmla="*/ 20 w 27"/>
                    <a:gd name="T3" fmla="*/ 30 h 35"/>
                    <a:gd name="T4" fmla="*/ 18 w 27"/>
                    <a:gd name="T5" fmla="*/ 26 h 35"/>
                    <a:gd name="T6" fmla="*/ 15 w 27"/>
                    <a:gd name="T7" fmla="*/ 23 h 35"/>
                    <a:gd name="T8" fmla="*/ 13 w 27"/>
                    <a:gd name="T9" fmla="*/ 20 h 35"/>
                    <a:gd name="T10" fmla="*/ 11 w 27"/>
                    <a:gd name="T11" fmla="*/ 17 h 35"/>
                    <a:gd name="T12" fmla="*/ 9 w 27"/>
                    <a:gd name="T13" fmla="*/ 13 h 35"/>
                    <a:gd name="T14" fmla="*/ 6 w 27"/>
                    <a:gd name="T15" fmla="*/ 10 h 35"/>
                    <a:gd name="T16" fmla="*/ 4 w 27"/>
                    <a:gd name="T17" fmla="*/ 7 h 35"/>
                    <a:gd name="T18" fmla="*/ 2 w 27"/>
                    <a:gd name="T19" fmla="*/ 4 h 35"/>
                    <a:gd name="T20" fmla="*/ 0 w 27"/>
                    <a:gd name="T21" fmla="*/ 0 h 35"/>
                    <a:gd name="T22" fmla="*/ 2 w 27"/>
                    <a:gd name="T23" fmla="*/ 0 h 35"/>
                    <a:gd name="T24" fmla="*/ 4 w 27"/>
                    <a:gd name="T25" fmla="*/ 0 h 35"/>
                    <a:gd name="T26" fmla="*/ 6 w 27"/>
                    <a:gd name="T27" fmla="*/ 0 h 35"/>
                    <a:gd name="T28" fmla="*/ 9 w 27"/>
                    <a:gd name="T29" fmla="*/ 0 h 35"/>
                    <a:gd name="T30" fmla="*/ 11 w 27"/>
                    <a:gd name="T31" fmla="*/ 0 h 35"/>
                    <a:gd name="T32" fmla="*/ 13 w 27"/>
                    <a:gd name="T33" fmla="*/ 0 h 35"/>
                    <a:gd name="T34" fmla="*/ 15 w 27"/>
                    <a:gd name="T35" fmla="*/ 0 h 35"/>
                    <a:gd name="T36" fmla="*/ 18 w 27"/>
                    <a:gd name="T37" fmla="*/ 0 h 35"/>
                    <a:gd name="T38" fmla="*/ 20 w 27"/>
                    <a:gd name="T39" fmla="*/ 0 h 35"/>
                    <a:gd name="T40" fmla="*/ 22 w 27"/>
                    <a:gd name="T41" fmla="*/ 0 h 35"/>
                    <a:gd name="T42" fmla="*/ 23 w 27"/>
                    <a:gd name="T43" fmla="*/ 3 h 35"/>
                    <a:gd name="T44" fmla="*/ 24 w 27"/>
                    <a:gd name="T45" fmla="*/ 7 h 35"/>
                    <a:gd name="T46" fmla="*/ 25 w 27"/>
                    <a:gd name="T47" fmla="*/ 10 h 35"/>
                    <a:gd name="T48" fmla="*/ 26 w 27"/>
                    <a:gd name="T49" fmla="*/ 14 h 35"/>
                    <a:gd name="T50" fmla="*/ 26 w 27"/>
                    <a:gd name="T51" fmla="*/ 17 h 35"/>
                    <a:gd name="T52" fmla="*/ 27 w 27"/>
                    <a:gd name="T53" fmla="*/ 21 h 35"/>
                    <a:gd name="T54" fmla="*/ 27 w 27"/>
                    <a:gd name="T55" fmla="*/ 24 h 35"/>
                    <a:gd name="T56" fmla="*/ 27 w 27"/>
                    <a:gd name="T57" fmla="*/ 28 h 35"/>
                    <a:gd name="T58" fmla="*/ 26 w 27"/>
                    <a:gd name="T59" fmla="*/ 31 h 35"/>
                    <a:gd name="T60" fmla="*/ 26 w 27"/>
                    <a:gd name="T61" fmla="*/ 35 h 35"/>
                    <a:gd name="T62" fmla="*/ 25 w 27"/>
                    <a:gd name="T63" fmla="*/ 34 h 35"/>
                    <a:gd name="T64" fmla="*/ 25 w 27"/>
                    <a:gd name="T65" fmla="*/ 34 h 35"/>
                    <a:gd name="T66" fmla="*/ 25 w 27"/>
                    <a:gd name="T67" fmla="*/ 34 h 35"/>
                    <a:gd name="T68" fmla="*/ 24 w 27"/>
                    <a:gd name="T69" fmla="*/ 34 h 35"/>
                    <a:gd name="T70" fmla="*/ 24 w 27"/>
                    <a:gd name="T71" fmla="*/ 34 h 35"/>
                    <a:gd name="T72" fmla="*/ 24 w 27"/>
                    <a:gd name="T73" fmla="*/ 34 h 35"/>
                    <a:gd name="T74" fmla="*/ 23 w 27"/>
                    <a:gd name="T75" fmla="*/ 33 h 35"/>
                    <a:gd name="T76" fmla="*/ 23 w 27"/>
                    <a:gd name="T77" fmla="*/ 33 h 35"/>
                    <a:gd name="T78" fmla="*/ 22 w 27"/>
                    <a:gd name="T79" fmla="*/ 33 h 35"/>
                    <a:gd name="T80" fmla="*/ 22 w 27"/>
                    <a:gd name="T81" fmla="*/ 33 h 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
                    <a:gd name="T124" fmla="*/ 0 h 35"/>
                    <a:gd name="T125" fmla="*/ 27 w 27"/>
                    <a:gd name="T126" fmla="*/ 35 h 3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 h="35">
                      <a:moveTo>
                        <a:pt x="22" y="33"/>
                      </a:moveTo>
                      <a:lnTo>
                        <a:pt x="20" y="30"/>
                      </a:lnTo>
                      <a:lnTo>
                        <a:pt x="18" y="26"/>
                      </a:lnTo>
                      <a:lnTo>
                        <a:pt x="15" y="23"/>
                      </a:lnTo>
                      <a:lnTo>
                        <a:pt x="13" y="20"/>
                      </a:lnTo>
                      <a:lnTo>
                        <a:pt x="11" y="17"/>
                      </a:lnTo>
                      <a:lnTo>
                        <a:pt x="9" y="13"/>
                      </a:lnTo>
                      <a:lnTo>
                        <a:pt x="6" y="10"/>
                      </a:lnTo>
                      <a:lnTo>
                        <a:pt x="4" y="7"/>
                      </a:lnTo>
                      <a:lnTo>
                        <a:pt x="2" y="4"/>
                      </a:lnTo>
                      <a:lnTo>
                        <a:pt x="0" y="0"/>
                      </a:lnTo>
                      <a:lnTo>
                        <a:pt x="2" y="0"/>
                      </a:lnTo>
                      <a:lnTo>
                        <a:pt x="4" y="0"/>
                      </a:lnTo>
                      <a:lnTo>
                        <a:pt x="6" y="0"/>
                      </a:lnTo>
                      <a:lnTo>
                        <a:pt x="9" y="0"/>
                      </a:lnTo>
                      <a:lnTo>
                        <a:pt x="11" y="0"/>
                      </a:lnTo>
                      <a:lnTo>
                        <a:pt x="13" y="0"/>
                      </a:lnTo>
                      <a:lnTo>
                        <a:pt x="15" y="0"/>
                      </a:lnTo>
                      <a:lnTo>
                        <a:pt x="18" y="0"/>
                      </a:lnTo>
                      <a:lnTo>
                        <a:pt x="20" y="0"/>
                      </a:lnTo>
                      <a:lnTo>
                        <a:pt x="22" y="0"/>
                      </a:lnTo>
                      <a:lnTo>
                        <a:pt x="23" y="3"/>
                      </a:lnTo>
                      <a:lnTo>
                        <a:pt x="24" y="7"/>
                      </a:lnTo>
                      <a:lnTo>
                        <a:pt x="25" y="10"/>
                      </a:lnTo>
                      <a:lnTo>
                        <a:pt x="26" y="14"/>
                      </a:lnTo>
                      <a:lnTo>
                        <a:pt x="26" y="17"/>
                      </a:lnTo>
                      <a:lnTo>
                        <a:pt x="27" y="21"/>
                      </a:lnTo>
                      <a:lnTo>
                        <a:pt x="27" y="24"/>
                      </a:lnTo>
                      <a:lnTo>
                        <a:pt x="27" y="28"/>
                      </a:lnTo>
                      <a:lnTo>
                        <a:pt x="26" y="31"/>
                      </a:lnTo>
                      <a:lnTo>
                        <a:pt x="26" y="35"/>
                      </a:lnTo>
                      <a:lnTo>
                        <a:pt x="25" y="34"/>
                      </a:lnTo>
                      <a:lnTo>
                        <a:pt x="24" y="34"/>
                      </a:lnTo>
                      <a:lnTo>
                        <a:pt x="23" y="33"/>
                      </a:lnTo>
                      <a:lnTo>
                        <a:pt x="22" y="33"/>
                      </a:lnTo>
                      <a:close/>
                    </a:path>
                  </a:pathLst>
                </a:custGeom>
                <a:solidFill>
                  <a:srgbClr val="007D00"/>
                </a:solidFill>
                <a:ln w="0">
                  <a:solidFill>
                    <a:srgbClr val="007D00"/>
                  </a:solidFill>
                  <a:prstDash val="solid"/>
                  <a:round/>
                  <a:headEnd/>
                  <a:tailEnd/>
                </a:ln>
              </p:spPr>
              <p:txBody>
                <a:bodyPr/>
                <a:lstStyle/>
                <a:p>
                  <a:endParaRPr lang="fr-FR"/>
                </a:p>
              </p:txBody>
            </p:sp>
            <p:sp>
              <p:nvSpPr>
                <p:cNvPr id="5172" name="Freeform 50"/>
                <p:cNvSpPr>
                  <a:spLocks/>
                </p:cNvSpPr>
                <p:nvPr/>
              </p:nvSpPr>
              <p:spPr bwMode="auto">
                <a:xfrm>
                  <a:off x="1279" y="1931"/>
                  <a:ext cx="17" cy="39"/>
                </a:xfrm>
                <a:custGeom>
                  <a:avLst/>
                  <a:gdLst>
                    <a:gd name="T0" fmla="*/ 0 w 17"/>
                    <a:gd name="T1" fmla="*/ 18 h 39"/>
                    <a:gd name="T2" fmla="*/ 0 w 17"/>
                    <a:gd name="T3" fmla="*/ 20 h 39"/>
                    <a:gd name="T4" fmla="*/ 0 w 17"/>
                    <a:gd name="T5" fmla="*/ 22 h 39"/>
                    <a:gd name="T6" fmla="*/ 0 w 17"/>
                    <a:gd name="T7" fmla="*/ 24 h 39"/>
                    <a:gd name="T8" fmla="*/ 0 w 17"/>
                    <a:gd name="T9" fmla="*/ 26 h 39"/>
                    <a:gd name="T10" fmla="*/ 0 w 17"/>
                    <a:gd name="T11" fmla="*/ 28 h 39"/>
                    <a:gd name="T12" fmla="*/ 0 w 17"/>
                    <a:gd name="T13" fmla="*/ 30 h 39"/>
                    <a:gd name="T14" fmla="*/ 0 w 17"/>
                    <a:gd name="T15" fmla="*/ 32 h 39"/>
                    <a:gd name="T16" fmla="*/ 1 w 17"/>
                    <a:gd name="T17" fmla="*/ 34 h 39"/>
                    <a:gd name="T18" fmla="*/ 1 w 17"/>
                    <a:gd name="T19" fmla="*/ 36 h 39"/>
                    <a:gd name="T20" fmla="*/ 1 w 17"/>
                    <a:gd name="T21" fmla="*/ 38 h 39"/>
                    <a:gd name="T22" fmla="*/ 1 w 17"/>
                    <a:gd name="T23" fmla="*/ 38 h 39"/>
                    <a:gd name="T24" fmla="*/ 1 w 17"/>
                    <a:gd name="T25" fmla="*/ 38 h 39"/>
                    <a:gd name="T26" fmla="*/ 1 w 17"/>
                    <a:gd name="T27" fmla="*/ 39 h 39"/>
                    <a:gd name="T28" fmla="*/ 2 w 17"/>
                    <a:gd name="T29" fmla="*/ 39 h 39"/>
                    <a:gd name="T30" fmla="*/ 2 w 17"/>
                    <a:gd name="T31" fmla="*/ 39 h 39"/>
                    <a:gd name="T32" fmla="*/ 2 w 17"/>
                    <a:gd name="T33" fmla="*/ 39 h 39"/>
                    <a:gd name="T34" fmla="*/ 3 w 17"/>
                    <a:gd name="T35" fmla="*/ 39 h 39"/>
                    <a:gd name="T36" fmla="*/ 3 w 17"/>
                    <a:gd name="T37" fmla="*/ 39 h 39"/>
                    <a:gd name="T38" fmla="*/ 3 w 17"/>
                    <a:gd name="T39" fmla="*/ 39 h 39"/>
                    <a:gd name="T40" fmla="*/ 4 w 17"/>
                    <a:gd name="T41" fmla="*/ 39 h 39"/>
                    <a:gd name="T42" fmla="*/ 4 w 17"/>
                    <a:gd name="T43" fmla="*/ 38 h 39"/>
                    <a:gd name="T44" fmla="*/ 5 w 17"/>
                    <a:gd name="T45" fmla="*/ 36 h 39"/>
                    <a:gd name="T46" fmla="*/ 6 w 17"/>
                    <a:gd name="T47" fmla="*/ 35 h 39"/>
                    <a:gd name="T48" fmla="*/ 6 w 17"/>
                    <a:gd name="T49" fmla="*/ 34 h 39"/>
                    <a:gd name="T50" fmla="*/ 7 w 17"/>
                    <a:gd name="T51" fmla="*/ 32 h 39"/>
                    <a:gd name="T52" fmla="*/ 7 w 17"/>
                    <a:gd name="T53" fmla="*/ 31 h 39"/>
                    <a:gd name="T54" fmla="*/ 8 w 17"/>
                    <a:gd name="T55" fmla="*/ 30 h 39"/>
                    <a:gd name="T56" fmla="*/ 9 w 17"/>
                    <a:gd name="T57" fmla="*/ 28 h 39"/>
                    <a:gd name="T58" fmla="*/ 9 w 17"/>
                    <a:gd name="T59" fmla="*/ 27 h 39"/>
                    <a:gd name="T60" fmla="*/ 10 w 17"/>
                    <a:gd name="T61" fmla="*/ 26 h 39"/>
                    <a:gd name="T62" fmla="*/ 10 w 17"/>
                    <a:gd name="T63" fmla="*/ 25 h 39"/>
                    <a:gd name="T64" fmla="*/ 10 w 17"/>
                    <a:gd name="T65" fmla="*/ 25 h 39"/>
                    <a:gd name="T66" fmla="*/ 11 w 17"/>
                    <a:gd name="T67" fmla="*/ 25 h 39"/>
                    <a:gd name="T68" fmla="*/ 11 w 17"/>
                    <a:gd name="T69" fmla="*/ 24 h 39"/>
                    <a:gd name="T70" fmla="*/ 11 w 17"/>
                    <a:gd name="T71" fmla="*/ 24 h 39"/>
                    <a:gd name="T72" fmla="*/ 12 w 17"/>
                    <a:gd name="T73" fmla="*/ 24 h 39"/>
                    <a:gd name="T74" fmla="*/ 12 w 17"/>
                    <a:gd name="T75" fmla="*/ 23 h 39"/>
                    <a:gd name="T76" fmla="*/ 12 w 17"/>
                    <a:gd name="T77" fmla="*/ 23 h 39"/>
                    <a:gd name="T78" fmla="*/ 12 w 17"/>
                    <a:gd name="T79" fmla="*/ 22 h 39"/>
                    <a:gd name="T80" fmla="*/ 13 w 17"/>
                    <a:gd name="T81" fmla="*/ 22 h 39"/>
                    <a:gd name="T82" fmla="*/ 13 w 17"/>
                    <a:gd name="T83" fmla="*/ 20 h 39"/>
                    <a:gd name="T84" fmla="*/ 13 w 17"/>
                    <a:gd name="T85" fmla="*/ 17 h 39"/>
                    <a:gd name="T86" fmla="*/ 14 w 17"/>
                    <a:gd name="T87" fmla="*/ 15 h 39"/>
                    <a:gd name="T88" fmla="*/ 14 w 17"/>
                    <a:gd name="T89" fmla="*/ 13 h 39"/>
                    <a:gd name="T90" fmla="*/ 15 w 17"/>
                    <a:gd name="T91" fmla="*/ 11 h 39"/>
                    <a:gd name="T92" fmla="*/ 15 w 17"/>
                    <a:gd name="T93" fmla="*/ 8 h 39"/>
                    <a:gd name="T94" fmla="*/ 15 w 17"/>
                    <a:gd name="T95" fmla="*/ 6 h 39"/>
                    <a:gd name="T96" fmla="*/ 16 w 17"/>
                    <a:gd name="T97" fmla="*/ 4 h 39"/>
                    <a:gd name="T98" fmla="*/ 16 w 17"/>
                    <a:gd name="T99" fmla="*/ 2 h 39"/>
                    <a:gd name="T100" fmla="*/ 17 w 17"/>
                    <a:gd name="T101" fmla="*/ 0 h 39"/>
                    <a:gd name="T102" fmla="*/ 15 w 17"/>
                    <a:gd name="T103" fmla="*/ 1 h 39"/>
                    <a:gd name="T104" fmla="*/ 13 w 17"/>
                    <a:gd name="T105" fmla="*/ 3 h 39"/>
                    <a:gd name="T106" fmla="*/ 12 w 17"/>
                    <a:gd name="T107" fmla="*/ 5 h 39"/>
                    <a:gd name="T108" fmla="*/ 10 w 17"/>
                    <a:gd name="T109" fmla="*/ 7 h 39"/>
                    <a:gd name="T110" fmla="*/ 8 w 17"/>
                    <a:gd name="T111" fmla="*/ 9 h 39"/>
                    <a:gd name="T112" fmla="*/ 7 w 17"/>
                    <a:gd name="T113" fmla="*/ 10 h 39"/>
                    <a:gd name="T114" fmla="*/ 5 w 17"/>
                    <a:gd name="T115" fmla="*/ 12 h 39"/>
                    <a:gd name="T116" fmla="*/ 3 w 17"/>
                    <a:gd name="T117" fmla="*/ 14 h 39"/>
                    <a:gd name="T118" fmla="*/ 2 w 17"/>
                    <a:gd name="T119" fmla="*/ 16 h 39"/>
                    <a:gd name="T120" fmla="*/ 0 w 17"/>
                    <a:gd name="T121" fmla="*/ 18 h 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
                    <a:gd name="T184" fmla="*/ 0 h 39"/>
                    <a:gd name="T185" fmla="*/ 17 w 17"/>
                    <a:gd name="T186" fmla="*/ 39 h 3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 h="39">
                      <a:moveTo>
                        <a:pt x="0" y="18"/>
                      </a:moveTo>
                      <a:lnTo>
                        <a:pt x="0" y="20"/>
                      </a:lnTo>
                      <a:lnTo>
                        <a:pt x="0" y="22"/>
                      </a:lnTo>
                      <a:lnTo>
                        <a:pt x="0" y="24"/>
                      </a:lnTo>
                      <a:lnTo>
                        <a:pt x="0" y="26"/>
                      </a:lnTo>
                      <a:lnTo>
                        <a:pt x="0" y="28"/>
                      </a:lnTo>
                      <a:lnTo>
                        <a:pt x="0" y="30"/>
                      </a:lnTo>
                      <a:lnTo>
                        <a:pt x="0" y="32"/>
                      </a:lnTo>
                      <a:lnTo>
                        <a:pt x="1" y="34"/>
                      </a:lnTo>
                      <a:lnTo>
                        <a:pt x="1" y="36"/>
                      </a:lnTo>
                      <a:lnTo>
                        <a:pt x="1" y="38"/>
                      </a:lnTo>
                      <a:lnTo>
                        <a:pt x="1" y="39"/>
                      </a:lnTo>
                      <a:lnTo>
                        <a:pt x="2" y="39"/>
                      </a:lnTo>
                      <a:lnTo>
                        <a:pt x="3" y="39"/>
                      </a:lnTo>
                      <a:lnTo>
                        <a:pt x="4" y="39"/>
                      </a:lnTo>
                      <a:lnTo>
                        <a:pt x="4" y="38"/>
                      </a:lnTo>
                      <a:lnTo>
                        <a:pt x="5" y="36"/>
                      </a:lnTo>
                      <a:lnTo>
                        <a:pt x="6" y="35"/>
                      </a:lnTo>
                      <a:lnTo>
                        <a:pt x="6" y="34"/>
                      </a:lnTo>
                      <a:lnTo>
                        <a:pt x="7" y="32"/>
                      </a:lnTo>
                      <a:lnTo>
                        <a:pt x="7" y="31"/>
                      </a:lnTo>
                      <a:lnTo>
                        <a:pt x="8" y="30"/>
                      </a:lnTo>
                      <a:lnTo>
                        <a:pt x="9" y="28"/>
                      </a:lnTo>
                      <a:lnTo>
                        <a:pt x="9" y="27"/>
                      </a:lnTo>
                      <a:lnTo>
                        <a:pt x="10" y="26"/>
                      </a:lnTo>
                      <a:lnTo>
                        <a:pt x="10" y="25"/>
                      </a:lnTo>
                      <a:lnTo>
                        <a:pt x="11" y="25"/>
                      </a:lnTo>
                      <a:lnTo>
                        <a:pt x="11" y="24"/>
                      </a:lnTo>
                      <a:lnTo>
                        <a:pt x="12" y="24"/>
                      </a:lnTo>
                      <a:lnTo>
                        <a:pt x="12" y="23"/>
                      </a:lnTo>
                      <a:lnTo>
                        <a:pt x="12" y="22"/>
                      </a:lnTo>
                      <a:lnTo>
                        <a:pt x="13" y="22"/>
                      </a:lnTo>
                      <a:lnTo>
                        <a:pt x="13" y="20"/>
                      </a:lnTo>
                      <a:lnTo>
                        <a:pt x="13" y="17"/>
                      </a:lnTo>
                      <a:lnTo>
                        <a:pt x="14" y="15"/>
                      </a:lnTo>
                      <a:lnTo>
                        <a:pt x="14" y="13"/>
                      </a:lnTo>
                      <a:lnTo>
                        <a:pt x="15" y="11"/>
                      </a:lnTo>
                      <a:lnTo>
                        <a:pt x="15" y="8"/>
                      </a:lnTo>
                      <a:lnTo>
                        <a:pt x="15" y="6"/>
                      </a:lnTo>
                      <a:lnTo>
                        <a:pt x="16" y="4"/>
                      </a:lnTo>
                      <a:lnTo>
                        <a:pt x="16" y="2"/>
                      </a:lnTo>
                      <a:lnTo>
                        <a:pt x="17" y="0"/>
                      </a:lnTo>
                      <a:lnTo>
                        <a:pt x="15" y="1"/>
                      </a:lnTo>
                      <a:lnTo>
                        <a:pt x="13" y="3"/>
                      </a:lnTo>
                      <a:lnTo>
                        <a:pt x="12" y="5"/>
                      </a:lnTo>
                      <a:lnTo>
                        <a:pt x="10" y="7"/>
                      </a:lnTo>
                      <a:lnTo>
                        <a:pt x="8" y="9"/>
                      </a:lnTo>
                      <a:lnTo>
                        <a:pt x="7" y="10"/>
                      </a:lnTo>
                      <a:lnTo>
                        <a:pt x="5" y="12"/>
                      </a:lnTo>
                      <a:lnTo>
                        <a:pt x="3" y="14"/>
                      </a:lnTo>
                      <a:lnTo>
                        <a:pt x="2" y="16"/>
                      </a:lnTo>
                      <a:lnTo>
                        <a:pt x="0" y="18"/>
                      </a:lnTo>
                      <a:close/>
                    </a:path>
                  </a:pathLst>
                </a:custGeom>
                <a:solidFill>
                  <a:srgbClr val="BF1800"/>
                </a:solidFill>
                <a:ln w="0">
                  <a:solidFill>
                    <a:srgbClr val="BF1800"/>
                  </a:solidFill>
                  <a:prstDash val="solid"/>
                  <a:round/>
                  <a:headEnd/>
                  <a:tailEnd/>
                </a:ln>
              </p:spPr>
              <p:txBody>
                <a:bodyPr/>
                <a:lstStyle/>
                <a:p>
                  <a:endParaRPr lang="fr-FR"/>
                </a:p>
              </p:txBody>
            </p:sp>
            <p:sp>
              <p:nvSpPr>
                <p:cNvPr id="5173" name="Freeform 51"/>
                <p:cNvSpPr>
                  <a:spLocks/>
                </p:cNvSpPr>
                <p:nvPr/>
              </p:nvSpPr>
              <p:spPr bwMode="auto">
                <a:xfrm>
                  <a:off x="1058" y="1773"/>
                  <a:ext cx="251" cy="161"/>
                </a:xfrm>
                <a:custGeom>
                  <a:avLst/>
                  <a:gdLst>
                    <a:gd name="T0" fmla="*/ 230 w 251"/>
                    <a:gd name="T1" fmla="*/ 111 h 161"/>
                    <a:gd name="T2" fmla="*/ 251 w 251"/>
                    <a:gd name="T3" fmla="*/ 0 h 161"/>
                    <a:gd name="T4" fmla="*/ 241 w 251"/>
                    <a:gd name="T5" fmla="*/ 3 h 161"/>
                    <a:gd name="T6" fmla="*/ 232 w 251"/>
                    <a:gd name="T7" fmla="*/ 6 h 161"/>
                    <a:gd name="T8" fmla="*/ 225 w 251"/>
                    <a:gd name="T9" fmla="*/ 8 h 161"/>
                    <a:gd name="T10" fmla="*/ 218 w 251"/>
                    <a:gd name="T11" fmla="*/ 9 h 161"/>
                    <a:gd name="T12" fmla="*/ 212 w 251"/>
                    <a:gd name="T13" fmla="*/ 11 h 161"/>
                    <a:gd name="T14" fmla="*/ 206 w 251"/>
                    <a:gd name="T15" fmla="*/ 12 h 161"/>
                    <a:gd name="T16" fmla="*/ 199 w 251"/>
                    <a:gd name="T17" fmla="*/ 13 h 161"/>
                    <a:gd name="T18" fmla="*/ 191 w 251"/>
                    <a:gd name="T19" fmla="*/ 15 h 161"/>
                    <a:gd name="T20" fmla="*/ 183 w 251"/>
                    <a:gd name="T21" fmla="*/ 18 h 161"/>
                    <a:gd name="T22" fmla="*/ 173 w 251"/>
                    <a:gd name="T23" fmla="*/ 21 h 161"/>
                    <a:gd name="T24" fmla="*/ 151 w 251"/>
                    <a:gd name="T25" fmla="*/ 27 h 161"/>
                    <a:gd name="T26" fmla="*/ 131 w 251"/>
                    <a:gd name="T27" fmla="*/ 32 h 161"/>
                    <a:gd name="T28" fmla="*/ 111 w 251"/>
                    <a:gd name="T29" fmla="*/ 35 h 161"/>
                    <a:gd name="T30" fmla="*/ 91 w 251"/>
                    <a:gd name="T31" fmla="*/ 37 h 161"/>
                    <a:gd name="T32" fmla="*/ 73 w 251"/>
                    <a:gd name="T33" fmla="*/ 37 h 161"/>
                    <a:gd name="T34" fmla="*/ 56 w 251"/>
                    <a:gd name="T35" fmla="*/ 36 h 161"/>
                    <a:gd name="T36" fmla="*/ 40 w 251"/>
                    <a:gd name="T37" fmla="*/ 34 h 161"/>
                    <a:gd name="T38" fmla="*/ 25 w 251"/>
                    <a:gd name="T39" fmla="*/ 31 h 161"/>
                    <a:gd name="T40" fmla="*/ 12 w 251"/>
                    <a:gd name="T41" fmla="*/ 26 h 161"/>
                    <a:gd name="T42" fmla="*/ 0 w 251"/>
                    <a:gd name="T43" fmla="*/ 21 h 161"/>
                    <a:gd name="T44" fmla="*/ 3 w 251"/>
                    <a:gd name="T45" fmla="*/ 34 h 161"/>
                    <a:gd name="T46" fmla="*/ 7 w 251"/>
                    <a:gd name="T47" fmla="*/ 46 h 161"/>
                    <a:gd name="T48" fmla="*/ 10 w 251"/>
                    <a:gd name="T49" fmla="*/ 58 h 161"/>
                    <a:gd name="T50" fmla="*/ 13 w 251"/>
                    <a:gd name="T51" fmla="*/ 70 h 161"/>
                    <a:gd name="T52" fmla="*/ 17 w 251"/>
                    <a:gd name="T53" fmla="*/ 83 h 161"/>
                    <a:gd name="T54" fmla="*/ 20 w 251"/>
                    <a:gd name="T55" fmla="*/ 95 h 161"/>
                    <a:gd name="T56" fmla="*/ 23 w 251"/>
                    <a:gd name="T57" fmla="*/ 107 h 161"/>
                    <a:gd name="T58" fmla="*/ 27 w 251"/>
                    <a:gd name="T59" fmla="*/ 119 h 161"/>
                    <a:gd name="T60" fmla="*/ 30 w 251"/>
                    <a:gd name="T61" fmla="*/ 132 h 161"/>
                    <a:gd name="T62" fmla="*/ 33 w 251"/>
                    <a:gd name="T63" fmla="*/ 144 h 161"/>
                    <a:gd name="T64" fmla="*/ 45 w 251"/>
                    <a:gd name="T65" fmla="*/ 147 h 161"/>
                    <a:gd name="T66" fmla="*/ 56 w 251"/>
                    <a:gd name="T67" fmla="*/ 151 h 161"/>
                    <a:gd name="T68" fmla="*/ 67 w 251"/>
                    <a:gd name="T69" fmla="*/ 154 h 161"/>
                    <a:gd name="T70" fmla="*/ 78 w 251"/>
                    <a:gd name="T71" fmla="*/ 156 h 161"/>
                    <a:gd name="T72" fmla="*/ 90 w 251"/>
                    <a:gd name="T73" fmla="*/ 158 h 161"/>
                    <a:gd name="T74" fmla="*/ 101 w 251"/>
                    <a:gd name="T75" fmla="*/ 160 h 161"/>
                    <a:gd name="T76" fmla="*/ 112 w 251"/>
                    <a:gd name="T77" fmla="*/ 161 h 161"/>
                    <a:gd name="T78" fmla="*/ 124 w 251"/>
                    <a:gd name="T79" fmla="*/ 161 h 161"/>
                    <a:gd name="T80" fmla="*/ 135 w 251"/>
                    <a:gd name="T81" fmla="*/ 161 h 161"/>
                    <a:gd name="T82" fmla="*/ 146 w 251"/>
                    <a:gd name="T83" fmla="*/ 159 h 161"/>
                    <a:gd name="T84" fmla="*/ 156 w 251"/>
                    <a:gd name="T85" fmla="*/ 159 h 161"/>
                    <a:gd name="T86" fmla="*/ 165 w 251"/>
                    <a:gd name="T87" fmla="*/ 157 h 161"/>
                    <a:gd name="T88" fmla="*/ 174 w 251"/>
                    <a:gd name="T89" fmla="*/ 155 h 161"/>
                    <a:gd name="T90" fmla="*/ 182 w 251"/>
                    <a:gd name="T91" fmla="*/ 151 h 161"/>
                    <a:gd name="T92" fmla="*/ 191 w 251"/>
                    <a:gd name="T93" fmla="*/ 147 h 161"/>
                    <a:gd name="T94" fmla="*/ 199 w 251"/>
                    <a:gd name="T95" fmla="*/ 142 h 161"/>
                    <a:gd name="T96" fmla="*/ 208 w 251"/>
                    <a:gd name="T97" fmla="*/ 135 h 161"/>
                    <a:gd name="T98" fmla="*/ 215 w 251"/>
                    <a:gd name="T99" fmla="*/ 128 h 161"/>
                    <a:gd name="T100" fmla="*/ 223 w 251"/>
                    <a:gd name="T101" fmla="*/ 120 h 161"/>
                    <a:gd name="T102" fmla="*/ 230 w 251"/>
                    <a:gd name="T103" fmla="*/ 111 h 1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1"/>
                    <a:gd name="T157" fmla="*/ 0 h 161"/>
                    <a:gd name="T158" fmla="*/ 251 w 251"/>
                    <a:gd name="T159" fmla="*/ 161 h 1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1" h="161">
                      <a:moveTo>
                        <a:pt x="230" y="111"/>
                      </a:moveTo>
                      <a:lnTo>
                        <a:pt x="251" y="0"/>
                      </a:lnTo>
                      <a:lnTo>
                        <a:pt x="241" y="3"/>
                      </a:lnTo>
                      <a:lnTo>
                        <a:pt x="232" y="6"/>
                      </a:lnTo>
                      <a:lnTo>
                        <a:pt x="225" y="8"/>
                      </a:lnTo>
                      <a:lnTo>
                        <a:pt x="218" y="9"/>
                      </a:lnTo>
                      <a:lnTo>
                        <a:pt x="212" y="11"/>
                      </a:lnTo>
                      <a:lnTo>
                        <a:pt x="206" y="12"/>
                      </a:lnTo>
                      <a:lnTo>
                        <a:pt x="199" y="13"/>
                      </a:lnTo>
                      <a:lnTo>
                        <a:pt x="191" y="15"/>
                      </a:lnTo>
                      <a:lnTo>
                        <a:pt x="183" y="18"/>
                      </a:lnTo>
                      <a:lnTo>
                        <a:pt x="173" y="21"/>
                      </a:lnTo>
                      <a:lnTo>
                        <a:pt x="151" y="27"/>
                      </a:lnTo>
                      <a:lnTo>
                        <a:pt x="131" y="32"/>
                      </a:lnTo>
                      <a:lnTo>
                        <a:pt x="111" y="35"/>
                      </a:lnTo>
                      <a:lnTo>
                        <a:pt x="91" y="37"/>
                      </a:lnTo>
                      <a:lnTo>
                        <a:pt x="73" y="37"/>
                      </a:lnTo>
                      <a:lnTo>
                        <a:pt x="56" y="36"/>
                      </a:lnTo>
                      <a:lnTo>
                        <a:pt x="40" y="34"/>
                      </a:lnTo>
                      <a:lnTo>
                        <a:pt x="25" y="31"/>
                      </a:lnTo>
                      <a:lnTo>
                        <a:pt x="12" y="26"/>
                      </a:lnTo>
                      <a:lnTo>
                        <a:pt x="0" y="21"/>
                      </a:lnTo>
                      <a:lnTo>
                        <a:pt x="3" y="34"/>
                      </a:lnTo>
                      <a:lnTo>
                        <a:pt x="7" y="46"/>
                      </a:lnTo>
                      <a:lnTo>
                        <a:pt x="10" y="58"/>
                      </a:lnTo>
                      <a:lnTo>
                        <a:pt x="13" y="70"/>
                      </a:lnTo>
                      <a:lnTo>
                        <a:pt x="17" y="83"/>
                      </a:lnTo>
                      <a:lnTo>
                        <a:pt x="20" y="95"/>
                      </a:lnTo>
                      <a:lnTo>
                        <a:pt x="23" y="107"/>
                      </a:lnTo>
                      <a:lnTo>
                        <a:pt x="27" y="119"/>
                      </a:lnTo>
                      <a:lnTo>
                        <a:pt x="30" y="132"/>
                      </a:lnTo>
                      <a:lnTo>
                        <a:pt x="33" y="144"/>
                      </a:lnTo>
                      <a:lnTo>
                        <a:pt x="45" y="147"/>
                      </a:lnTo>
                      <a:lnTo>
                        <a:pt x="56" y="151"/>
                      </a:lnTo>
                      <a:lnTo>
                        <a:pt x="67" y="154"/>
                      </a:lnTo>
                      <a:lnTo>
                        <a:pt x="78" y="156"/>
                      </a:lnTo>
                      <a:lnTo>
                        <a:pt x="90" y="158"/>
                      </a:lnTo>
                      <a:lnTo>
                        <a:pt x="101" y="160"/>
                      </a:lnTo>
                      <a:lnTo>
                        <a:pt x="112" y="161"/>
                      </a:lnTo>
                      <a:lnTo>
                        <a:pt x="124" y="161"/>
                      </a:lnTo>
                      <a:lnTo>
                        <a:pt x="135" y="161"/>
                      </a:lnTo>
                      <a:lnTo>
                        <a:pt x="146" y="159"/>
                      </a:lnTo>
                      <a:lnTo>
                        <a:pt x="156" y="159"/>
                      </a:lnTo>
                      <a:lnTo>
                        <a:pt x="165" y="157"/>
                      </a:lnTo>
                      <a:lnTo>
                        <a:pt x="174" y="155"/>
                      </a:lnTo>
                      <a:lnTo>
                        <a:pt x="182" y="151"/>
                      </a:lnTo>
                      <a:lnTo>
                        <a:pt x="191" y="147"/>
                      </a:lnTo>
                      <a:lnTo>
                        <a:pt x="199" y="142"/>
                      </a:lnTo>
                      <a:lnTo>
                        <a:pt x="208" y="135"/>
                      </a:lnTo>
                      <a:lnTo>
                        <a:pt x="215" y="128"/>
                      </a:lnTo>
                      <a:lnTo>
                        <a:pt x="223" y="120"/>
                      </a:lnTo>
                      <a:lnTo>
                        <a:pt x="230" y="111"/>
                      </a:lnTo>
                      <a:close/>
                    </a:path>
                  </a:pathLst>
                </a:custGeom>
                <a:solidFill>
                  <a:srgbClr val="D0D0D0"/>
                </a:solidFill>
                <a:ln w="0">
                  <a:solidFill>
                    <a:srgbClr val="E0E0E0"/>
                  </a:solidFill>
                  <a:prstDash val="solid"/>
                  <a:round/>
                  <a:headEnd/>
                  <a:tailEnd/>
                </a:ln>
              </p:spPr>
              <p:txBody>
                <a:bodyPr/>
                <a:lstStyle/>
                <a:p>
                  <a:endParaRPr lang="fr-FR"/>
                </a:p>
              </p:txBody>
            </p:sp>
            <p:sp>
              <p:nvSpPr>
                <p:cNvPr id="5174" name="Freeform 52"/>
                <p:cNvSpPr>
                  <a:spLocks/>
                </p:cNvSpPr>
                <p:nvPr/>
              </p:nvSpPr>
              <p:spPr bwMode="auto">
                <a:xfrm>
                  <a:off x="1082" y="1777"/>
                  <a:ext cx="222" cy="156"/>
                </a:xfrm>
                <a:custGeom>
                  <a:avLst/>
                  <a:gdLst>
                    <a:gd name="T0" fmla="*/ 203 w 222"/>
                    <a:gd name="T1" fmla="*/ 109 h 156"/>
                    <a:gd name="T2" fmla="*/ 204 w 222"/>
                    <a:gd name="T3" fmla="*/ 98 h 156"/>
                    <a:gd name="T4" fmla="*/ 206 w 222"/>
                    <a:gd name="T5" fmla="*/ 87 h 156"/>
                    <a:gd name="T6" fmla="*/ 208 w 222"/>
                    <a:gd name="T7" fmla="*/ 76 h 156"/>
                    <a:gd name="T8" fmla="*/ 210 w 222"/>
                    <a:gd name="T9" fmla="*/ 65 h 156"/>
                    <a:gd name="T10" fmla="*/ 212 w 222"/>
                    <a:gd name="T11" fmla="*/ 54 h 156"/>
                    <a:gd name="T12" fmla="*/ 214 w 222"/>
                    <a:gd name="T13" fmla="*/ 43 h 156"/>
                    <a:gd name="T14" fmla="*/ 216 w 222"/>
                    <a:gd name="T15" fmla="*/ 32 h 156"/>
                    <a:gd name="T16" fmla="*/ 218 w 222"/>
                    <a:gd name="T17" fmla="*/ 22 h 156"/>
                    <a:gd name="T18" fmla="*/ 220 w 222"/>
                    <a:gd name="T19" fmla="*/ 11 h 156"/>
                    <a:gd name="T20" fmla="*/ 222 w 222"/>
                    <a:gd name="T21" fmla="*/ 0 h 156"/>
                    <a:gd name="T22" fmla="*/ 212 w 222"/>
                    <a:gd name="T23" fmla="*/ 3 h 156"/>
                    <a:gd name="T24" fmla="*/ 204 w 222"/>
                    <a:gd name="T25" fmla="*/ 5 h 156"/>
                    <a:gd name="T26" fmla="*/ 197 w 222"/>
                    <a:gd name="T27" fmla="*/ 7 h 156"/>
                    <a:gd name="T28" fmla="*/ 191 w 222"/>
                    <a:gd name="T29" fmla="*/ 8 h 156"/>
                    <a:gd name="T30" fmla="*/ 185 w 222"/>
                    <a:gd name="T31" fmla="*/ 9 h 156"/>
                    <a:gd name="T32" fmla="*/ 179 w 222"/>
                    <a:gd name="T33" fmla="*/ 10 h 156"/>
                    <a:gd name="T34" fmla="*/ 173 w 222"/>
                    <a:gd name="T35" fmla="*/ 11 h 156"/>
                    <a:gd name="T36" fmla="*/ 166 w 222"/>
                    <a:gd name="T37" fmla="*/ 13 h 156"/>
                    <a:gd name="T38" fmla="*/ 157 w 222"/>
                    <a:gd name="T39" fmla="*/ 15 h 156"/>
                    <a:gd name="T40" fmla="*/ 148 w 222"/>
                    <a:gd name="T41" fmla="*/ 19 h 156"/>
                    <a:gd name="T42" fmla="*/ 127 w 222"/>
                    <a:gd name="T43" fmla="*/ 25 h 156"/>
                    <a:gd name="T44" fmla="*/ 109 w 222"/>
                    <a:gd name="T45" fmla="*/ 31 h 156"/>
                    <a:gd name="T46" fmla="*/ 92 w 222"/>
                    <a:gd name="T47" fmla="*/ 35 h 156"/>
                    <a:gd name="T48" fmla="*/ 76 w 222"/>
                    <a:gd name="T49" fmla="*/ 39 h 156"/>
                    <a:gd name="T50" fmla="*/ 61 w 222"/>
                    <a:gd name="T51" fmla="*/ 41 h 156"/>
                    <a:gd name="T52" fmla="*/ 48 w 222"/>
                    <a:gd name="T53" fmla="*/ 42 h 156"/>
                    <a:gd name="T54" fmla="*/ 35 w 222"/>
                    <a:gd name="T55" fmla="*/ 42 h 156"/>
                    <a:gd name="T56" fmla="*/ 23 w 222"/>
                    <a:gd name="T57" fmla="*/ 40 h 156"/>
                    <a:gd name="T58" fmla="*/ 11 w 222"/>
                    <a:gd name="T59" fmla="*/ 37 h 156"/>
                    <a:gd name="T60" fmla="*/ 0 w 222"/>
                    <a:gd name="T61" fmla="*/ 32 h 156"/>
                    <a:gd name="T62" fmla="*/ 3 w 222"/>
                    <a:gd name="T63" fmla="*/ 45 h 156"/>
                    <a:gd name="T64" fmla="*/ 5 w 222"/>
                    <a:gd name="T65" fmla="*/ 57 h 156"/>
                    <a:gd name="T66" fmla="*/ 7 w 222"/>
                    <a:gd name="T67" fmla="*/ 68 h 156"/>
                    <a:gd name="T68" fmla="*/ 8 w 222"/>
                    <a:gd name="T69" fmla="*/ 78 h 156"/>
                    <a:gd name="T70" fmla="*/ 9 w 222"/>
                    <a:gd name="T71" fmla="*/ 88 h 156"/>
                    <a:gd name="T72" fmla="*/ 10 w 222"/>
                    <a:gd name="T73" fmla="*/ 97 h 156"/>
                    <a:gd name="T74" fmla="*/ 12 w 222"/>
                    <a:gd name="T75" fmla="*/ 107 h 156"/>
                    <a:gd name="T76" fmla="*/ 13 w 222"/>
                    <a:gd name="T77" fmla="*/ 117 h 156"/>
                    <a:gd name="T78" fmla="*/ 15 w 222"/>
                    <a:gd name="T79" fmla="*/ 128 h 156"/>
                    <a:gd name="T80" fmla="*/ 18 w 222"/>
                    <a:gd name="T81" fmla="*/ 139 h 156"/>
                    <a:gd name="T82" fmla="*/ 29 w 222"/>
                    <a:gd name="T83" fmla="*/ 143 h 156"/>
                    <a:gd name="T84" fmla="*/ 40 w 222"/>
                    <a:gd name="T85" fmla="*/ 146 h 156"/>
                    <a:gd name="T86" fmla="*/ 50 w 222"/>
                    <a:gd name="T87" fmla="*/ 149 h 156"/>
                    <a:gd name="T88" fmla="*/ 60 w 222"/>
                    <a:gd name="T89" fmla="*/ 152 h 156"/>
                    <a:gd name="T90" fmla="*/ 70 w 222"/>
                    <a:gd name="T91" fmla="*/ 154 h 156"/>
                    <a:gd name="T92" fmla="*/ 80 w 222"/>
                    <a:gd name="T93" fmla="*/ 155 h 156"/>
                    <a:gd name="T94" fmla="*/ 90 w 222"/>
                    <a:gd name="T95" fmla="*/ 156 h 156"/>
                    <a:gd name="T96" fmla="*/ 101 w 222"/>
                    <a:gd name="T97" fmla="*/ 156 h 156"/>
                    <a:gd name="T98" fmla="*/ 111 w 222"/>
                    <a:gd name="T99" fmla="*/ 156 h 156"/>
                    <a:gd name="T100" fmla="*/ 122 w 222"/>
                    <a:gd name="T101" fmla="*/ 155 h 156"/>
                    <a:gd name="T102" fmla="*/ 131 w 222"/>
                    <a:gd name="T103" fmla="*/ 154 h 156"/>
                    <a:gd name="T104" fmla="*/ 140 w 222"/>
                    <a:gd name="T105" fmla="*/ 153 h 156"/>
                    <a:gd name="T106" fmla="*/ 149 w 222"/>
                    <a:gd name="T107" fmla="*/ 151 h 156"/>
                    <a:gd name="T108" fmla="*/ 157 w 222"/>
                    <a:gd name="T109" fmla="*/ 148 h 156"/>
                    <a:gd name="T110" fmla="*/ 165 w 222"/>
                    <a:gd name="T111" fmla="*/ 144 h 156"/>
                    <a:gd name="T112" fmla="*/ 173 w 222"/>
                    <a:gd name="T113" fmla="*/ 139 h 156"/>
                    <a:gd name="T114" fmla="*/ 181 w 222"/>
                    <a:gd name="T115" fmla="*/ 133 h 156"/>
                    <a:gd name="T116" fmla="*/ 188 w 222"/>
                    <a:gd name="T117" fmla="*/ 126 h 156"/>
                    <a:gd name="T118" fmla="*/ 195 w 222"/>
                    <a:gd name="T119" fmla="*/ 118 h 156"/>
                    <a:gd name="T120" fmla="*/ 203 w 222"/>
                    <a:gd name="T121" fmla="*/ 109 h 1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2"/>
                    <a:gd name="T184" fmla="*/ 0 h 156"/>
                    <a:gd name="T185" fmla="*/ 222 w 222"/>
                    <a:gd name="T186" fmla="*/ 156 h 1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2" h="156">
                      <a:moveTo>
                        <a:pt x="203" y="109"/>
                      </a:moveTo>
                      <a:lnTo>
                        <a:pt x="204" y="98"/>
                      </a:lnTo>
                      <a:lnTo>
                        <a:pt x="206" y="87"/>
                      </a:lnTo>
                      <a:lnTo>
                        <a:pt x="208" y="76"/>
                      </a:lnTo>
                      <a:lnTo>
                        <a:pt x="210" y="65"/>
                      </a:lnTo>
                      <a:lnTo>
                        <a:pt x="212" y="54"/>
                      </a:lnTo>
                      <a:lnTo>
                        <a:pt x="214" y="43"/>
                      </a:lnTo>
                      <a:lnTo>
                        <a:pt x="216" y="32"/>
                      </a:lnTo>
                      <a:lnTo>
                        <a:pt x="218" y="22"/>
                      </a:lnTo>
                      <a:lnTo>
                        <a:pt x="220" y="11"/>
                      </a:lnTo>
                      <a:lnTo>
                        <a:pt x="222" y="0"/>
                      </a:lnTo>
                      <a:lnTo>
                        <a:pt x="212" y="3"/>
                      </a:lnTo>
                      <a:lnTo>
                        <a:pt x="204" y="5"/>
                      </a:lnTo>
                      <a:lnTo>
                        <a:pt x="197" y="7"/>
                      </a:lnTo>
                      <a:lnTo>
                        <a:pt x="191" y="8"/>
                      </a:lnTo>
                      <a:lnTo>
                        <a:pt x="185" y="9"/>
                      </a:lnTo>
                      <a:lnTo>
                        <a:pt x="179" y="10"/>
                      </a:lnTo>
                      <a:lnTo>
                        <a:pt x="173" y="11"/>
                      </a:lnTo>
                      <a:lnTo>
                        <a:pt x="166" y="13"/>
                      </a:lnTo>
                      <a:lnTo>
                        <a:pt x="157" y="15"/>
                      </a:lnTo>
                      <a:lnTo>
                        <a:pt x="148" y="19"/>
                      </a:lnTo>
                      <a:lnTo>
                        <a:pt x="127" y="25"/>
                      </a:lnTo>
                      <a:lnTo>
                        <a:pt x="109" y="31"/>
                      </a:lnTo>
                      <a:lnTo>
                        <a:pt x="92" y="35"/>
                      </a:lnTo>
                      <a:lnTo>
                        <a:pt x="76" y="39"/>
                      </a:lnTo>
                      <a:lnTo>
                        <a:pt x="61" y="41"/>
                      </a:lnTo>
                      <a:lnTo>
                        <a:pt x="48" y="42"/>
                      </a:lnTo>
                      <a:lnTo>
                        <a:pt x="35" y="42"/>
                      </a:lnTo>
                      <a:lnTo>
                        <a:pt x="23" y="40"/>
                      </a:lnTo>
                      <a:lnTo>
                        <a:pt x="11" y="37"/>
                      </a:lnTo>
                      <a:lnTo>
                        <a:pt x="0" y="32"/>
                      </a:lnTo>
                      <a:lnTo>
                        <a:pt x="3" y="45"/>
                      </a:lnTo>
                      <a:lnTo>
                        <a:pt x="5" y="57"/>
                      </a:lnTo>
                      <a:lnTo>
                        <a:pt x="7" y="68"/>
                      </a:lnTo>
                      <a:lnTo>
                        <a:pt x="8" y="78"/>
                      </a:lnTo>
                      <a:lnTo>
                        <a:pt x="9" y="88"/>
                      </a:lnTo>
                      <a:lnTo>
                        <a:pt x="10" y="97"/>
                      </a:lnTo>
                      <a:lnTo>
                        <a:pt x="12" y="107"/>
                      </a:lnTo>
                      <a:lnTo>
                        <a:pt x="13" y="117"/>
                      </a:lnTo>
                      <a:lnTo>
                        <a:pt x="15" y="128"/>
                      </a:lnTo>
                      <a:lnTo>
                        <a:pt x="18" y="139"/>
                      </a:lnTo>
                      <a:lnTo>
                        <a:pt x="29" y="143"/>
                      </a:lnTo>
                      <a:lnTo>
                        <a:pt x="40" y="146"/>
                      </a:lnTo>
                      <a:lnTo>
                        <a:pt x="50" y="149"/>
                      </a:lnTo>
                      <a:lnTo>
                        <a:pt x="60" y="152"/>
                      </a:lnTo>
                      <a:lnTo>
                        <a:pt x="70" y="154"/>
                      </a:lnTo>
                      <a:lnTo>
                        <a:pt x="80" y="155"/>
                      </a:lnTo>
                      <a:lnTo>
                        <a:pt x="90" y="156"/>
                      </a:lnTo>
                      <a:lnTo>
                        <a:pt x="101" y="156"/>
                      </a:lnTo>
                      <a:lnTo>
                        <a:pt x="111" y="156"/>
                      </a:lnTo>
                      <a:lnTo>
                        <a:pt x="122" y="155"/>
                      </a:lnTo>
                      <a:lnTo>
                        <a:pt x="131" y="154"/>
                      </a:lnTo>
                      <a:lnTo>
                        <a:pt x="140" y="153"/>
                      </a:lnTo>
                      <a:lnTo>
                        <a:pt x="149" y="151"/>
                      </a:lnTo>
                      <a:lnTo>
                        <a:pt x="157" y="148"/>
                      </a:lnTo>
                      <a:lnTo>
                        <a:pt x="165" y="144"/>
                      </a:lnTo>
                      <a:lnTo>
                        <a:pt x="173" y="139"/>
                      </a:lnTo>
                      <a:lnTo>
                        <a:pt x="181" y="133"/>
                      </a:lnTo>
                      <a:lnTo>
                        <a:pt x="188" y="126"/>
                      </a:lnTo>
                      <a:lnTo>
                        <a:pt x="195" y="118"/>
                      </a:lnTo>
                      <a:lnTo>
                        <a:pt x="203" y="109"/>
                      </a:lnTo>
                      <a:close/>
                    </a:path>
                  </a:pathLst>
                </a:custGeom>
                <a:solidFill>
                  <a:srgbClr val="E0E0E0"/>
                </a:solidFill>
                <a:ln w="0">
                  <a:solidFill>
                    <a:srgbClr val="E0E0E0"/>
                  </a:solidFill>
                  <a:prstDash val="solid"/>
                  <a:round/>
                  <a:headEnd/>
                  <a:tailEnd/>
                </a:ln>
              </p:spPr>
              <p:txBody>
                <a:bodyPr/>
                <a:lstStyle/>
                <a:p>
                  <a:endParaRPr lang="fr-FR"/>
                </a:p>
              </p:txBody>
            </p:sp>
            <p:sp>
              <p:nvSpPr>
                <p:cNvPr id="5175" name="Freeform 53"/>
                <p:cNvSpPr>
                  <a:spLocks/>
                </p:cNvSpPr>
                <p:nvPr/>
              </p:nvSpPr>
              <p:spPr bwMode="auto">
                <a:xfrm>
                  <a:off x="1106" y="1780"/>
                  <a:ext cx="193" cy="153"/>
                </a:xfrm>
                <a:custGeom>
                  <a:avLst/>
                  <a:gdLst>
                    <a:gd name="T0" fmla="*/ 174 w 193"/>
                    <a:gd name="T1" fmla="*/ 108 h 153"/>
                    <a:gd name="T2" fmla="*/ 176 w 193"/>
                    <a:gd name="T3" fmla="*/ 98 h 153"/>
                    <a:gd name="T4" fmla="*/ 178 w 193"/>
                    <a:gd name="T5" fmla="*/ 87 h 153"/>
                    <a:gd name="T6" fmla="*/ 180 w 193"/>
                    <a:gd name="T7" fmla="*/ 76 h 153"/>
                    <a:gd name="T8" fmla="*/ 182 w 193"/>
                    <a:gd name="T9" fmla="*/ 65 h 153"/>
                    <a:gd name="T10" fmla="*/ 184 w 193"/>
                    <a:gd name="T11" fmla="*/ 54 h 153"/>
                    <a:gd name="T12" fmla="*/ 185 w 193"/>
                    <a:gd name="T13" fmla="*/ 44 h 153"/>
                    <a:gd name="T14" fmla="*/ 187 w 193"/>
                    <a:gd name="T15" fmla="*/ 33 h 153"/>
                    <a:gd name="T16" fmla="*/ 189 w 193"/>
                    <a:gd name="T17" fmla="*/ 22 h 153"/>
                    <a:gd name="T18" fmla="*/ 191 w 193"/>
                    <a:gd name="T19" fmla="*/ 11 h 153"/>
                    <a:gd name="T20" fmla="*/ 193 w 193"/>
                    <a:gd name="T21" fmla="*/ 0 h 153"/>
                    <a:gd name="T22" fmla="*/ 183 w 193"/>
                    <a:gd name="T23" fmla="*/ 4 h 153"/>
                    <a:gd name="T24" fmla="*/ 175 w 193"/>
                    <a:gd name="T25" fmla="*/ 6 h 153"/>
                    <a:gd name="T26" fmla="*/ 169 w 193"/>
                    <a:gd name="T27" fmla="*/ 7 h 153"/>
                    <a:gd name="T28" fmla="*/ 163 w 193"/>
                    <a:gd name="T29" fmla="*/ 8 h 153"/>
                    <a:gd name="T30" fmla="*/ 158 w 193"/>
                    <a:gd name="T31" fmla="*/ 9 h 153"/>
                    <a:gd name="T32" fmla="*/ 152 w 193"/>
                    <a:gd name="T33" fmla="*/ 9 h 153"/>
                    <a:gd name="T34" fmla="*/ 146 w 193"/>
                    <a:gd name="T35" fmla="*/ 10 h 153"/>
                    <a:gd name="T36" fmla="*/ 140 w 193"/>
                    <a:gd name="T37" fmla="*/ 12 h 153"/>
                    <a:gd name="T38" fmla="*/ 132 w 193"/>
                    <a:gd name="T39" fmla="*/ 14 h 153"/>
                    <a:gd name="T40" fmla="*/ 123 w 193"/>
                    <a:gd name="T41" fmla="*/ 17 h 153"/>
                    <a:gd name="T42" fmla="*/ 103 w 193"/>
                    <a:gd name="T43" fmla="*/ 24 h 153"/>
                    <a:gd name="T44" fmla="*/ 87 w 193"/>
                    <a:gd name="T45" fmla="*/ 30 h 153"/>
                    <a:gd name="T46" fmla="*/ 73 w 193"/>
                    <a:gd name="T47" fmla="*/ 36 h 153"/>
                    <a:gd name="T48" fmla="*/ 60 w 193"/>
                    <a:gd name="T49" fmla="*/ 41 h 153"/>
                    <a:gd name="T50" fmla="*/ 49 w 193"/>
                    <a:gd name="T51" fmla="*/ 46 h 153"/>
                    <a:gd name="T52" fmla="*/ 39 w 193"/>
                    <a:gd name="T53" fmla="*/ 49 h 153"/>
                    <a:gd name="T54" fmla="*/ 30 w 193"/>
                    <a:gd name="T55" fmla="*/ 51 h 153"/>
                    <a:gd name="T56" fmla="*/ 21 w 193"/>
                    <a:gd name="T57" fmla="*/ 51 h 153"/>
                    <a:gd name="T58" fmla="*/ 11 w 193"/>
                    <a:gd name="T59" fmla="*/ 49 h 153"/>
                    <a:gd name="T60" fmla="*/ 1 w 193"/>
                    <a:gd name="T61" fmla="*/ 45 h 153"/>
                    <a:gd name="T62" fmla="*/ 3 w 193"/>
                    <a:gd name="T63" fmla="*/ 58 h 153"/>
                    <a:gd name="T64" fmla="*/ 4 w 193"/>
                    <a:gd name="T65" fmla="*/ 69 h 153"/>
                    <a:gd name="T66" fmla="*/ 4 w 193"/>
                    <a:gd name="T67" fmla="*/ 78 h 153"/>
                    <a:gd name="T68" fmla="*/ 3 w 193"/>
                    <a:gd name="T69" fmla="*/ 86 h 153"/>
                    <a:gd name="T70" fmla="*/ 2 w 193"/>
                    <a:gd name="T71" fmla="*/ 94 h 153"/>
                    <a:gd name="T72" fmla="*/ 1 w 193"/>
                    <a:gd name="T73" fmla="*/ 101 h 153"/>
                    <a:gd name="T74" fmla="*/ 0 w 193"/>
                    <a:gd name="T75" fmla="*/ 108 h 153"/>
                    <a:gd name="T76" fmla="*/ 0 w 193"/>
                    <a:gd name="T77" fmla="*/ 116 h 153"/>
                    <a:gd name="T78" fmla="*/ 1 w 193"/>
                    <a:gd name="T79" fmla="*/ 125 h 153"/>
                    <a:gd name="T80" fmla="*/ 3 w 193"/>
                    <a:gd name="T81" fmla="*/ 136 h 153"/>
                    <a:gd name="T82" fmla="*/ 14 w 193"/>
                    <a:gd name="T83" fmla="*/ 139 h 153"/>
                    <a:gd name="T84" fmla="*/ 23 w 193"/>
                    <a:gd name="T85" fmla="*/ 143 h 153"/>
                    <a:gd name="T86" fmla="*/ 33 w 193"/>
                    <a:gd name="T87" fmla="*/ 145 h 153"/>
                    <a:gd name="T88" fmla="*/ 42 w 193"/>
                    <a:gd name="T89" fmla="*/ 148 h 153"/>
                    <a:gd name="T90" fmla="*/ 51 w 193"/>
                    <a:gd name="T91" fmla="*/ 150 h 153"/>
                    <a:gd name="T92" fmla="*/ 60 w 193"/>
                    <a:gd name="T93" fmla="*/ 151 h 153"/>
                    <a:gd name="T94" fmla="*/ 69 w 193"/>
                    <a:gd name="T95" fmla="*/ 152 h 153"/>
                    <a:gd name="T96" fmla="*/ 78 w 193"/>
                    <a:gd name="T97" fmla="*/ 153 h 153"/>
                    <a:gd name="T98" fmla="*/ 88 w 193"/>
                    <a:gd name="T99" fmla="*/ 152 h 153"/>
                    <a:gd name="T100" fmla="*/ 98 w 193"/>
                    <a:gd name="T101" fmla="*/ 151 h 153"/>
                    <a:gd name="T102" fmla="*/ 107 w 193"/>
                    <a:gd name="T103" fmla="*/ 151 h 153"/>
                    <a:gd name="T104" fmla="*/ 115 w 193"/>
                    <a:gd name="T105" fmla="*/ 150 h 153"/>
                    <a:gd name="T106" fmla="*/ 123 w 193"/>
                    <a:gd name="T107" fmla="*/ 148 h 153"/>
                    <a:gd name="T108" fmla="*/ 131 w 193"/>
                    <a:gd name="T109" fmla="*/ 145 h 153"/>
                    <a:gd name="T110" fmla="*/ 139 w 193"/>
                    <a:gd name="T111" fmla="*/ 141 h 153"/>
                    <a:gd name="T112" fmla="*/ 146 w 193"/>
                    <a:gd name="T113" fmla="*/ 137 h 153"/>
                    <a:gd name="T114" fmla="*/ 154 w 193"/>
                    <a:gd name="T115" fmla="*/ 131 h 153"/>
                    <a:gd name="T116" fmla="*/ 161 w 193"/>
                    <a:gd name="T117" fmla="*/ 125 h 153"/>
                    <a:gd name="T118" fmla="*/ 168 w 193"/>
                    <a:gd name="T119" fmla="*/ 117 h 153"/>
                    <a:gd name="T120" fmla="*/ 174 w 193"/>
                    <a:gd name="T121" fmla="*/ 108 h 1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3"/>
                    <a:gd name="T184" fmla="*/ 0 h 153"/>
                    <a:gd name="T185" fmla="*/ 193 w 193"/>
                    <a:gd name="T186" fmla="*/ 153 h 1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3" h="153">
                      <a:moveTo>
                        <a:pt x="174" y="108"/>
                      </a:moveTo>
                      <a:lnTo>
                        <a:pt x="176" y="98"/>
                      </a:lnTo>
                      <a:lnTo>
                        <a:pt x="178" y="87"/>
                      </a:lnTo>
                      <a:lnTo>
                        <a:pt x="180" y="76"/>
                      </a:lnTo>
                      <a:lnTo>
                        <a:pt x="182" y="65"/>
                      </a:lnTo>
                      <a:lnTo>
                        <a:pt x="184" y="54"/>
                      </a:lnTo>
                      <a:lnTo>
                        <a:pt x="185" y="44"/>
                      </a:lnTo>
                      <a:lnTo>
                        <a:pt x="187" y="33"/>
                      </a:lnTo>
                      <a:lnTo>
                        <a:pt x="189" y="22"/>
                      </a:lnTo>
                      <a:lnTo>
                        <a:pt x="191" y="11"/>
                      </a:lnTo>
                      <a:lnTo>
                        <a:pt x="193" y="0"/>
                      </a:lnTo>
                      <a:lnTo>
                        <a:pt x="183" y="4"/>
                      </a:lnTo>
                      <a:lnTo>
                        <a:pt x="175" y="6"/>
                      </a:lnTo>
                      <a:lnTo>
                        <a:pt x="169" y="7"/>
                      </a:lnTo>
                      <a:lnTo>
                        <a:pt x="163" y="8"/>
                      </a:lnTo>
                      <a:lnTo>
                        <a:pt x="158" y="9"/>
                      </a:lnTo>
                      <a:lnTo>
                        <a:pt x="152" y="9"/>
                      </a:lnTo>
                      <a:lnTo>
                        <a:pt x="146" y="10"/>
                      </a:lnTo>
                      <a:lnTo>
                        <a:pt x="140" y="12"/>
                      </a:lnTo>
                      <a:lnTo>
                        <a:pt x="132" y="14"/>
                      </a:lnTo>
                      <a:lnTo>
                        <a:pt x="123" y="17"/>
                      </a:lnTo>
                      <a:lnTo>
                        <a:pt x="103" y="24"/>
                      </a:lnTo>
                      <a:lnTo>
                        <a:pt x="87" y="30"/>
                      </a:lnTo>
                      <a:lnTo>
                        <a:pt x="73" y="36"/>
                      </a:lnTo>
                      <a:lnTo>
                        <a:pt x="60" y="41"/>
                      </a:lnTo>
                      <a:lnTo>
                        <a:pt x="49" y="46"/>
                      </a:lnTo>
                      <a:lnTo>
                        <a:pt x="39" y="49"/>
                      </a:lnTo>
                      <a:lnTo>
                        <a:pt x="30" y="51"/>
                      </a:lnTo>
                      <a:lnTo>
                        <a:pt x="21" y="51"/>
                      </a:lnTo>
                      <a:lnTo>
                        <a:pt x="11" y="49"/>
                      </a:lnTo>
                      <a:lnTo>
                        <a:pt x="1" y="45"/>
                      </a:lnTo>
                      <a:lnTo>
                        <a:pt x="3" y="58"/>
                      </a:lnTo>
                      <a:lnTo>
                        <a:pt x="4" y="69"/>
                      </a:lnTo>
                      <a:lnTo>
                        <a:pt x="4" y="78"/>
                      </a:lnTo>
                      <a:lnTo>
                        <a:pt x="3" y="86"/>
                      </a:lnTo>
                      <a:lnTo>
                        <a:pt x="2" y="94"/>
                      </a:lnTo>
                      <a:lnTo>
                        <a:pt x="1" y="101"/>
                      </a:lnTo>
                      <a:lnTo>
                        <a:pt x="0" y="108"/>
                      </a:lnTo>
                      <a:lnTo>
                        <a:pt x="0" y="116"/>
                      </a:lnTo>
                      <a:lnTo>
                        <a:pt x="1" y="125"/>
                      </a:lnTo>
                      <a:lnTo>
                        <a:pt x="3" y="136"/>
                      </a:lnTo>
                      <a:lnTo>
                        <a:pt x="14" y="139"/>
                      </a:lnTo>
                      <a:lnTo>
                        <a:pt x="23" y="143"/>
                      </a:lnTo>
                      <a:lnTo>
                        <a:pt x="33" y="145"/>
                      </a:lnTo>
                      <a:lnTo>
                        <a:pt x="42" y="148"/>
                      </a:lnTo>
                      <a:lnTo>
                        <a:pt x="51" y="150"/>
                      </a:lnTo>
                      <a:lnTo>
                        <a:pt x="60" y="151"/>
                      </a:lnTo>
                      <a:lnTo>
                        <a:pt x="69" y="152"/>
                      </a:lnTo>
                      <a:lnTo>
                        <a:pt x="78" y="153"/>
                      </a:lnTo>
                      <a:lnTo>
                        <a:pt x="88" y="152"/>
                      </a:lnTo>
                      <a:lnTo>
                        <a:pt x="98" y="151"/>
                      </a:lnTo>
                      <a:lnTo>
                        <a:pt x="107" y="151"/>
                      </a:lnTo>
                      <a:lnTo>
                        <a:pt x="115" y="150"/>
                      </a:lnTo>
                      <a:lnTo>
                        <a:pt x="123" y="148"/>
                      </a:lnTo>
                      <a:lnTo>
                        <a:pt x="131" y="145"/>
                      </a:lnTo>
                      <a:lnTo>
                        <a:pt x="139" y="141"/>
                      </a:lnTo>
                      <a:lnTo>
                        <a:pt x="146" y="137"/>
                      </a:lnTo>
                      <a:lnTo>
                        <a:pt x="154" y="131"/>
                      </a:lnTo>
                      <a:lnTo>
                        <a:pt x="161" y="125"/>
                      </a:lnTo>
                      <a:lnTo>
                        <a:pt x="168" y="117"/>
                      </a:lnTo>
                      <a:lnTo>
                        <a:pt x="174" y="108"/>
                      </a:lnTo>
                      <a:close/>
                    </a:path>
                  </a:pathLst>
                </a:custGeom>
                <a:solidFill>
                  <a:srgbClr val="E0E0E0"/>
                </a:solidFill>
                <a:ln w="0">
                  <a:solidFill>
                    <a:srgbClr val="E0E0E0"/>
                  </a:solidFill>
                  <a:prstDash val="solid"/>
                  <a:round/>
                  <a:headEnd/>
                  <a:tailEnd/>
                </a:ln>
              </p:spPr>
              <p:txBody>
                <a:bodyPr/>
                <a:lstStyle/>
                <a:p>
                  <a:endParaRPr lang="fr-FR"/>
                </a:p>
              </p:txBody>
            </p:sp>
            <p:sp>
              <p:nvSpPr>
                <p:cNvPr id="5176" name="Freeform 54"/>
                <p:cNvSpPr>
                  <a:spLocks/>
                </p:cNvSpPr>
                <p:nvPr/>
              </p:nvSpPr>
              <p:spPr bwMode="auto">
                <a:xfrm>
                  <a:off x="1116" y="1784"/>
                  <a:ext cx="178" cy="148"/>
                </a:xfrm>
                <a:custGeom>
                  <a:avLst/>
                  <a:gdLst>
                    <a:gd name="T0" fmla="*/ 161 w 178"/>
                    <a:gd name="T1" fmla="*/ 107 h 148"/>
                    <a:gd name="T2" fmla="*/ 162 w 178"/>
                    <a:gd name="T3" fmla="*/ 96 h 148"/>
                    <a:gd name="T4" fmla="*/ 164 w 178"/>
                    <a:gd name="T5" fmla="*/ 86 h 148"/>
                    <a:gd name="T6" fmla="*/ 166 w 178"/>
                    <a:gd name="T7" fmla="*/ 75 h 148"/>
                    <a:gd name="T8" fmla="*/ 167 w 178"/>
                    <a:gd name="T9" fmla="*/ 64 h 148"/>
                    <a:gd name="T10" fmla="*/ 169 w 178"/>
                    <a:gd name="T11" fmla="*/ 54 h 148"/>
                    <a:gd name="T12" fmla="*/ 171 w 178"/>
                    <a:gd name="T13" fmla="*/ 43 h 148"/>
                    <a:gd name="T14" fmla="*/ 173 w 178"/>
                    <a:gd name="T15" fmla="*/ 32 h 148"/>
                    <a:gd name="T16" fmla="*/ 174 w 178"/>
                    <a:gd name="T17" fmla="*/ 22 h 148"/>
                    <a:gd name="T18" fmla="*/ 176 w 178"/>
                    <a:gd name="T19" fmla="*/ 11 h 148"/>
                    <a:gd name="T20" fmla="*/ 178 w 178"/>
                    <a:gd name="T21" fmla="*/ 0 h 148"/>
                    <a:gd name="T22" fmla="*/ 169 w 178"/>
                    <a:gd name="T23" fmla="*/ 3 h 148"/>
                    <a:gd name="T24" fmla="*/ 161 w 178"/>
                    <a:gd name="T25" fmla="*/ 5 h 148"/>
                    <a:gd name="T26" fmla="*/ 155 w 178"/>
                    <a:gd name="T27" fmla="*/ 6 h 148"/>
                    <a:gd name="T28" fmla="*/ 150 w 178"/>
                    <a:gd name="T29" fmla="*/ 7 h 148"/>
                    <a:gd name="T30" fmla="*/ 145 w 178"/>
                    <a:gd name="T31" fmla="*/ 7 h 148"/>
                    <a:gd name="T32" fmla="*/ 140 w 178"/>
                    <a:gd name="T33" fmla="*/ 8 h 148"/>
                    <a:gd name="T34" fmla="*/ 134 w 178"/>
                    <a:gd name="T35" fmla="*/ 8 h 148"/>
                    <a:gd name="T36" fmla="*/ 128 w 178"/>
                    <a:gd name="T37" fmla="*/ 9 h 148"/>
                    <a:gd name="T38" fmla="*/ 121 w 178"/>
                    <a:gd name="T39" fmla="*/ 11 h 148"/>
                    <a:gd name="T40" fmla="*/ 111 w 178"/>
                    <a:gd name="T41" fmla="*/ 14 h 148"/>
                    <a:gd name="T42" fmla="*/ 93 w 178"/>
                    <a:gd name="T43" fmla="*/ 21 h 148"/>
                    <a:gd name="T44" fmla="*/ 79 w 178"/>
                    <a:gd name="T45" fmla="*/ 29 h 148"/>
                    <a:gd name="T46" fmla="*/ 68 w 178"/>
                    <a:gd name="T47" fmla="*/ 36 h 148"/>
                    <a:gd name="T48" fmla="*/ 59 w 178"/>
                    <a:gd name="T49" fmla="*/ 43 h 148"/>
                    <a:gd name="T50" fmla="*/ 51 w 178"/>
                    <a:gd name="T51" fmla="*/ 50 h 148"/>
                    <a:gd name="T52" fmla="*/ 45 w 178"/>
                    <a:gd name="T53" fmla="*/ 55 h 148"/>
                    <a:gd name="T54" fmla="*/ 38 w 178"/>
                    <a:gd name="T55" fmla="*/ 58 h 148"/>
                    <a:gd name="T56" fmla="*/ 32 w 178"/>
                    <a:gd name="T57" fmla="*/ 60 h 148"/>
                    <a:gd name="T58" fmla="*/ 24 w 178"/>
                    <a:gd name="T59" fmla="*/ 59 h 148"/>
                    <a:gd name="T60" fmla="*/ 15 w 178"/>
                    <a:gd name="T61" fmla="*/ 56 h 148"/>
                    <a:gd name="T62" fmla="*/ 17 w 178"/>
                    <a:gd name="T63" fmla="*/ 69 h 148"/>
                    <a:gd name="T64" fmla="*/ 17 w 178"/>
                    <a:gd name="T65" fmla="*/ 80 h 148"/>
                    <a:gd name="T66" fmla="*/ 15 w 178"/>
                    <a:gd name="T67" fmla="*/ 88 h 148"/>
                    <a:gd name="T68" fmla="*/ 12 w 178"/>
                    <a:gd name="T69" fmla="*/ 94 h 148"/>
                    <a:gd name="T70" fmla="*/ 9 w 178"/>
                    <a:gd name="T71" fmla="*/ 99 h 148"/>
                    <a:gd name="T72" fmla="*/ 5 w 178"/>
                    <a:gd name="T73" fmla="*/ 103 h 148"/>
                    <a:gd name="T74" fmla="*/ 2 w 178"/>
                    <a:gd name="T75" fmla="*/ 108 h 148"/>
                    <a:gd name="T76" fmla="*/ 1 w 178"/>
                    <a:gd name="T77" fmla="*/ 114 h 148"/>
                    <a:gd name="T78" fmla="*/ 0 w 178"/>
                    <a:gd name="T79" fmla="*/ 121 h 148"/>
                    <a:gd name="T80" fmla="*/ 2 w 178"/>
                    <a:gd name="T81" fmla="*/ 131 h 148"/>
                    <a:gd name="T82" fmla="*/ 12 w 178"/>
                    <a:gd name="T83" fmla="*/ 135 h 148"/>
                    <a:gd name="T84" fmla="*/ 21 w 178"/>
                    <a:gd name="T85" fmla="*/ 138 h 148"/>
                    <a:gd name="T86" fmla="*/ 30 w 178"/>
                    <a:gd name="T87" fmla="*/ 141 h 148"/>
                    <a:gd name="T88" fmla="*/ 38 w 178"/>
                    <a:gd name="T89" fmla="*/ 143 h 148"/>
                    <a:gd name="T90" fmla="*/ 45 w 178"/>
                    <a:gd name="T91" fmla="*/ 145 h 148"/>
                    <a:gd name="T92" fmla="*/ 53 w 178"/>
                    <a:gd name="T93" fmla="*/ 147 h 148"/>
                    <a:gd name="T94" fmla="*/ 61 w 178"/>
                    <a:gd name="T95" fmla="*/ 148 h 148"/>
                    <a:gd name="T96" fmla="*/ 69 w 178"/>
                    <a:gd name="T97" fmla="*/ 148 h 148"/>
                    <a:gd name="T98" fmla="*/ 78 w 178"/>
                    <a:gd name="T99" fmla="*/ 148 h 148"/>
                    <a:gd name="T100" fmla="*/ 88 w 178"/>
                    <a:gd name="T101" fmla="*/ 147 h 148"/>
                    <a:gd name="T102" fmla="*/ 97 w 178"/>
                    <a:gd name="T103" fmla="*/ 146 h 148"/>
                    <a:gd name="T104" fmla="*/ 105 w 178"/>
                    <a:gd name="T105" fmla="*/ 145 h 148"/>
                    <a:gd name="T106" fmla="*/ 112 w 178"/>
                    <a:gd name="T107" fmla="*/ 144 h 148"/>
                    <a:gd name="T108" fmla="*/ 120 w 178"/>
                    <a:gd name="T109" fmla="*/ 141 h 148"/>
                    <a:gd name="T110" fmla="*/ 127 w 178"/>
                    <a:gd name="T111" fmla="*/ 138 h 148"/>
                    <a:gd name="T112" fmla="*/ 134 w 178"/>
                    <a:gd name="T113" fmla="*/ 134 h 148"/>
                    <a:gd name="T114" fmla="*/ 141 w 178"/>
                    <a:gd name="T115" fmla="*/ 129 h 148"/>
                    <a:gd name="T116" fmla="*/ 147 w 178"/>
                    <a:gd name="T117" fmla="*/ 123 h 148"/>
                    <a:gd name="T118" fmla="*/ 154 w 178"/>
                    <a:gd name="T119" fmla="*/ 116 h 148"/>
                    <a:gd name="T120" fmla="*/ 161 w 178"/>
                    <a:gd name="T121" fmla="*/ 107 h 14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8"/>
                    <a:gd name="T184" fmla="*/ 0 h 148"/>
                    <a:gd name="T185" fmla="*/ 178 w 178"/>
                    <a:gd name="T186" fmla="*/ 148 h 14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8" h="148">
                      <a:moveTo>
                        <a:pt x="161" y="107"/>
                      </a:moveTo>
                      <a:lnTo>
                        <a:pt x="162" y="96"/>
                      </a:lnTo>
                      <a:lnTo>
                        <a:pt x="164" y="86"/>
                      </a:lnTo>
                      <a:lnTo>
                        <a:pt x="166" y="75"/>
                      </a:lnTo>
                      <a:lnTo>
                        <a:pt x="167" y="64"/>
                      </a:lnTo>
                      <a:lnTo>
                        <a:pt x="169" y="54"/>
                      </a:lnTo>
                      <a:lnTo>
                        <a:pt x="171" y="43"/>
                      </a:lnTo>
                      <a:lnTo>
                        <a:pt x="173" y="32"/>
                      </a:lnTo>
                      <a:lnTo>
                        <a:pt x="174" y="22"/>
                      </a:lnTo>
                      <a:lnTo>
                        <a:pt x="176" y="11"/>
                      </a:lnTo>
                      <a:lnTo>
                        <a:pt x="178" y="0"/>
                      </a:lnTo>
                      <a:lnTo>
                        <a:pt x="169" y="3"/>
                      </a:lnTo>
                      <a:lnTo>
                        <a:pt x="161" y="5"/>
                      </a:lnTo>
                      <a:lnTo>
                        <a:pt x="155" y="6"/>
                      </a:lnTo>
                      <a:lnTo>
                        <a:pt x="150" y="7"/>
                      </a:lnTo>
                      <a:lnTo>
                        <a:pt x="145" y="7"/>
                      </a:lnTo>
                      <a:lnTo>
                        <a:pt x="140" y="8"/>
                      </a:lnTo>
                      <a:lnTo>
                        <a:pt x="134" y="8"/>
                      </a:lnTo>
                      <a:lnTo>
                        <a:pt x="128" y="9"/>
                      </a:lnTo>
                      <a:lnTo>
                        <a:pt x="121" y="11"/>
                      </a:lnTo>
                      <a:lnTo>
                        <a:pt x="111" y="14"/>
                      </a:lnTo>
                      <a:lnTo>
                        <a:pt x="93" y="21"/>
                      </a:lnTo>
                      <a:lnTo>
                        <a:pt x="79" y="29"/>
                      </a:lnTo>
                      <a:lnTo>
                        <a:pt x="68" y="36"/>
                      </a:lnTo>
                      <a:lnTo>
                        <a:pt x="59" y="43"/>
                      </a:lnTo>
                      <a:lnTo>
                        <a:pt x="51" y="50"/>
                      </a:lnTo>
                      <a:lnTo>
                        <a:pt x="45" y="55"/>
                      </a:lnTo>
                      <a:lnTo>
                        <a:pt x="38" y="58"/>
                      </a:lnTo>
                      <a:lnTo>
                        <a:pt x="32" y="60"/>
                      </a:lnTo>
                      <a:lnTo>
                        <a:pt x="24" y="59"/>
                      </a:lnTo>
                      <a:lnTo>
                        <a:pt x="15" y="56"/>
                      </a:lnTo>
                      <a:lnTo>
                        <a:pt x="17" y="69"/>
                      </a:lnTo>
                      <a:lnTo>
                        <a:pt x="17" y="80"/>
                      </a:lnTo>
                      <a:lnTo>
                        <a:pt x="15" y="88"/>
                      </a:lnTo>
                      <a:lnTo>
                        <a:pt x="12" y="94"/>
                      </a:lnTo>
                      <a:lnTo>
                        <a:pt x="9" y="99"/>
                      </a:lnTo>
                      <a:lnTo>
                        <a:pt x="5" y="103"/>
                      </a:lnTo>
                      <a:lnTo>
                        <a:pt x="2" y="108"/>
                      </a:lnTo>
                      <a:lnTo>
                        <a:pt x="1" y="114"/>
                      </a:lnTo>
                      <a:lnTo>
                        <a:pt x="0" y="121"/>
                      </a:lnTo>
                      <a:lnTo>
                        <a:pt x="2" y="131"/>
                      </a:lnTo>
                      <a:lnTo>
                        <a:pt x="12" y="135"/>
                      </a:lnTo>
                      <a:lnTo>
                        <a:pt x="21" y="138"/>
                      </a:lnTo>
                      <a:lnTo>
                        <a:pt x="30" y="141"/>
                      </a:lnTo>
                      <a:lnTo>
                        <a:pt x="38" y="143"/>
                      </a:lnTo>
                      <a:lnTo>
                        <a:pt x="45" y="145"/>
                      </a:lnTo>
                      <a:lnTo>
                        <a:pt x="53" y="147"/>
                      </a:lnTo>
                      <a:lnTo>
                        <a:pt x="61" y="148"/>
                      </a:lnTo>
                      <a:lnTo>
                        <a:pt x="69" y="148"/>
                      </a:lnTo>
                      <a:lnTo>
                        <a:pt x="78" y="148"/>
                      </a:lnTo>
                      <a:lnTo>
                        <a:pt x="88" y="147"/>
                      </a:lnTo>
                      <a:lnTo>
                        <a:pt x="97" y="146"/>
                      </a:lnTo>
                      <a:lnTo>
                        <a:pt x="105" y="145"/>
                      </a:lnTo>
                      <a:lnTo>
                        <a:pt x="112" y="144"/>
                      </a:lnTo>
                      <a:lnTo>
                        <a:pt x="120" y="141"/>
                      </a:lnTo>
                      <a:lnTo>
                        <a:pt x="127" y="138"/>
                      </a:lnTo>
                      <a:lnTo>
                        <a:pt x="134" y="134"/>
                      </a:lnTo>
                      <a:lnTo>
                        <a:pt x="141" y="129"/>
                      </a:lnTo>
                      <a:lnTo>
                        <a:pt x="147" y="123"/>
                      </a:lnTo>
                      <a:lnTo>
                        <a:pt x="154" y="116"/>
                      </a:lnTo>
                      <a:lnTo>
                        <a:pt x="161" y="107"/>
                      </a:lnTo>
                      <a:close/>
                    </a:path>
                  </a:pathLst>
                </a:custGeom>
                <a:solidFill>
                  <a:srgbClr val="F0F0F0"/>
                </a:solidFill>
                <a:ln w="0">
                  <a:solidFill>
                    <a:srgbClr val="F0F0F0"/>
                  </a:solidFill>
                  <a:prstDash val="solid"/>
                  <a:round/>
                  <a:headEnd/>
                  <a:tailEnd/>
                </a:ln>
              </p:spPr>
              <p:txBody>
                <a:bodyPr/>
                <a:lstStyle/>
                <a:p>
                  <a:endParaRPr lang="fr-FR"/>
                </a:p>
              </p:txBody>
            </p:sp>
            <p:sp>
              <p:nvSpPr>
                <p:cNvPr id="5177" name="Freeform 55"/>
                <p:cNvSpPr>
                  <a:spLocks/>
                </p:cNvSpPr>
                <p:nvPr/>
              </p:nvSpPr>
              <p:spPr bwMode="auto">
                <a:xfrm>
                  <a:off x="1126" y="1788"/>
                  <a:ext cx="163" cy="144"/>
                </a:xfrm>
                <a:custGeom>
                  <a:avLst/>
                  <a:gdLst>
                    <a:gd name="T0" fmla="*/ 147 w 163"/>
                    <a:gd name="T1" fmla="*/ 106 h 144"/>
                    <a:gd name="T2" fmla="*/ 163 w 163"/>
                    <a:gd name="T3" fmla="*/ 0 h 144"/>
                    <a:gd name="T4" fmla="*/ 154 w 163"/>
                    <a:gd name="T5" fmla="*/ 3 h 144"/>
                    <a:gd name="T6" fmla="*/ 147 w 163"/>
                    <a:gd name="T7" fmla="*/ 5 h 144"/>
                    <a:gd name="T8" fmla="*/ 141 w 163"/>
                    <a:gd name="T9" fmla="*/ 5 h 144"/>
                    <a:gd name="T10" fmla="*/ 136 w 163"/>
                    <a:gd name="T11" fmla="*/ 6 h 144"/>
                    <a:gd name="T12" fmla="*/ 132 w 163"/>
                    <a:gd name="T13" fmla="*/ 6 h 144"/>
                    <a:gd name="T14" fmla="*/ 127 w 163"/>
                    <a:gd name="T15" fmla="*/ 6 h 144"/>
                    <a:gd name="T16" fmla="*/ 122 w 163"/>
                    <a:gd name="T17" fmla="*/ 6 h 144"/>
                    <a:gd name="T18" fmla="*/ 117 w 163"/>
                    <a:gd name="T19" fmla="*/ 7 h 144"/>
                    <a:gd name="T20" fmla="*/ 109 w 163"/>
                    <a:gd name="T21" fmla="*/ 9 h 144"/>
                    <a:gd name="T22" fmla="*/ 100 w 163"/>
                    <a:gd name="T23" fmla="*/ 12 h 144"/>
                    <a:gd name="T24" fmla="*/ 83 w 163"/>
                    <a:gd name="T25" fmla="*/ 19 h 144"/>
                    <a:gd name="T26" fmla="*/ 71 w 163"/>
                    <a:gd name="T27" fmla="*/ 27 h 144"/>
                    <a:gd name="T28" fmla="*/ 62 w 163"/>
                    <a:gd name="T29" fmla="*/ 36 h 144"/>
                    <a:gd name="T30" fmla="*/ 57 w 163"/>
                    <a:gd name="T31" fmla="*/ 45 h 144"/>
                    <a:gd name="T32" fmla="*/ 53 w 163"/>
                    <a:gd name="T33" fmla="*/ 54 h 144"/>
                    <a:gd name="T34" fmla="*/ 50 w 163"/>
                    <a:gd name="T35" fmla="*/ 61 h 144"/>
                    <a:gd name="T36" fmla="*/ 47 w 163"/>
                    <a:gd name="T37" fmla="*/ 66 h 144"/>
                    <a:gd name="T38" fmla="*/ 44 w 163"/>
                    <a:gd name="T39" fmla="*/ 70 h 144"/>
                    <a:gd name="T40" fmla="*/ 38 w 163"/>
                    <a:gd name="T41" fmla="*/ 70 h 144"/>
                    <a:gd name="T42" fmla="*/ 30 w 163"/>
                    <a:gd name="T43" fmla="*/ 67 h 144"/>
                    <a:gd name="T44" fmla="*/ 31 w 163"/>
                    <a:gd name="T45" fmla="*/ 81 h 144"/>
                    <a:gd name="T46" fmla="*/ 30 w 163"/>
                    <a:gd name="T47" fmla="*/ 91 h 144"/>
                    <a:gd name="T48" fmla="*/ 26 w 163"/>
                    <a:gd name="T49" fmla="*/ 98 h 144"/>
                    <a:gd name="T50" fmla="*/ 21 w 163"/>
                    <a:gd name="T51" fmla="*/ 101 h 144"/>
                    <a:gd name="T52" fmla="*/ 16 w 163"/>
                    <a:gd name="T53" fmla="*/ 104 h 144"/>
                    <a:gd name="T54" fmla="*/ 10 w 163"/>
                    <a:gd name="T55" fmla="*/ 106 h 144"/>
                    <a:gd name="T56" fmla="*/ 5 w 163"/>
                    <a:gd name="T57" fmla="*/ 108 h 144"/>
                    <a:gd name="T58" fmla="*/ 1 w 163"/>
                    <a:gd name="T59" fmla="*/ 112 h 144"/>
                    <a:gd name="T60" fmla="*/ 0 w 163"/>
                    <a:gd name="T61" fmla="*/ 118 h 144"/>
                    <a:gd name="T62" fmla="*/ 1 w 163"/>
                    <a:gd name="T63" fmla="*/ 127 h 144"/>
                    <a:gd name="T64" fmla="*/ 11 w 163"/>
                    <a:gd name="T65" fmla="*/ 130 h 144"/>
                    <a:gd name="T66" fmla="*/ 19 w 163"/>
                    <a:gd name="T67" fmla="*/ 133 h 144"/>
                    <a:gd name="T68" fmla="*/ 26 w 163"/>
                    <a:gd name="T69" fmla="*/ 136 h 144"/>
                    <a:gd name="T70" fmla="*/ 33 w 163"/>
                    <a:gd name="T71" fmla="*/ 139 h 144"/>
                    <a:gd name="T72" fmla="*/ 40 w 163"/>
                    <a:gd name="T73" fmla="*/ 141 h 144"/>
                    <a:gd name="T74" fmla="*/ 46 w 163"/>
                    <a:gd name="T75" fmla="*/ 142 h 144"/>
                    <a:gd name="T76" fmla="*/ 53 w 163"/>
                    <a:gd name="T77" fmla="*/ 143 h 144"/>
                    <a:gd name="T78" fmla="*/ 60 w 163"/>
                    <a:gd name="T79" fmla="*/ 144 h 144"/>
                    <a:gd name="T80" fmla="*/ 69 w 163"/>
                    <a:gd name="T81" fmla="*/ 143 h 144"/>
                    <a:gd name="T82" fmla="*/ 78 w 163"/>
                    <a:gd name="T83" fmla="*/ 143 h 144"/>
                    <a:gd name="T84" fmla="*/ 87 w 163"/>
                    <a:gd name="T85" fmla="*/ 142 h 144"/>
                    <a:gd name="T86" fmla="*/ 94 w 163"/>
                    <a:gd name="T87" fmla="*/ 141 h 144"/>
                    <a:gd name="T88" fmla="*/ 101 w 163"/>
                    <a:gd name="T89" fmla="*/ 140 h 144"/>
                    <a:gd name="T90" fmla="*/ 108 w 163"/>
                    <a:gd name="T91" fmla="*/ 138 h 144"/>
                    <a:gd name="T92" fmla="*/ 115 w 163"/>
                    <a:gd name="T93" fmla="*/ 135 h 144"/>
                    <a:gd name="T94" fmla="*/ 121 w 163"/>
                    <a:gd name="T95" fmla="*/ 131 h 144"/>
                    <a:gd name="T96" fmla="*/ 128 w 163"/>
                    <a:gd name="T97" fmla="*/ 126 h 144"/>
                    <a:gd name="T98" fmla="*/ 134 w 163"/>
                    <a:gd name="T99" fmla="*/ 121 h 144"/>
                    <a:gd name="T100" fmla="*/ 140 w 163"/>
                    <a:gd name="T101" fmla="*/ 114 h 144"/>
                    <a:gd name="T102" fmla="*/ 147 w 163"/>
                    <a:gd name="T103" fmla="*/ 106 h 1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3"/>
                    <a:gd name="T157" fmla="*/ 0 h 144"/>
                    <a:gd name="T158" fmla="*/ 163 w 163"/>
                    <a:gd name="T159" fmla="*/ 144 h 1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3" h="144">
                      <a:moveTo>
                        <a:pt x="147" y="106"/>
                      </a:moveTo>
                      <a:lnTo>
                        <a:pt x="163" y="0"/>
                      </a:lnTo>
                      <a:lnTo>
                        <a:pt x="154" y="3"/>
                      </a:lnTo>
                      <a:lnTo>
                        <a:pt x="147" y="5"/>
                      </a:lnTo>
                      <a:lnTo>
                        <a:pt x="141" y="5"/>
                      </a:lnTo>
                      <a:lnTo>
                        <a:pt x="136" y="6"/>
                      </a:lnTo>
                      <a:lnTo>
                        <a:pt x="132" y="6"/>
                      </a:lnTo>
                      <a:lnTo>
                        <a:pt x="127" y="6"/>
                      </a:lnTo>
                      <a:lnTo>
                        <a:pt x="122" y="6"/>
                      </a:lnTo>
                      <a:lnTo>
                        <a:pt x="117" y="7"/>
                      </a:lnTo>
                      <a:lnTo>
                        <a:pt x="109" y="9"/>
                      </a:lnTo>
                      <a:lnTo>
                        <a:pt x="100" y="12"/>
                      </a:lnTo>
                      <a:lnTo>
                        <a:pt x="83" y="19"/>
                      </a:lnTo>
                      <a:lnTo>
                        <a:pt x="71" y="27"/>
                      </a:lnTo>
                      <a:lnTo>
                        <a:pt x="62" y="36"/>
                      </a:lnTo>
                      <a:lnTo>
                        <a:pt x="57" y="45"/>
                      </a:lnTo>
                      <a:lnTo>
                        <a:pt x="53" y="54"/>
                      </a:lnTo>
                      <a:lnTo>
                        <a:pt x="50" y="61"/>
                      </a:lnTo>
                      <a:lnTo>
                        <a:pt x="47" y="66"/>
                      </a:lnTo>
                      <a:lnTo>
                        <a:pt x="44" y="70"/>
                      </a:lnTo>
                      <a:lnTo>
                        <a:pt x="38" y="70"/>
                      </a:lnTo>
                      <a:lnTo>
                        <a:pt x="30" y="67"/>
                      </a:lnTo>
                      <a:lnTo>
                        <a:pt x="31" y="81"/>
                      </a:lnTo>
                      <a:lnTo>
                        <a:pt x="30" y="91"/>
                      </a:lnTo>
                      <a:lnTo>
                        <a:pt x="26" y="98"/>
                      </a:lnTo>
                      <a:lnTo>
                        <a:pt x="21" y="101"/>
                      </a:lnTo>
                      <a:lnTo>
                        <a:pt x="16" y="104"/>
                      </a:lnTo>
                      <a:lnTo>
                        <a:pt x="10" y="106"/>
                      </a:lnTo>
                      <a:lnTo>
                        <a:pt x="5" y="108"/>
                      </a:lnTo>
                      <a:lnTo>
                        <a:pt x="1" y="112"/>
                      </a:lnTo>
                      <a:lnTo>
                        <a:pt x="0" y="118"/>
                      </a:lnTo>
                      <a:lnTo>
                        <a:pt x="1" y="127"/>
                      </a:lnTo>
                      <a:lnTo>
                        <a:pt x="11" y="130"/>
                      </a:lnTo>
                      <a:lnTo>
                        <a:pt x="19" y="133"/>
                      </a:lnTo>
                      <a:lnTo>
                        <a:pt x="26" y="136"/>
                      </a:lnTo>
                      <a:lnTo>
                        <a:pt x="33" y="139"/>
                      </a:lnTo>
                      <a:lnTo>
                        <a:pt x="40" y="141"/>
                      </a:lnTo>
                      <a:lnTo>
                        <a:pt x="46" y="142"/>
                      </a:lnTo>
                      <a:lnTo>
                        <a:pt x="53" y="143"/>
                      </a:lnTo>
                      <a:lnTo>
                        <a:pt x="60" y="144"/>
                      </a:lnTo>
                      <a:lnTo>
                        <a:pt x="69" y="143"/>
                      </a:lnTo>
                      <a:lnTo>
                        <a:pt x="78" y="143"/>
                      </a:lnTo>
                      <a:lnTo>
                        <a:pt x="87" y="142"/>
                      </a:lnTo>
                      <a:lnTo>
                        <a:pt x="94" y="141"/>
                      </a:lnTo>
                      <a:lnTo>
                        <a:pt x="101" y="140"/>
                      </a:lnTo>
                      <a:lnTo>
                        <a:pt x="108" y="138"/>
                      </a:lnTo>
                      <a:lnTo>
                        <a:pt x="115" y="135"/>
                      </a:lnTo>
                      <a:lnTo>
                        <a:pt x="121" y="131"/>
                      </a:lnTo>
                      <a:lnTo>
                        <a:pt x="128" y="126"/>
                      </a:lnTo>
                      <a:lnTo>
                        <a:pt x="134" y="121"/>
                      </a:lnTo>
                      <a:lnTo>
                        <a:pt x="140" y="114"/>
                      </a:lnTo>
                      <a:lnTo>
                        <a:pt x="147" y="106"/>
                      </a:lnTo>
                      <a:close/>
                    </a:path>
                  </a:pathLst>
                </a:custGeom>
                <a:solidFill>
                  <a:srgbClr val="FFFFFF"/>
                </a:solidFill>
                <a:ln w="0">
                  <a:solidFill>
                    <a:srgbClr val="FFFFFF"/>
                  </a:solidFill>
                  <a:prstDash val="solid"/>
                  <a:round/>
                  <a:headEnd/>
                  <a:tailEnd/>
                </a:ln>
              </p:spPr>
              <p:txBody>
                <a:bodyPr/>
                <a:lstStyle/>
                <a:p>
                  <a:endParaRPr lang="fr-FR"/>
                </a:p>
              </p:txBody>
            </p:sp>
            <p:sp>
              <p:nvSpPr>
                <p:cNvPr id="5178" name="Freeform 56"/>
                <p:cNvSpPr>
                  <a:spLocks/>
                </p:cNvSpPr>
                <p:nvPr/>
              </p:nvSpPr>
              <p:spPr bwMode="auto">
                <a:xfrm>
                  <a:off x="1086" y="1880"/>
                  <a:ext cx="210" cy="104"/>
                </a:xfrm>
                <a:custGeom>
                  <a:avLst/>
                  <a:gdLst>
                    <a:gd name="T0" fmla="*/ 8 w 210"/>
                    <a:gd name="T1" fmla="*/ 84 h 104"/>
                    <a:gd name="T2" fmla="*/ 23 w 210"/>
                    <a:gd name="T3" fmla="*/ 95 h 104"/>
                    <a:gd name="T4" fmla="*/ 44 w 210"/>
                    <a:gd name="T5" fmla="*/ 101 h 104"/>
                    <a:gd name="T6" fmla="*/ 68 w 210"/>
                    <a:gd name="T7" fmla="*/ 104 h 104"/>
                    <a:gd name="T8" fmla="*/ 95 w 210"/>
                    <a:gd name="T9" fmla="*/ 104 h 104"/>
                    <a:gd name="T10" fmla="*/ 122 w 210"/>
                    <a:gd name="T11" fmla="*/ 101 h 104"/>
                    <a:gd name="T12" fmla="*/ 148 w 210"/>
                    <a:gd name="T13" fmla="*/ 95 h 104"/>
                    <a:gd name="T14" fmla="*/ 171 w 210"/>
                    <a:gd name="T15" fmla="*/ 87 h 104"/>
                    <a:gd name="T16" fmla="*/ 190 w 210"/>
                    <a:gd name="T17" fmla="*/ 76 h 104"/>
                    <a:gd name="T18" fmla="*/ 204 w 210"/>
                    <a:gd name="T19" fmla="*/ 64 h 104"/>
                    <a:gd name="T20" fmla="*/ 210 w 210"/>
                    <a:gd name="T21" fmla="*/ 50 h 104"/>
                    <a:gd name="T22" fmla="*/ 209 w 210"/>
                    <a:gd name="T23" fmla="*/ 49 h 104"/>
                    <a:gd name="T24" fmla="*/ 209 w 210"/>
                    <a:gd name="T25" fmla="*/ 47 h 104"/>
                    <a:gd name="T26" fmla="*/ 209 w 210"/>
                    <a:gd name="T27" fmla="*/ 43 h 104"/>
                    <a:gd name="T28" fmla="*/ 209 w 210"/>
                    <a:gd name="T29" fmla="*/ 38 h 104"/>
                    <a:gd name="T30" fmla="*/ 209 w 210"/>
                    <a:gd name="T31" fmla="*/ 33 h 104"/>
                    <a:gd name="T32" fmla="*/ 209 w 210"/>
                    <a:gd name="T33" fmla="*/ 26 h 104"/>
                    <a:gd name="T34" fmla="*/ 209 w 210"/>
                    <a:gd name="T35" fmla="*/ 20 h 104"/>
                    <a:gd name="T36" fmla="*/ 207 w 210"/>
                    <a:gd name="T37" fmla="*/ 13 h 104"/>
                    <a:gd name="T38" fmla="*/ 205 w 210"/>
                    <a:gd name="T39" fmla="*/ 6 h 104"/>
                    <a:gd name="T40" fmla="*/ 202 w 210"/>
                    <a:gd name="T41" fmla="*/ 0 h 104"/>
                    <a:gd name="T42" fmla="*/ 200 w 210"/>
                    <a:gd name="T43" fmla="*/ 3 h 104"/>
                    <a:gd name="T44" fmla="*/ 196 w 210"/>
                    <a:gd name="T45" fmla="*/ 7 h 104"/>
                    <a:gd name="T46" fmla="*/ 191 w 210"/>
                    <a:gd name="T47" fmla="*/ 12 h 104"/>
                    <a:gd name="T48" fmla="*/ 185 w 210"/>
                    <a:gd name="T49" fmla="*/ 18 h 104"/>
                    <a:gd name="T50" fmla="*/ 179 w 210"/>
                    <a:gd name="T51" fmla="*/ 24 h 104"/>
                    <a:gd name="T52" fmla="*/ 172 w 210"/>
                    <a:gd name="T53" fmla="*/ 30 h 104"/>
                    <a:gd name="T54" fmla="*/ 164 w 210"/>
                    <a:gd name="T55" fmla="*/ 36 h 104"/>
                    <a:gd name="T56" fmla="*/ 156 w 210"/>
                    <a:gd name="T57" fmla="*/ 41 h 104"/>
                    <a:gd name="T58" fmla="*/ 148 w 210"/>
                    <a:gd name="T59" fmla="*/ 45 h 104"/>
                    <a:gd name="T60" fmla="*/ 139 w 210"/>
                    <a:gd name="T61" fmla="*/ 48 h 104"/>
                    <a:gd name="T62" fmla="*/ 123 w 210"/>
                    <a:gd name="T63" fmla="*/ 52 h 104"/>
                    <a:gd name="T64" fmla="*/ 108 w 210"/>
                    <a:gd name="T65" fmla="*/ 54 h 104"/>
                    <a:gd name="T66" fmla="*/ 92 w 210"/>
                    <a:gd name="T67" fmla="*/ 54 h 104"/>
                    <a:gd name="T68" fmla="*/ 77 w 210"/>
                    <a:gd name="T69" fmla="*/ 53 h 104"/>
                    <a:gd name="T70" fmla="*/ 62 w 210"/>
                    <a:gd name="T71" fmla="*/ 51 h 104"/>
                    <a:gd name="T72" fmla="*/ 48 w 210"/>
                    <a:gd name="T73" fmla="*/ 48 h 104"/>
                    <a:gd name="T74" fmla="*/ 35 w 210"/>
                    <a:gd name="T75" fmla="*/ 45 h 104"/>
                    <a:gd name="T76" fmla="*/ 23 w 210"/>
                    <a:gd name="T77" fmla="*/ 41 h 104"/>
                    <a:gd name="T78" fmla="*/ 12 w 210"/>
                    <a:gd name="T79" fmla="*/ 38 h 104"/>
                    <a:gd name="T80" fmla="*/ 2 w 210"/>
                    <a:gd name="T81" fmla="*/ 36 h 104"/>
                    <a:gd name="T82" fmla="*/ 1 w 210"/>
                    <a:gd name="T83" fmla="*/ 39 h 104"/>
                    <a:gd name="T84" fmla="*/ 0 w 210"/>
                    <a:gd name="T85" fmla="*/ 43 h 104"/>
                    <a:gd name="T86" fmla="*/ 0 w 210"/>
                    <a:gd name="T87" fmla="*/ 47 h 104"/>
                    <a:gd name="T88" fmla="*/ 1 w 210"/>
                    <a:gd name="T89" fmla="*/ 52 h 104"/>
                    <a:gd name="T90" fmla="*/ 2 w 210"/>
                    <a:gd name="T91" fmla="*/ 58 h 104"/>
                    <a:gd name="T92" fmla="*/ 3 w 210"/>
                    <a:gd name="T93" fmla="*/ 63 h 104"/>
                    <a:gd name="T94" fmla="*/ 4 w 210"/>
                    <a:gd name="T95" fmla="*/ 69 h 104"/>
                    <a:gd name="T96" fmla="*/ 5 w 210"/>
                    <a:gd name="T97" fmla="*/ 74 h 104"/>
                    <a:gd name="T98" fmla="*/ 7 w 210"/>
                    <a:gd name="T99" fmla="*/ 80 h 104"/>
                    <a:gd name="T100" fmla="*/ 8 w 210"/>
                    <a:gd name="T101" fmla="*/ 84 h 10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10"/>
                    <a:gd name="T154" fmla="*/ 0 h 104"/>
                    <a:gd name="T155" fmla="*/ 210 w 210"/>
                    <a:gd name="T156" fmla="*/ 104 h 10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10" h="104">
                      <a:moveTo>
                        <a:pt x="8" y="84"/>
                      </a:moveTo>
                      <a:lnTo>
                        <a:pt x="23" y="95"/>
                      </a:lnTo>
                      <a:lnTo>
                        <a:pt x="44" y="101"/>
                      </a:lnTo>
                      <a:lnTo>
                        <a:pt x="68" y="104"/>
                      </a:lnTo>
                      <a:lnTo>
                        <a:pt x="95" y="104"/>
                      </a:lnTo>
                      <a:lnTo>
                        <a:pt x="122" y="101"/>
                      </a:lnTo>
                      <a:lnTo>
                        <a:pt x="148" y="95"/>
                      </a:lnTo>
                      <a:lnTo>
                        <a:pt x="171" y="87"/>
                      </a:lnTo>
                      <a:lnTo>
                        <a:pt x="190" y="76"/>
                      </a:lnTo>
                      <a:lnTo>
                        <a:pt x="204" y="64"/>
                      </a:lnTo>
                      <a:lnTo>
                        <a:pt x="210" y="50"/>
                      </a:lnTo>
                      <a:lnTo>
                        <a:pt x="209" y="49"/>
                      </a:lnTo>
                      <a:lnTo>
                        <a:pt x="209" y="47"/>
                      </a:lnTo>
                      <a:lnTo>
                        <a:pt x="209" y="43"/>
                      </a:lnTo>
                      <a:lnTo>
                        <a:pt x="209" y="38"/>
                      </a:lnTo>
                      <a:lnTo>
                        <a:pt x="209" y="33"/>
                      </a:lnTo>
                      <a:lnTo>
                        <a:pt x="209" y="26"/>
                      </a:lnTo>
                      <a:lnTo>
                        <a:pt x="209" y="20"/>
                      </a:lnTo>
                      <a:lnTo>
                        <a:pt x="207" y="13"/>
                      </a:lnTo>
                      <a:lnTo>
                        <a:pt x="205" y="6"/>
                      </a:lnTo>
                      <a:lnTo>
                        <a:pt x="202" y="0"/>
                      </a:lnTo>
                      <a:lnTo>
                        <a:pt x="200" y="3"/>
                      </a:lnTo>
                      <a:lnTo>
                        <a:pt x="196" y="7"/>
                      </a:lnTo>
                      <a:lnTo>
                        <a:pt x="191" y="12"/>
                      </a:lnTo>
                      <a:lnTo>
                        <a:pt x="185" y="18"/>
                      </a:lnTo>
                      <a:lnTo>
                        <a:pt x="179" y="24"/>
                      </a:lnTo>
                      <a:lnTo>
                        <a:pt x="172" y="30"/>
                      </a:lnTo>
                      <a:lnTo>
                        <a:pt x="164" y="36"/>
                      </a:lnTo>
                      <a:lnTo>
                        <a:pt x="156" y="41"/>
                      </a:lnTo>
                      <a:lnTo>
                        <a:pt x="148" y="45"/>
                      </a:lnTo>
                      <a:lnTo>
                        <a:pt x="139" y="48"/>
                      </a:lnTo>
                      <a:lnTo>
                        <a:pt x="123" y="52"/>
                      </a:lnTo>
                      <a:lnTo>
                        <a:pt x="108" y="54"/>
                      </a:lnTo>
                      <a:lnTo>
                        <a:pt x="92" y="54"/>
                      </a:lnTo>
                      <a:lnTo>
                        <a:pt x="77" y="53"/>
                      </a:lnTo>
                      <a:lnTo>
                        <a:pt x="62" y="51"/>
                      </a:lnTo>
                      <a:lnTo>
                        <a:pt x="48" y="48"/>
                      </a:lnTo>
                      <a:lnTo>
                        <a:pt x="35" y="45"/>
                      </a:lnTo>
                      <a:lnTo>
                        <a:pt x="23" y="41"/>
                      </a:lnTo>
                      <a:lnTo>
                        <a:pt x="12" y="38"/>
                      </a:lnTo>
                      <a:lnTo>
                        <a:pt x="2" y="36"/>
                      </a:lnTo>
                      <a:lnTo>
                        <a:pt x="1" y="39"/>
                      </a:lnTo>
                      <a:lnTo>
                        <a:pt x="0" y="43"/>
                      </a:lnTo>
                      <a:lnTo>
                        <a:pt x="0" y="47"/>
                      </a:lnTo>
                      <a:lnTo>
                        <a:pt x="1" y="52"/>
                      </a:lnTo>
                      <a:lnTo>
                        <a:pt x="2" y="58"/>
                      </a:lnTo>
                      <a:lnTo>
                        <a:pt x="3" y="63"/>
                      </a:lnTo>
                      <a:lnTo>
                        <a:pt x="4" y="69"/>
                      </a:lnTo>
                      <a:lnTo>
                        <a:pt x="5" y="74"/>
                      </a:lnTo>
                      <a:lnTo>
                        <a:pt x="7" y="80"/>
                      </a:lnTo>
                      <a:lnTo>
                        <a:pt x="8" y="84"/>
                      </a:lnTo>
                      <a:close/>
                    </a:path>
                  </a:pathLst>
                </a:custGeom>
                <a:solidFill>
                  <a:srgbClr val="D0D0D0"/>
                </a:solidFill>
                <a:ln w="0">
                  <a:solidFill>
                    <a:srgbClr val="E0E0E0"/>
                  </a:solidFill>
                  <a:prstDash val="solid"/>
                  <a:round/>
                  <a:headEnd/>
                  <a:tailEnd/>
                </a:ln>
              </p:spPr>
              <p:txBody>
                <a:bodyPr/>
                <a:lstStyle/>
                <a:p>
                  <a:endParaRPr lang="fr-FR"/>
                </a:p>
              </p:txBody>
            </p:sp>
            <p:sp>
              <p:nvSpPr>
                <p:cNvPr id="5179" name="Freeform 57"/>
                <p:cNvSpPr>
                  <a:spLocks/>
                </p:cNvSpPr>
                <p:nvPr/>
              </p:nvSpPr>
              <p:spPr bwMode="auto">
                <a:xfrm>
                  <a:off x="1095" y="1883"/>
                  <a:ext cx="199" cy="99"/>
                </a:xfrm>
                <a:custGeom>
                  <a:avLst/>
                  <a:gdLst>
                    <a:gd name="T0" fmla="*/ 16 w 199"/>
                    <a:gd name="T1" fmla="*/ 81 h 99"/>
                    <a:gd name="T2" fmla="*/ 31 w 199"/>
                    <a:gd name="T3" fmla="*/ 90 h 99"/>
                    <a:gd name="T4" fmla="*/ 50 w 199"/>
                    <a:gd name="T5" fmla="*/ 96 h 99"/>
                    <a:gd name="T6" fmla="*/ 72 w 199"/>
                    <a:gd name="T7" fmla="*/ 99 h 99"/>
                    <a:gd name="T8" fmla="*/ 96 w 199"/>
                    <a:gd name="T9" fmla="*/ 98 h 99"/>
                    <a:gd name="T10" fmla="*/ 120 w 199"/>
                    <a:gd name="T11" fmla="*/ 95 h 99"/>
                    <a:gd name="T12" fmla="*/ 143 w 199"/>
                    <a:gd name="T13" fmla="*/ 90 h 99"/>
                    <a:gd name="T14" fmla="*/ 163 w 199"/>
                    <a:gd name="T15" fmla="*/ 82 h 99"/>
                    <a:gd name="T16" fmla="*/ 180 w 199"/>
                    <a:gd name="T17" fmla="*/ 72 h 99"/>
                    <a:gd name="T18" fmla="*/ 193 w 199"/>
                    <a:gd name="T19" fmla="*/ 61 h 99"/>
                    <a:gd name="T20" fmla="*/ 198 w 199"/>
                    <a:gd name="T21" fmla="*/ 48 h 99"/>
                    <a:gd name="T22" fmla="*/ 198 w 199"/>
                    <a:gd name="T23" fmla="*/ 47 h 99"/>
                    <a:gd name="T24" fmla="*/ 198 w 199"/>
                    <a:gd name="T25" fmla="*/ 44 h 99"/>
                    <a:gd name="T26" fmla="*/ 198 w 199"/>
                    <a:gd name="T27" fmla="*/ 40 h 99"/>
                    <a:gd name="T28" fmla="*/ 198 w 199"/>
                    <a:gd name="T29" fmla="*/ 36 h 99"/>
                    <a:gd name="T30" fmla="*/ 199 w 199"/>
                    <a:gd name="T31" fmla="*/ 31 h 99"/>
                    <a:gd name="T32" fmla="*/ 198 w 199"/>
                    <a:gd name="T33" fmla="*/ 25 h 99"/>
                    <a:gd name="T34" fmla="*/ 198 w 199"/>
                    <a:gd name="T35" fmla="*/ 19 h 99"/>
                    <a:gd name="T36" fmla="*/ 197 w 199"/>
                    <a:gd name="T37" fmla="*/ 12 h 99"/>
                    <a:gd name="T38" fmla="*/ 195 w 199"/>
                    <a:gd name="T39" fmla="*/ 6 h 99"/>
                    <a:gd name="T40" fmla="*/ 192 w 199"/>
                    <a:gd name="T41" fmla="*/ 0 h 99"/>
                    <a:gd name="T42" fmla="*/ 189 w 199"/>
                    <a:gd name="T43" fmla="*/ 3 h 99"/>
                    <a:gd name="T44" fmla="*/ 186 w 199"/>
                    <a:gd name="T45" fmla="*/ 7 h 99"/>
                    <a:gd name="T46" fmla="*/ 181 w 199"/>
                    <a:gd name="T47" fmla="*/ 12 h 99"/>
                    <a:gd name="T48" fmla="*/ 175 w 199"/>
                    <a:gd name="T49" fmla="*/ 18 h 99"/>
                    <a:gd name="T50" fmla="*/ 169 w 199"/>
                    <a:gd name="T51" fmla="*/ 24 h 99"/>
                    <a:gd name="T52" fmla="*/ 162 w 199"/>
                    <a:gd name="T53" fmla="*/ 29 h 99"/>
                    <a:gd name="T54" fmla="*/ 155 w 199"/>
                    <a:gd name="T55" fmla="*/ 35 h 99"/>
                    <a:gd name="T56" fmla="*/ 147 w 199"/>
                    <a:gd name="T57" fmla="*/ 40 h 99"/>
                    <a:gd name="T58" fmla="*/ 139 w 199"/>
                    <a:gd name="T59" fmla="*/ 44 h 99"/>
                    <a:gd name="T60" fmla="*/ 131 w 199"/>
                    <a:gd name="T61" fmla="*/ 47 h 99"/>
                    <a:gd name="T62" fmla="*/ 115 w 199"/>
                    <a:gd name="T63" fmla="*/ 50 h 99"/>
                    <a:gd name="T64" fmla="*/ 100 w 199"/>
                    <a:gd name="T65" fmla="*/ 53 h 99"/>
                    <a:gd name="T66" fmla="*/ 85 w 199"/>
                    <a:gd name="T67" fmla="*/ 53 h 99"/>
                    <a:gd name="T68" fmla="*/ 71 w 199"/>
                    <a:gd name="T69" fmla="*/ 52 h 99"/>
                    <a:gd name="T70" fmla="*/ 58 w 199"/>
                    <a:gd name="T71" fmla="*/ 50 h 99"/>
                    <a:gd name="T72" fmla="*/ 45 w 199"/>
                    <a:gd name="T73" fmla="*/ 48 h 99"/>
                    <a:gd name="T74" fmla="*/ 32 w 199"/>
                    <a:gd name="T75" fmla="*/ 45 h 99"/>
                    <a:gd name="T76" fmla="*/ 21 w 199"/>
                    <a:gd name="T77" fmla="*/ 42 h 99"/>
                    <a:gd name="T78" fmla="*/ 10 w 199"/>
                    <a:gd name="T79" fmla="*/ 39 h 99"/>
                    <a:gd name="T80" fmla="*/ 1 w 199"/>
                    <a:gd name="T81" fmla="*/ 36 h 99"/>
                    <a:gd name="T82" fmla="*/ 0 w 199"/>
                    <a:gd name="T83" fmla="*/ 39 h 99"/>
                    <a:gd name="T84" fmla="*/ 0 w 199"/>
                    <a:gd name="T85" fmla="*/ 43 h 99"/>
                    <a:gd name="T86" fmla="*/ 2 w 199"/>
                    <a:gd name="T87" fmla="*/ 47 h 99"/>
                    <a:gd name="T88" fmla="*/ 4 w 199"/>
                    <a:gd name="T89" fmla="*/ 51 h 99"/>
                    <a:gd name="T90" fmla="*/ 6 w 199"/>
                    <a:gd name="T91" fmla="*/ 56 h 99"/>
                    <a:gd name="T92" fmla="*/ 9 w 199"/>
                    <a:gd name="T93" fmla="*/ 61 h 99"/>
                    <a:gd name="T94" fmla="*/ 12 w 199"/>
                    <a:gd name="T95" fmla="*/ 66 h 99"/>
                    <a:gd name="T96" fmla="*/ 14 w 199"/>
                    <a:gd name="T97" fmla="*/ 71 h 99"/>
                    <a:gd name="T98" fmla="*/ 16 w 199"/>
                    <a:gd name="T99" fmla="*/ 76 h 99"/>
                    <a:gd name="T100" fmla="*/ 16 w 199"/>
                    <a:gd name="T101" fmla="*/ 81 h 9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9"/>
                    <a:gd name="T154" fmla="*/ 0 h 99"/>
                    <a:gd name="T155" fmla="*/ 199 w 199"/>
                    <a:gd name="T156" fmla="*/ 99 h 9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9" h="99">
                      <a:moveTo>
                        <a:pt x="16" y="81"/>
                      </a:moveTo>
                      <a:lnTo>
                        <a:pt x="31" y="90"/>
                      </a:lnTo>
                      <a:lnTo>
                        <a:pt x="50" y="96"/>
                      </a:lnTo>
                      <a:lnTo>
                        <a:pt x="72" y="99"/>
                      </a:lnTo>
                      <a:lnTo>
                        <a:pt x="96" y="98"/>
                      </a:lnTo>
                      <a:lnTo>
                        <a:pt x="120" y="95"/>
                      </a:lnTo>
                      <a:lnTo>
                        <a:pt x="143" y="90"/>
                      </a:lnTo>
                      <a:lnTo>
                        <a:pt x="163" y="82"/>
                      </a:lnTo>
                      <a:lnTo>
                        <a:pt x="180" y="72"/>
                      </a:lnTo>
                      <a:lnTo>
                        <a:pt x="193" y="61"/>
                      </a:lnTo>
                      <a:lnTo>
                        <a:pt x="198" y="48"/>
                      </a:lnTo>
                      <a:lnTo>
                        <a:pt x="198" y="47"/>
                      </a:lnTo>
                      <a:lnTo>
                        <a:pt x="198" y="44"/>
                      </a:lnTo>
                      <a:lnTo>
                        <a:pt x="198" y="40"/>
                      </a:lnTo>
                      <a:lnTo>
                        <a:pt x="198" y="36"/>
                      </a:lnTo>
                      <a:lnTo>
                        <a:pt x="199" y="31"/>
                      </a:lnTo>
                      <a:lnTo>
                        <a:pt x="198" y="25"/>
                      </a:lnTo>
                      <a:lnTo>
                        <a:pt x="198" y="19"/>
                      </a:lnTo>
                      <a:lnTo>
                        <a:pt x="197" y="12"/>
                      </a:lnTo>
                      <a:lnTo>
                        <a:pt x="195" y="6"/>
                      </a:lnTo>
                      <a:lnTo>
                        <a:pt x="192" y="0"/>
                      </a:lnTo>
                      <a:lnTo>
                        <a:pt x="189" y="3"/>
                      </a:lnTo>
                      <a:lnTo>
                        <a:pt x="186" y="7"/>
                      </a:lnTo>
                      <a:lnTo>
                        <a:pt x="181" y="12"/>
                      </a:lnTo>
                      <a:lnTo>
                        <a:pt x="175" y="18"/>
                      </a:lnTo>
                      <a:lnTo>
                        <a:pt x="169" y="24"/>
                      </a:lnTo>
                      <a:lnTo>
                        <a:pt x="162" y="29"/>
                      </a:lnTo>
                      <a:lnTo>
                        <a:pt x="155" y="35"/>
                      </a:lnTo>
                      <a:lnTo>
                        <a:pt x="147" y="40"/>
                      </a:lnTo>
                      <a:lnTo>
                        <a:pt x="139" y="44"/>
                      </a:lnTo>
                      <a:lnTo>
                        <a:pt x="131" y="47"/>
                      </a:lnTo>
                      <a:lnTo>
                        <a:pt x="115" y="50"/>
                      </a:lnTo>
                      <a:lnTo>
                        <a:pt x="100" y="53"/>
                      </a:lnTo>
                      <a:lnTo>
                        <a:pt x="85" y="53"/>
                      </a:lnTo>
                      <a:lnTo>
                        <a:pt x="71" y="52"/>
                      </a:lnTo>
                      <a:lnTo>
                        <a:pt x="58" y="50"/>
                      </a:lnTo>
                      <a:lnTo>
                        <a:pt x="45" y="48"/>
                      </a:lnTo>
                      <a:lnTo>
                        <a:pt x="32" y="45"/>
                      </a:lnTo>
                      <a:lnTo>
                        <a:pt x="21" y="42"/>
                      </a:lnTo>
                      <a:lnTo>
                        <a:pt x="10" y="39"/>
                      </a:lnTo>
                      <a:lnTo>
                        <a:pt x="1" y="36"/>
                      </a:lnTo>
                      <a:lnTo>
                        <a:pt x="0" y="39"/>
                      </a:lnTo>
                      <a:lnTo>
                        <a:pt x="0" y="43"/>
                      </a:lnTo>
                      <a:lnTo>
                        <a:pt x="2" y="47"/>
                      </a:lnTo>
                      <a:lnTo>
                        <a:pt x="4" y="51"/>
                      </a:lnTo>
                      <a:lnTo>
                        <a:pt x="6" y="56"/>
                      </a:lnTo>
                      <a:lnTo>
                        <a:pt x="9" y="61"/>
                      </a:lnTo>
                      <a:lnTo>
                        <a:pt x="12" y="66"/>
                      </a:lnTo>
                      <a:lnTo>
                        <a:pt x="14" y="71"/>
                      </a:lnTo>
                      <a:lnTo>
                        <a:pt x="16" y="76"/>
                      </a:lnTo>
                      <a:lnTo>
                        <a:pt x="16" y="81"/>
                      </a:lnTo>
                      <a:close/>
                    </a:path>
                  </a:pathLst>
                </a:custGeom>
                <a:solidFill>
                  <a:srgbClr val="E0E0E0"/>
                </a:solidFill>
                <a:ln w="0">
                  <a:solidFill>
                    <a:srgbClr val="E0E0E0"/>
                  </a:solidFill>
                  <a:prstDash val="solid"/>
                  <a:round/>
                  <a:headEnd/>
                  <a:tailEnd/>
                </a:ln>
              </p:spPr>
              <p:txBody>
                <a:bodyPr/>
                <a:lstStyle/>
                <a:p>
                  <a:endParaRPr lang="fr-FR"/>
                </a:p>
              </p:txBody>
            </p:sp>
            <p:sp>
              <p:nvSpPr>
                <p:cNvPr id="5180" name="Freeform 58"/>
                <p:cNvSpPr>
                  <a:spLocks/>
                </p:cNvSpPr>
                <p:nvPr/>
              </p:nvSpPr>
              <p:spPr bwMode="auto">
                <a:xfrm>
                  <a:off x="1103" y="1886"/>
                  <a:ext cx="189" cy="93"/>
                </a:xfrm>
                <a:custGeom>
                  <a:avLst/>
                  <a:gdLst>
                    <a:gd name="T0" fmla="*/ 26 w 189"/>
                    <a:gd name="T1" fmla="*/ 77 h 93"/>
                    <a:gd name="T2" fmla="*/ 39 w 189"/>
                    <a:gd name="T3" fmla="*/ 85 h 93"/>
                    <a:gd name="T4" fmla="*/ 57 w 189"/>
                    <a:gd name="T5" fmla="*/ 91 h 93"/>
                    <a:gd name="T6" fmla="*/ 76 w 189"/>
                    <a:gd name="T7" fmla="*/ 93 h 93"/>
                    <a:gd name="T8" fmla="*/ 97 w 189"/>
                    <a:gd name="T9" fmla="*/ 92 h 93"/>
                    <a:gd name="T10" fmla="*/ 119 w 189"/>
                    <a:gd name="T11" fmla="*/ 89 h 93"/>
                    <a:gd name="T12" fmla="*/ 139 w 189"/>
                    <a:gd name="T13" fmla="*/ 84 h 93"/>
                    <a:gd name="T14" fmla="*/ 157 w 189"/>
                    <a:gd name="T15" fmla="*/ 77 h 93"/>
                    <a:gd name="T16" fmla="*/ 172 w 189"/>
                    <a:gd name="T17" fmla="*/ 68 h 93"/>
                    <a:gd name="T18" fmla="*/ 182 w 189"/>
                    <a:gd name="T19" fmla="*/ 58 h 93"/>
                    <a:gd name="T20" fmla="*/ 188 w 189"/>
                    <a:gd name="T21" fmla="*/ 47 h 93"/>
                    <a:gd name="T22" fmla="*/ 188 w 189"/>
                    <a:gd name="T23" fmla="*/ 45 h 93"/>
                    <a:gd name="T24" fmla="*/ 188 w 189"/>
                    <a:gd name="T25" fmla="*/ 42 h 93"/>
                    <a:gd name="T26" fmla="*/ 189 w 189"/>
                    <a:gd name="T27" fmla="*/ 38 h 93"/>
                    <a:gd name="T28" fmla="*/ 189 w 189"/>
                    <a:gd name="T29" fmla="*/ 34 h 93"/>
                    <a:gd name="T30" fmla="*/ 189 w 189"/>
                    <a:gd name="T31" fmla="*/ 29 h 93"/>
                    <a:gd name="T32" fmla="*/ 189 w 189"/>
                    <a:gd name="T33" fmla="*/ 24 h 93"/>
                    <a:gd name="T34" fmla="*/ 188 w 189"/>
                    <a:gd name="T35" fmla="*/ 18 h 93"/>
                    <a:gd name="T36" fmla="*/ 187 w 189"/>
                    <a:gd name="T37" fmla="*/ 12 h 93"/>
                    <a:gd name="T38" fmla="*/ 185 w 189"/>
                    <a:gd name="T39" fmla="*/ 6 h 93"/>
                    <a:gd name="T40" fmla="*/ 183 w 189"/>
                    <a:gd name="T41" fmla="*/ 0 h 93"/>
                    <a:gd name="T42" fmla="*/ 180 w 189"/>
                    <a:gd name="T43" fmla="*/ 3 h 93"/>
                    <a:gd name="T44" fmla="*/ 177 w 189"/>
                    <a:gd name="T45" fmla="*/ 7 h 93"/>
                    <a:gd name="T46" fmla="*/ 172 w 189"/>
                    <a:gd name="T47" fmla="*/ 12 h 93"/>
                    <a:gd name="T48" fmla="*/ 167 w 189"/>
                    <a:gd name="T49" fmla="*/ 17 h 93"/>
                    <a:gd name="T50" fmla="*/ 161 w 189"/>
                    <a:gd name="T51" fmla="*/ 23 h 93"/>
                    <a:gd name="T52" fmla="*/ 154 w 189"/>
                    <a:gd name="T53" fmla="*/ 29 h 93"/>
                    <a:gd name="T54" fmla="*/ 147 w 189"/>
                    <a:gd name="T55" fmla="*/ 34 h 93"/>
                    <a:gd name="T56" fmla="*/ 140 w 189"/>
                    <a:gd name="T57" fmla="*/ 39 h 93"/>
                    <a:gd name="T58" fmla="*/ 132 w 189"/>
                    <a:gd name="T59" fmla="*/ 43 h 93"/>
                    <a:gd name="T60" fmla="*/ 123 w 189"/>
                    <a:gd name="T61" fmla="*/ 45 h 93"/>
                    <a:gd name="T62" fmla="*/ 108 w 189"/>
                    <a:gd name="T63" fmla="*/ 49 h 93"/>
                    <a:gd name="T64" fmla="*/ 94 w 189"/>
                    <a:gd name="T65" fmla="*/ 51 h 93"/>
                    <a:gd name="T66" fmla="*/ 80 w 189"/>
                    <a:gd name="T67" fmla="*/ 52 h 93"/>
                    <a:gd name="T68" fmla="*/ 67 w 189"/>
                    <a:gd name="T69" fmla="*/ 51 h 93"/>
                    <a:gd name="T70" fmla="*/ 54 w 189"/>
                    <a:gd name="T71" fmla="*/ 50 h 93"/>
                    <a:gd name="T72" fmla="*/ 42 w 189"/>
                    <a:gd name="T73" fmla="*/ 48 h 93"/>
                    <a:gd name="T74" fmla="*/ 31 w 189"/>
                    <a:gd name="T75" fmla="*/ 45 h 93"/>
                    <a:gd name="T76" fmla="*/ 20 w 189"/>
                    <a:gd name="T77" fmla="*/ 42 h 93"/>
                    <a:gd name="T78" fmla="*/ 10 w 189"/>
                    <a:gd name="T79" fmla="*/ 39 h 93"/>
                    <a:gd name="T80" fmla="*/ 1 w 189"/>
                    <a:gd name="T81" fmla="*/ 37 h 93"/>
                    <a:gd name="T82" fmla="*/ 0 w 189"/>
                    <a:gd name="T83" fmla="*/ 40 h 93"/>
                    <a:gd name="T84" fmla="*/ 2 w 189"/>
                    <a:gd name="T85" fmla="*/ 43 h 93"/>
                    <a:gd name="T86" fmla="*/ 4 w 189"/>
                    <a:gd name="T87" fmla="*/ 46 h 93"/>
                    <a:gd name="T88" fmla="*/ 8 w 189"/>
                    <a:gd name="T89" fmla="*/ 50 h 93"/>
                    <a:gd name="T90" fmla="*/ 12 w 189"/>
                    <a:gd name="T91" fmla="*/ 54 h 93"/>
                    <a:gd name="T92" fmla="*/ 16 w 189"/>
                    <a:gd name="T93" fmla="*/ 59 h 93"/>
                    <a:gd name="T94" fmla="*/ 20 w 189"/>
                    <a:gd name="T95" fmla="*/ 63 h 93"/>
                    <a:gd name="T96" fmla="*/ 23 w 189"/>
                    <a:gd name="T97" fmla="*/ 68 h 93"/>
                    <a:gd name="T98" fmla="*/ 25 w 189"/>
                    <a:gd name="T99" fmla="*/ 72 h 93"/>
                    <a:gd name="T100" fmla="*/ 26 w 189"/>
                    <a:gd name="T101" fmla="*/ 77 h 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9"/>
                    <a:gd name="T154" fmla="*/ 0 h 93"/>
                    <a:gd name="T155" fmla="*/ 189 w 189"/>
                    <a:gd name="T156" fmla="*/ 93 h 9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9" h="93">
                      <a:moveTo>
                        <a:pt x="26" y="77"/>
                      </a:moveTo>
                      <a:lnTo>
                        <a:pt x="39" y="85"/>
                      </a:lnTo>
                      <a:lnTo>
                        <a:pt x="57" y="91"/>
                      </a:lnTo>
                      <a:lnTo>
                        <a:pt x="76" y="93"/>
                      </a:lnTo>
                      <a:lnTo>
                        <a:pt x="97" y="92"/>
                      </a:lnTo>
                      <a:lnTo>
                        <a:pt x="119" y="89"/>
                      </a:lnTo>
                      <a:lnTo>
                        <a:pt x="139" y="84"/>
                      </a:lnTo>
                      <a:lnTo>
                        <a:pt x="157" y="77"/>
                      </a:lnTo>
                      <a:lnTo>
                        <a:pt x="172" y="68"/>
                      </a:lnTo>
                      <a:lnTo>
                        <a:pt x="182" y="58"/>
                      </a:lnTo>
                      <a:lnTo>
                        <a:pt x="188" y="47"/>
                      </a:lnTo>
                      <a:lnTo>
                        <a:pt x="188" y="45"/>
                      </a:lnTo>
                      <a:lnTo>
                        <a:pt x="188" y="42"/>
                      </a:lnTo>
                      <a:lnTo>
                        <a:pt x="189" y="38"/>
                      </a:lnTo>
                      <a:lnTo>
                        <a:pt x="189" y="34"/>
                      </a:lnTo>
                      <a:lnTo>
                        <a:pt x="189" y="29"/>
                      </a:lnTo>
                      <a:lnTo>
                        <a:pt x="189" y="24"/>
                      </a:lnTo>
                      <a:lnTo>
                        <a:pt x="188" y="18"/>
                      </a:lnTo>
                      <a:lnTo>
                        <a:pt x="187" y="12"/>
                      </a:lnTo>
                      <a:lnTo>
                        <a:pt x="185" y="6"/>
                      </a:lnTo>
                      <a:lnTo>
                        <a:pt x="183" y="0"/>
                      </a:lnTo>
                      <a:lnTo>
                        <a:pt x="180" y="3"/>
                      </a:lnTo>
                      <a:lnTo>
                        <a:pt x="177" y="7"/>
                      </a:lnTo>
                      <a:lnTo>
                        <a:pt x="172" y="12"/>
                      </a:lnTo>
                      <a:lnTo>
                        <a:pt x="167" y="17"/>
                      </a:lnTo>
                      <a:lnTo>
                        <a:pt x="161" y="23"/>
                      </a:lnTo>
                      <a:lnTo>
                        <a:pt x="154" y="29"/>
                      </a:lnTo>
                      <a:lnTo>
                        <a:pt x="147" y="34"/>
                      </a:lnTo>
                      <a:lnTo>
                        <a:pt x="140" y="39"/>
                      </a:lnTo>
                      <a:lnTo>
                        <a:pt x="132" y="43"/>
                      </a:lnTo>
                      <a:lnTo>
                        <a:pt x="123" y="45"/>
                      </a:lnTo>
                      <a:lnTo>
                        <a:pt x="108" y="49"/>
                      </a:lnTo>
                      <a:lnTo>
                        <a:pt x="94" y="51"/>
                      </a:lnTo>
                      <a:lnTo>
                        <a:pt x="80" y="52"/>
                      </a:lnTo>
                      <a:lnTo>
                        <a:pt x="67" y="51"/>
                      </a:lnTo>
                      <a:lnTo>
                        <a:pt x="54" y="50"/>
                      </a:lnTo>
                      <a:lnTo>
                        <a:pt x="42" y="48"/>
                      </a:lnTo>
                      <a:lnTo>
                        <a:pt x="31" y="45"/>
                      </a:lnTo>
                      <a:lnTo>
                        <a:pt x="20" y="42"/>
                      </a:lnTo>
                      <a:lnTo>
                        <a:pt x="10" y="39"/>
                      </a:lnTo>
                      <a:lnTo>
                        <a:pt x="1" y="37"/>
                      </a:lnTo>
                      <a:lnTo>
                        <a:pt x="0" y="40"/>
                      </a:lnTo>
                      <a:lnTo>
                        <a:pt x="2" y="43"/>
                      </a:lnTo>
                      <a:lnTo>
                        <a:pt x="4" y="46"/>
                      </a:lnTo>
                      <a:lnTo>
                        <a:pt x="8" y="50"/>
                      </a:lnTo>
                      <a:lnTo>
                        <a:pt x="12" y="54"/>
                      </a:lnTo>
                      <a:lnTo>
                        <a:pt x="16" y="59"/>
                      </a:lnTo>
                      <a:lnTo>
                        <a:pt x="20" y="63"/>
                      </a:lnTo>
                      <a:lnTo>
                        <a:pt x="23" y="68"/>
                      </a:lnTo>
                      <a:lnTo>
                        <a:pt x="25" y="72"/>
                      </a:lnTo>
                      <a:lnTo>
                        <a:pt x="26" y="77"/>
                      </a:lnTo>
                      <a:close/>
                    </a:path>
                  </a:pathLst>
                </a:custGeom>
                <a:solidFill>
                  <a:srgbClr val="E0E0E0"/>
                </a:solidFill>
                <a:ln w="0">
                  <a:solidFill>
                    <a:srgbClr val="E0E0E0"/>
                  </a:solidFill>
                  <a:prstDash val="solid"/>
                  <a:round/>
                  <a:headEnd/>
                  <a:tailEnd/>
                </a:ln>
              </p:spPr>
              <p:txBody>
                <a:bodyPr/>
                <a:lstStyle/>
                <a:p>
                  <a:endParaRPr lang="fr-FR"/>
                </a:p>
              </p:txBody>
            </p:sp>
            <p:sp>
              <p:nvSpPr>
                <p:cNvPr id="5181" name="Freeform 59"/>
                <p:cNvSpPr>
                  <a:spLocks/>
                </p:cNvSpPr>
                <p:nvPr/>
              </p:nvSpPr>
              <p:spPr bwMode="auto">
                <a:xfrm>
                  <a:off x="1112" y="1889"/>
                  <a:ext cx="178" cy="87"/>
                </a:xfrm>
                <a:custGeom>
                  <a:avLst/>
                  <a:gdLst>
                    <a:gd name="T0" fmla="*/ 34 w 178"/>
                    <a:gd name="T1" fmla="*/ 73 h 87"/>
                    <a:gd name="T2" fmla="*/ 47 w 178"/>
                    <a:gd name="T3" fmla="*/ 81 h 87"/>
                    <a:gd name="T4" fmla="*/ 63 w 178"/>
                    <a:gd name="T5" fmla="*/ 85 h 87"/>
                    <a:gd name="T6" fmla="*/ 80 w 178"/>
                    <a:gd name="T7" fmla="*/ 87 h 87"/>
                    <a:gd name="T8" fmla="*/ 98 w 178"/>
                    <a:gd name="T9" fmla="*/ 86 h 87"/>
                    <a:gd name="T10" fmla="*/ 116 w 178"/>
                    <a:gd name="T11" fmla="*/ 83 h 87"/>
                    <a:gd name="T12" fmla="*/ 134 w 178"/>
                    <a:gd name="T13" fmla="*/ 78 h 87"/>
                    <a:gd name="T14" fmla="*/ 149 w 178"/>
                    <a:gd name="T15" fmla="*/ 72 h 87"/>
                    <a:gd name="T16" fmla="*/ 162 w 178"/>
                    <a:gd name="T17" fmla="*/ 64 h 87"/>
                    <a:gd name="T18" fmla="*/ 171 w 178"/>
                    <a:gd name="T19" fmla="*/ 55 h 87"/>
                    <a:gd name="T20" fmla="*/ 176 w 178"/>
                    <a:gd name="T21" fmla="*/ 45 h 87"/>
                    <a:gd name="T22" fmla="*/ 176 w 178"/>
                    <a:gd name="T23" fmla="*/ 42 h 87"/>
                    <a:gd name="T24" fmla="*/ 177 w 178"/>
                    <a:gd name="T25" fmla="*/ 39 h 87"/>
                    <a:gd name="T26" fmla="*/ 178 w 178"/>
                    <a:gd name="T27" fmla="*/ 35 h 87"/>
                    <a:gd name="T28" fmla="*/ 178 w 178"/>
                    <a:gd name="T29" fmla="*/ 31 h 87"/>
                    <a:gd name="T30" fmla="*/ 178 w 178"/>
                    <a:gd name="T31" fmla="*/ 27 h 87"/>
                    <a:gd name="T32" fmla="*/ 178 w 178"/>
                    <a:gd name="T33" fmla="*/ 22 h 87"/>
                    <a:gd name="T34" fmla="*/ 178 w 178"/>
                    <a:gd name="T35" fmla="*/ 17 h 87"/>
                    <a:gd name="T36" fmla="*/ 177 w 178"/>
                    <a:gd name="T37" fmla="*/ 12 h 87"/>
                    <a:gd name="T38" fmla="*/ 175 w 178"/>
                    <a:gd name="T39" fmla="*/ 6 h 87"/>
                    <a:gd name="T40" fmla="*/ 173 w 178"/>
                    <a:gd name="T41" fmla="*/ 0 h 87"/>
                    <a:gd name="T42" fmla="*/ 170 w 178"/>
                    <a:gd name="T43" fmla="*/ 3 h 87"/>
                    <a:gd name="T44" fmla="*/ 167 w 178"/>
                    <a:gd name="T45" fmla="*/ 7 h 87"/>
                    <a:gd name="T46" fmla="*/ 162 w 178"/>
                    <a:gd name="T47" fmla="*/ 11 h 87"/>
                    <a:gd name="T48" fmla="*/ 157 w 178"/>
                    <a:gd name="T49" fmla="*/ 17 h 87"/>
                    <a:gd name="T50" fmla="*/ 151 w 178"/>
                    <a:gd name="T51" fmla="*/ 22 h 87"/>
                    <a:gd name="T52" fmla="*/ 145 w 178"/>
                    <a:gd name="T53" fmla="*/ 28 h 87"/>
                    <a:gd name="T54" fmla="*/ 138 w 178"/>
                    <a:gd name="T55" fmla="*/ 33 h 87"/>
                    <a:gd name="T56" fmla="*/ 131 w 178"/>
                    <a:gd name="T57" fmla="*/ 38 h 87"/>
                    <a:gd name="T58" fmla="*/ 123 w 178"/>
                    <a:gd name="T59" fmla="*/ 41 h 87"/>
                    <a:gd name="T60" fmla="*/ 115 w 178"/>
                    <a:gd name="T61" fmla="*/ 44 h 87"/>
                    <a:gd name="T62" fmla="*/ 100 w 178"/>
                    <a:gd name="T63" fmla="*/ 48 h 87"/>
                    <a:gd name="T64" fmla="*/ 86 w 178"/>
                    <a:gd name="T65" fmla="*/ 50 h 87"/>
                    <a:gd name="T66" fmla="*/ 73 w 178"/>
                    <a:gd name="T67" fmla="*/ 51 h 87"/>
                    <a:gd name="T68" fmla="*/ 61 w 178"/>
                    <a:gd name="T69" fmla="*/ 51 h 87"/>
                    <a:gd name="T70" fmla="*/ 50 w 178"/>
                    <a:gd name="T71" fmla="*/ 50 h 87"/>
                    <a:gd name="T72" fmla="*/ 39 w 178"/>
                    <a:gd name="T73" fmla="*/ 47 h 87"/>
                    <a:gd name="T74" fmla="*/ 28 w 178"/>
                    <a:gd name="T75" fmla="*/ 45 h 87"/>
                    <a:gd name="T76" fmla="*/ 18 w 178"/>
                    <a:gd name="T77" fmla="*/ 42 h 87"/>
                    <a:gd name="T78" fmla="*/ 9 w 178"/>
                    <a:gd name="T79" fmla="*/ 40 h 87"/>
                    <a:gd name="T80" fmla="*/ 0 w 178"/>
                    <a:gd name="T81" fmla="*/ 38 h 87"/>
                    <a:gd name="T82" fmla="*/ 0 w 178"/>
                    <a:gd name="T83" fmla="*/ 40 h 87"/>
                    <a:gd name="T84" fmla="*/ 2 w 178"/>
                    <a:gd name="T85" fmla="*/ 43 h 87"/>
                    <a:gd name="T86" fmla="*/ 6 w 178"/>
                    <a:gd name="T87" fmla="*/ 46 h 87"/>
                    <a:gd name="T88" fmla="*/ 11 w 178"/>
                    <a:gd name="T89" fmla="*/ 49 h 87"/>
                    <a:gd name="T90" fmla="*/ 17 w 178"/>
                    <a:gd name="T91" fmla="*/ 53 h 87"/>
                    <a:gd name="T92" fmla="*/ 23 w 178"/>
                    <a:gd name="T93" fmla="*/ 57 h 87"/>
                    <a:gd name="T94" fmla="*/ 28 w 178"/>
                    <a:gd name="T95" fmla="*/ 60 h 87"/>
                    <a:gd name="T96" fmla="*/ 32 w 178"/>
                    <a:gd name="T97" fmla="*/ 65 h 87"/>
                    <a:gd name="T98" fmla="*/ 34 w 178"/>
                    <a:gd name="T99" fmla="*/ 69 h 87"/>
                    <a:gd name="T100" fmla="*/ 34 w 178"/>
                    <a:gd name="T101" fmla="*/ 73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8"/>
                    <a:gd name="T154" fmla="*/ 0 h 87"/>
                    <a:gd name="T155" fmla="*/ 178 w 178"/>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8" h="87">
                      <a:moveTo>
                        <a:pt x="34" y="73"/>
                      </a:moveTo>
                      <a:lnTo>
                        <a:pt x="47" y="81"/>
                      </a:lnTo>
                      <a:lnTo>
                        <a:pt x="63" y="85"/>
                      </a:lnTo>
                      <a:lnTo>
                        <a:pt x="80" y="87"/>
                      </a:lnTo>
                      <a:lnTo>
                        <a:pt x="98" y="86"/>
                      </a:lnTo>
                      <a:lnTo>
                        <a:pt x="116" y="83"/>
                      </a:lnTo>
                      <a:lnTo>
                        <a:pt x="134" y="78"/>
                      </a:lnTo>
                      <a:lnTo>
                        <a:pt x="149" y="72"/>
                      </a:lnTo>
                      <a:lnTo>
                        <a:pt x="162" y="64"/>
                      </a:lnTo>
                      <a:lnTo>
                        <a:pt x="171" y="55"/>
                      </a:lnTo>
                      <a:lnTo>
                        <a:pt x="176" y="45"/>
                      </a:lnTo>
                      <a:lnTo>
                        <a:pt x="176" y="42"/>
                      </a:lnTo>
                      <a:lnTo>
                        <a:pt x="177" y="39"/>
                      </a:lnTo>
                      <a:lnTo>
                        <a:pt x="178" y="35"/>
                      </a:lnTo>
                      <a:lnTo>
                        <a:pt x="178" y="31"/>
                      </a:lnTo>
                      <a:lnTo>
                        <a:pt x="178" y="27"/>
                      </a:lnTo>
                      <a:lnTo>
                        <a:pt x="178" y="22"/>
                      </a:lnTo>
                      <a:lnTo>
                        <a:pt x="178" y="17"/>
                      </a:lnTo>
                      <a:lnTo>
                        <a:pt x="177" y="12"/>
                      </a:lnTo>
                      <a:lnTo>
                        <a:pt x="175" y="6"/>
                      </a:lnTo>
                      <a:lnTo>
                        <a:pt x="173" y="0"/>
                      </a:lnTo>
                      <a:lnTo>
                        <a:pt x="170" y="3"/>
                      </a:lnTo>
                      <a:lnTo>
                        <a:pt x="167" y="7"/>
                      </a:lnTo>
                      <a:lnTo>
                        <a:pt x="162" y="11"/>
                      </a:lnTo>
                      <a:lnTo>
                        <a:pt x="157" y="17"/>
                      </a:lnTo>
                      <a:lnTo>
                        <a:pt x="151" y="22"/>
                      </a:lnTo>
                      <a:lnTo>
                        <a:pt x="145" y="28"/>
                      </a:lnTo>
                      <a:lnTo>
                        <a:pt x="138" y="33"/>
                      </a:lnTo>
                      <a:lnTo>
                        <a:pt x="131" y="38"/>
                      </a:lnTo>
                      <a:lnTo>
                        <a:pt x="123" y="41"/>
                      </a:lnTo>
                      <a:lnTo>
                        <a:pt x="115" y="44"/>
                      </a:lnTo>
                      <a:lnTo>
                        <a:pt x="100" y="48"/>
                      </a:lnTo>
                      <a:lnTo>
                        <a:pt x="86" y="50"/>
                      </a:lnTo>
                      <a:lnTo>
                        <a:pt x="73" y="51"/>
                      </a:lnTo>
                      <a:lnTo>
                        <a:pt x="61" y="51"/>
                      </a:lnTo>
                      <a:lnTo>
                        <a:pt x="50" y="50"/>
                      </a:lnTo>
                      <a:lnTo>
                        <a:pt x="39" y="47"/>
                      </a:lnTo>
                      <a:lnTo>
                        <a:pt x="28" y="45"/>
                      </a:lnTo>
                      <a:lnTo>
                        <a:pt x="18" y="42"/>
                      </a:lnTo>
                      <a:lnTo>
                        <a:pt x="9" y="40"/>
                      </a:lnTo>
                      <a:lnTo>
                        <a:pt x="0" y="38"/>
                      </a:lnTo>
                      <a:lnTo>
                        <a:pt x="0" y="40"/>
                      </a:lnTo>
                      <a:lnTo>
                        <a:pt x="2" y="43"/>
                      </a:lnTo>
                      <a:lnTo>
                        <a:pt x="6" y="46"/>
                      </a:lnTo>
                      <a:lnTo>
                        <a:pt x="11" y="49"/>
                      </a:lnTo>
                      <a:lnTo>
                        <a:pt x="17" y="53"/>
                      </a:lnTo>
                      <a:lnTo>
                        <a:pt x="23" y="57"/>
                      </a:lnTo>
                      <a:lnTo>
                        <a:pt x="28" y="60"/>
                      </a:lnTo>
                      <a:lnTo>
                        <a:pt x="32" y="65"/>
                      </a:lnTo>
                      <a:lnTo>
                        <a:pt x="34" y="69"/>
                      </a:lnTo>
                      <a:lnTo>
                        <a:pt x="34" y="73"/>
                      </a:lnTo>
                      <a:close/>
                    </a:path>
                  </a:pathLst>
                </a:custGeom>
                <a:solidFill>
                  <a:srgbClr val="F0F0F0"/>
                </a:solidFill>
                <a:ln w="0">
                  <a:solidFill>
                    <a:srgbClr val="F0F0F0"/>
                  </a:solidFill>
                  <a:prstDash val="solid"/>
                  <a:round/>
                  <a:headEnd/>
                  <a:tailEnd/>
                </a:ln>
              </p:spPr>
              <p:txBody>
                <a:bodyPr/>
                <a:lstStyle/>
                <a:p>
                  <a:endParaRPr lang="fr-FR"/>
                </a:p>
              </p:txBody>
            </p:sp>
            <p:sp>
              <p:nvSpPr>
                <p:cNvPr id="5182" name="Freeform 60"/>
                <p:cNvSpPr>
                  <a:spLocks/>
                </p:cNvSpPr>
                <p:nvPr/>
              </p:nvSpPr>
              <p:spPr bwMode="auto">
                <a:xfrm>
                  <a:off x="1119" y="1892"/>
                  <a:ext cx="170" cy="81"/>
                </a:xfrm>
                <a:custGeom>
                  <a:avLst/>
                  <a:gdLst>
                    <a:gd name="T0" fmla="*/ 44 w 170"/>
                    <a:gd name="T1" fmla="*/ 69 h 81"/>
                    <a:gd name="T2" fmla="*/ 56 w 170"/>
                    <a:gd name="T3" fmla="*/ 76 h 81"/>
                    <a:gd name="T4" fmla="*/ 71 w 170"/>
                    <a:gd name="T5" fmla="*/ 80 h 81"/>
                    <a:gd name="T6" fmla="*/ 86 w 170"/>
                    <a:gd name="T7" fmla="*/ 81 h 81"/>
                    <a:gd name="T8" fmla="*/ 101 w 170"/>
                    <a:gd name="T9" fmla="*/ 80 h 81"/>
                    <a:gd name="T10" fmla="*/ 116 w 170"/>
                    <a:gd name="T11" fmla="*/ 77 h 81"/>
                    <a:gd name="T12" fmla="*/ 131 w 170"/>
                    <a:gd name="T13" fmla="*/ 73 h 81"/>
                    <a:gd name="T14" fmla="*/ 144 w 170"/>
                    <a:gd name="T15" fmla="*/ 67 h 81"/>
                    <a:gd name="T16" fmla="*/ 154 w 170"/>
                    <a:gd name="T17" fmla="*/ 60 h 81"/>
                    <a:gd name="T18" fmla="*/ 162 w 170"/>
                    <a:gd name="T19" fmla="*/ 52 h 81"/>
                    <a:gd name="T20" fmla="*/ 167 w 170"/>
                    <a:gd name="T21" fmla="*/ 43 h 81"/>
                    <a:gd name="T22" fmla="*/ 168 w 170"/>
                    <a:gd name="T23" fmla="*/ 40 h 81"/>
                    <a:gd name="T24" fmla="*/ 168 w 170"/>
                    <a:gd name="T25" fmla="*/ 36 h 81"/>
                    <a:gd name="T26" fmla="*/ 169 w 170"/>
                    <a:gd name="T27" fmla="*/ 32 h 81"/>
                    <a:gd name="T28" fmla="*/ 170 w 170"/>
                    <a:gd name="T29" fmla="*/ 29 h 81"/>
                    <a:gd name="T30" fmla="*/ 170 w 170"/>
                    <a:gd name="T31" fmla="*/ 25 h 81"/>
                    <a:gd name="T32" fmla="*/ 170 w 170"/>
                    <a:gd name="T33" fmla="*/ 21 h 81"/>
                    <a:gd name="T34" fmla="*/ 169 w 170"/>
                    <a:gd name="T35" fmla="*/ 17 h 81"/>
                    <a:gd name="T36" fmla="*/ 168 w 170"/>
                    <a:gd name="T37" fmla="*/ 12 h 81"/>
                    <a:gd name="T38" fmla="*/ 167 w 170"/>
                    <a:gd name="T39" fmla="*/ 6 h 81"/>
                    <a:gd name="T40" fmla="*/ 164 w 170"/>
                    <a:gd name="T41" fmla="*/ 0 h 81"/>
                    <a:gd name="T42" fmla="*/ 162 w 170"/>
                    <a:gd name="T43" fmla="*/ 3 h 81"/>
                    <a:gd name="T44" fmla="*/ 158 w 170"/>
                    <a:gd name="T45" fmla="*/ 7 h 81"/>
                    <a:gd name="T46" fmla="*/ 154 w 170"/>
                    <a:gd name="T47" fmla="*/ 11 h 81"/>
                    <a:gd name="T48" fmla="*/ 149 w 170"/>
                    <a:gd name="T49" fmla="*/ 16 h 81"/>
                    <a:gd name="T50" fmla="*/ 144 w 170"/>
                    <a:gd name="T51" fmla="*/ 22 h 81"/>
                    <a:gd name="T52" fmla="*/ 138 w 170"/>
                    <a:gd name="T53" fmla="*/ 27 h 81"/>
                    <a:gd name="T54" fmla="*/ 131 w 170"/>
                    <a:gd name="T55" fmla="*/ 32 h 81"/>
                    <a:gd name="T56" fmla="*/ 124 w 170"/>
                    <a:gd name="T57" fmla="*/ 37 h 81"/>
                    <a:gd name="T58" fmla="*/ 116 w 170"/>
                    <a:gd name="T59" fmla="*/ 40 h 81"/>
                    <a:gd name="T60" fmla="*/ 109 w 170"/>
                    <a:gd name="T61" fmla="*/ 43 h 81"/>
                    <a:gd name="T62" fmla="*/ 94 w 170"/>
                    <a:gd name="T63" fmla="*/ 47 h 81"/>
                    <a:gd name="T64" fmla="*/ 81 w 170"/>
                    <a:gd name="T65" fmla="*/ 49 h 81"/>
                    <a:gd name="T66" fmla="*/ 69 w 170"/>
                    <a:gd name="T67" fmla="*/ 50 h 81"/>
                    <a:gd name="T68" fmla="*/ 58 w 170"/>
                    <a:gd name="T69" fmla="*/ 50 h 81"/>
                    <a:gd name="T70" fmla="*/ 47 w 170"/>
                    <a:gd name="T71" fmla="*/ 49 h 81"/>
                    <a:gd name="T72" fmla="*/ 37 w 170"/>
                    <a:gd name="T73" fmla="*/ 47 h 81"/>
                    <a:gd name="T74" fmla="*/ 27 w 170"/>
                    <a:gd name="T75" fmla="*/ 45 h 81"/>
                    <a:gd name="T76" fmla="*/ 18 w 170"/>
                    <a:gd name="T77" fmla="*/ 43 h 81"/>
                    <a:gd name="T78" fmla="*/ 9 w 170"/>
                    <a:gd name="T79" fmla="*/ 41 h 81"/>
                    <a:gd name="T80" fmla="*/ 0 w 170"/>
                    <a:gd name="T81" fmla="*/ 39 h 81"/>
                    <a:gd name="T82" fmla="*/ 1 w 170"/>
                    <a:gd name="T83" fmla="*/ 41 h 81"/>
                    <a:gd name="T84" fmla="*/ 4 w 170"/>
                    <a:gd name="T85" fmla="*/ 43 h 81"/>
                    <a:gd name="T86" fmla="*/ 9 w 170"/>
                    <a:gd name="T87" fmla="*/ 46 h 81"/>
                    <a:gd name="T88" fmla="*/ 16 w 170"/>
                    <a:gd name="T89" fmla="*/ 48 h 81"/>
                    <a:gd name="T90" fmla="*/ 24 w 170"/>
                    <a:gd name="T91" fmla="*/ 51 h 81"/>
                    <a:gd name="T92" fmla="*/ 31 w 170"/>
                    <a:gd name="T93" fmla="*/ 54 h 81"/>
                    <a:gd name="T94" fmla="*/ 38 w 170"/>
                    <a:gd name="T95" fmla="*/ 57 h 81"/>
                    <a:gd name="T96" fmla="*/ 43 w 170"/>
                    <a:gd name="T97" fmla="*/ 61 h 81"/>
                    <a:gd name="T98" fmla="*/ 45 w 170"/>
                    <a:gd name="T99" fmla="*/ 65 h 81"/>
                    <a:gd name="T100" fmla="*/ 44 w 170"/>
                    <a:gd name="T101" fmla="*/ 69 h 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0"/>
                    <a:gd name="T154" fmla="*/ 0 h 81"/>
                    <a:gd name="T155" fmla="*/ 170 w 170"/>
                    <a:gd name="T156" fmla="*/ 81 h 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0" h="81">
                      <a:moveTo>
                        <a:pt x="44" y="69"/>
                      </a:moveTo>
                      <a:lnTo>
                        <a:pt x="56" y="76"/>
                      </a:lnTo>
                      <a:lnTo>
                        <a:pt x="71" y="80"/>
                      </a:lnTo>
                      <a:lnTo>
                        <a:pt x="86" y="81"/>
                      </a:lnTo>
                      <a:lnTo>
                        <a:pt x="101" y="80"/>
                      </a:lnTo>
                      <a:lnTo>
                        <a:pt x="116" y="77"/>
                      </a:lnTo>
                      <a:lnTo>
                        <a:pt x="131" y="73"/>
                      </a:lnTo>
                      <a:lnTo>
                        <a:pt x="144" y="67"/>
                      </a:lnTo>
                      <a:lnTo>
                        <a:pt x="154" y="60"/>
                      </a:lnTo>
                      <a:lnTo>
                        <a:pt x="162" y="52"/>
                      </a:lnTo>
                      <a:lnTo>
                        <a:pt x="167" y="43"/>
                      </a:lnTo>
                      <a:lnTo>
                        <a:pt x="168" y="40"/>
                      </a:lnTo>
                      <a:lnTo>
                        <a:pt x="168" y="36"/>
                      </a:lnTo>
                      <a:lnTo>
                        <a:pt x="169" y="32"/>
                      </a:lnTo>
                      <a:lnTo>
                        <a:pt x="170" y="29"/>
                      </a:lnTo>
                      <a:lnTo>
                        <a:pt x="170" y="25"/>
                      </a:lnTo>
                      <a:lnTo>
                        <a:pt x="170" y="21"/>
                      </a:lnTo>
                      <a:lnTo>
                        <a:pt x="169" y="17"/>
                      </a:lnTo>
                      <a:lnTo>
                        <a:pt x="168" y="12"/>
                      </a:lnTo>
                      <a:lnTo>
                        <a:pt x="167" y="6"/>
                      </a:lnTo>
                      <a:lnTo>
                        <a:pt x="164" y="0"/>
                      </a:lnTo>
                      <a:lnTo>
                        <a:pt x="162" y="3"/>
                      </a:lnTo>
                      <a:lnTo>
                        <a:pt x="158" y="7"/>
                      </a:lnTo>
                      <a:lnTo>
                        <a:pt x="154" y="11"/>
                      </a:lnTo>
                      <a:lnTo>
                        <a:pt x="149" y="16"/>
                      </a:lnTo>
                      <a:lnTo>
                        <a:pt x="144" y="22"/>
                      </a:lnTo>
                      <a:lnTo>
                        <a:pt x="138" y="27"/>
                      </a:lnTo>
                      <a:lnTo>
                        <a:pt x="131" y="32"/>
                      </a:lnTo>
                      <a:lnTo>
                        <a:pt x="124" y="37"/>
                      </a:lnTo>
                      <a:lnTo>
                        <a:pt x="116" y="40"/>
                      </a:lnTo>
                      <a:lnTo>
                        <a:pt x="109" y="43"/>
                      </a:lnTo>
                      <a:lnTo>
                        <a:pt x="94" y="47"/>
                      </a:lnTo>
                      <a:lnTo>
                        <a:pt x="81" y="49"/>
                      </a:lnTo>
                      <a:lnTo>
                        <a:pt x="69" y="50"/>
                      </a:lnTo>
                      <a:lnTo>
                        <a:pt x="58" y="50"/>
                      </a:lnTo>
                      <a:lnTo>
                        <a:pt x="47" y="49"/>
                      </a:lnTo>
                      <a:lnTo>
                        <a:pt x="37" y="47"/>
                      </a:lnTo>
                      <a:lnTo>
                        <a:pt x="27" y="45"/>
                      </a:lnTo>
                      <a:lnTo>
                        <a:pt x="18" y="43"/>
                      </a:lnTo>
                      <a:lnTo>
                        <a:pt x="9" y="41"/>
                      </a:lnTo>
                      <a:lnTo>
                        <a:pt x="0" y="39"/>
                      </a:lnTo>
                      <a:lnTo>
                        <a:pt x="1" y="41"/>
                      </a:lnTo>
                      <a:lnTo>
                        <a:pt x="4" y="43"/>
                      </a:lnTo>
                      <a:lnTo>
                        <a:pt x="9" y="46"/>
                      </a:lnTo>
                      <a:lnTo>
                        <a:pt x="16" y="48"/>
                      </a:lnTo>
                      <a:lnTo>
                        <a:pt x="24" y="51"/>
                      </a:lnTo>
                      <a:lnTo>
                        <a:pt x="31" y="54"/>
                      </a:lnTo>
                      <a:lnTo>
                        <a:pt x="38" y="57"/>
                      </a:lnTo>
                      <a:lnTo>
                        <a:pt x="43" y="61"/>
                      </a:lnTo>
                      <a:lnTo>
                        <a:pt x="45" y="65"/>
                      </a:lnTo>
                      <a:lnTo>
                        <a:pt x="44" y="69"/>
                      </a:lnTo>
                      <a:close/>
                    </a:path>
                  </a:pathLst>
                </a:custGeom>
                <a:solidFill>
                  <a:srgbClr val="FFFFFF"/>
                </a:solidFill>
                <a:ln w="0">
                  <a:solidFill>
                    <a:srgbClr val="FFFFFF"/>
                  </a:solidFill>
                  <a:prstDash val="solid"/>
                  <a:round/>
                  <a:headEnd/>
                  <a:tailEnd/>
                </a:ln>
              </p:spPr>
              <p:txBody>
                <a:bodyPr/>
                <a:lstStyle/>
                <a:p>
                  <a:endParaRPr lang="fr-FR"/>
                </a:p>
              </p:txBody>
            </p:sp>
            <p:sp>
              <p:nvSpPr>
                <p:cNvPr id="5183" name="Freeform 61"/>
                <p:cNvSpPr>
                  <a:spLocks/>
                </p:cNvSpPr>
                <p:nvPr/>
              </p:nvSpPr>
              <p:spPr bwMode="auto">
                <a:xfrm>
                  <a:off x="1068" y="1784"/>
                  <a:ext cx="231" cy="81"/>
                </a:xfrm>
                <a:custGeom>
                  <a:avLst/>
                  <a:gdLst>
                    <a:gd name="T0" fmla="*/ 231 w 231"/>
                    <a:gd name="T1" fmla="*/ 0 h 81"/>
                    <a:gd name="T2" fmla="*/ 213 w 231"/>
                    <a:gd name="T3" fmla="*/ 4 h 81"/>
                    <a:gd name="T4" fmla="*/ 199 w 231"/>
                    <a:gd name="T5" fmla="*/ 5 h 81"/>
                    <a:gd name="T6" fmla="*/ 186 w 231"/>
                    <a:gd name="T7" fmla="*/ 5 h 81"/>
                    <a:gd name="T8" fmla="*/ 172 w 231"/>
                    <a:gd name="T9" fmla="*/ 6 h 81"/>
                    <a:gd name="T10" fmla="*/ 154 w 231"/>
                    <a:gd name="T11" fmla="*/ 11 h 81"/>
                    <a:gd name="T12" fmla="*/ 116 w 231"/>
                    <a:gd name="T13" fmla="*/ 21 h 81"/>
                    <a:gd name="T14" fmla="*/ 81 w 231"/>
                    <a:gd name="T15" fmla="*/ 28 h 81"/>
                    <a:gd name="T16" fmla="*/ 50 w 231"/>
                    <a:gd name="T17" fmla="*/ 30 h 81"/>
                    <a:gd name="T18" fmla="*/ 22 w 231"/>
                    <a:gd name="T19" fmla="*/ 27 h 81"/>
                    <a:gd name="T20" fmla="*/ 0 w 231"/>
                    <a:gd name="T21" fmla="*/ 20 h 81"/>
                    <a:gd name="T22" fmla="*/ 5 w 231"/>
                    <a:gd name="T23" fmla="*/ 28 h 81"/>
                    <a:gd name="T24" fmla="*/ 13 w 231"/>
                    <a:gd name="T25" fmla="*/ 34 h 81"/>
                    <a:gd name="T26" fmla="*/ 22 w 231"/>
                    <a:gd name="T27" fmla="*/ 38 h 81"/>
                    <a:gd name="T28" fmla="*/ 30 w 231"/>
                    <a:gd name="T29" fmla="*/ 44 h 81"/>
                    <a:gd name="T30" fmla="*/ 35 w 231"/>
                    <a:gd name="T31" fmla="*/ 53 h 81"/>
                    <a:gd name="T32" fmla="*/ 41 w 231"/>
                    <a:gd name="T33" fmla="*/ 50 h 81"/>
                    <a:gd name="T34" fmla="*/ 47 w 231"/>
                    <a:gd name="T35" fmla="*/ 48 h 81"/>
                    <a:gd name="T36" fmla="*/ 53 w 231"/>
                    <a:gd name="T37" fmla="*/ 45 h 81"/>
                    <a:gd name="T38" fmla="*/ 59 w 231"/>
                    <a:gd name="T39" fmla="*/ 43 h 81"/>
                    <a:gd name="T40" fmla="*/ 64 w 231"/>
                    <a:gd name="T41" fmla="*/ 41 h 81"/>
                    <a:gd name="T42" fmla="*/ 71 w 231"/>
                    <a:gd name="T43" fmla="*/ 40 h 81"/>
                    <a:gd name="T44" fmla="*/ 74 w 231"/>
                    <a:gd name="T45" fmla="*/ 42 h 81"/>
                    <a:gd name="T46" fmla="*/ 75 w 231"/>
                    <a:gd name="T47" fmla="*/ 46 h 81"/>
                    <a:gd name="T48" fmla="*/ 77 w 231"/>
                    <a:gd name="T49" fmla="*/ 50 h 81"/>
                    <a:gd name="T50" fmla="*/ 82 w 231"/>
                    <a:gd name="T51" fmla="*/ 54 h 81"/>
                    <a:gd name="T52" fmla="*/ 88 w 231"/>
                    <a:gd name="T53" fmla="*/ 58 h 81"/>
                    <a:gd name="T54" fmla="*/ 92 w 231"/>
                    <a:gd name="T55" fmla="*/ 63 h 81"/>
                    <a:gd name="T56" fmla="*/ 95 w 231"/>
                    <a:gd name="T57" fmla="*/ 69 h 81"/>
                    <a:gd name="T58" fmla="*/ 99 w 231"/>
                    <a:gd name="T59" fmla="*/ 74 h 81"/>
                    <a:gd name="T60" fmla="*/ 104 w 231"/>
                    <a:gd name="T61" fmla="*/ 78 h 81"/>
                    <a:gd name="T62" fmla="*/ 112 w 231"/>
                    <a:gd name="T63" fmla="*/ 80 h 81"/>
                    <a:gd name="T64" fmla="*/ 121 w 231"/>
                    <a:gd name="T65" fmla="*/ 81 h 81"/>
                    <a:gd name="T66" fmla="*/ 129 w 231"/>
                    <a:gd name="T67" fmla="*/ 80 h 81"/>
                    <a:gd name="T68" fmla="*/ 137 w 231"/>
                    <a:gd name="T69" fmla="*/ 77 h 81"/>
                    <a:gd name="T70" fmla="*/ 143 w 231"/>
                    <a:gd name="T71" fmla="*/ 71 h 81"/>
                    <a:gd name="T72" fmla="*/ 147 w 231"/>
                    <a:gd name="T73" fmla="*/ 64 h 81"/>
                    <a:gd name="T74" fmla="*/ 148 w 231"/>
                    <a:gd name="T75" fmla="*/ 59 h 81"/>
                    <a:gd name="T76" fmla="*/ 149 w 231"/>
                    <a:gd name="T77" fmla="*/ 54 h 81"/>
                    <a:gd name="T78" fmla="*/ 153 w 231"/>
                    <a:gd name="T79" fmla="*/ 50 h 81"/>
                    <a:gd name="T80" fmla="*/ 162 w 231"/>
                    <a:gd name="T81" fmla="*/ 45 h 81"/>
                    <a:gd name="T82" fmla="*/ 172 w 231"/>
                    <a:gd name="T83" fmla="*/ 41 h 81"/>
                    <a:gd name="T84" fmla="*/ 182 w 231"/>
                    <a:gd name="T85" fmla="*/ 38 h 81"/>
                    <a:gd name="T86" fmla="*/ 192 w 231"/>
                    <a:gd name="T87" fmla="*/ 38 h 81"/>
                    <a:gd name="T88" fmla="*/ 203 w 231"/>
                    <a:gd name="T89" fmla="*/ 38 h 81"/>
                    <a:gd name="T90" fmla="*/ 216 w 231"/>
                    <a:gd name="T91" fmla="*/ 40 h 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1"/>
                    <a:gd name="T139" fmla="*/ 0 h 81"/>
                    <a:gd name="T140" fmla="*/ 231 w 231"/>
                    <a:gd name="T141" fmla="*/ 81 h 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1" h="81">
                      <a:moveTo>
                        <a:pt x="216" y="40"/>
                      </a:moveTo>
                      <a:lnTo>
                        <a:pt x="231" y="0"/>
                      </a:lnTo>
                      <a:lnTo>
                        <a:pt x="221" y="3"/>
                      </a:lnTo>
                      <a:lnTo>
                        <a:pt x="213" y="4"/>
                      </a:lnTo>
                      <a:lnTo>
                        <a:pt x="206" y="5"/>
                      </a:lnTo>
                      <a:lnTo>
                        <a:pt x="199" y="5"/>
                      </a:lnTo>
                      <a:lnTo>
                        <a:pt x="193" y="5"/>
                      </a:lnTo>
                      <a:lnTo>
                        <a:pt x="186" y="5"/>
                      </a:lnTo>
                      <a:lnTo>
                        <a:pt x="179" y="5"/>
                      </a:lnTo>
                      <a:lnTo>
                        <a:pt x="172" y="6"/>
                      </a:lnTo>
                      <a:lnTo>
                        <a:pt x="164" y="8"/>
                      </a:lnTo>
                      <a:lnTo>
                        <a:pt x="154" y="11"/>
                      </a:lnTo>
                      <a:lnTo>
                        <a:pt x="135" y="17"/>
                      </a:lnTo>
                      <a:lnTo>
                        <a:pt x="116" y="21"/>
                      </a:lnTo>
                      <a:lnTo>
                        <a:pt x="98" y="25"/>
                      </a:lnTo>
                      <a:lnTo>
                        <a:pt x="81" y="28"/>
                      </a:lnTo>
                      <a:lnTo>
                        <a:pt x="65" y="29"/>
                      </a:lnTo>
                      <a:lnTo>
                        <a:pt x="50" y="30"/>
                      </a:lnTo>
                      <a:lnTo>
                        <a:pt x="36" y="29"/>
                      </a:lnTo>
                      <a:lnTo>
                        <a:pt x="22" y="27"/>
                      </a:lnTo>
                      <a:lnTo>
                        <a:pt x="11" y="24"/>
                      </a:lnTo>
                      <a:lnTo>
                        <a:pt x="0" y="20"/>
                      </a:lnTo>
                      <a:lnTo>
                        <a:pt x="2" y="24"/>
                      </a:lnTo>
                      <a:lnTo>
                        <a:pt x="5" y="28"/>
                      </a:lnTo>
                      <a:lnTo>
                        <a:pt x="8" y="31"/>
                      </a:lnTo>
                      <a:lnTo>
                        <a:pt x="13" y="34"/>
                      </a:lnTo>
                      <a:lnTo>
                        <a:pt x="17" y="36"/>
                      </a:lnTo>
                      <a:lnTo>
                        <a:pt x="22" y="38"/>
                      </a:lnTo>
                      <a:lnTo>
                        <a:pt x="26" y="41"/>
                      </a:lnTo>
                      <a:lnTo>
                        <a:pt x="30" y="44"/>
                      </a:lnTo>
                      <a:lnTo>
                        <a:pt x="33" y="48"/>
                      </a:lnTo>
                      <a:lnTo>
                        <a:pt x="35" y="53"/>
                      </a:lnTo>
                      <a:lnTo>
                        <a:pt x="38" y="52"/>
                      </a:lnTo>
                      <a:lnTo>
                        <a:pt x="41" y="50"/>
                      </a:lnTo>
                      <a:lnTo>
                        <a:pt x="44" y="49"/>
                      </a:lnTo>
                      <a:lnTo>
                        <a:pt x="47" y="48"/>
                      </a:lnTo>
                      <a:lnTo>
                        <a:pt x="50" y="46"/>
                      </a:lnTo>
                      <a:lnTo>
                        <a:pt x="53" y="45"/>
                      </a:lnTo>
                      <a:lnTo>
                        <a:pt x="56" y="44"/>
                      </a:lnTo>
                      <a:lnTo>
                        <a:pt x="59" y="43"/>
                      </a:lnTo>
                      <a:lnTo>
                        <a:pt x="61" y="42"/>
                      </a:lnTo>
                      <a:lnTo>
                        <a:pt x="64" y="41"/>
                      </a:lnTo>
                      <a:lnTo>
                        <a:pt x="68" y="40"/>
                      </a:lnTo>
                      <a:lnTo>
                        <a:pt x="71" y="40"/>
                      </a:lnTo>
                      <a:lnTo>
                        <a:pt x="73" y="41"/>
                      </a:lnTo>
                      <a:lnTo>
                        <a:pt x="74" y="42"/>
                      </a:lnTo>
                      <a:lnTo>
                        <a:pt x="75" y="44"/>
                      </a:lnTo>
                      <a:lnTo>
                        <a:pt x="75" y="46"/>
                      </a:lnTo>
                      <a:lnTo>
                        <a:pt x="76" y="48"/>
                      </a:lnTo>
                      <a:lnTo>
                        <a:pt x="77" y="50"/>
                      </a:lnTo>
                      <a:lnTo>
                        <a:pt x="79" y="52"/>
                      </a:lnTo>
                      <a:lnTo>
                        <a:pt x="82" y="54"/>
                      </a:lnTo>
                      <a:lnTo>
                        <a:pt x="85" y="56"/>
                      </a:lnTo>
                      <a:lnTo>
                        <a:pt x="88" y="58"/>
                      </a:lnTo>
                      <a:lnTo>
                        <a:pt x="90" y="61"/>
                      </a:lnTo>
                      <a:lnTo>
                        <a:pt x="92" y="63"/>
                      </a:lnTo>
                      <a:lnTo>
                        <a:pt x="93" y="66"/>
                      </a:lnTo>
                      <a:lnTo>
                        <a:pt x="95" y="69"/>
                      </a:lnTo>
                      <a:lnTo>
                        <a:pt x="97" y="71"/>
                      </a:lnTo>
                      <a:lnTo>
                        <a:pt x="99" y="74"/>
                      </a:lnTo>
                      <a:lnTo>
                        <a:pt x="101" y="76"/>
                      </a:lnTo>
                      <a:lnTo>
                        <a:pt x="104" y="78"/>
                      </a:lnTo>
                      <a:lnTo>
                        <a:pt x="108" y="79"/>
                      </a:lnTo>
                      <a:lnTo>
                        <a:pt x="112" y="80"/>
                      </a:lnTo>
                      <a:lnTo>
                        <a:pt x="116" y="81"/>
                      </a:lnTo>
                      <a:lnTo>
                        <a:pt x="121" y="81"/>
                      </a:lnTo>
                      <a:lnTo>
                        <a:pt x="125" y="81"/>
                      </a:lnTo>
                      <a:lnTo>
                        <a:pt x="129" y="80"/>
                      </a:lnTo>
                      <a:lnTo>
                        <a:pt x="133" y="79"/>
                      </a:lnTo>
                      <a:lnTo>
                        <a:pt x="137" y="77"/>
                      </a:lnTo>
                      <a:lnTo>
                        <a:pt x="141" y="74"/>
                      </a:lnTo>
                      <a:lnTo>
                        <a:pt x="143" y="71"/>
                      </a:lnTo>
                      <a:lnTo>
                        <a:pt x="145" y="67"/>
                      </a:lnTo>
                      <a:lnTo>
                        <a:pt x="147" y="64"/>
                      </a:lnTo>
                      <a:lnTo>
                        <a:pt x="147" y="61"/>
                      </a:lnTo>
                      <a:lnTo>
                        <a:pt x="148" y="59"/>
                      </a:lnTo>
                      <a:lnTo>
                        <a:pt x="148" y="56"/>
                      </a:lnTo>
                      <a:lnTo>
                        <a:pt x="149" y="54"/>
                      </a:lnTo>
                      <a:lnTo>
                        <a:pt x="151" y="52"/>
                      </a:lnTo>
                      <a:lnTo>
                        <a:pt x="153" y="50"/>
                      </a:lnTo>
                      <a:lnTo>
                        <a:pt x="157" y="47"/>
                      </a:lnTo>
                      <a:lnTo>
                        <a:pt x="162" y="45"/>
                      </a:lnTo>
                      <a:lnTo>
                        <a:pt x="167" y="42"/>
                      </a:lnTo>
                      <a:lnTo>
                        <a:pt x="172" y="41"/>
                      </a:lnTo>
                      <a:lnTo>
                        <a:pt x="177" y="39"/>
                      </a:lnTo>
                      <a:lnTo>
                        <a:pt x="182" y="38"/>
                      </a:lnTo>
                      <a:lnTo>
                        <a:pt x="187" y="38"/>
                      </a:lnTo>
                      <a:lnTo>
                        <a:pt x="192" y="38"/>
                      </a:lnTo>
                      <a:lnTo>
                        <a:pt x="198" y="38"/>
                      </a:lnTo>
                      <a:lnTo>
                        <a:pt x="203" y="38"/>
                      </a:lnTo>
                      <a:lnTo>
                        <a:pt x="209" y="39"/>
                      </a:lnTo>
                      <a:lnTo>
                        <a:pt x="216" y="40"/>
                      </a:lnTo>
                      <a:close/>
                    </a:path>
                  </a:pathLst>
                </a:custGeom>
                <a:solidFill>
                  <a:srgbClr val="E0E0E0"/>
                </a:solidFill>
                <a:ln w="0">
                  <a:solidFill>
                    <a:srgbClr val="E0E0E0"/>
                  </a:solidFill>
                  <a:prstDash val="solid"/>
                  <a:round/>
                  <a:headEnd/>
                  <a:tailEnd/>
                </a:ln>
              </p:spPr>
              <p:txBody>
                <a:bodyPr/>
                <a:lstStyle/>
                <a:p>
                  <a:endParaRPr lang="fr-FR"/>
                </a:p>
              </p:txBody>
            </p:sp>
            <p:sp>
              <p:nvSpPr>
                <p:cNvPr id="5184" name="Freeform 62"/>
                <p:cNvSpPr>
                  <a:spLocks/>
                </p:cNvSpPr>
                <p:nvPr/>
              </p:nvSpPr>
              <p:spPr bwMode="auto">
                <a:xfrm>
                  <a:off x="1033" y="1709"/>
                  <a:ext cx="320" cy="143"/>
                </a:xfrm>
                <a:custGeom>
                  <a:avLst/>
                  <a:gdLst>
                    <a:gd name="T0" fmla="*/ 44 w 320"/>
                    <a:gd name="T1" fmla="*/ 38 h 143"/>
                    <a:gd name="T2" fmla="*/ 25 w 320"/>
                    <a:gd name="T3" fmla="*/ 51 h 143"/>
                    <a:gd name="T4" fmla="*/ 9 w 320"/>
                    <a:gd name="T5" fmla="*/ 69 h 143"/>
                    <a:gd name="T6" fmla="*/ 1 w 320"/>
                    <a:gd name="T7" fmla="*/ 88 h 143"/>
                    <a:gd name="T8" fmla="*/ 2 w 320"/>
                    <a:gd name="T9" fmla="*/ 108 h 143"/>
                    <a:gd name="T10" fmla="*/ 9 w 320"/>
                    <a:gd name="T11" fmla="*/ 126 h 143"/>
                    <a:gd name="T12" fmla="*/ 22 w 320"/>
                    <a:gd name="T13" fmla="*/ 138 h 143"/>
                    <a:gd name="T14" fmla="*/ 40 w 320"/>
                    <a:gd name="T15" fmla="*/ 140 h 143"/>
                    <a:gd name="T16" fmla="*/ 61 w 320"/>
                    <a:gd name="T17" fmla="*/ 133 h 143"/>
                    <a:gd name="T18" fmla="*/ 79 w 320"/>
                    <a:gd name="T19" fmla="*/ 126 h 143"/>
                    <a:gd name="T20" fmla="*/ 94 w 320"/>
                    <a:gd name="T21" fmla="*/ 122 h 143"/>
                    <a:gd name="T22" fmla="*/ 105 w 320"/>
                    <a:gd name="T23" fmla="*/ 118 h 143"/>
                    <a:gd name="T24" fmla="*/ 115 w 320"/>
                    <a:gd name="T25" fmla="*/ 115 h 143"/>
                    <a:gd name="T26" fmla="*/ 125 w 320"/>
                    <a:gd name="T27" fmla="*/ 119 h 143"/>
                    <a:gd name="T28" fmla="*/ 132 w 320"/>
                    <a:gd name="T29" fmla="*/ 127 h 143"/>
                    <a:gd name="T30" fmla="*/ 137 w 320"/>
                    <a:gd name="T31" fmla="*/ 135 h 143"/>
                    <a:gd name="T32" fmla="*/ 144 w 320"/>
                    <a:gd name="T33" fmla="*/ 141 h 143"/>
                    <a:gd name="T34" fmla="*/ 155 w 320"/>
                    <a:gd name="T35" fmla="*/ 143 h 143"/>
                    <a:gd name="T36" fmla="*/ 165 w 320"/>
                    <a:gd name="T37" fmla="*/ 140 h 143"/>
                    <a:gd name="T38" fmla="*/ 175 w 320"/>
                    <a:gd name="T39" fmla="*/ 132 h 143"/>
                    <a:gd name="T40" fmla="*/ 183 w 320"/>
                    <a:gd name="T41" fmla="*/ 122 h 143"/>
                    <a:gd name="T42" fmla="*/ 193 w 320"/>
                    <a:gd name="T43" fmla="*/ 114 h 143"/>
                    <a:gd name="T44" fmla="*/ 206 w 320"/>
                    <a:gd name="T45" fmla="*/ 107 h 143"/>
                    <a:gd name="T46" fmla="*/ 222 w 320"/>
                    <a:gd name="T47" fmla="*/ 99 h 143"/>
                    <a:gd name="T48" fmla="*/ 237 w 320"/>
                    <a:gd name="T49" fmla="*/ 97 h 143"/>
                    <a:gd name="T50" fmla="*/ 251 w 320"/>
                    <a:gd name="T51" fmla="*/ 99 h 143"/>
                    <a:gd name="T52" fmla="*/ 268 w 320"/>
                    <a:gd name="T53" fmla="*/ 99 h 143"/>
                    <a:gd name="T54" fmla="*/ 287 w 320"/>
                    <a:gd name="T55" fmla="*/ 96 h 143"/>
                    <a:gd name="T56" fmla="*/ 302 w 320"/>
                    <a:gd name="T57" fmla="*/ 90 h 143"/>
                    <a:gd name="T58" fmla="*/ 314 w 320"/>
                    <a:gd name="T59" fmla="*/ 80 h 143"/>
                    <a:gd name="T60" fmla="*/ 320 w 320"/>
                    <a:gd name="T61" fmla="*/ 69 h 143"/>
                    <a:gd name="T62" fmla="*/ 318 w 320"/>
                    <a:gd name="T63" fmla="*/ 59 h 143"/>
                    <a:gd name="T64" fmla="*/ 311 w 320"/>
                    <a:gd name="T65" fmla="*/ 51 h 143"/>
                    <a:gd name="T66" fmla="*/ 299 w 320"/>
                    <a:gd name="T67" fmla="*/ 44 h 143"/>
                    <a:gd name="T68" fmla="*/ 281 w 320"/>
                    <a:gd name="T69" fmla="*/ 42 h 143"/>
                    <a:gd name="T70" fmla="*/ 261 w 320"/>
                    <a:gd name="T71" fmla="*/ 41 h 143"/>
                    <a:gd name="T72" fmla="*/ 242 w 320"/>
                    <a:gd name="T73" fmla="*/ 39 h 143"/>
                    <a:gd name="T74" fmla="*/ 222 w 320"/>
                    <a:gd name="T75" fmla="*/ 36 h 143"/>
                    <a:gd name="T76" fmla="*/ 205 w 320"/>
                    <a:gd name="T77" fmla="*/ 30 h 143"/>
                    <a:gd name="T78" fmla="*/ 189 w 320"/>
                    <a:gd name="T79" fmla="*/ 23 h 143"/>
                    <a:gd name="T80" fmla="*/ 173 w 320"/>
                    <a:gd name="T81" fmla="*/ 16 h 143"/>
                    <a:gd name="T82" fmla="*/ 156 w 320"/>
                    <a:gd name="T83" fmla="*/ 7 h 143"/>
                    <a:gd name="T84" fmla="*/ 140 w 320"/>
                    <a:gd name="T85" fmla="*/ 1 h 143"/>
                    <a:gd name="T86" fmla="*/ 125 w 320"/>
                    <a:gd name="T87" fmla="*/ 1 h 143"/>
                    <a:gd name="T88" fmla="*/ 112 w 320"/>
                    <a:gd name="T89" fmla="*/ 4 h 143"/>
                    <a:gd name="T90" fmla="*/ 101 w 320"/>
                    <a:gd name="T91" fmla="*/ 8 h 143"/>
                    <a:gd name="T92" fmla="*/ 94 w 320"/>
                    <a:gd name="T93" fmla="*/ 12 h 143"/>
                    <a:gd name="T94" fmla="*/ 79 w 320"/>
                    <a:gd name="T95" fmla="*/ 18 h 143"/>
                    <a:gd name="T96" fmla="*/ 68 w 320"/>
                    <a:gd name="T97" fmla="*/ 23 h 143"/>
                    <a:gd name="T98" fmla="*/ 57 w 320"/>
                    <a:gd name="T99" fmla="*/ 29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0"/>
                    <a:gd name="T151" fmla="*/ 0 h 143"/>
                    <a:gd name="T152" fmla="*/ 320 w 320"/>
                    <a:gd name="T153" fmla="*/ 143 h 1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0" h="143">
                      <a:moveTo>
                        <a:pt x="53" y="31"/>
                      </a:moveTo>
                      <a:lnTo>
                        <a:pt x="49" y="34"/>
                      </a:lnTo>
                      <a:lnTo>
                        <a:pt x="44" y="38"/>
                      </a:lnTo>
                      <a:lnTo>
                        <a:pt x="38" y="42"/>
                      </a:lnTo>
                      <a:lnTo>
                        <a:pt x="32" y="46"/>
                      </a:lnTo>
                      <a:lnTo>
                        <a:pt x="25" y="51"/>
                      </a:lnTo>
                      <a:lnTo>
                        <a:pt x="19" y="57"/>
                      </a:lnTo>
                      <a:lnTo>
                        <a:pt x="14" y="63"/>
                      </a:lnTo>
                      <a:lnTo>
                        <a:pt x="9" y="69"/>
                      </a:lnTo>
                      <a:lnTo>
                        <a:pt x="5" y="75"/>
                      </a:lnTo>
                      <a:lnTo>
                        <a:pt x="2" y="82"/>
                      </a:lnTo>
                      <a:lnTo>
                        <a:pt x="1" y="88"/>
                      </a:lnTo>
                      <a:lnTo>
                        <a:pt x="0" y="95"/>
                      </a:lnTo>
                      <a:lnTo>
                        <a:pt x="1" y="102"/>
                      </a:lnTo>
                      <a:lnTo>
                        <a:pt x="2" y="108"/>
                      </a:lnTo>
                      <a:lnTo>
                        <a:pt x="4" y="114"/>
                      </a:lnTo>
                      <a:lnTo>
                        <a:pt x="6" y="120"/>
                      </a:lnTo>
                      <a:lnTo>
                        <a:pt x="9" y="126"/>
                      </a:lnTo>
                      <a:lnTo>
                        <a:pt x="13" y="130"/>
                      </a:lnTo>
                      <a:lnTo>
                        <a:pt x="17" y="134"/>
                      </a:lnTo>
                      <a:lnTo>
                        <a:pt x="22" y="138"/>
                      </a:lnTo>
                      <a:lnTo>
                        <a:pt x="28" y="140"/>
                      </a:lnTo>
                      <a:lnTo>
                        <a:pt x="34" y="140"/>
                      </a:lnTo>
                      <a:lnTo>
                        <a:pt x="40" y="140"/>
                      </a:lnTo>
                      <a:lnTo>
                        <a:pt x="47" y="138"/>
                      </a:lnTo>
                      <a:lnTo>
                        <a:pt x="54" y="136"/>
                      </a:lnTo>
                      <a:lnTo>
                        <a:pt x="61" y="133"/>
                      </a:lnTo>
                      <a:lnTo>
                        <a:pt x="67" y="131"/>
                      </a:lnTo>
                      <a:lnTo>
                        <a:pt x="73" y="128"/>
                      </a:lnTo>
                      <a:lnTo>
                        <a:pt x="79" y="126"/>
                      </a:lnTo>
                      <a:lnTo>
                        <a:pt x="85" y="125"/>
                      </a:lnTo>
                      <a:lnTo>
                        <a:pt x="89" y="124"/>
                      </a:lnTo>
                      <a:lnTo>
                        <a:pt x="94" y="122"/>
                      </a:lnTo>
                      <a:lnTo>
                        <a:pt x="98" y="121"/>
                      </a:lnTo>
                      <a:lnTo>
                        <a:pt x="101" y="119"/>
                      </a:lnTo>
                      <a:lnTo>
                        <a:pt x="105" y="118"/>
                      </a:lnTo>
                      <a:lnTo>
                        <a:pt x="108" y="116"/>
                      </a:lnTo>
                      <a:lnTo>
                        <a:pt x="112" y="116"/>
                      </a:lnTo>
                      <a:lnTo>
                        <a:pt x="115" y="115"/>
                      </a:lnTo>
                      <a:lnTo>
                        <a:pt x="118" y="116"/>
                      </a:lnTo>
                      <a:lnTo>
                        <a:pt x="122" y="117"/>
                      </a:lnTo>
                      <a:lnTo>
                        <a:pt x="125" y="119"/>
                      </a:lnTo>
                      <a:lnTo>
                        <a:pt x="128" y="122"/>
                      </a:lnTo>
                      <a:lnTo>
                        <a:pt x="130" y="124"/>
                      </a:lnTo>
                      <a:lnTo>
                        <a:pt x="132" y="127"/>
                      </a:lnTo>
                      <a:lnTo>
                        <a:pt x="133" y="129"/>
                      </a:lnTo>
                      <a:lnTo>
                        <a:pt x="135" y="132"/>
                      </a:lnTo>
                      <a:lnTo>
                        <a:pt x="137" y="135"/>
                      </a:lnTo>
                      <a:lnTo>
                        <a:pt x="139" y="137"/>
                      </a:lnTo>
                      <a:lnTo>
                        <a:pt x="141" y="139"/>
                      </a:lnTo>
                      <a:lnTo>
                        <a:pt x="144" y="141"/>
                      </a:lnTo>
                      <a:lnTo>
                        <a:pt x="148" y="142"/>
                      </a:lnTo>
                      <a:lnTo>
                        <a:pt x="151" y="143"/>
                      </a:lnTo>
                      <a:lnTo>
                        <a:pt x="155" y="143"/>
                      </a:lnTo>
                      <a:lnTo>
                        <a:pt x="158" y="143"/>
                      </a:lnTo>
                      <a:lnTo>
                        <a:pt x="162" y="142"/>
                      </a:lnTo>
                      <a:lnTo>
                        <a:pt x="165" y="140"/>
                      </a:lnTo>
                      <a:lnTo>
                        <a:pt x="169" y="138"/>
                      </a:lnTo>
                      <a:lnTo>
                        <a:pt x="172" y="135"/>
                      </a:lnTo>
                      <a:lnTo>
                        <a:pt x="175" y="132"/>
                      </a:lnTo>
                      <a:lnTo>
                        <a:pt x="177" y="129"/>
                      </a:lnTo>
                      <a:lnTo>
                        <a:pt x="180" y="125"/>
                      </a:lnTo>
                      <a:lnTo>
                        <a:pt x="183" y="122"/>
                      </a:lnTo>
                      <a:lnTo>
                        <a:pt x="186" y="119"/>
                      </a:lnTo>
                      <a:lnTo>
                        <a:pt x="189" y="116"/>
                      </a:lnTo>
                      <a:lnTo>
                        <a:pt x="193" y="114"/>
                      </a:lnTo>
                      <a:lnTo>
                        <a:pt x="197" y="111"/>
                      </a:lnTo>
                      <a:lnTo>
                        <a:pt x="201" y="109"/>
                      </a:lnTo>
                      <a:lnTo>
                        <a:pt x="206" y="107"/>
                      </a:lnTo>
                      <a:lnTo>
                        <a:pt x="211" y="104"/>
                      </a:lnTo>
                      <a:lnTo>
                        <a:pt x="217" y="101"/>
                      </a:lnTo>
                      <a:lnTo>
                        <a:pt x="222" y="99"/>
                      </a:lnTo>
                      <a:lnTo>
                        <a:pt x="228" y="98"/>
                      </a:lnTo>
                      <a:lnTo>
                        <a:pt x="232" y="97"/>
                      </a:lnTo>
                      <a:lnTo>
                        <a:pt x="237" y="97"/>
                      </a:lnTo>
                      <a:lnTo>
                        <a:pt x="242" y="98"/>
                      </a:lnTo>
                      <a:lnTo>
                        <a:pt x="246" y="98"/>
                      </a:lnTo>
                      <a:lnTo>
                        <a:pt x="251" y="99"/>
                      </a:lnTo>
                      <a:lnTo>
                        <a:pt x="256" y="99"/>
                      </a:lnTo>
                      <a:lnTo>
                        <a:pt x="262" y="100"/>
                      </a:lnTo>
                      <a:lnTo>
                        <a:pt x="268" y="99"/>
                      </a:lnTo>
                      <a:lnTo>
                        <a:pt x="275" y="99"/>
                      </a:lnTo>
                      <a:lnTo>
                        <a:pt x="281" y="98"/>
                      </a:lnTo>
                      <a:lnTo>
                        <a:pt x="287" y="96"/>
                      </a:lnTo>
                      <a:lnTo>
                        <a:pt x="292" y="94"/>
                      </a:lnTo>
                      <a:lnTo>
                        <a:pt x="298" y="92"/>
                      </a:lnTo>
                      <a:lnTo>
                        <a:pt x="302" y="90"/>
                      </a:lnTo>
                      <a:lnTo>
                        <a:pt x="307" y="87"/>
                      </a:lnTo>
                      <a:lnTo>
                        <a:pt x="311" y="84"/>
                      </a:lnTo>
                      <a:lnTo>
                        <a:pt x="314" y="80"/>
                      </a:lnTo>
                      <a:lnTo>
                        <a:pt x="317" y="77"/>
                      </a:lnTo>
                      <a:lnTo>
                        <a:pt x="319" y="73"/>
                      </a:lnTo>
                      <a:lnTo>
                        <a:pt x="320" y="69"/>
                      </a:lnTo>
                      <a:lnTo>
                        <a:pt x="320" y="66"/>
                      </a:lnTo>
                      <a:lnTo>
                        <a:pt x="320" y="63"/>
                      </a:lnTo>
                      <a:lnTo>
                        <a:pt x="318" y="59"/>
                      </a:lnTo>
                      <a:lnTo>
                        <a:pt x="316" y="56"/>
                      </a:lnTo>
                      <a:lnTo>
                        <a:pt x="314" y="54"/>
                      </a:lnTo>
                      <a:lnTo>
                        <a:pt x="311" y="51"/>
                      </a:lnTo>
                      <a:lnTo>
                        <a:pt x="307" y="48"/>
                      </a:lnTo>
                      <a:lnTo>
                        <a:pt x="303" y="46"/>
                      </a:lnTo>
                      <a:lnTo>
                        <a:pt x="299" y="44"/>
                      </a:lnTo>
                      <a:lnTo>
                        <a:pt x="293" y="43"/>
                      </a:lnTo>
                      <a:lnTo>
                        <a:pt x="287" y="42"/>
                      </a:lnTo>
                      <a:lnTo>
                        <a:pt x="281" y="42"/>
                      </a:lnTo>
                      <a:lnTo>
                        <a:pt x="275" y="42"/>
                      </a:lnTo>
                      <a:lnTo>
                        <a:pt x="268" y="41"/>
                      </a:lnTo>
                      <a:lnTo>
                        <a:pt x="261" y="41"/>
                      </a:lnTo>
                      <a:lnTo>
                        <a:pt x="254" y="40"/>
                      </a:lnTo>
                      <a:lnTo>
                        <a:pt x="248" y="40"/>
                      </a:lnTo>
                      <a:lnTo>
                        <a:pt x="242" y="39"/>
                      </a:lnTo>
                      <a:lnTo>
                        <a:pt x="235" y="38"/>
                      </a:lnTo>
                      <a:lnTo>
                        <a:pt x="229" y="37"/>
                      </a:lnTo>
                      <a:lnTo>
                        <a:pt x="222" y="36"/>
                      </a:lnTo>
                      <a:lnTo>
                        <a:pt x="217" y="34"/>
                      </a:lnTo>
                      <a:lnTo>
                        <a:pt x="211" y="32"/>
                      </a:lnTo>
                      <a:lnTo>
                        <a:pt x="205" y="30"/>
                      </a:lnTo>
                      <a:lnTo>
                        <a:pt x="200" y="28"/>
                      </a:lnTo>
                      <a:lnTo>
                        <a:pt x="195" y="26"/>
                      </a:lnTo>
                      <a:lnTo>
                        <a:pt x="189" y="23"/>
                      </a:lnTo>
                      <a:lnTo>
                        <a:pt x="184" y="21"/>
                      </a:lnTo>
                      <a:lnTo>
                        <a:pt x="178" y="19"/>
                      </a:lnTo>
                      <a:lnTo>
                        <a:pt x="173" y="16"/>
                      </a:lnTo>
                      <a:lnTo>
                        <a:pt x="167" y="13"/>
                      </a:lnTo>
                      <a:lnTo>
                        <a:pt x="162" y="10"/>
                      </a:lnTo>
                      <a:lnTo>
                        <a:pt x="156" y="7"/>
                      </a:lnTo>
                      <a:lnTo>
                        <a:pt x="151" y="5"/>
                      </a:lnTo>
                      <a:lnTo>
                        <a:pt x="146" y="3"/>
                      </a:lnTo>
                      <a:lnTo>
                        <a:pt x="140" y="1"/>
                      </a:lnTo>
                      <a:lnTo>
                        <a:pt x="135" y="0"/>
                      </a:lnTo>
                      <a:lnTo>
                        <a:pt x="130" y="0"/>
                      </a:lnTo>
                      <a:lnTo>
                        <a:pt x="125" y="1"/>
                      </a:lnTo>
                      <a:lnTo>
                        <a:pt x="120" y="2"/>
                      </a:lnTo>
                      <a:lnTo>
                        <a:pt x="116" y="3"/>
                      </a:lnTo>
                      <a:lnTo>
                        <a:pt x="112" y="4"/>
                      </a:lnTo>
                      <a:lnTo>
                        <a:pt x="108" y="5"/>
                      </a:lnTo>
                      <a:lnTo>
                        <a:pt x="104" y="6"/>
                      </a:lnTo>
                      <a:lnTo>
                        <a:pt x="101" y="8"/>
                      </a:lnTo>
                      <a:lnTo>
                        <a:pt x="98" y="9"/>
                      </a:lnTo>
                      <a:lnTo>
                        <a:pt x="96" y="11"/>
                      </a:lnTo>
                      <a:lnTo>
                        <a:pt x="94" y="12"/>
                      </a:lnTo>
                      <a:lnTo>
                        <a:pt x="89" y="15"/>
                      </a:lnTo>
                      <a:lnTo>
                        <a:pt x="84" y="16"/>
                      </a:lnTo>
                      <a:lnTo>
                        <a:pt x="79" y="18"/>
                      </a:lnTo>
                      <a:lnTo>
                        <a:pt x="75" y="20"/>
                      </a:lnTo>
                      <a:lnTo>
                        <a:pt x="71" y="22"/>
                      </a:lnTo>
                      <a:lnTo>
                        <a:pt x="68" y="23"/>
                      </a:lnTo>
                      <a:lnTo>
                        <a:pt x="64" y="25"/>
                      </a:lnTo>
                      <a:lnTo>
                        <a:pt x="61" y="27"/>
                      </a:lnTo>
                      <a:lnTo>
                        <a:pt x="57" y="29"/>
                      </a:lnTo>
                      <a:lnTo>
                        <a:pt x="53" y="31"/>
                      </a:lnTo>
                      <a:close/>
                    </a:path>
                  </a:pathLst>
                </a:custGeom>
                <a:solidFill>
                  <a:srgbClr val="D0D0D0"/>
                </a:solidFill>
                <a:ln w="0">
                  <a:solidFill>
                    <a:srgbClr val="E0E0E0"/>
                  </a:solidFill>
                  <a:prstDash val="solid"/>
                  <a:round/>
                  <a:headEnd/>
                  <a:tailEnd/>
                </a:ln>
              </p:spPr>
              <p:txBody>
                <a:bodyPr/>
                <a:lstStyle/>
                <a:p>
                  <a:endParaRPr lang="fr-FR"/>
                </a:p>
              </p:txBody>
            </p:sp>
            <p:sp>
              <p:nvSpPr>
                <p:cNvPr id="5185" name="Freeform 63"/>
                <p:cNvSpPr>
                  <a:spLocks/>
                </p:cNvSpPr>
                <p:nvPr/>
              </p:nvSpPr>
              <p:spPr bwMode="auto">
                <a:xfrm>
                  <a:off x="1046" y="1713"/>
                  <a:ext cx="301" cy="130"/>
                </a:xfrm>
                <a:custGeom>
                  <a:avLst/>
                  <a:gdLst>
                    <a:gd name="T0" fmla="*/ 34 w 301"/>
                    <a:gd name="T1" fmla="*/ 35 h 130"/>
                    <a:gd name="T2" fmla="*/ 19 w 301"/>
                    <a:gd name="T3" fmla="*/ 48 h 130"/>
                    <a:gd name="T4" fmla="*/ 6 w 301"/>
                    <a:gd name="T5" fmla="*/ 63 h 130"/>
                    <a:gd name="T6" fmla="*/ 1 w 301"/>
                    <a:gd name="T7" fmla="*/ 80 h 130"/>
                    <a:gd name="T8" fmla="*/ 2 w 301"/>
                    <a:gd name="T9" fmla="*/ 97 h 130"/>
                    <a:gd name="T10" fmla="*/ 8 w 301"/>
                    <a:gd name="T11" fmla="*/ 112 h 130"/>
                    <a:gd name="T12" fmla="*/ 19 w 301"/>
                    <a:gd name="T13" fmla="*/ 123 h 130"/>
                    <a:gd name="T14" fmla="*/ 35 w 301"/>
                    <a:gd name="T15" fmla="*/ 126 h 130"/>
                    <a:gd name="T16" fmla="*/ 51 w 301"/>
                    <a:gd name="T17" fmla="*/ 122 h 130"/>
                    <a:gd name="T18" fmla="*/ 67 w 301"/>
                    <a:gd name="T19" fmla="*/ 117 h 130"/>
                    <a:gd name="T20" fmla="*/ 81 w 301"/>
                    <a:gd name="T21" fmla="*/ 113 h 130"/>
                    <a:gd name="T22" fmla="*/ 92 w 301"/>
                    <a:gd name="T23" fmla="*/ 107 h 130"/>
                    <a:gd name="T24" fmla="*/ 102 w 301"/>
                    <a:gd name="T25" fmla="*/ 103 h 130"/>
                    <a:gd name="T26" fmla="*/ 112 w 301"/>
                    <a:gd name="T27" fmla="*/ 106 h 130"/>
                    <a:gd name="T28" fmla="*/ 119 w 301"/>
                    <a:gd name="T29" fmla="*/ 113 h 130"/>
                    <a:gd name="T30" fmla="*/ 125 w 301"/>
                    <a:gd name="T31" fmla="*/ 122 h 130"/>
                    <a:gd name="T32" fmla="*/ 133 w 301"/>
                    <a:gd name="T33" fmla="*/ 128 h 130"/>
                    <a:gd name="T34" fmla="*/ 143 w 301"/>
                    <a:gd name="T35" fmla="*/ 130 h 130"/>
                    <a:gd name="T36" fmla="*/ 152 w 301"/>
                    <a:gd name="T37" fmla="*/ 128 h 130"/>
                    <a:gd name="T38" fmla="*/ 160 w 301"/>
                    <a:gd name="T39" fmla="*/ 122 h 130"/>
                    <a:gd name="T40" fmla="*/ 168 w 301"/>
                    <a:gd name="T41" fmla="*/ 112 h 130"/>
                    <a:gd name="T42" fmla="*/ 176 w 301"/>
                    <a:gd name="T43" fmla="*/ 104 h 130"/>
                    <a:gd name="T44" fmla="*/ 188 w 301"/>
                    <a:gd name="T45" fmla="*/ 96 h 130"/>
                    <a:gd name="T46" fmla="*/ 204 w 301"/>
                    <a:gd name="T47" fmla="*/ 89 h 130"/>
                    <a:gd name="T48" fmla="*/ 219 w 301"/>
                    <a:gd name="T49" fmla="*/ 87 h 130"/>
                    <a:gd name="T50" fmla="*/ 233 w 301"/>
                    <a:gd name="T51" fmla="*/ 88 h 130"/>
                    <a:gd name="T52" fmla="*/ 250 w 301"/>
                    <a:gd name="T53" fmla="*/ 89 h 130"/>
                    <a:gd name="T54" fmla="*/ 268 w 301"/>
                    <a:gd name="T55" fmla="*/ 86 h 130"/>
                    <a:gd name="T56" fmla="*/ 283 w 301"/>
                    <a:gd name="T57" fmla="*/ 82 h 130"/>
                    <a:gd name="T58" fmla="*/ 295 w 301"/>
                    <a:gd name="T59" fmla="*/ 74 h 130"/>
                    <a:gd name="T60" fmla="*/ 301 w 301"/>
                    <a:gd name="T61" fmla="*/ 64 h 130"/>
                    <a:gd name="T62" fmla="*/ 299 w 301"/>
                    <a:gd name="T63" fmla="*/ 55 h 130"/>
                    <a:gd name="T64" fmla="*/ 292 w 301"/>
                    <a:gd name="T65" fmla="*/ 47 h 130"/>
                    <a:gd name="T66" fmla="*/ 280 w 301"/>
                    <a:gd name="T67" fmla="*/ 41 h 130"/>
                    <a:gd name="T68" fmla="*/ 263 w 301"/>
                    <a:gd name="T69" fmla="*/ 39 h 130"/>
                    <a:gd name="T70" fmla="*/ 243 w 301"/>
                    <a:gd name="T71" fmla="*/ 39 h 130"/>
                    <a:gd name="T72" fmla="*/ 224 w 301"/>
                    <a:gd name="T73" fmla="*/ 37 h 130"/>
                    <a:gd name="T74" fmla="*/ 206 w 301"/>
                    <a:gd name="T75" fmla="*/ 33 h 130"/>
                    <a:gd name="T76" fmla="*/ 190 w 301"/>
                    <a:gd name="T77" fmla="*/ 28 h 130"/>
                    <a:gd name="T78" fmla="*/ 174 w 301"/>
                    <a:gd name="T79" fmla="*/ 22 h 130"/>
                    <a:gd name="T80" fmla="*/ 158 w 301"/>
                    <a:gd name="T81" fmla="*/ 15 h 130"/>
                    <a:gd name="T82" fmla="*/ 142 w 301"/>
                    <a:gd name="T83" fmla="*/ 7 h 130"/>
                    <a:gd name="T84" fmla="*/ 126 w 301"/>
                    <a:gd name="T85" fmla="*/ 1 h 130"/>
                    <a:gd name="T86" fmla="*/ 112 w 301"/>
                    <a:gd name="T87" fmla="*/ 1 h 130"/>
                    <a:gd name="T88" fmla="*/ 99 w 301"/>
                    <a:gd name="T89" fmla="*/ 5 h 130"/>
                    <a:gd name="T90" fmla="*/ 89 w 301"/>
                    <a:gd name="T91" fmla="*/ 10 h 130"/>
                    <a:gd name="T92" fmla="*/ 83 w 301"/>
                    <a:gd name="T93" fmla="*/ 16 h 130"/>
                    <a:gd name="T94" fmla="*/ 69 w 301"/>
                    <a:gd name="T95" fmla="*/ 21 h 130"/>
                    <a:gd name="T96" fmla="*/ 57 w 301"/>
                    <a:gd name="T97" fmla="*/ 23 h 130"/>
                    <a:gd name="T98" fmla="*/ 46 w 301"/>
                    <a:gd name="T99" fmla="*/ 27 h 13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1"/>
                    <a:gd name="T151" fmla="*/ 0 h 130"/>
                    <a:gd name="T152" fmla="*/ 301 w 301"/>
                    <a:gd name="T153" fmla="*/ 130 h 13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1" h="130">
                      <a:moveTo>
                        <a:pt x="42" y="29"/>
                      </a:moveTo>
                      <a:lnTo>
                        <a:pt x="38" y="31"/>
                      </a:lnTo>
                      <a:lnTo>
                        <a:pt x="34" y="35"/>
                      </a:lnTo>
                      <a:lnTo>
                        <a:pt x="29" y="39"/>
                      </a:lnTo>
                      <a:lnTo>
                        <a:pt x="24" y="43"/>
                      </a:lnTo>
                      <a:lnTo>
                        <a:pt x="19" y="48"/>
                      </a:lnTo>
                      <a:lnTo>
                        <a:pt x="14" y="53"/>
                      </a:lnTo>
                      <a:lnTo>
                        <a:pt x="10" y="58"/>
                      </a:lnTo>
                      <a:lnTo>
                        <a:pt x="6" y="63"/>
                      </a:lnTo>
                      <a:lnTo>
                        <a:pt x="3" y="69"/>
                      </a:lnTo>
                      <a:lnTo>
                        <a:pt x="2" y="75"/>
                      </a:lnTo>
                      <a:lnTo>
                        <a:pt x="1" y="80"/>
                      </a:lnTo>
                      <a:lnTo>
                        <a:pt x="0" y="86"/>
                      </a:lnTo>
                      <a:lnTo>
                        <a:pt x="1" y="92"/>
                      </a:lnTo>
                      <a:lnTo>
                        <a:pt x="2" y="97"/>
                      </a:lnTo>
                      <a:lnTo>
                        <a:pt x="3" y="103"/>
                      </a:lnTo>
                      <a:lnTo>
                        <a:pt x="5" y="108"/>
                      </a:lnTo>
                      <a:lnTo>
                        <a:pt x="8" y="112"/>
                      </a:lnTo>
                      <a:lnTo>
                        <a:pt x="11" y="116"/>
                      </a:lnTo>
                      <a:lnTo>
                        <a:pt x="15" y="120"/>
                      </a:lnTo>
                      <a:lnTo>
                        <a:pt x="19" y="123"/>
                      </a:lnTo>
                      <a:lnTo>
                        <a:pt x="24" y="125"/>
                      </a:lnTo>
                      <a:lnTo>
                        <a:pt x="29" y="126"/>
                      </a:lnTo>
                      <a:lnTo>
                        <a:pt x="35" y="126"/>
                      </a:lnTo>
                      <a:lnTo>
                        <a:pt x="40" y="125"/>
                      </a:lnTo>
                      <a:lnTo>
                        <a:pt x="46" y="124"/>
                      </a:lnTo>
                      <a:lnTo>
                        <a:pt x="51" y="122"/>
                      </a:lnTo>
                      <a:lnTo>
                        <a:pt x="57" y="120"/>
                      </a:lnTo>
                      <a:lnTo>
                        <a:pt x="62" y="118"/>
                      </a:lnTo>
                      <a:lnTo>
                        <a:pt x="67" y="117"/>
                      </a:lnTo>
                      <a:lnTo>
                        <a:pt x="72" y="115"/>
                      </a:lnTo>
                      <a:lnTo>
                        <a:pt x="77" y="114"/>
                      </a:lnTo>
                      <a:lnTo>
                        <a:pt x="81" y="113"/>
                      </a:lnTo>
                      <a:lnTo>
                        <a:pt x="85" y="111"/>
                      </a:lnTo>
                      <a:lnTo>
                        <a:pt x="89" y="109"/>
                      </a:lnTo>
                      <a:lnTo>
                        <a:pt x="92" y="107"/>
                      </a:lnTo>
                      <a:lnTo>
                        <a:pt x="96" y="105"/>
                      </a:lnTo>
                      <a:lnTo>
                        <a:pt x="99" y="104"/>
                      </a:lnTo>
                      <a:lnTo>
                        <a:pt x="102" y="103"/>
                      </a:lnTo>
                      <a:lnTo>
                        <a:pt x="106" y="103"/>
                      </a:lnTo>
                      <a:lnTo>
                        <a:pt x="109" y="104"/>
                      </a:lnTo>
                      <a:lnTo>
                        <a:pt x="112" y="106"/>
                      </a:lnTo>
                      <a:lnTo>
                        <a:pt x="115" y="108"/>
                      </a:lnTo>
                      <a:lnTo>
                        <a:pt x="117" y="111"/>
                      </a:lnTo>
                      <a:lnTo>
                        <a:pt x="119" y="113"/>
                      </a:lnTo>
                      <a:lnTo>
                        <a:pt x="121" y="116"/>
                      </a:lnTo>
                      <a:lnTo>
                        <a:pt x="123" y="119"/>
                      </a:lnTo>
                      <a:lnTo>
                        <a:pt x="125" y="122"/>
                      </a:lnTo>
                      <a:lnTo>
                        <a:pt x="128" y="124"/>
                      </a:lnTo>
                      <a:lnTo>
                        <a:pt x="130" y="126"/>
                      </a:lnTo>
                      <a:lnTo>
                        <a:pt x="133" y="128"/>
                      </a:lnTo>
                      <a:lnTo>
                        <a:pt x="137" y="129"/>
                      </a:lnTo>
                      <a:lnTo>
                        <a:pt x="140" y="130"/>
                      </a:lnTo>
                      <a:lnTo>
                        <a:pt x="143" y="130"/>
                      </a:lnTo>
                      <a:lnTo>
                        <a:pt x="146" y="130"/>
                      </a:lnTo>
                      <a:lnTo>
                        <a:pt x="149" y="130"/>
                      </a:lnTo>
                      <a:lnTo>
                        <a:pt x="152" y="128"/>
                      </a:lnTo>
                      <a:lnTo>
                        <a:pt x="155" y="127"/>
                      </a:lnTo>
                      <a:lnTo>
                        <a:pt x="157" y="125"/>
                      </a:lnTo>
                      <a:lnTo>
                        <a:pt x="160" y="122"/>
                      </a:lnTo>
                      <a:lnTo>
                        <a:pt x="163" y="119"/>
                      </a:lnTo>
                      <a:lnTo>
                        <a:pt x="165" y="115"/>
                      </a:lnTo>
                      <a:lnTo>
                        <a:pt x="168" y="112"/>
                      </a:lnTo>
                      <a:lnTo>
                        <a:pt x="170" y="109"/>
                      </a:lnTo>
                      <a:lnTo>
                        <a:pt x="173" y="106"/>
                      </a:lnTo>
                      <a:lnTo>
                        <a:pt x="176" y="104"/>
                      </a:lnTo>
                      <a:lnTo>
                        <a:pt x="180" y="101"/>
                      </a:lnTo>
                      <a:lnTo>
                        <a:pt x="183" y="99"/>
                      </a:lnTo>
                      <a:lnTo>
                        <a:pt x="188" y="96"/>
                      </a:lnTo>
                      <a:lnTo>
                        <a:pt x="193" y="94"/>
                      </a:lnTo>
                      <a:lnTo>
                        <a:pt x="198" y="92"/>
                      </a:lnTo>
                      <a:lnTo>
                        <a:pt x="204" y="89"/>
                      </a:lnTo>
                      <a:lnTo>
                        <a:pt x="209" y="88"/>
                      </a:lnTo>
                      <a:lnTo>
                        <a:pt x="214" y="87"/>
                      </a:lnTo>
                      <a:lnTo>
                        <a:pt x="219" y="87"/>
                      </a:lnTo>
                      <a:lnTo>
                        <a:pt x="223" y="87"/>
                      </a:lnTo>
                      <a:lnTo>
                        <a:pt x="228" y="88"/>
                      </a:lnTo>
                      <a:lnTo>
                        <a:pt x="233" y="88"/>
                      </a:lnTo>
                      <a:lnTo>
                        <a:pt x="238" y="89"/>
                      </a:lnTo>
                      <a:lnTo>
                        <a:pt x="244" y="89"/>
                      </a:lnTo>
                      <a:lnTo>
                        <a:pt x="250" y="89"/>
                      </a:lnTo>
                      <a:lnTo>
                        <a:pt x="256" y="88"/>
                      </a:lnTo>
                      <a:lnTo>
                        <a:pt x="262" y="87"/>
                      </a:lnTo>
                      <a:lnTo>
                        <a:pt x="268" y="86"/>
                      </a:lnTo>
                      <a:lnTo>
                        <a:pt x="274" y="85"/>
                      </a:lnTo>
                      <a:lnTo>
                        <a:pt x="279" y="83"/>
                      </a:lnTo>
                      <a:lnTo>
                        <a:pt x="283" y="82"/>
                      </a:lnTo>
                      <a:lnTo>
                        <a:pt x="288" y="79"/>
                      </a:lnTo>
                      <a:lnTo>
                        <a:pt x="292" y="77"/>
                      </a:lnTo>
                      <a:lnTo>
                        <a:pt x="295" y="74"/>
                      </a:lnTo>
                      <a:lnTo>
                        <a:pt x="298" y="71"/>
                      </a:lnTo>
                      <a:lnTo>
                        <a:pt x="300" y="67"/>
                      </a:lnTo>
                      <a:lnTo>
                        <a:pt x="301" y="64"/>
                      </a:lnTo>
                      <a:lnTo>
                        <a:pt x="301" y="61"/>
                      </a:lnTo>
                      <a:lnTo>
                        <a:pt x="301" y="58"/>
                      </a:lnTo>
                      <a:lnTo>
                        <a:pt x="299" y="55"/>
                      </a:lnTo>
                      <a:lnTo>
                        <a:pt x="298" y="52"/>
                      </a:lnTo>
                      <a:lnTo>
                        <a:pt x="295" y="50"/>
                      </a:lnTo>
                      <a:lnTo>
                        <a:pt x="292" y="47"/>
                      </a:lnTo>
                      <a:lnTo>
                        <a:pt x="289" y="45"/>
                      </a:lnTo>
                      <a:lnTo>
                        <a:pt x="285" y="43"/>
                      </a:lnTo>
                      <a:lnTo>
                        <a:pt x="280" y="41"/>
                      </a:lnTo>
                      <a:lnTo>
                        <a:pt x="275" y="40"/>
                      </a:lnTo>
                      <a:lnTo>
                        <a:pt x="269" y="40"/>
                      </a:lnTo>
                      <a:lnTo>
                        <a:pt x="263" y="39"/>
                      </a:lnTo>
                      <a:lnTo>
                        <a:pt x="257" y="39"/>
                      </a:lnTo>
                      <a:lnTo>
                        <a:pt x="250" y="39"/>
                      </a:lnTo>
                      <a:lnTo>
                        <a:pt x="243" y="39"/>
                      </a:lnTo>
                      <a:lnTo>
                        <a:pt x="237" y="38"/>
                      </a:lnTo>
                      <a:lnTo>
                        <a:pt x="230" y="38"/>
                      </a:lnTo>
                      <a:lnTo>
                        <a:pt x="224" y="37"/>
                      </a:lnTo>
                      <a:lnTo>
                        <a:pt x="218" y="36"/>
                      </a:lnTo>
                      <a:lnTo>
                        <a:pt x="212" y="35"/>
                      </a:lnTo>
                      <a:lnTo>
                        <a:pt x="206" y="33"/>
                      </a:lnTo>
                      <a:lnTo>
                        <a:pt x="201" y="32"/>
                      </a:lnTo>
                      <a:lnTo>
                        <a:pt x="195" y="30"/>
                      </a:lnTo>
                      <a:lnTo>
                        <a:pt x="190" y="28"/>
                      </a:lnTo>
                      <a:lnTo>
                        <a:pt x="185" y="26"/>
                      </a:lnTo>
                      <a:lnTo>
                        <a:pt x="179" y="24"/>
                      </a:lnTo>
                      <a:lnTo>
                        <a:pt x="174" y="22"/>
                      </a:lnTo>
                      <a:lnTo>
                        <a:pt x="169" y="19"/>
                      </a:lnTo>
                      <a:lnTo>
                        <a:pt x="163" y="17"/>
                      </a:lnTo>
                      <a:lnTo>
                        <a:pt x="158" y="15"/>
                      </a:lnTo>
                      <a:lnTo>
                        <a:pt x="153" y="12"/>
                      </a:lnTo>
                      <a:lnTo>
                        <a:pt x="147" y="9"/>
                      </a:lnTo>
                      <a:lnTo>
                        <a:pt x="142" y="7"/>
                      </a:lnTo>
                      <a:lnTo>
                        <a:pt x="137" y="4"/>
                      </a:lnTo>
                      <a:lnTo>
                        <a:pt x="132" y="2"/>
                      </a:lnTo>
                      <a:lnTo>
                        <a:pt x="126" y="1"/>
                      </a:lnTo>
                      <a:lnTo>
                        <a:pt x="121" y="0"/>
                      </a:lnTo>
                      <a:lnTo>
                        <a:pt x="116" y="0"/>
                      </a:lnTo>
                      <a:lnTo>
                        <a:pt x="112" y="1"/>
                      </a:lnTo>
                      <a:lnTo>
                        <a:pt x="107" y="2"/>
                      </a:lnTo>
                      <a:lnTo>
                        <a:pt x="103" y="3"/>
                      </a:lnTo>
                      <a:lnTo>
                        <a:pt x="99" y="5"/>
                      </a:lnTo>
                      <a:lnTo>
                        <a:pt x="96" y="6"/>
                      </a:lnTo>
                      <a:lnTo>
                        <a:pt x="92" y="8"/>
                      </a:lnTo>
                      <a:lnTo>
                        <a:pt x="89" y="10"/>
                      </a:lnTo>
                      <a:lnTo>
                        <a:pt x="87" y="12"/>
                      </a:lnTo>
                      <a:lnTo>
                        <a:pt x="85" y="14"/>
                      </a:lnTo>
                      <a:lnTo>
                        <a:pt x="83" y="16"/>
                      </a:lnTo>
                      <a:lnTo>
                        <a:pt x="78" y="18"/>
                      </a:lnTo>
                      <a:lnTo>
                        <a:pt x="73" y="19"/>
                      </a:lnTo>
                      <a:lnTo>
                        <a:pt x="69" y="21"/>
                      </a:lnTo>
                      <a:lnTo>
                        <a:pt x="65" y="22"/>
                      </a:lnTo>
                      <a:lnTo>
                        <a:pt x="61" y="22"/>
                      </a:lnTo>
                      <a:lnTo>
                        <a:pt x="57" y="23"/>
                      </a:lnTo>
                      <a:lnTo>
                        <a:pt x="53" y="24"/>
                      </a:lnTo>
                      <a:lnTo>
                        <a:pt x="50" y="25"/>
                      </a:lnTo>
                      <a:lnTo>
                        <a:pt x="46" y="27"/>
                      </a:lnTo>
                      <a:lnTo>
                        <a:pt x="42" y="29"/>
                      </a:lnTo>
                      <a:close/>
                    </a:path>
                  </a:pathLst>
                </a:custGeom>
                <a:solidFill>
                  <a:srgbClr val="E0E0E0"/>
                </a:solidFill>
                <a:ln w="0">
                  <a:solidFill>
                    <a:srgbClr val="E0E0E0"/>
                  </a:solidFill>
                  <a:prstDash val="solid"/>
                  <a:round/>
                  <a:headEnd/>
                  <a:tailEnd/>
                </a:ln>
              </p:spPr>
              <p:txBody>
                <a:bodyPr/>
                <a:lstStyle/>
                <a:p>
                  <a:endParaRPr lang="fr-FR"/>
                </a:p>
              </p:txBody>
            </p:sp>
            <p:sp>
              <p:nvSpPr>
                <p:cNvPr id="5186" name="Freeform 64"/>
                <p:cNvSpPr>
                  <a:spLocks/>
                </p:cNvSpPr>
                <p:nvPr/>
              </p:nvSpPr>
              <p:spPr bwMode="auto">
                <a:xfrm>
                  <a:off x="1059" y="1716"/>
                  <a:ext cx="282" cy="118"/>
                </a:xfrm>
                <a:custGeom>
                  <a:avLst/>
                  <a:gdLst>
                    <a:gd name="T0" fmla="*/ 23 w 282"/>
                    <a:gd name="T1" fmla="*/ 33 h 118"/>
                    <a:gd name="T2" fmla="*/ 12 w 282"/>
                    <a:gd name="T3" fmla="*/ 45 h 118"/>
                    <a:gd name="T4" fmla="*/ 3 w 282"/>
                    <a:gd name="T5" fmla="*/ 59 h 118"/>
                    <a:gd name="T6" fmla="*/ 0 w 282"/>
                    <a:gd name="T7" fmla="*/ 73 h 118"/>
                    <a:gd name="T8" fmla="*/ 1 w 282"/>
                    <a:gd name="T9" fmla="*/ 87 h 118"/>
                    <a:gd name="T10" fmla="*/ 6 w 282"/>
                    <a:gd name="T11" fmla="*/ 100 h 118"/>
                    <a:gd name="T12" fmla="*/ 15 w 282"/>
                    <a:gd name="T13" fmla="*/ 110 h 118"/>
                    <a:gd name="T14" fmla="*/ 29 w 282"/>
                    <a:gd name="T15" fmla="*/ 113 h 118"/>
                    <a:gd name="T16" fmla="*/ 42 w 282"/>
                    <a:gd name="T17" fmla="*/ 111 h 118"/>
                    <a:gd name="T18" fmla="*/ 55 w 282"/>
                    <a:gd name="T19" fmla="*/ 108 h 118"/>
                    <a:gd name="T20" fmla="*/ 69 w 282"/>
                    <a:gd name="T21" fmla="*/ 104 h 118"/>
                    <a:gd name="T22" fmla="*/ 80 w 282"/>
                    <a:gd name="T23" fmla="*/ 97 h 118"/>
                    <a:gd name="T24" fmla="*/ 90 w 282"/>
                    <a:gd name="T25" fmla="*/ 92 h 118"/>
                    <a:gd name="T26" fmla="*/ 99 w 282"/>
                    <a:gd name="T27" fmla="*/ 94 h 118"/>
                    <a:gd name="T28" fmla="*/ 107 w 282"/>
                    <a:gd name="T29" fmla="*/ 101 h 118"/>
                    <a:gd name="T30" fmla="*/ 114 w 282"/>
                    <a:gd name="T31" fmla="*/ 109 h 118"/>
                    <a:gd name="T32" fmla="*/ 123 w 282"/>
                    <a:gd name="T33" fmla="*/ 115 h 118"/>
                    <a:gd name="T34" fmla="*/ 132 w 282"/>
                    <a:gd name="T35" fmla="*/ 118 h 118"/>
                    <a:gd name="T36" fmla="*/ 139 w 282"/>
                    <a:gd name="T37" fmla="*/ 118 h 118"/>
                    <a:gd name="T38" fmla="*/ 145 w 282"/>
                    <a:gd name="T39" fmla="*/ 113 h 118"/>
                    <a:gd name="T40" fmla="*/ 152 w 282"/>
                    <a:gd name="T41" fmla="*/ 104 h 118"/>
                    <a:gd name="T42" fmla="*/ 160 w 282"/>
                    <a:gd name="T43" fmla="*/ 95 h 118"/>
                    <a:gd name="T44" fmla="*/ 170 w 282"/>
                    <a:gd name="T45" fmla="*/ 87 h 118"/>
                    <a:gd name="T46" fmla="*/ 185 w 282"/>
                    <a:gd name="T47" fmla="*/ 80 h 118"/>
                    <a:gd name="T48" fmla="*/ 200 w 282"/>
                    <a:gd name="T49" fmla="*/ 78 h 118"/>
                    <a:gd name="T50" fmla="*/ 215 w 282"/>
                    <a:gd name="T51" fmla="*/ 78 h 118"/>
                    <a:gd name="T52" fmla="*/ 232 w 282"/>
                    <a:gd name="T53" fmla="*/ 78 h 118"/>
                    <a:gd name="T54" fmla="*/ 249 w 282"/>
                    <a:gd name="T55" fmla="*/ 77 h 118"/>
                    <a:gd name="T56" fmla="*/ 265 w 282"/>
                    <a:gd name="T57" fmla="*/ 75 h 118"/>
                    <a:gd name="T58" fmla="*/ 276 w 282"/>
                    <a:gd name="T59" fmla="*/ 69 h 118"/>
                    <a:gd name="T60" fmla="*/ 282 w 282"/>
                    <a:gd name="T61" fmla="*/ 60 h 118"/>
                    <a:gd name="T62" fmla="*/ 280 w 282"/>
                    <a:gd name="T63" fmla="*/ 51 h 118"/>
                    <a:gd name="T64" fmla="*/ 273 w 282"/>
                    <a:gd name="T65" fmla="*/ 44 h 118"/>
                    <a:gd name="T66" fmla="*/ 262 w 282"/>
                    <a:gd name="T67" fmla="*/ 39 h 118"/>
                    <a:gd name="T68" fmla="*/ 245 w 282"/>
                    <a:gd name="T69" fmla="*/ 38 h 118"/>
                    <a:gd name="T70" fmla="*/ 225 w 282"/>
                    <a:gd name="T71" fmla="*/ 38 h 118"/>
                    <a:gd name="T72" fmla="*/ 207 w 282"/>
                    <a:gd name="T73" fmla="*/ 35 h 118"/>
                    <a:gd name="T74" fmla="*/ 190 w 282"/>
                    <a:gd name="T75" fmla="*/ 32 h 118"/>
                    <a:gd name="T76" fmla="*/ 174 w 282"/>
                    <a:gd name="T77" fmla="*/ 27 h 118"/>
                    <a:gd name="T78" fmla="*/ 159 w 282"/>
                    <a:gd name="T79" fmla="*/ 21 h 118"/>
                    <a:gd name="T80" fmla="*/ 143 w 282"/>
                    <a:gd name="T81" fmla="*/ 14 h 118"/>
                    <a:gd name="T82" fmla="*/ 128 w 282"/>
                    <a:gd name="T83" fmla="*/ 7 h 118"/>
                    <a:gd name="T84" fmla="*/ 112 w 282"/>
                    <a:gd name="T85" fmla="*/ 1 h 118"/>
                    <a:gd name="T86" fmla="*/ 98 w 282"/>
                    <a:gd name="T87" fmla="*/ 1 h 118"/>
                    <a:gd name="T88" fmla="*/ 86 w 282"/>
                    <a:gd name="T89" fmla="*/ 6 h 118"/>
                    <a:gd name="T90" fmla="*/ 78 w 282"/>
                    <a:gd name="T91" fmla="*/ 14 h 118"/>
                    <a:gd name="T92" fmla="*/ 72 w 282"/>
                    <a:gd name="T93" fmla="*/ 20 h 118"/>
                    <a:gd name="T94" fmla="*/ 59 w 282"/>
                    <a:gd name="T95" fmla="*/ 24 h 118"/>
                    <a:gd name="T96" fmla="*/ 46 w 282"/>
                    <a:gd name="T97" fmla="*/ 24 h 118"/>
                    <a:gd name="T98" fmla="*/ 34 w 282"/>
                    <a:gd name="T99" fmla="*/ 25 h 11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82"/>
                    <a:gd name="T151" fmla="*/ 0 h 118"/>
                    <a:gd name="T152" fmla="*/ 282 w 282"/>
                    <a:gd name="T153" fmla="*/ 118 h 11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82" h="118">
                      <a:moveTo>
                        <a:pt x="31" y="27"/>
                      </a:moveTo>
                      <a:lnTo>
                        <a:pt x="27" y="30"/>
                      </a:lnTo>
                      <a:lnTo>
                        <a:pt x="23" y="33"/>
                      </a:lnTo>
                      <a:lnTo>
                        <a:pt x="19" y="36"/>
                      </a:lnTo>
                      <a:lnTo>
                        <a:pt x="16" y="40"/>
                      </a:lnTo>
                      <a:lnTo>
                        <a:pt x="12" y="45"/>
                      </a:lnTo>
                      <a:lnTo>
                        <a:pt x="9" y="49"/>
                      </a:lnTo>
                      <a:lnTo>
                        <a:pt x="6" y="54"/>
                      </a:lnTo>
                      <a:lnTo>
                        <a:pt x="3" y="59"/>
                      </a:lnTo>
                      <a:lnTo>
                        <a:pt x="2" y="64"/>
                      </a:lnTo>
                      <a:lnTo>
                        <a:pt x="0" y="69"/>
                      </a:lnTo>
                      <a:lnTo>
                        <a:pt x="0" y="73"/>
                      </a:lnTo>
                      <a:lnTo>
                        <a:pt x="0" y="78"/>
                      </a:lnTo>
                      <a:lnTo>
                        <a:pt x="1" y="83"/>
                      </a:lnTo>
                      <a:lnTo>
                        <a:pt x="1" y="87"/>
                      </a:lnTo>
                      <a:lnTo>
                        <a:pt x="3" y="92"/>
                      </a:lnTo>
                      <a:lnTo>
                        <a:pt x="4" y="96"/>
                      </a:lnTo>
                      <a:lnTo>
                        <a:pt x="6" y="100"/>
                      </a:lnTo>
                      <a:lnTo>
                        <a:pt x="8" y="104"/>
                      </a:lnTo>
                      <a:lnTo>
                        <a:pt x="11" y="107"/>
                      </a:lnTo>
                      <a:lnTo>
                        <a:pt x="15" y="110"/>
                      </a:lnTo>
                      <a:lnTo>
                        <a:pt x="19" y="112"/>
                      </a:lnTo>
                      <a:lnTo>
                        <a:pt x="24" y="113"/>
                      </a:lnTo>
                      <a:lnTo>
                        <a:pt x="29" y="113"/>
                      </a:lnTo>
                      <a:lnTo>
                        <a:pt x="33" y="113"/>
                      </a:lnTo>
                      <a:lnTo>
                        <a:pt x="38" y="112"/>
                      </a:lnTo>
                      <a:lnTo>
                        <a:pt x="42" y="111"/>
                      </a:lnTo>
                      <a:lnTo>
                        <a:pt x="46" y="110"/>
                      </a:lnTo>
                      <a:lnTo>
                        <a:pt x="51" y="109"/>
                      </a:lnTo>
                      <a:lnTo>
                        <a:pt x="55" y="108"/>
                      </a:lnTo>
                      <a:lnTo>
                        <a:pt x="60" y="107"/>
                      </a:lnTo>
                      <a:lnTo>
                        <a:pt x="65" y="106"/>
                      </a:lnTo>
                      <a:lnTo>
                        <a:pt x="69" y="104"/>
                      </a:lnTo>
                      <a:lnTo>
                        <a:pt x="73" y="102"/>
                      </a:lnTo>
                      <a:lnTo>
                        <a:pt x="76" y="99"/>
                      </a:lnTo>
                      <a:lnTo>
                        <a:pt x="80" y="97"/>
                      </a:lnTo>
                      <a:lnTo>
                        <a:pt x="83" y="95"/>
                      </a:lnTo>
                      <a:lnTo>
                        <a:pt x="86" y="93"/>
                      </a:lnTo>
                      <a:lnTo>
                        <a:pt x="90" y="92"/>
                      </a:lnTo>
                      <a:lnTo>
                        <a:pt x="93" y="91"/>
                      </a:lnTo>
                      <a:lnTo>
                        <a:pt x="96" y="92"/>
                      </a:lnTo>
                      <a:lnTo>
                        <a:pt x="99" y="94"/>
                      </a:lnTo>
                      <a:lnTo>
                        <a:pt x="102" y="96"/>
                      </a:lnTo>
                      <a:lnTo>
                        <a:pt x="105" y="99"/>
                      </a:lnTo>
                      <a:lnTo>
                        <a:pt x="107" y="101"/>
                      </a:lnTo>
                      <a:lnTo>
                        <a:pt x="110" y="104"/>
                      </a:lnTo>
                      <a:lnTo>
                        <a:pt x="112" y="107"/>
                      </a:lnTo>
                      <a:lnTo>
                        <a:pt x="114" y="109"/>
                      </a:lnTo>
                      <a:lnTo>
                        <a:pt x="117" y="112"/>
                      </a:lnTo>
                      <a:lnTo>
                        <a:pt x="120" y="114"/>
                      </a:lnTo>
                      <a:lnTo>
                        <a:pt x="123" y="115"/>
                      </a:lnTo>
                      <a:lnTo>
                        <a:pt x="126" y="117"/>
                      </a:lnTo>
                      <a:lnTo>
                        <a:pt x="129" y="117"/>
                      </a:lnTo>
                      <a:lnTo>
                        <a:pt x="132" y="118"/>
                      </a:lnTo>
                      <a:lnTo>
                        <a:pt x="134" y="118"/>
                      </a:lnTo>
                      <a:lnTo>
                        <a:pt x="136" y="118"/>
                      </a:lnTo>
                      <a:lnTo>
                        <a:pt x="139" y="118"/>
                      </a:lnTo>
                      <a:lnTo>
                        <a:pt x="141" y="117"/>
                      </a:lnTo>
                      <a:lnTo>
                        <a:pt x="143" y="115"/>
                      </a:lnTo>
                      <a:lnTo>
                        <a:pt x="145" y="113"/>
                      </a:lnTo>
                      <a:lnTo>
                        <a:pt x="148" y="110"/>
                      </a:lnTo>
                      <a:lnTo>
                        <a:pt x="150" y="107"/>
                      </a:lnTo>
                      <a:lnTo>
                        <a:pt x="152" y="104"/>
                      </a:lnTo>
                      <a:lnTo>
                        <a:pt x="155" y="101"/>
                      </a:lnTo>
                      <a:lnTo>
                        <a:pt x="157" y="98"/>
                      </a:lnTo>
                      <a:lnTo>
                        <a:pt x="160" y="95"/>
                      </a:lnTo>
                      <a:lnTo>
                        <a:pt x="163" y="92"/>
                      </a:lnTo>
                      <a:lnTo>
                        <a:pt x="166" y="90"/>
                      </a:lnTo>
                      <a:lnTo>
                        <a:pt x="170" y="87"/>
                      </a:lnTo>
                      <a:lnTo>
                        <a:pt x="175" y="85"/>
                      </a:lnTo>
                      <a:lnTo>
                        <a:pt x="180" y="82"/>
                      </a:lnTo>
                      <a:lnTo>
                        <a:pt x="185" y="80"/>
                      </a:lnTo>
                      <a:lnTo>
                        <a:pt x="191" y="79"/>
                      </a:lnTo>
                      <a:lnTo>
                        <a:pt x="196" y="78"/>
                      </a:lnTo>
                      <a:lnTo>
                        <a:pt x="200" y="78"/>
                      </a:lnTo>
                      <a:lnTo>
                        <a:pt x="205" y="78"/>
                      </a:lnTo>
                      <a:lnTo>
                        <a:pt x="210" y="78"/>
                      </a:lnTo>
                      <a:lnTo>
                        <a:pt x="215" y="78"/>
                      </a:lnTo>
                      <a:lnTo>
                        <a:pt x="220" y="79"/>
                      </a:lnTo>
                      <a:lnTo>
                        <a:pt x="226" y="79"/>
                      </a:lnTo>
                      <a:lnTo>
                        <a:pt x="232" y="78"/>
                      </a:lnTo>
                      <a:lnTo>
                        <a:pt x="238" y="78"/>
                      </a:lnTo>
                      <a:lnTo>
                        <a:pt x="244" y="77"/>
                      </a:lnTo>
                      <a:lnTo>
                        <a:pt x="249" y="77"/>
                      </a:lnTo>
                      <a:lnTo>
                        <a:pt x="255" y="76"/>
                      </a:lnTo>
                      <a:lnTo>
                        <a:pt x="260" y="76"/>
                      </a:lnTo>
                      <a:lnTo>
                        <a:pt x="265" y="75"/>
                      </a:lnTo>
                      <a:lnTo>
                        <a:pt x="269" y="73"/>
                      </a:lnTo>
                      <a:lnTo>
                        <a:pt x="273" y="71"/>
                      </a:lnTo>
                      <a:lnTo>
                        <a:pt x="276" y="69"/>
                      </a:lnTo>
                      <a:lnTo>
                        <a:pt x="279" y="66"/>
                      </a:lnTo>
                      <a:lnTo>
                        <a:pt x="281" y="63"/>
                      </a:lnTo>
                      <a:lnTo>
                        <a:pt x="282" y="60"/>
                      </a:lnTo>
                      <a:lnTo>
                        <a:pt x="282" y="57"/>
                      </a:lnTo>
                      <a:lnTo>
                        <a:pt x="281" y="54"/>
                      </a:lnTo>
                      <a:lnTo>
                        <a:pt x="280" y="51"/>
                      </a:lnTo>
                      <a:lnTo>
                        <a:pt x="279" y="49"/>
                      </a:lnTo>
                      <a:lnTo>
                        <a:pt x="276" y="46"/>
                      </a:lnTo>
                      <a:lnTo>
                        <a:pt x="273" y="44"/>
                      </a:lnTo>
                      <a:lnTo>
                        <a:pt x="270" y="42"/>
                      </a:lnTo>
                      <a:lnTo>
                        <a:pt x="266" y="40"/>
                      </a:lnTo>
                      <a:lnTo>
                        <a:pt x="262" y="39"/>
                      </a:lnTo>
                      <a:lnTo>
                        <a:pt x="257" y="38"/>
                      </a:lnTo>
                      <a:lnTo>
                        <a:pt x="251" y="38"/>
                      </a:lnTo>
                      <a:lnTo>
                        <a:pt x="245" y="38"/>
                      </a:lnTo>
                      <a:lnTo>
                        <a:pt x="239" y="38"/>
                      </a:lnTo>
                      <a:lnTo>
                        <a:pt x="232" y="38"/>
                      </a:lnTo>
                      <a:lnTo>
                        <a:pt x="225" y="38"/>
                      </a:lnTo>
                      <a:lnTo>
                        <a:pt x="219" y="37"/>
                      </a:lnTo>
                      <a:lnTo>
                        <a:pt x="213" y="37"/>
                      </a:lnTo>
                      <a:lnTo>
                        <a:pt x="207" y="35"/>
                      </a:lnTo>
                      <a:lnTo>
                        <a:pt x="201" y="35"/>
                      </a:lnTo>
                      <a:lnTo>
                        <a:pt x="195" y="33"/>
                      </a:lnTo>
                      <a:lnTo>
                        <a:pt x="190" y="32"/>
                      </a:lnTo>
                      <a:lnTo>
                        <a:pt x="184" y="30"/>
                      </a:lnTo>
                      <a:lnTo>
                        <a:pt x="179" y="29"/>
                      </a:lnTo>
                      <a:lnTo>
                        <a:pt x="174" y="27"/>
                      </a:lnTo>
                      <a:lnTo>
                        <a:pt x="169" y="25"/>
                      </a:lnTo>
                      <a:lnTo>
                        <a:pt x="164" y="23"/>
                      </a:lnTo>
                      <a:lnTo>
                        <a:pt x="159" y="21"/>
                      </a:lnTo>
                      <a:lnTo>
                        <a:pt x="154" y="19"/>
                      </a:lnTo>
                      <a:lnTo>
                        <a:pt x="149" y="17"/>
                      </a:lnTo>
                      <a:lnTo>
                        <a:pt x="143" y="14"/>
                      </a:lnTo>
                      <a:lnTo>
                        <a:pt x="138" y="12"/>
                      </a:lnTo>
                      <a:lnTo>
                        <a:pt x="133" y="9"/>
                      </a:lnTo>
                      <a:lnTo>
                        <a:pt x="128" y="7"/>
                      </a:lnTo>
                      <a:lnTo>
                        <a:pt x="122" y="4"/>
                      </a:lnTo>
                      <a:lnTo>
                        <a:pt x="117" y="2"/>
                      </a:lnTo>
                      <a:lnTo>
                        <a:pt x="112" y="1"/>
                      </a:lnTo>
                      <a:lnTo>
                        <a:pt x="107" y="0"/>
                      </a:lnTo>
                      <a:lnTo>
                        <a:pt x="102" y="0"/>
                      </a:lnTo>
                      <a:lnTo>
                        <a:pt x="98" y="1"/>
                      </a:lnTo>
                      <a:lnTo>
                        <a:pt x="94" y="3"/>
                      </a:lnTo>
                      <a:lnTo>
                        <a:pt x="90" y="4"/>
                      </a:lnTo>
                      <a:lnTo>
                        <a:pt x="86" y="6"/>
                      </a:lnTo>
                      <a:lnTo>
                        <a:pt x="83" y="9"/>
                      </a:lnTo>
                      <a:lnTo>
                        <a:pt x="80" y="11"/>
                      </a:lnTo>
                      <a:lnTo>
                        <a:pt x="78" y="14"/>
                      </a:lnTo>
                      <a:lnTo>
                        <a:pt x="75" y="16"/>
                      </a:lnTo>
                      <a:lnTo>
                        <a:pt x="73" y="18"/>
                      </a:lnTo>
                      <a:lnTo>
                        <a:pt x="72" y="20"/>
                      </a:lnTo>
                      <a:lnTo>
                        <a:pt x="67" y="22"/>
                      </a:lnTo>
                      <a:lnTo>
                        <a:pt x="63" y="23"/>
                      </a:lnTo>
                      <a:lnTo>
                        <a:pt x="59" y="24"/>
                      </a:lnTo>
                      <a:lnTo>
                        <a:pt x="54" y="24"/>
                      </a:lnTo>
                      <a:lnTo>
                        <a:pt x="50" y="24"/>
                      </a:lnTo>
                      <a:lnTo>
                        <a:pt x="46" y="24"/>
                      </a:lnTo>
                      <a:lnTo>
                        <a:pt x="42" y="24"/>
                      </a:lnTo>
                      <a:lnTo>
                        <a:pt x="38" y="25"/>
                      </a:lnTo>
                      <a:lnTo>
                        <a:pt x="34" y="25"/>
                      </a:lnTo>
                      <a:lnTo>
                        <a:pt x="31" y="27"/>
                      </a:lnTo>
                      <a:close/>
                    </a:path>
                  </a:pathLst>
                </a:custGeom>
                <a:solidFill>
                  <a:srgbClr val="E0E0E0"/>
                </a:solidFill>
                <a:ln w="0">
                  <a:solidFill>
                    <a:srgbClr val="E0E0E0"/>
                  </a:solidFill>
                  <a:prstDash val="solid"/>
                  <a:round/>
                  <a:headEnd/>
                  <a:tailEnd/>
                </a:ln>
              </p:spPr>
              <p:txBody>
                <a:bodyPr/>
                <a:lstStyle/>
                <a:p>
                  <a:endParaRPr lang="fr-FR"/>
                </a:p>
              </p:txBody>
            </p:sp>
            <p:sp>
              <p:nvSpPr>
                <p:cNvPr id="5187" name="Freeform 65"/>
                <p:cNvSpPr>
                  <a:spLocks/>
                </p:cNvSpPr>
                <p:nvPr/>
              </p:nvSpPr>
              <p:spPr bwMode="auto">
                <a:xfrm>
                  <a:off x="1071" y="1720"/>
                  <a:ext cx="264" cy="106"/>
                </a:xfrm>
                <a:custGeom>
                  <a:avLst/>
                  <a:gdLst>
                    <a:gd name="T0" fmla="*/ 14 w 264"/>
                    <a:gd name="T1" fmla="*/ 30 h 106"/>
                    <a:gd name="T2" fmla="*/ 6 w 264"/>
                    <a:gd name="T3" fmla="*/ 41 h 106"/>
                    <a:gd name="T4" fmla="*/ 2 w 264"/>
                    <a:gd name="T5" fmla="*/ 53 h 106"/>
                    <a:gd name="T6" fmla="*/ 1 w 264"/>
                    <a:gd name="T7" fmla="*/ 65 h 106"/>
                    <a:gd name="T8" fmla="*/ 2 w 264"/>
                    <a:gd name="T9" fmla="*/ 76 h 106"/>
                    <a:gd name="T10" fmla="*/ 6 w 264"/>
                    <a:gd name="T11" fmla="*/ 87 h 106"/>
                    <a:gd name="T12" fmla="*/ 11 w 264"/>
                    <a:gd name="T13" fmla="*/ 96 h 106"/>
                    <a:gd name="T14" fmla="*/ 24 w 264"/>
                    <a:gd name="T15" fmla="*/ 100 h 106"/>
                    <a:gd name="T16" fmla="*/ 34 w 264"/>
                    <a:gd name="T17" fmla="*/ 100 h 106"/>
                    <a:gd name="T18" fmla="*/ 45 w 264"/>
                    <a:gd name="T19" fmla="*/ 98 h 106"/>
                    <a:gd name="T20" fmla="*/ 57 w 264"/>
                    <a:gd name="T21" fmla="*/ 94 h 106"/>
                    <a:gd name="T22" fmla="*/ 68 w 264"/>
                    <a:gd name="T23" fmla="*/ 86 h 106"/>
                    <a:gd name="T24" fmla="*/ 78 w 264"/>
                    <a:gd name="T25" fmla="*/ 79 h 106"/>
                    <a:gd name="T26" fmla="*/ 88 w 264"/>
                    <a:gd name="T27" fmla="*/ 81 h 106"/>
                    <a:gd name="T28" fmla="*/ 96 w 264"/>
                    <a:gd name="T29" fmla="*/ 88 h 106"/>
                    <a:gd name="T30" fmla="*/ 104 w 264"/>
                    <a:gd name="T31" fmla="*/ 96 h 106"/>
                    <a:gd name="T32" fmla="*/ 113 w 264"/>
                    <a:gd name="T33" fmla="*/ 102 h 106"/>
                    <a:gd name="T34" fmla="*/ 121 w 264"/>
                    <a:gd name="T35" fmla="*/ 105 h 106"/>
                    <a:gd name="T36" fmla="*/ 126 w 264"/>
                    <a:gd name="T37" fmla="*/ 106 h 106"/>
                    <a:gd name="T38" fmla="*/ 132 w 264"/>
                    <a:gd name="T39" fmla="*/ 103 h 106"/>
                    <a:gd name="T40" fmla="*/ 138 w 264"/>
                    <a:gd name="T41" fmla="*/ 94 h 106"/>
                    <a:gd name="T42" fmla="*/ 144 w 264"/>
                    <a:gd name="T43" fmla="*/ 85 h 106"/>
                    <a:gd name="T44" fmla="*/ 153 w 264"/>
                    <a:gd name="T45" fmla="*/ 77 h 106"/>
                    <a:gd name="T46" fmla="*/ 168 w 264"/>
                    <a:gd name="T47" fmla="*/ 70 h 106"/>
                    <a:gd name="T48" fmla="*/ 183 w 264"/>
                    <a:gd name="T49" fmla="*/ 67 h 106"/>
                    <a:gd name="T50" fmla="*/ 198 w 264"/>
                    <a:gd name="T51" fmla="*/ 67 h 106"/>
                    <a:gd name="T52" fmla="*/ 215 w 264"/>
                    <a:gd name="T53" fmla="*/ 67 h 106"/>
                    <a:gd name="T54" fmla="*/ 232 w 264"/>
                    <a:gd name="T55" fmla="*/ 67 h 106"/>
                    <a:gd name="T56" fmla="*/ 247 w 264"/>
                    <a:gd name="T57" fmla="*/ 66 h 106"/>
                    <a:gd name="T58" fmla="*/ 258 w 264"/>
                    <a:gd name="T59" fmla="*/ 63 h 106"/>
                    <a:gd name="T60" fmla="*/ 264 w 264"/>
                    <a:gd name="T61" fmla="*/ 54 h 106"/>
                    <a:gd name="T62" fmla="*/ 262 w 264"/>
                    <a:gd name="T63" fmla="*/ 47 h 106"/>
                    <a:gd name="T64" fmla="*/ 256 w 264"/>
                    <a:gd name="T65" fmla="*/ 40 h 106"/>
                    <a:gd name="T66" fmla="*/ 245 w 264"/>
                    <a:gd name="T67" fmla="*/ 35 h 106"/>
                    <a:gd name="T68" fmla="*/ 228 w 264"/>
                    <a:gd name="T69" fmla="*/ 35 h 106"/>
                    <a:gd name="T70" fmla="*/ 208 w 264"/>
                    <a:gd name="T71" fmla="*/ 36 h 106"/>
                    <a:gd name="T72" fmla="*/ 190 w 264"/>
                    <a:gd name="T73" fmla="*/ 33 h 106"/>
                    <a:gd name="T74" fmla="*/ 174 w 264"/>
                    <a:gd name="T75" fmla="*/ 30 h 106"/>
                    <a:gd name="T76" fmla="*/ 159 w 264"/>
                    <a:gd name="T77" fmla="*/ 24 h 106"/>
                    <a:gd name="T78" fmla="*/ 145 w 264"/>
                    <a:gd name="T79" fmla="*/ 19 h 106"/>
                    <a:gd name="T80" fmla="*/ 129 w 264"/>
                    <a:gd name="T81" fmla="*/ 13 h 106"/>
                    <a:gd name="T82" fmla="*/ 114 w 264"/>
                    <a:gd name="T83" fmla="*/ 6 h 106"/>
                    <a:gd name="T84" fmla="*/ 99 w 264"/>
                    <a:gd name="T85" fmla="*/ 1 h 106"/>
                    <a:gd name="T86" fmla="*/ 85 w 264"/>
                    <a:gd name="T87" fmla="*/ 1 h 106"/>
                    <a:gd name="T88" fmla="*/ 75 w 264"/>
                    <a:gd name="T89" fmla="*/ 7 h 106"/>
                    <a:gd name="T90" fmla="*/ 67 w 264"/>
                    <a:gd name="T91" fmla="*/ 16 h 106"/>
                    <a:gd name="T92" fmla="*/ 62 w 264"/>
                    <a:gd name="T93" fmla="*/ 23 h 106"/>
                    <a:gd name="T94" fmla="*/ 49 w 264"/>
                    <a:gd name="T95" fmla="*/ 26 h 106"/>
                    <a:gd name="T96" fmla="*/ 36 w 264"/>
                    <a:gd name="T97" fmla="*/ 24 h 106"/>
                    <a:gd name="T98" fmla="*/ 24 w 264"/>
                    <a:gd name="T99" fmla="*/ 23 h 1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4"/>
                    <a:gd name="T151" fmla="*/ 0 h 106"/>
                    <a:gd name="T152" fmla="*/ 264 w 264"/>
                    <a:gd name="T153" fmla="*/ 106 h 10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4" h="106">
                      <a:moveTo>
                        <a:pt x="21" y="25"/>
                      </a:moveTo>
                      <a:lnTo>
                        <a:pt x="17" y="27"/>
                      </a:lnTo>
                      <a:lnTo>
                        <a:pt x="14" y="30"/>
                      </a:lnTo>
                      <a:lnTo>
                        <a:pt x="11" y="33"/>
                      </a:lnTo>
                      <a:lnTo>
                        <a:pt x="9" y="37"/>
                      </a:lnTo>
                      <a:lnTo>
                        <a:pt x="6" y="41"/>
                      </a:lnTo>
                      <a:lnTo>
                        <a:pt x="4" y="45"/>
                      </a:lnTo>
                      <a:lnTo>
                        <a:pt x="3" y="49"/>
                      </a:lnTo>
                      <a:lnTo>
                        <a:pt x="2" y="53"/>
                      </a:lnTo>
                      <a:lnTo>
                        <a:pt x="1" y="57"/>
                      </a:lnTo>
                      <a:lnTo>
                        <a:pt x="0" y="61"/>
                      </a:lnTo>
                      <a:lnTo>
                        <a:pt x="1" y="65"/>
                      </a:lnTo>
                      <a:lnTo>
                        <a:pt x="1" y="69"/>
                      </a:lnTo>
                      <a:lnTo>
                        <a:pt x="2" y="72"/>
                      </a:lnTo>
                      <a:lnTo>
                        <a:pt x="2" y="76"/>
                      </a:lnTo>
                      <a:lnTo>
                        <a:pt x="3" y="80"/>
                      </a:lnTo>
                      <a:lnTo>
                        <a:pt x="4" y="83"/>
                      </a:lnTo>
                      <a:lnTo>
                        <a:pt x="6" y="87"/>
                      </a:lnTo>
                      <a:lnTo>
                        <a:pt x="7" y="90"/>
                      </a:lnTo>
                      <a:lnTo>
                        <a:pt x="9" y="93"/>
                      </a:lnTo>
                      <a:lnTo>
                        <a:pt x="11" y="96"/>
                      </a:lnTo>
                      <a:lnTo>
                        <a:pt x="16" y="97"/>
                      </a:lnTo>
                      <a:lnTo>
                        <a:pt x="20" y="99"/>
                      </a:lnTo>
                      <a:lnTo>
                        <a:pt x="24" y="100"/>
                      </a:lnTo>
                      <a:lnTo>
                        <a:pt x="27" y="100"/>
                      </a:lnTo>
                      <a:lnTo>
                        <a:pt x="31" y="100"/>
                      </a:lnTo>
                      <a:lnTo>
                        <a:pt x="34" y="100"/>
                      </a:lnTo>
                      <a:lnTo>
                        <a:pt x="37" y="100"/>
                      </a:lnTo>
                      <a:lnTo>
                        <a:pt x="41" y="99"/>
                      </a:lnTo>
                      <a:lnTo>
                        <a:pt x="45" y="98"/>
                      </a:lnTo>
                      <a:lnTo>
                        <a:pt x="49" y="98"/>
                      </a:lnTo>
                      <a:lnTo>
                        <a:pt x="53" y="96"/>
                      </a:lnTo>
                      <a:lnTo>
                        <a:pt x="57" y="94"/>
                      </a:lnTo>
                      <a:lnTo>
                        <a:pt x="61" y="92"/>
                      </a:lnTo>
                      <a:lnTo>
                        <a:pt x="65" y="89"/>
                      </a:lnTo>
                      <a:lnTo>
                        <a:pt x="68" y="86"/>
                      </a:lnTo>
                      <a:lnTo>
                        <a:pt x="72" y="83"/>
                      </a:lnTo>
                      <a:lnTo>
                        <a:pt x="75" y="81"/>
                      </a:lnTo>
                      <a:lnTo>
                        <a:pt x="78" y="79"/>
                      </a:lnTo>
                      <a:lnTo>
                        <a:pt x="81" y="79"/>
                      </a:lnTo>
                      <a:lnTo>
                        <a:pt x="84" y="79"/>
                      </a:lnTo>
                      <a:lnTo>
                        <a:pt x="88" y="81"/>
                      </a:lnTo>
                      <a:lnTo>
                        <a:pt x="91" y="83"/>
                      </a:lnTo>
                      <a:lnTo>
                        <a:pt x="93" y="85"/>
                      </a:lnTo>
                      <a:lnTo>
                        <a:pt x="96" y="88"/>
                      </a:lnTo>
                      <a:lnTo>
                        <a:pt x="99" y="91"/>
                      </a:lnTo>
                      <a:lnTo>
                        <a:pt x="102" y="93"/>
                      </a:lnTo>
                      <a:lnTo>
                        <a:pt x="104" y="96"/>
                      </a:lnTo>
                      <a:lnTo>
                        <a:pt x="107" y="98"/>
                      </a:lnTo>
                      <a:lnTo>
                        <a:pt x="110" y="100"/>
                      </a:lnTo>
                      <a:lnTo>
                        <a:pt x="113" y="102"/>
                      </a:lnTo>
                      <a:lnTo>
                        <a:pt x="116" y="103"/>
                      </a:lnTo>
                      <a:lnTo>
                        <a:pt x="119" y="104"/>
                      </a:lnTo>
                      <a:lnTo>
                        <a:pt x="121" y="105"/>
                      </a:lnTo>
                      <a:lnTo>
                        <a:pt x="123" y="106"/>
                      </a:lnTo>
                      <a:lnTo>
                        <a:pt x="125" y="106"/>
                      </a:lnTo>
                      <a:lnTo>
                        <a:pt x="126" y="106"/>
                      </a:lnTo>
                      <a:lnTo>
                        <a:pt x="128" y="106"/>
                      </a:lnTo>
                      <a:lnTo>
                        <a:pt x="130" y="105"/>
                      </a:lnTo>
                      <a:lnTo>
                        <a:pt x="132" y="103"/>
                      </a:lnTo>
                      <a:lnTo>
                        <a:pt x="134" y="100"/>
                      </a:lnTo>
                      <a:lnTo>
                        <a:pt x="136" y="97"/>
                      </a:lnTo>
                      <a:lnTo>
                        <a:pt x="138" y="94"/>
                      </a:lnTo>
                      <a:lnTo>
                        <a:pt x="140" y="91"/>
                      </a:lnTo>
                      <a:lnTo>
                        <a:pt x="142" y="88"/>
                      </a:lnTo>
                      <a:lnTo>
                        <a:pt x="144" y="85"/>
                      </a:lnTo>
                      <a:lnTo>
                        <a:pt x="147" y="82"/>
                      </a:lnTo>
                      <a:lnTo>
                        <a:pt x="150" y="80"/>
                      </a:lnTo>
                      <a:lnTo>
                        <a:pt x="153" y="77"/>
                      </a:lnTo>
                      <a:lnTo>
                        <a:pt x="158" y="74"/>
                      </a:lnTo>
                      <a:lnTo>
                        <a:pt x="163" y="72"/>
                      </a:lnTo>
                      <a:lnTo>
                        <a:pt x="168" y="70"/>
                      </a:lnTo>
                      <a:lnTo>
                        <a:pt x="173" y="69"/>
                      </a:lnTo>
                      <a:lnTo>
                        <a:pt x="178" y="68"/>
                      </a:lnTo>
                      <a:lnTo>
                        <a:pt x="183" y="67"/>
                      </a:lnTo>
                      <a:lnTo>
                        <a:pt x="188" y="67"/>
                      </a:lnTo>
                      <a:lnTo>
                        <a:pt x="193" y="67"/>
                      </a:lnTo>
                      <a:lnTo>
                        <a:pt x="198" y="67"/>
                      </a:lnTo>
                      <a:lnTo>
                        <a:pt x="203" y="67"/>
                      </a:lnTo>
                      <a:lnTo>
                        <a:pt x="209" y="67"/>
                      </a:lnTo>
                      <a:lnTo>
                        <a:pt x="215" y="67"/>
                      </a:lnTo>
                      <a:lnTo>
                        <a:pt x="221" y="67"/>
                      </a:lnTo>
                      <a:lnTo>
                        <a:pt x="226" y="67"/>
                      </a:lnTo>
                      <a:lnTo>
                        <a:pt x="232" y="67"/>
                      </a:lnTo>
                      <a:lnTo>
                        <a:pt x="237" y="67"/>
                      </a:lnTo>
                      <a:lnTo>
                        <a:pt x="242" y="67"/>
                      </a:lnTo>
                      <a:lnTo>
                        <a:pt x="247" y="66"/>
                      </a:lnTo>
                      <a:lnTo>
                        <a:pt x="251" y="66"/>
                      </a:lnTo>
                      <a:lnTo>
                        <a:pt x="255" y="64"/>
                      </a:lnTo>
                      <a:lnTo>
                        <a:pt x="258" y="63"/>
                      </a:lnTo>
                      <a:lnTo>
                        <a:pt x="261" y="60"/>
                      </a:lnTo>
                      <a:lnTo>
                        <a:pt x="263" y="57"/>
                      </a:lnTo>
                      <a:lnTo>
                        <a:pt x="264" y="54"/>
                      </a:lnTo>
                      <a:lnTo>
                        <a:pt x="264" y="52"/>
                      </a:lnTo>
                      <a:lnTo>
                        <a:pt x="263" y="49"/>
                      </a:lnTo>
                      <a:lnTo>
                        <a:pt x="262" y="47"/>
                      </a:lnTo>
                      <a:lnTo>
                        <a:pt x="261" y="44"/>
                      </a:lnTo>
                      <a:lnTo>
                        <a:pt x="258" y="42"/>
                      </a:lnTo>
                      <a:lnTo>
                        <a:pt x="256" y="40"/>
                      </a:lnTo>
                      <a:lnTo>
                        <a:pt x="252" y="38"/>
                      </a:lnTo>
                      <a:lnTo>
                        <a:pt x="249" y="37"/>
                      </a:lnTo>
                      <a:lnTo>
                        <a:pt x="245" y="35"/>
                      </a:lnTo>
                      <a:lnTo>
                        <a:pt x="240" y="35"/>
                      </a:lnTo>
                      <a:lnTo>
                        <a:pt x="234" y="35"/>
                      </a:lnTo>
                      <a:lnTo>
                        <a:pt x="228" y="35"/>
                      </a:lnTo>
                      <a:lnTo>
                        <a:pt x="222" y="35"/>
                      </a:lnTo>
                      <a:lnTo>
                        <a:pt x="215" y="35"/>
                      </a:lnTo>
                      <a:lnTo>
                        <a:pt x="208" y="36"/>
                      </a:lnTo>
                      <a:lnTo>
                        <a:pt x="202" y="35"/>
                      </a:lnTo>
                      <a:lnTo>
                        <a:pt x="196" y="35"/>
                      </a:lnTo>
                      <a:lnTo>
                        <a:pt x="190" y="33"/>
                      </a:lnTo>
                      <a:lnTo>
                        <a:pt x="185" y="32"/>
                      </a:lnTo>
                      <a:lnTo>
                        <a:pt x="179" y="31"/>
                      </a:lnTo>
                      <a:lnTo>
                        <a:pt x="174" y="30"/>
                      </a:lnTo>
                      <a:lnTo>
                        <a:pt x="169" y="28"/>
                      </a:lnTo>
                      <a:lnTo>
                        <a:pt x="164" y="26"/>
                      </a:lnTo>
                      <a:lnTo>
                        <a:pt x="159" y="24"/>
                      </a:lnTo>
                      <a:lnTo>
                        <a:pt x="155" y="22"/>
                      </a:lnTo>
                      <a:lnTo>
                        <a:pt x="150" y="21"/>
                      </a:lnTo>
                      <a:lnTo>
                        <a:pt x="145" y="19"/>
                      </a:lnTo>
                      <a:lnTo>
                        <a:pt x="140" y="17"/>
                      </a:lnTo>
                      <a:lnTo>
                        <a:pt x="135" y="15"/>
                      </a:lnTo>
                      <a:lnTo>
                        <a:pt x="129" y="13"/>
                      </a:lnTo>
                      <a:lnTo>
                        <a:pt x="124" y="11"/>
                      </a:lnTo>
                      <a:lnTo>
                        <a:pt x="119" y="8"/>
                      </a:lnTo>
                      <a:lnTo>
                        <a:pt x="114" y="6"/>
                      </a:lnTo>
                      <a:lnTo>
                        <a:pt x="109" y="4"/>
                      </a:lnTo>
                      <a:lnTo>
                        <a:pt x="104" y="2"/>
                      </a:lnTo>
                      <a:lnTo>
                        <a:pt x="99" y="1"/>
                      </a:lnTo>
                      <a:lnTo>
                        <a:pt x="94" y="0"/>
                      </a:lnTo>
                      <a:lnTo>
                        <a:pt x="90" y="0"/>
                      </a:lnTo>
                      <a:lnTo>
                        <a:pt x="85" y="1"/>
                      </a:lnTo>
                      <a:lnTo>
                        <a:pt x="81" y="2"/>
                      </a:lnTo>
                      <a:lnTo>
                        <a:pt x="78" y="5"/>
                      </a:lnTo>
                      <a:lnTo>
                        <a:pt x="75" y="7"/>
                      </a:lnTo>
                      <a:lnTo>
                        <a:pt x="72" y="10"/>
                      </a:lnTo>
                      <a:lnTo>
                        <a:pt x="69" y="13"/>
                      </a:lnTo>
                      <a:lnTo>
                        <a:pt x="67" y="16"/>
                      </a:lnTo>
                      <a:lnTo>
                        <a:pt x="65" y="19"/>
                      </a:lnTo>
                      <a:lnTo>
                        <a:pt x="63" y="21"/>
                      </a:lnTo>
                      <a:lnTo>
                        <a:pt x="62" y="23"/>
                      </a:lnTo>
                      <a:lnTo>
                        <a:pt x="58" y="25"/>
                      </a:lnTo>
                      <a:lnTo>
                        <a:pt x="54" y="26"/>
                      </a:lnTo>
                      <a:lnTo>
                        <a:pt x="49" y="26"/>
                      </a:lnTo>
                      <a:lnTo>
                        <a:pt x="45" y="26"/>
                      </a:lnTo>
                      <a:lnTo>
                        <a:pt x="41" y="25"/>
                      </a:lnTo>
                      <a:lnTo>
                        <a:pt x="36" y="24"/>
                      </a:lnTo>
                      <a:lnTo>
                        <a:pt x="32" y="23"/>
                      </a:lnTo>
                      <a:lnTo>
                        <a:pt x="28" y="23"/>
                      </a:lnTo>
                      <a:lnTo>
                        <a:pt x="24" y="23"/>
                      </a:lnTo>
                      <a:lnTo>
                        <a:pt x="21" y="25"/>
                      </a:lnTo>
                      <a:close/>
                    </a:path>
                  </a:pathLst>
                </a:custGeom>
                <a:solidFill>
                  <a:srgbClr val="F0F0F0"/>
                </a:solidFill>
                <a:ln w="0">
                  <a:solidFill>
                    <a:srgbClr val="F0F0F0"/>
                  </a:solidFill>
                  <a:prstDash val="solid"/>
                  <a:round/>
                  <a:headEnd/>
                  <a:tailEnd/>
                </a:ln>
              </p:spPr>
              <p:txBody>
                <a:bodyPr/>
                <a:lstStyle/>
                <a:p>
                  <a:endParaRPr lang="fr-FR"/>
                </a:p>
              </p:txBody>
            </p:sp>
            <p:sp>
              <p:nvSpPr>
                <p:cNvPr id="5188" name="Freeform 66"/>
                <p:cNvSpPr>
                  <a:spLocks/>
                </p:cNvSpPr>
                <p:nvPr/>
              </p:nvSpPr>
              <p:spPr bwMode="auto">
                <a:xfrm>
                  <a:off x="1083" y="1723"/>
                  <a:ext cx="246" cy="96"/>
                </a:xfrm>
                <a:custGeom>
                  <a:avLst/>
                  <a:gdLst>
                    <a:gd name="T0" fmla="*/ 5 w 246"/>
                    <a:gd name="T1" fmla="*/ 28 h 96"/>
                    <a:gd name="T2" fmla="*/ 1 w 246"/>
                    <a:gd name="T3" fmla="*/ 38 h 96"/>
                    <a:gd name="T4" fmla="*/ 0 w 246"/>
                    <a:gd name="T5" fmla="*/ 48 h 96"/>
                    <a:gd name="T6" fmla="*/ 1 w 246"/>
                    <a:gd name="T7" fmla="*/ 58 h 96"/>
                    <a:gd name="T8" fmla="*/ 3 w 246"/>
                    <a:gd name="T9" fmla="*/ 66 h 96"/>
                    <a:gd name="T10" fmla="*/ 5 w 246"/>
                    <a:gd name="T11" fmla="*/ 74 h 96"/>
                    <a:gd name="T12" fmla="*/ 9 w 246"/>
                    <a:gd name="T13" fmla="*/ 82 h 96"/>
                    <a:gd name="T14" fmla="*/ 19 w 246"/>
                    <a:gd name="T15" fmla="*/ 87 h 96"/>
                    <a:gd name="T16" fmla="*/ 26 w 246"/>
                    <a:gd name="T17" fmla="*/ 89 h 96"/>
                    <a:gd name="T18" fmla="*/ 34 w 246"/>
                    <a:gd name="T19" fmla="*/ 90 h 96"/>
                    <a:gd name="T20" fmla="*/ 46 w 246"/>
                    <a:gd name="T21" fmla="*/ 85 h 96"/>
                    <a:gd name="T22" fmla="*/ 57 w 246"/>
                    <a:gd name="T23" fmla="*/ 76 h 96"/>
                    <a:gd name="T24" fmla="*/ 66 w 246"/>
                    <a:gd name="T25" fmla="*/ 68 h 96"/>
                    <a:gd name="T26" fmla="*/ 76 w 246"/>
                    <a:gd name="T27" fmla="*/ 69 h 96"/>
                    <a:gd name="T28" fmla="*/ 85 w 246"/>
                    <a:gd name="T29" fmla="*/ 76 h 96"/>
                    <a:gd name="T30" fmla="*/ 94 w 246"/>
                    <a:gd name="T31" fmla="*/ 84 h 96"/>
                    <a:gd name="T32" fmla="*/ 103 w 246"/>
                    <a:gd name="T33" fmla="*/ 90 h 96"/>
                    <a:gd name="T34" fmla="*/ 110 w 246"/>
                    <a:gd name="T35" fmla="*/ 93 h 96"/>
                    <a:gd name="T36" fmla="*/ 114 w 246"/>
                    <a:gd name="T37" fmla="*/ 96 h 96"/>
                    <a:gd name="T38" fmla="*/ 118 w 246"/>
                    <a:gd name="T39" fmla="*/ 94 h 96"/>
                    <a:gd name="T40" fmla="*/ 124 w 246"/>
                    <a:gd name="T41" fmla="*/ 86 h 96"/>
                    <a:gd name="T42" fmla="*/ 129 w 246"/>
                    <a:gd name="T43" fmla="*/ 76 h 96"/>
                    <a:gd name="T44" fmla="*/ 137 w 246"/>
                    <a:gd name="T45" fmla="*/ 68 h 96"/>
                    <a:gd name="T46" fmla="*/ 151 w 246"/>
                    <a:gd name="T47" fmla="*/ 61 h 96"/>
                    <a:gd name="T48" fmla="*/ 166 w 246"/>
                    <a:gd name="T49" fmla="*/ 58 h 96"/>
                    <a:gd name="T50" fmla="*/ 181 w 246"/>
                    <a:gd name="T51" fmla="*/ 57 h 96"/>
                    <a:gd name="T52" fmla="*/ 197 w 246"/>
                    <a:gd name="T53" fmla="*/ 57 h 96"/>
                    <a:gd name="T54" fmla="*/ 214 w 246"/>
                    <a:gd name="T55" fmla="*/ 58 h 96"/>
                    <a:gd name="T56" fmla="*/ 229 w 246"/>
                    <a:gd name="T57" fmla="*/ 59 h 96"/>
                    <a:gd name="T58" fmla="*/ 240 w 246"/>
                    <a:gd name="T59" fmla="*/ 57 h 96"/>
                    <a:gd name="T60" fmla="*/ 246 w 246"/>
                    <a:gd name="T61" fmla="*/ 50 h 96"/>
                    <a:gd name="T62" fmla="*/ 244 w 246"/>
                    <a:gd name="T63" fmla="*/ 43 h 96"/>
                    <a:gd name="T64" fmla="*/ 238 w 246"/>
                    <a:gd name="T65" fmla="*/ 37 h 96"/>
                    <a:gd name="T66" fmla="*/ 227 w 246"/>
                    <a:gd name="T67" fmla="*/ 33 h 96"/>
                    <a:gd name="T68" fmla="*/ 211 w 246"/>
                    <a:gd name="T69" fmla="*/ 33 h 96"/>
                    <a:gd name="T70" fmla="*/ 192 w 246"/>
                    <a:gd name="T71" fmla="*/ 34 h 96"/>
                    <a:gd name="T72" fmla="*/ 174 w 246"/>
                    <a:gd name="T73" fmla="*/ 32 h 96"/>
                    <a:gd name="T74" fmla="*/ 159 w 246"/>
                    <a:gd name="T75" fmla="*/ 28 h 96"/>
                    <a:gd name="T76" fmla="*/ 145 w 246"/>
                    <a:gd name="T77" fmla="*/ 23 h 96"/>
                    <a:gd name="T78" fmla="*/ 131 w 246"/>
                    <a:gd name="T79" fmla="*/ 18 h 96"/>
                    <a:gd name="T80" fmla="*/ 116 w 246"/>
                    <a:gd name="T81" fmla="*/ 13 h 96"/>
                    <a:gd name="T82" fmla="*/ 101 w 246"/>
                    <a:gd name="T83" fmla="*/ 6 h 96"/>
                    <a:gd name="T84" fmla="*/ 86 w 246"/>
                    <a:gd name="T85" fmla="*/ 1 h 96"/>
                    <a:gd name="T86" fmla="*/ 73 w 246"/>
                    <a:gd name="T87" fmla="*/ 1 h 96"/>
                    <a:gd name="T88" fmla="*/ 63 w 246"/>
                    <a:gd name="T89" fmla="*/ 9 h 96"/>
                    <a:gd name="T90" fmla="*/ 56 w 246"/>
                    <a:gd name="T91" fmla="*/ 20 h 96"/>
                    <a:gd name="T92" fmla="*/ 51 w 246"/>
                    <a:gd name="T93" fmla="*/ 27 h 96"/>
                    <a:gd name="T94" fmla="*/ 40 w 246"/>
                    <a:gd name="T95" fmla="*/ 29 h 96"/>
                    <a:gd name="T96" fmla="*/ 27 w 246"/>
                    <a:gd name="T97" fmla="*/ 25 h 96"/>
                    <a:gd name="T98" fmla="*/ 14 w 246"/>
                    <a:gd name="T99" fmla="*/ 22 h 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46"/>
                    <a:gd name="T151" fmla="*/ 0 h 96"/>
                    <a:gd name="T152" fmla="*/ 246 w 246"/>
                    <a:gd name="T153" fmla="*/ 96 h 9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46" h="96">
                      <a:moveTo>
                        <a:pt x="10" y="23"/>
                      </a:moveTo>
                      <a:lnTo>
                        <a:pt x="7" y="25"/>
                      </a:lnTo>
                      <a:lnTo>
                        <a:pt x="5" y="28"/>
                      </a:lnTo>
                      <a:lnTo>
                        <a:pt x="3" y="31"/>
                      </a:lnTo>
                      <a:lnTo>
                        <a:pt x="2" y="34"/>
                      </a:lnTo>
                      <a:lnTo>
                        <a:pt x="1" y="38"/>
                      </a:lnTo>
                      <a:lnTo>
                        <a:pt x="0" y="41"/>
                      </a:lnTo>
                      <a:lnTo>
                        <a:pt x="0" y="45"/>
                      </a:lnTo>
                      <a:lnTo>
                        <a:pt x="0" y="48"/>
                      </a:lnTo>
                      <a:lnTo>
                        <a:pt x="0" y="52"/>
                      </a:lnTo>
                      <a:lnTo>
                        <a:pt x="0" y="55"/>
                      </a:lnTo>
                      <a:lnTo>
                        <a:pt x="1" y="58"/>
                      </a:lnTo>
                      <a:lnTo>
                        <a:pt x="2" y="61"/>
                      </a:lnTo>
                      <a:lnTo>
                        <a:pt x="3" y="63"/>
                      </a:lnTo>
                      <a:lnTo>
                        <a:pt x="3" y="66"/>
                      </a:lnTo>
                      <a:lnTo>
                        <a:pt x="4" y="69"/>
                      </a:lnTo>
                      <a:lnTo>
                        <a:pt x="4" y="72"/>
                      </a:lnTo>
                      <a:lnTo>
                        <a:pt x="5" y="74"/>
                      </a:lnTo>
                      <a:lnTo>
                        <a:pt x="6" y="77"/>
                      </a:lnTo>
                      <a:lnTo>
                        <a:pt x="7" y="79"/>
                      </a:lnTo>
                      <a:lnTo>
                        <a:pt x="9" y="82"/>
                      </a:lnTo>
                      <a:lnTo>
                        <a:pt x="13" y="84"/>
                      </a:lnTo>
                      <a:lnTo>
                        <a:pt x="16" y="85"/>
                      </a:lnTo>
                      <a:lnTo>
                        <a:pt x="19" y="87"/>
                      </a:lnTo>
                      <a:lnTo>
                        <a:pt x="21" y="88"/>
                      </a:lnTo>
                      <a:lnTo>
                        <a:pt x="23" y="89"/>
                      </a:lnTo>
                      <a:lnTo>
                        <a:pt x="26" y="89"/>
                      </a:lnTo>
                      <a:lnTo>
                        <a:pt x="28" y="90"/>
                      </a:lnTo>
                      <a:lnTo>
                        <a:pt x="31" y="90"/>
                      </a:lnTo>
                      <a:lnTo>
                        <a:pt x="34" y="90"/>
                      </a:lnTo>
                      <a:lnTo>
                        <a:pt x="38" y="89"/>
                      </a:lnTo>
                      <a:lnTo>
                        <a:pt x="42" y="88"/>
                      </a:lnTo>
                      <a:lnTo>
                        <a:pt x="46" y="85"/>
                      </a:lnTo>
                      <a:lnTo>
                        <a:pt x="50" y="82"/>
                      </a:lnTo>
                      <a:lnTo>
                        <a:pt x="53" y="79"/>
                      </a:lnTo>
                      <a:lnTo>
                        <a:pt x="57" y="76"/>
                      </a:lnTo>
                      <a:lnTo>
                        <a:pt x="60" y="72"/>
                      </a:lnTo>
                      <a:lnTo>
                        <a:pt x="63" y="70"/>
                      </a:lnTo>
                      <a:lnTo>
                        <a:pt x="66" y="68"/>
                      </a:lnTo>
                      <a:lnTo>
                        <a:pt x="69" y="67"/>
                      </a:lnTo>
                      <a:lnTo>
                        <a:pt x="73" y="67"/>
                      </a:lnTo>
                      <a:lnTo>
                        <a:pt x="76" y="69"/>
                      </a:lnTo>
                      <a:lnTo>
                        <a:pt x="79" y="71"/>
                      </a:lnTo>
                      <a:lnTo>
                        <a:pt x="82" y="73"/>
                      </a:lnTo>
                      <a:lnTo>
                        <a:pt x="85" y="76"/>
                      </a:lnTo>
                      <a:lnTo>
                        <a:pt x="88" y="79"/>
                      </a:lnTo>
                      <a:lnTo>
                        <a:pt x="91" y="81"/>
                      </a:lnTo>
                      <a:lnTo>
                        <a:pt x="94" y="84"/>
                      </a:lnTo>
                      <a:lnTo>
                        <a:pt x="97" y="86"/>
                      </a:lnTo>
                      <a:lnTo>
                        <a:pt x="100" y="88"/>
                      </a:lnTo>
                      <a:lnTo>
                        <a:pt x="103" y="90"/>
                      </a:lnTo>
                      <a:lnTo>
                        <a:pt x="106" y="91"/>
                      </a:lnTo>
                      <a:lnTo>
                        <a:pt x="108" y="92"/>
                      </a:lnTo>
                      <a:lnTo>
                        <a:pt x="110" y="93"/>
                      </a:lnTo>
                      <a:lnTo>
                        <a:pt x="111" y="94"/>
                      </a:lnTo>
                      <a:lnTo>
                        <a:pt x="113" y="95"/>
                      </a:lnTo>
                      <a:lnTo>
                        <a:pt x="114" y="96"/>
                      </a:lnTo>
                      <a:lnTo>
                        <a:pt x="115" y="96"/>
                      </a:lnTo>
                      <a:lnTo>
                        <a:pt x="116" y="95"/>
                      </a:lnTo>
                      <a:lnTo>
                        <a:pt x="118" y="94"/>
                      </a:lnTo>
                      <a:lnTo>
                        <a:pt x="120" y="92"/>
                      </a:lnTo>
                      <a:lnTo>
                        <a:pt x="122" y="89"/>
                      </a:lnTo>
                      <a:lnTo>
                        <a:pt x="124" y="86"/>
                      </a:lnTo>
                      <a:lnTo>
                        <a:pt x="125" y="83"/>
                      </a:lnTo>
                      <a:lnTo>
                        <a:pt x="127" y="80"/>
                      </a:lnTo>
                      <a:lnTo>
                        <a:pt x="129" y="76"/>
                      </a:lnTo>
                      <a:lnTo>
                        <a:pt x="131" y="73"/>
                      </a:lnTo>
                      <a:lnTo>
                        <a:pt x="133" y="70"/>
                      </a:lnTo>
                      <a:lnTo>
                        <a:pt x="137" y="68"/>
                      </a:lnTo>
                      <a:lnTo>
                        <a:pt x="141" y="65"/>
                      </a:lnTo>
                      <a:lnTo>
                        <a:pt x="145" y="63"/>
                      </a:lnTo>
                      <a:lnTo>
                        <a:pt x="151" y="61"/>
                      </a:lnTo>
                      <a:lnTo>
                        <a:pt x="156" y="60"/>
                      </a:lnTo>
                      <a:lnTo>
                        <a:pt x="161" y="59"/>
                      </a:lnTo>
                      <a:lnTo>
                        <a:pt x="166" y="58"/>
                      </a:lnTo>
                      <a:lnTo>
                        <a:pt x="171" y="58"/>
                      </a:lnTo>
                      <a:lnTo>
                        <a:pt x="176" y="58"/>
                      </a:lnTo>
                      <a:lnTo>
                        <a:pt x="181" y="57"/>
                      </a:lnTo>
                      <a:lnTo>
                        <a:pt x="186" y="57"/>
                      </a:lnTo>
                      <a:lnTo>
                        <a:pt x="192" y="57"/>
                      </a:lnTo>
                      <a:lnTo>
                        <a:pt x="197" y="57"/>
                      </a:lnTo>
                      <a:lnTo>
                        <a:pt x="203" y="57"/>
                      </a:lnTo>
                      <a:lnTo>
                        <a:pt x="209" y="57"/>
                      </a:lnTo>
                      <a:lnTo>
                        <a:pt x="214" y="58"/>
                      </a:lnTo>
                      <a:lnTo>
                        <a:pt x="220" y="58"/>
                      </a:lnTo>
                      <a:lnTo>
                        <a:pt x="225" y="59"/>
                      </a:lnTo>
                      <a:lnTo>
                        <a:pt x="229" y="59"/>
                      </a:lnTo>
                      <a:lnTo>
                        <a:pt x="233" y="59"/>
                      </a:lnTo>
                      <a:lnTo>
                        <a:pt x="237" y="59"/>
                      </a:lnTo>
                      <a:lnTo>
                        <a:pt x="240" y="57"/>
                      </a:lnTo>
                      <a:lnTo>
                        <a:pt x="243" y="55"/>
                      </a:lnTo>
                      <a:lnTo>
                        <a:pt x="245" y="53"/>
                      </a:lnTo>
                      <a:lnTo>
                        <a:pt x="246" y="50"/>
                      </a:lnTo>
                      <a:lnTo>
                        <a:pt x="246" y="48"/>
                      </a:lnTo>
                      <a:lnTo>
                        <a:pt x="245" y="45"/>
                      </a:lnTo>
                      <a:lnTo>
                        <a:pt x="244" y="43"/>
                      </a:lnTo>
                      <a:lnTo>
                        <a:pt x="243" y="41"/>
                      </a:lnTo>
                      <a:lnTo>
                        <a:pt x="241" y="39"/>
                      </a:lnTo>
                      <a:lnTo>
                        <a:pt x="238" y="37"/>
                      </a:lnTo>
                      <a:lnTo>
                        <a:pt x="235" y="35"/>
                      </a:lnTo>
                      <a:lnTo>
                        <a:pt x="231" y="34"/>
                      </a:lnTo>
                      <a:lnTo>
                        <a:pt x="227" y="33"/>
                      </a:lnTo>
                      <a:lnTo>
                        <a:pt x="222" y="33"/>
                      </a:lnTo>
                      <a:lnTo>
                        <a:pt x="217" y="33"/>
                      </a:lnTo>
                      <a:lnTo>
                        <a:pt x="211" y="33"/>
                      </a:lnTo>
                      <a:lnTo>
                        <a:pt x="205" y="34"/>
                      </a:lnTo>
                      <a:lnTo>
                        <a:pt x="198" y="34"/>
                      </a:lnTo>
                      <a:lnTo>
                        <a:pt x="192" y="34"/>
                      </a:lnTo>
                      <a:lnTo>
                        <a:pt x="185" y="34"/>
                      </a:lnTo>
                      <a:lnTo>
                        <a:pt x="179" y="33"/>
                      </a:lnTo>
                      <a:lnTo>
                        <a:pt x="174" y="32"/>
                      </a:lnTo>
                      <a:lnTo>
                        <a:pt x="168" y="31"/>
                      </a:lnTo>
                      <a:lnTo>
                        <a:pt x="163" y="30"/>
                      </a:lnTo>
                      <a:lnTo>
                        <a:pt x="159" y="28"/>
                      </a:lnTo>
                      <a:lnTo>
                        <a:pt x="154" y="27"/>
                      </a:lnTo>
                      <a:lnTo>
                        <a:pt x="149" y="25"/>
                      </a:lnTo>
                      <a:lnTo>
                        <a:pt x="145" y="23"/>
                      </a:lnTo>
                      <a:lnTo>
                        <a:pt x="140" y="21"/>
                      </a:lnTo>
                      <a:lnTo>
                        <a:pt x="135" y="19"/>
                      </a:lnTo>
                      <a:lnTo>
                        <a:pt x="131" y="18"/>
                      </a:lnTo>
                      <a:lnTo>
                        <a:pt x="126" y="16"/>
                      </a:lnTo>
                      <a:lnTo>
                        <a:pt x="121" y="15"/>
                      </a:lnTo>
                      <a:lnTo>
                        <a:pt x="116" y="13"/>
                      </a:lnTo>
                      <a:lnTo>
                        <a:pt x="111" y="10"/>
                      </a:lnTo>
                      <a:lnTo>
                        <a:pt x="105" y="8"/>
                      </a:lnTo>
                      <a:lnTo>
                        <a:pt x="101" y="6"/>
                      </a:lnTo>
                      <a:lnTo>
                        <a:pt x="96" y="4"/>
                      </a:lnTo>
                      <a:lnTo>
                        <a:pt x="91" y="2"/>
                      </a:lnTo>
                      <a:lnTo>
                        <a:pt x="86" y="1"/>
                      </a:lnTo>
                      <a:lnTo>
                        <a:pt x="81" y="0"/>
                      </a:lnTo>
                      <a:lnTo>
                        <a:pt x="77" y="0"/>
                      </a:lnTo>
                      <a:lnTo>
                        <a:pt x="73" y="1"/>
                      </a:lnTo>
                      <a:lnTo>
                        <a:pt x="69" y="3"/>
                      </a:lnTo>
                      <a:lnTo>
                        <a:pt x="66" y="6"/>
                      </a:lnTo>
                      <a:lnTo>
                        <a:pt x="63" y="9"/>
                      </a:lnTo>
                      <a:lnTo>
                        <a:pt x="60" y="13"/>
                      </a:lnTo>
                      <a:lnTo>
                        <a:pt x="58" y="16"/>
                      </a:lnTo>
                      <a:lnTo>
                        <a:pt x="56" y="20"/>
                      </a:lnTo>
                      <a:lnTo>
                        <a:pt x="54" y="23"/>
                      </a:lnTo>
                      <a:lnTo>
                        <a:pt x="53" y="25"/>
                      </a:lnTo>
                      <a:lnTo>
                        <a:pt x="51" y="27"/>
                      </a:lnTo>
                      <a:lnTo>
                        <a:pt x="48" y="29"/>
                      </a:lnTo>
                      <a:lnTo>
                        <a:pt x="44" y="30"/>
                      </a:lnTo>
                      <a:lnTo>
                        <a:pt x="40" y="29"/>
                      </a:lnTo>
                      <a:lnTo>
                        <a:pt x="36" y="28"/>
                      </a:lnTo>
                      <a:lnTo>
                        <a:pt x="31" y="27"/>
                      </a:lnTo>
                      <a:lnTo>
                        <a:pt x="27" y="25"/>
                      </a:lnTo>
                      <a:lnTo>
                        <a:pt x="22" y="24"/>
                      </a:lnTo>
                      <a:lnTo>
                        <a:pt x="18" y="23"/>
                      </a:lnTo>
                      <a:lnTo>
                        <a:pt x="14" y="22"/>
                      </a:lnTo>
                      <a:lnTo>
                        <a:pt x="10" y="23"/>
                      </a:lnTo>
                      <a:close/>
                    </a:path>
                  </a:pathLst>
                </a:custGeom>
                <a:solidFill>
                  <a:srgbClr val="FFFFFF"/>
                </a:solidFill>
                <a:ln w="0">
                  <a:solidFill>
                    <a:srgbClr val="FFFFFF"/>
                  </a:solidFill>
                  <a:prstDash val="solid"/>
                  <a:round/>
                  <a:headEnd/>
                  <a:tailEnd/>
                </a:ln>
              </p:spPr>
              <p:txBody>
                <a:bodyPr/>
                <a:lstStyle/>
                <a:p>
                  <a:endParaRPr lang="fr-FR"/>
                </a:p>
              </p:txBody>
            </p:sp>
            <p:sp>
              <p:nvSpPr>
                <p:cNvPr id="5189" name="Freeform 67"/>
                <p:cNvSpPr>
                  <a:spLocks/>
                </p:cNvSpPr>
                <p:nvPr/>
              </p:nvSpPr>
              <p:spPr bwMode="auto">
                <a:xfrm>
                  <a:off x="1102" y="1985"/>
                  <a:ext cx="15" cy="21"/>
                </a:xfrm>
                <a:custGeom>
                  <a:avLst/>
                  <a:gdLst>
                    <a:gd name="T0" fmla="*/ 15 w 15"/>
                    <a:gd name="T1" fmla="*/ 16 h 21"/>
                    <a:gd name="T2" fmla="*/ 15 w 15"/>
                    <a:gd name="T3" fmla="*/ 17 h 21"/>
                    <a:gd name="T4" fmla="*/ 15 w 15"/>
                    <a:gd name="T5" fmla="*/ 19 h 21"/>
                    <a:gd name="T6" fmla="*/ 15 w 15"/>
                    <a:gd name="T7" fmla="*/ 20 h 21"/>
                    <a:gd name="T8" fmla="*/ 14 w 15"/>
                    <a:gd name="T9" fmla="*/ 20 h 21"/>
                    <a:gd name="T10" fmla="*/ 13 w 15"/>
                    <a:gd name="T11" fmla="*/ 20 h 21"/>
                    <a:gd name="T12" fmla="*/ 12 w 15"/>
                    <a:gd name="T13" fmla="*/ 19 h 21"/>
                    <a:gd name="T14" fmla="*/ 12 w 15"/>
                    <a:gd name="T15" fmla="*/ 18 h 21"/>
                    <a:gd name="T16" fmla="*/ 11 w 15"/>
                    <a:gd name="T17" fmla="*/ 16 h 21"/>
                    <a:gd name="T18" fmla="*/ 10 w 15"/>
                    <a:gd name="T19" fmla="*/ 15 h 21"/>
                    <a:gd name="T20" fmla="*/ 9 w 15"/>
                    <a:gd name="T21" fmla="*/ 14 h 21"/>
                    <a:gd name="T22" fmla="*/ 9 w 15"/>
                    <a:gd name="T23" fmla="*/ 14 h 21"/>
                    <a:gd name="T24" fmla="*/ 8 w 15"/>
                    <a:gd name="T25" fmla="*/ 15 h 21"/>
                    <a:gd name="T26" fmla="*/ 7 w 15"/>
                    <a:gd name="T27" fmla="*/ 15 h 21"/>
                    <a:gd name="T28" fmla="*/ 6 w 15"/>
                    <a:gd name="T29" fmla="*/ 15 h 21"/>
                    <a:gd name="T30" fmla="*/ 5 w 15"/>
                    <a:gd name="T31" fmla="*/ 14 h 21"/>
                    <a:gd name="T32" fmla="*/ 4 w 15"/>
                    <a:gd name="T33" fmla="*/ 13 h 21"/>
                    <a:gd name="T34" fmla="*/ 3 w 15"/>
                    <a:gd name="T35" fmla="*/ 11 h 21"/>
                    <a:gd name="T36" fmla="*/ 2 w 15"/>
                    <a:gd name="T37" fmla="*/ 9 h 21"/>
                    <a:gd name="T38" fmla="*/ 2 w 15"/>
                    <a:gd name="T39" fmla="*/ 7 h 21"/>
                    <a:gd name="T40" fmla="*/ 1 w 15"/>
                    <a:gd name="T41" fmla="*/ 6 h 21"/>
                    <a:gd name="T42" fmla="*/ 1 w 15"/>
                    <a:gd name="T43" fmla="*/ 4 h 21"/>
                    <a:gd name="T44" fmla="*/ 0 w 15"/>
                    <a:gd name="T45" fmla="*/ 3 h 21"/>
                    <a:gd name="T46" fmla="*/ 1 w 15"/>
                    <a:gd name="T47" fmla="*/ 2 h 21"/>
                    <a:gd name="T48" fmla="*/ 1 w 15"/>
                    <a:gd name="T49" fmla="*/ 1 h 21"/>
                    <a:gd name="T50" fmla="*/ 2 w 15"/>
                    <a:gd name="T51" fmla="*/ 1 h 21"/>
                    <a:gd name="T52" fmla="*/ 3 w 15"/>
                    <a:gd name="T53" fmla="*/ 0 h 21"/>
                    <a:gd name="T54" fmla="*/ 4 w 15"/>
                    <a:gd name="T55" fmla="*/ 0 h 21"/>
                    <a:gd name="T56" fmla="*/ 5 w 15"/>
                    <a:gd name="T57" fmla="*/ 0 h 21"/>
                    <a:gd name="T58" fmla="*/ 6 w 15"/>
                    <a:gd name="T59" fmla="*/ 1 h 21"/>
                    <a:gd name="T60" fmla="*/ 7 w 15"/>
                    <a:gd name="T61" fmla="*/ 2 h 21"/>
                    <a:gd name="T62" fmla="*/ 8 w 15"/>
                    <a:gd name="T63" fmla="*/ 3 h 21"/>
                    <a:gd name="T64" fmla="*/ 8 w 15"/>
                    <a:gd name="T65" fmla="*/ 5 h 21"/>
                    <a:gd name="T66" fmla="*/ 9 w 15"/>
                    <a:gd name="T67" fmla="*/ 7 h 21"/>
                    <a:gd name="T68" fmla="*/ 10 w 15"/>
                    <a:gd name="T69" fmla="*/ 9 h 21"/>
                    <a:gd name="T70" fmla="*/ 10 w 15"/>
                    <a:gd name="T71" fmla="*/ 11 h 21"/>
                    <a:gd name="T72" fmla="*/ 11 w 15"/>
                    <a:gd name="T73" fmla="*/ 12 h 21"/>
                    <a:gd name="T74" fmla="*/ 12 w 15"/>
                    <a:gd name="T75" fmla="*/ 13 h 21"/>
                    <a:gd name="T76" fmla="*/ 14 w 15"/>
                    <a:gd name="T77" fmla="*/ 13 h 21"/>
                    <a:gd name="T78" fmla="*/ 14 w 15"/>
                    <a:gd name="T79" fmla="*/ 14 h 2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
                    <a:gd name="T121" fmla="*/ 0 h 21"/>
                    <a:gd name="T122" fmla="*/ 15 w 15"/>
                    <a:gd name="T123" fmla="*/ 21 h 2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 h="21">
                      <a:moveTo>
                        <a:pt x="15" y="15"/>
                      </a:moveTo>
                      <a:lnTo>
                        <a:pt x="15" y="16"/>
                      </a:lnTo>
                      <a:lnTo>
                        <a:pt x="15" y="17"/>
                      </a:lnTo>
                      <a:lnTo>
                        <a:pt x="15" y="18"/>
                      </a:lnTo>
                      <a:lnTo>
                        <a:pt x="15" y="19"/>
                      </a:lnTo>
                      <a:lnTo>
                        <a:pt x="15" y="20"/>
                      </a:lnTo>
                      <a:lnTo>
                        <a:pt x="14" y="20"/>
                      </a:lnTo>
                      <a:lnTo>
                        <a:pt x="14" y="21"/>
                      </a:lnTo>
                      <a:lnTo>
                        <a:pt x="13" y="20"/>
                      </a:lnTo>
                      <a:lnTo>
                        <a:pt x="12" y="19"/>
                      </a:lnTo>
                      <a:lnTo>
                        <a:pt x="12" y="18"/>
                      </a:lnTo>
                      <a:lnTo>
                        <a:pt x="11" y="17"/>
                      </a:lnTo>
                      <a:lnTo>
                        <a:pt x="11" y="16"/>
                      </a:lnTo>
                      <a:lnTo>
                        <a:pt x="10" y="15"/>
                      </a:lnTo>
                      <a:lnTo>
                        <a:pt x="9" y="14"/>
                      </a:lnTo>
                      <a:lnTo>
                        <a:pt x="8" y="15"/>
                      </a:lnTo>
                      <a:lnTo>
                        <a:pt x="7" y="15"/>
                      </a:lnTo>
                      <a:lnTo>
                        <a:pt x="6" y="15"/>
                      </a:lnTo>
                      <a:lnTo>
                        <a:pt x="5" y="14"/>
                      </a:lnTo>
                      <a:lnTo>
                        <a:pt x="5" y="13"/>
                      </a:lnTo>
                      <a:lnTo>
                        <a:pt x="4" y="13"/>
                      </a:lnTo>
                      <a:lnTo>
                        <a:pt x="4" y="12"/>
                      </a:lnTo>
                      <a:lnTo>
                        <a:pt x="3" y="11"/>
                      </a:lnTo>
                      <a:lnTo>
                        <a:pt x="3" y="10"/>
                      </a:lnTo>
                      <a:lnTo>
                        <a:pt x="2" y="9"/>
                      </a:lnTo>
                      <a:lnTo>
                        <a:pt x="2" y="8"/>
                      </a:lnTo>
                      <a:lnTo>
                        <a:pt x="2" y="7"/>
                      </a:lnTo>
                      <a:lnTo>
                        <a:pt x="1" y="7"/>
                      </a:lnTo>
                      <a:lnTo>
                        <a:pt x="1" y="6"/>
                      </a:lnTo>
                      <a:lnTo>
                        <a:pt x="1" y="5"/>
                      </a:lnTo>
                      <a:lnTo>
                        <a:pt x="1" y="4"/>
                      </a:lnTo>
                      <a:lnTo>
                        <a:pt x="0" y="4"/>
                      </a:lnTo>
                      <a:lnTo>
                        <a:pt x="0" y="3"/>
                      </a:lnTo>
                      <a:lnTo>
                        <a:pt x="1" y="2"/>
                      </a:lnTo>
                      <a:lnTo>
                        <a:pt x="1" y="1"/>
                      </a:lnTo>
                      <a:lnTo>
                        <a:pt x="2" y="1"/>
                      </a:lnTo>
                      <a:lnTo>
                        <a:pt x="2" y="0"/>
                      </a:lnTo>
                      <a:lnTo>
                        <a:pt x="3" y="0"/>
                      </a:lnTo>
                      <a:lnTo>
                        <a:pt x="4" y="0"/>
                      </a:lnTo>
                      <a:lnTo>
                        <a:pt x="5" y="0"/>
                      </a:lnTo>
                      <a:lnTo>
                        <a:pt x="6" y="1"/>
                      </a:lnTo>
                      <a:lnTo>
                        <a:pt x="7" y="1"/>
                      </a:lnTo>
                      <a:lnTo>
                        <a:pt x="7" y="2"/>
                      </a:lnTo>
                      <a:lnTo>
                        <a:pt x="8" y="2"/>
                      </a:lnTo>
                      <a:lnTo>
                        <a:pt x="8" y="3"/>
                      </a:lnTo>
                      <a:lnTo>
                        <a:pt x="8" y="4"/>
                      </a:lnTo>
                      <a:lnTo>
                        <a:pt x="8" y="5"/>
                      </a:lnTo>
                      <a:lnTo>
                        <a:pt x="9" y="6"/>
                      </a:lnTo>
                      <a:lnTo>
                        <a:pt x="9" y="7"/>
                      </a:lnTo>
                      <a:lnTo>
                        <a:pt x="9" y="8"/>
                      </a:lnTo>
                      <a:lnTo>
                        <a:pt x="10" y="9"/>
                      </a:lnTo>
                      <a:lnTo>
                        <a:pt x="10" y="10"/>
                      </a:lnTo>
                      <a:lnTo>
                        <a:pt x="10" y="11"/>
                      </a:lnTo>
                      <a:lnTo>
                        <a:pt x="11" y="11"/>
                      </a:lnTo>
                      <a:lnTo>
                        <a:pt x="11" y="12"/>
                      </a:lnTo>
                      <a:lnTo>
                        <a:pt x="12" y="12"/>
                      </a:lnTo>
                      <a:lnTo>
                        <a:pt x="12" y="13"/>
                      </a:lnTo>
                      <a:lnTo>
                        <a:pt x="13" y="13"/>
                      </a:lnTo>
                      <a:lnTo>
                        <a:pt x="14" y="13"/>
                      </a:lnTo>
                      <a:lnTo>
                        <a:pt x="14" y="14"/>
                      </a:lnTo>
                      <a:lnTo>
                        <a:pt x="15" y="15"/>
                      </a:lnTo>
                      <a:close/>
                    </a:path>
                  </a:pathLst>
                </a:custGeom>
                <a:solidFill>
                  <a:srgbClr val="FFC7BF"/>
                </a:solidFill>
                <a:ln w="0">
                  <a:solidFill>
                    <a:srgbClr val="FFC7BF"/>
                  </a:solidFill>
                  <a:prstDash val="solid"/>
                  <a:round/>
                  <a:headEnd/>
                  <a:tailEnd/>
                </a:ln>
              </p:spPr>
              <p:txBody>
                <a:bodyPr/>
                <a:lstStyle/>
                <a:p>
                  <a:endParaRPr lang="fr-FR"/>
                </a:p>
              </p:txBody>
            </p:sp>
            <p:sp>
              <p:nvSpPr>
                <p:cNvPr id="5190" name="Freeform 68"/>
                <p:cNvSpPr>
                  <a:spLocks/>
                </p:cNvSpPr>
                <p:nvPr/>
              </p:nvSpPr>
              <p:spPr bwMode="auto">
                <a:xfrm>
                  <a:off x="1089" y="1968"/>
                  <a:ext cx="11" cy="18"/>
                </a:xfrm>
                <a:custGeom>
                  <a:avLst/>
                  <a:gdLst>
                    <a:gd name="T0" fmla="*/ 9 w 11"/>
                    <a:gd name="T1" fmla="*/ 4 h 18"/>
                    <a:gd name="T2" fmla="*/ 8 w 11"/>
                    <a:gd name="T3" fmla="*/ 3 h 18"/>
                    <a:gd name="T4" fmla="*/ 7 w 11"/>
                    <a:gd name="T5" fmla="*/ 2 h 18"/>
                    <a:gd name="T6" fmla="*/ 6 w 11"/>
                    <a:gd name="T7" fmla="*/ 1 h 18"/>
                    <a:gd name="T8" fmla="*/ 5 w 11"/>
                    <a:gd name="T9" fmla="*/ 0 h 18"/>
                    <a:gd name="T10" fmla="*/ 4 w 11"/>
                    <a:gd name="T11" fmla="*/ 0 h 18"/>
                    <a:gd name="T12" fmla="*/ 3 w 11"/>
                    <a:gd name="T13" fmla="*/ 0 h 18"/>
                    <a:gd name="T14" fmla="*/ 3 w 11"/>
                    <a:gd name="T15" fmla="*/ 0 h 18"/>
                    <a:gd name="T16" fmla="*/ 2 w 11"/>
                    <a:gd name="T17" fmla="*/ 0 h 18"/>
                    <a:gd name="T18" fmla="*/ 1 w 11"/>
                    <a:gd name="T19" fmla="*/ 1 h 18"/>
                    <a:gd name="T20" fmla="*/ 0 w 11"/>
                    <a:gd name="T21" fmla="*/ 2 h 18"/>
                    <a:gd name="T22" fmla="*/ 1 w 11"/>
                    <a:gd name="T23" fmla="*/ 4 h 18"/>
                    <a:gd name="T24" fmla="*/ 2 w 11"/>
                    <a:gd name="T25" fmla="*/ 6 h 18"/>
                    <a:gd name="T26" fmla="*/ 3 w 11"/>
                    <a:gd name="T27" fmla="*/ 7 h 18"/>
                    <a:gd name="T28" fmla="*/ 4 w 11"/>
                    <a:gd name="T29" fmla="*/ 9 h 18"/>
                    <a:gd name="T30" fmla="*/ 5 w 11"/>
                    <a:gd name="T31" fmla="*/ 10 h 18"/>
                    <a:gd name="T32" fmla="*/ 6 w 11"/>
                    <a:gd name="T33" fmla="*/ 12 h 18"/>
                    <a:gd name="T34" fmla="*/ 7 w 11"/>
                    <a:gd name="T35" fmla="*/ 13 h 18"/>
                    <a:gd name="T36" fmla="*/ 9 w 11"/>
                    <a:gd name="T37" fmla="*/ 15 h 18"/>
                    <a:gd name="T38" fmla="*/ 10 w 11"/>
                    <a:gd name="T39" fmla="*/ 16 h 18"/>
                    <a:gd name="T40" fmla="*/ 11 w 11"/>
                    <a:gd name="T41" fmla="*/ 18 h 18"/>
                    <a:gd name="T42" fmla="*/ 10 w 11"/>
                    <a:gd name="T43" fmla="*/ 17 h 18"/>
                    <a:gd name="T44" fmla="*/ 10 w 11"/>
                    <a:gd name="T45" fmla="*/ 16 h 18"/>
                    <a:gd name="T46" fmla="*/ 9 w 11"/>
                    <a:gd name="T47" fmla="*/ 14 h 18"/>
                    <a:gd name="T48" fmla="*/ 8 w 11"/>
                    <a:gd name="T49" fmla="*/ 13 h 18"/>
                    <a:gd name="T50" fmla="*/ 7 w 11"/>
                    <a:gd name="T51" fmla="*/ 12 h 18"/>
                    <a:gd name="T52" fmla="*/ 7 w 11"/>
                    <a:gd name="T53" fmla="*/ 11 h 18"/>
                    <a:gd name="T54" fmla="*/ 6 w 11"/>
                    <a:gd name="T55" fmla="*/ 10 h 18"/>
                    <a:gd name="T56" fmla="*/ 6 w 11"/>
                    <a:gd name="T57" fmla="*/ 8 h 18"/>
                    <a:gd name="T58" fmla="*/ 5 w 11"/>
                    <a:gd name="T59" fmla="*/ 7 h 18"/>
                    <a:gd name="T60" fmla="*/ 5 w 11"/>
                    <a:gd name="T61" fmla="*/ 6 h 18"/>
                    <a:gd name="T62" fmla="*/ 5 w 11"/>
                    <a:gd name="T63" fmla="*/ 5 h 18"/>
                    <a:gd name="T64" fmla="*/ 5 w 11"/>
                    <a:gd name="T65" fmla="*/ 5 h 18"/>
                    <a:gd name="T66" fmla="*/ 6 w 11"/>
                    <a:gd name="T67" fmla="*/ 4 h 18"/>
                    <a:gd name="T68" fmla="*/ 6 w 11"/>
                    <a:gd name="T69" fmla="*/ 4 h 18"/>
                    <a:gd name="T70" fmla="*/ 6 w 11"/>
                    <a:gd name="T71" fmla="*/ 4 h 18"/>
                    <a:gd name="T72" fmla="*/ 7 w 11"/>
                    <a:gd name="T73" fmla="*/ 4 h 18"/>
                    <a:gd name="T74" fmla="*/ 7 w 11"/>
                    <a:gd name="T75" fmla="*/ 4 h 18"/>
                    <a:gd name="T76" fmla="*/ 8 w 11"/>
                    <a:gd name="T77" fmla="*/ 4 h 18"/>
                    <a:gd name="T78" fmla="*/ 8 w 11"/>
                    <a:gd name="T79" fmla="*/ 4 h 18"/>
                    <a:gd name="T80" fmla="*/ 9 w 11"/>
                    <a:gd name="T81" fmla="*/ 4 h 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
                    <a:gd name="T124" fmla="*/ 0 h 18"/>
                    <a:gd name="T125" fmla="*/ 11 w 11"/>
                    <a:gd name="T126" fmla="*/ 18 h 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 h="18">
                      <a:moveTo>
                        <a:pt x="9" y="4"/>
                      </a:moveTo>
                      <a:lnTo>
                        <a:pt x="8" y="3"/>
                      </a:lnTo>
                      <a:lnTo>
                        <a:pt x="7" y="2"/>
                      </a:lnTo>
                      <a:lnTo>
                        <a:pt x="6" y="1"/>
                      </a:lnTo>
                      <a:lnTo>
                        <a:pt x="5" y="0"/>
                      </a:lnTo>
                      <a:lnTo>
                        <a:pt x="4" y="0"/>
                      </a:lnTo>
                      <a:lnTo>
                        <a:pt x="3" y="0"/>
                      </a:lnTo>
                      <a:lnTo>
                        <a:pt x="2" y="0"/>
                      </a:lnTo>
                      <a:lnTo>
                        <a:pt x="1" y="1"/>
                      </a:lnTo>
                      <a:lnTo>
                        <a:pt x="0" y="2"/>
                      </a:lnTo>
                      <a:lnTo>
                        <a:pt x="1" y="4"/>
                      </a:lnTo>
                      <a:lnTo>
                        <a:pt x="2" y="6"/>
                      </a:lnTo>
                      <a:lnTo>
                        <a:pt x="3" y="7"/>
                      </a:lnTo>
                      <a:lnTo>
                        <a:pt x="4" y="9"/>
                      </a:lnTo>
                      <a:lnTo>
                        <a:pt x="5" y="10"/>
                      </a:lnTo>
                      <a:lnTo>
                        <a:pt x="6" y="12"/>
                      </a:lnTo>
                      <a:lnTo>
                        <a:pt x="7" y="13"/>
                      </a:lnTo>
                      <a:lnTo>
                        <a:pt x="9" y="15"/>
                      </a:lnTo>
                      <a:lnTo>
                        <a:pt x="10" y="16"/>
                      </a:lnTo>
                      <a:lnTo>
                        <a:pt x="11" y="18"/>
                      </a:lnTo>
                      <a:lnTo>
                        <a:pt x="10" y="17"/>
                      </a:lnTo>
                      <a:lnTo>
                        <a:pt x="10" y="16"/>
                      </a:lnTo>
                      <a:lnTo>
                        <a:pt x="9" y="14"/>
                      </a:lnTo>
                      <a:lnTo>
                        <a:pt x="8" y="13"/>
                      </a:lnTo>
                      <a:lnTo>
                        <a:pt x="7" y="12"/>
                      </a:lnTo>
                      <a:lnTo>
                        <a:pt x="7" y="11"/>
                      </a:lnTo>
                      <a:lnTo>
                        <a:pt x="6" y="10"/>
                      </a:lnTo>
                      <a:lnTo>
                        <a:pt x="6" y="8"/>
                      </a:lnTo>
                      <a:lnTo>
                        <a:pt x="5" y="7"/>
                      </a:lnTo>
                      <a:lnTo>
                        <a:pt x="5" y="6"/>
                      </a:lnTo>
                      <a:lnTo>
                        <a:pt x="5" y="5"/>
                      </a:lnTo>
                      <a:lnTo>
                        <a:pt x="6" y="4"/>
                      </a:lnTo>
                      <a:lnTo>
                        <a:pt x="7" y="4"/>
                      </a:lnTo>
                      <a:lnTo>
                        <a:pt x="8" y="4"/>
                      </a:lnTo>
                      <a:lnTo>
                        <a:pt x="9" y="4"/>
                      </a:lnTo>
                      <a:close/>
                    </a:path>
                  </a:pathLst>
                </a:custGeom>
                <a:solidFill>
                  <a:srgbClr val="FFC7BF"/>
                </a:solidFill>
                <a:ln w="0">
                  <a:solidFill>
                    <a:srgbClr val="FFC7BF"/>
                  </a:solidFill>
                  <a:prstDash val="solid"/>
                  <a:round/>
                  <a:headEnd/>
                  <a:tailEnd/>
                </a:ln>
              </p:spPr>
              <p:txBody>
                <a:bodyPr/>
                <a:lstStyle/>
                <a:p>
                  <a:endParaRPr lang="fr-FR"/>
                </a:p>
              </p:txBody>
            </p:sp>
            <p:sp>
              <p:nvSpPr>
                <p:cNvPr id="5191" name="Freeform 69"/>
                <p:cNvSpPr>
                  <a:spLocks/>
                </p:cNvSpPr>
                <p:nvPr/>
              </p:nvSpPr>
              <p:spPr bwMode="auto">
                <a:xfrm>
                  <a:off x="1010" y="2582"/>
                  <a:ext cx="146" cy="43"/>
                </a:xfrm>
                <a:custGeom>
                  <a:avLst/>
                  <a:gdLst>
                    <a:gd name="T0" fmla="*/ 146 w 146"/>
                    <a:gd name="T1" fmla="*/ 33 h 43"/>
                    <a:gd name="T2" fmla="*/ 140 w 146"/>
                    <a:gd name="T3" fmla="*/ 38 h 43"/>
                    <a:gd name="T4" fmla="*/ 133 w 146"/>
                    <a:gd name="T5" fmla="*/ 41 h 43"/>
                    <a:gd name="T6" fmla="*/ 126 w 146"/>
                    <a:gd name="T7" fmla="*/ 43 h 43"/>
                    <a:gd name="T8" fmla="*/ 120 w 146"/>
                    <a:gd name="T9" fmla="*/ 43 h 43"/>
                    <a:gd name="T10" fmla="*/ 113 w 146"/>
                    <a:gd name="T11" fmla="*/ 43 h 43"/>
                    <a:gd name="T12" fmla="*/ 106 w 146"/>
                    <a:gd name="T13" fmla="*/ 42 h 43"/>
                    <a:gd name="T14" fmla="*/ 100 w 146"/>
                    <a:gd name="T15" fmla="*/ 41 h 43"/>
                    <a:gd name="T16" fmla="*/ 93 w 146"/>
                    <a:gd name="T17" fmla="*/ 39 h 43"/>
                    <a:gd name="T18" fmla="*/ 86 w 146"/>
                    <a:gd name="T19" fmla="*/ 36 h 43"/>
                    <a:gd name="T20" fmla="*/ 79 w 146"/>
                    <a:gd name="T21" fmla="*/ 33 h 43"/>
                    <a:gd name="T22" fmla="*/ 74 w 146"/>
                    <a:gd name="T23" fmla="*/ 31 h 43"/>
                    <a:gd name="T24" fmla="*/ 70 w 146"/>
                    <a:gd name="T25" fmla="*/ 29 h 43"/>
                    <a:gd name="T26" fmla="*/ 65 w 146"/>
                    <a:gd name="T27" fmla="*/ 26 h 43"/>
                    <a:gd name="T28" fmla="*/ 59 w 146"/>
                    <a:gd name="T29" fmla="*/ 23 h 43"/>
                    <a:gd name="T30" fmla="*/ 54 w 146"/>
                    <a:gd name="T31" fmla="*/ 21 h 43"/>
                    <a:gd name="T32" fmla="*/ 49 w 146"/>
                    <a:gd name="T33" fmla="*/ 18 h 43"/>
                    <a:gd name="T34" fmla="*/ 44 w 146"/>
                    <a:gd name="T35" fmla="*/ 15 h 43"/>
                    <a:gd name="T36" fmla="*/ 39 w 146"/>
                    <a:gd name="T37" fmla="*/ 13 h 43"/>
                    <a:gd name="T38" fmla="*/ 34 w 146"/>
                    <a:gd name="T39" fmla="*/ 11 h 43"/>
                    <a:gd name="T40" fmla="*/ 30 w 146"/>
                    <a:gd name="T41" fmla="*/ 9 h 43"/>
                    <a:gd name="T42" fmla="*/ 28 w 146"/>
                    <a:gd name="T43" fmla="*/ 6 h 43"/>
                    <a:gd name="T44" fmla="*/ 26 w 146"/>
                    <a:gd name="T45" fmla="*/ 5 h 43"/>
                    <a:gd name="T46" fmla="*/ 23 w 146"/>
                    <a:gd name="T47" fmla="*/ 3 h 43"/>
                    <a:gd name="T48" fmla="*/ 20 w 146"/>
                    <a:gd name="T49" fmla="*/ 3 h 43"/>
                    <a:gd name="T50" fmla="*/ 17 w 146"/>
                    <a:gd name="T51" fmla="*/ 3 h 43"/>
                    <a:gd name="T52" fmla="*/ 14 w 146"/>
                    <a:gd name="T53" fmla="*/ 2 h 43"/>
                    <a:gd name="T54" fmla="*/ 11 w 146"/>
                    <a:gd name="T55" fmla="*/ 2 h 43"/>
                    <a:gd name="T56" fmla="*/ 8 w 146"/>
                    <a:gd name="T57" fmla="*/ 2 h 43"/>
                    <a:gd name="T58" fmla="*/ 4 w 146"/>
                    <a:gd name="T59" fmla="*/ 1 h 43"/>
                    <a:gd name="T60" fmla="*/ 0 w 146"/>
                    <a:gd name="T61" fmla="*/ 0 h 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6"/>
                    <a:gd name="T94" fmla="*/ 0 h 43"/>
                    <a:gd name="T95" fmla="*/ 146 w 146"/>
                    <a:gd name="T96" fmla="*/ 43 h 4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6" h="43">
                      <a:moveTo>
                        <a:pt x="146" y="33"/>
                      </a:moveTo>
                      <a:lnTo>
                        <a:pt x="140" y="38"/>
                      </a:lnTo>
                      <a:lnTo>
                        <a:pt x="133" y="41"/>
                      </a:lnTo>
                      <a:lnTo>
                        <a:pt x="126" y="43"/>
                      </a:lnTo>
                      <a:lnTo>
                        <a:pt x="120" y="43"/>
                      </a:lnTo>
                      <a:lnTo>
                        <a:pt x="113" y="43"/>
                      </a:lnTo>
                      <a:lnTo>
                        <a:pt x="106" y="42"/>
                      </a:lnTo>
                      <a:lnTo>
                        <a:pt x="100" y="41"/>
                      </a:lnTo>
                      <a:lnTo>
                        <a:pt x="93" y="39"/>
                      </a:lnTo>
                      <a:lnTo>
                        <a:pt x="86" y="36"/>
                      </a:lnTo>
                      <a:lnTo>
                        <a:pt x="79" y="33"/>
                      </a:lnTo>
                      <a:lnTo>
                        <a:pt x="74" y="31"/>
                      </a:lnTo>
                      <a:lnTo>
                        <a:pt x="70" y="29"/>
                      </a:lnTo>
                      <a:lnTo>
                        <a:pt x="65" y="26"/>
                      </a:lnTo>
                      <a:lnTo>
                        <a:pt x="59" y="23"/>
                      </a:lnTo>
                      <a:lnTo>
                        <a:pt x="54" y="21"/>
                      </a:lnTo>
                      <a:lnTo>
                        <a:pt x="49" y="18"/>
                      </a:lnTo>
                      <a:lnTo>
                        <a:pt x="44" y="15"/>
                      </a:lnTo>
                      <a:lnTo>
                        <a:pt x="39" y="13"/>
                      </a:lnTo>
                      <a:lnTo>
                        <a:pt x="34" y="11"/>
                      </a:lnTo>
                      <a:lnTo>
                        <a:pt x="30" y="9"/>
                      </a:lnTo>
                      <a:lnTo>
                        <a:pt x="28" y="6"/>
                      </a:lnTo>
                      <a:lnTo>
                        <a:pt x="26" y="5"/>
                      </a:lnTo>
                      <a:lnTo>
                        <a:pt x="23" y="3"/>
                      </a:lnTo>
                      <a:lnTo>
                        <a:pt x="20" y="3"/>
                      </a:lnTo>
                      <a:lnTo>
                        <a:pt x="17" y="3"/>
                      </a:lnTo>
                      <a:lnTo>
                        <a:pt x="14" y="2"/>
                      </a:lnTo>
                      <a:lnTo>
                        <a:pt x="11" y="2"/>
                      </a:lnTo>
                      <a:lnTo>
                        <a:pt x="8" y="2"/>
                      </a:lnTo>
                      <a:lnTo>
                        <a:pt x="4" y="1"/>
                      </a:lnTo>
                      <a:lnTo>
                        <a:pt x="0" y="0"/>
                      </a:lnTo>
                    </a:path>
                  </a:pathLst>
                </a:custGeom>
                <a:noFill/>
                <a:ln w="0">
                  <a:solidFill>
                    <a:srgbClr val="B0B0B0"/>
                  </a:solidFill>
                  <a:prstDash val="solid"/>
                  <a:round/>
                  <a:headEnd/>
                  <a:tailEnd/>
                </a:ln>
              </p:spPr>
              <p:txBody>
                <a:bodyPr/>
                <a:lstStyle/>
                <a:p>
                  <a:endParaRPr lang="fr-FR"/>
                </a:p>
              </p:txBody>
            </p:sp>
            <p:sp>
              <p:nvSpPr>
                <p:cNvPr id="5192" name="Freeform 70"/>
                <p:cNvSpPr>
                  <a:spLocks/>
                </p:cNvSpPr>
                <p:nvPr/>
              </p:nvSpPr>
              <p:spPr bwMode="auto">
                <a:xfrm>
                  <a:off x="1034" y="2534"/>
                  <a:ext cx="25" cy="63"/>
                </a:xfrm>
                <a:custGeom>
                  <a:avLst/>
                  <a:gdLst>
                    <a:gd name="T0" fmla="*/ 25 w 25"/>
                    <a:gd name="T1" fmla="*/ 0 h 63"/>
                    <a:gd name="T2" fmla="*/ 23 w 25"/>
                    <a:gd name="T3" fmla="*/ 3 h 63"/>
                    <a:gd name="T4" fmla="*/ 20 w 25"/>
                    <a:gd name="T5" fmla="*/ 5 h 63"/>
                    <a:gd name="T6" fmla="*/ 16 w 25"/>
                    <a:gd name="T7" fmla="*/ 8 h 63"/>
                    <a:gd name="T8" fmla="*/ 13 w 25"/>
                    <a:gd name="T9" fmla="*/ 10 h 63"/>
                    <a:gd name="T10" fmla="*/ 10 w 25"/>
                    <a:gd name="T11" fmla="*/ 13 h 63"/>
                    <a:gd name="T12" fmla="*/ 7 w 25"/>
                    <a:gd name="T13" fmla="*/ 15 h 63"/>
                    <a:gd name="T14" fmla="*/ 5 w 25"/>
                    <a:gd name="T15" fmla="*/ 18 h 63"/>
                    <a:gd name="T16" fmla="*/ 3 w 25"/>
                    <a:gd name="T17" fmla="*/ 21 h 63"/>
                    <a:gd name="T18" fmla="*/ 1 w 25"/>
                    <a:gd name="T19" fmla="*/ 25 h 63"/>
                    <a:gd name="T20" fmla="*/ 0 w 25"/>
                    <a:gd name="T21" fmla="*/ 29 h 63"/>
                    <a:gd name="T22" fmla="*/ 1 w 25"/>
                    <a:gd name="T23" fmla="*/ 32 h 63"/>
                    <a:gd name="T24" fmla="*/ 1 w 25"/>
                    <a:gd name="T25" fmla="*/ 36 h 63"/>
                    <a:gd name="T26" fmla="*/ 3 w 25"/>
                    <a:gd name="T27" fmla="*/ 39 h 63"/>
                    <a:gd name="T28" fmla="*/ 4 w 25"/>
                    <a:gd name="T29" fmla="*/ 43 h 63"/>
                    <a:gd name="T30" fmla="*/ 6 w 25"/>
                    <a:gd name="T31" fmla="*/ 46 h 63"/>
                    <a:gd name="T32" fmla="*/ 8 w 25"/>
                    <a:gd name="T33" fmla="*/ 49 h 63"/>
                    <a:gd name="T34" fmla="*/ 11 w 25"/>
                    <a:gd name="T35" fmla="*/ 52 h 63"/>
                    <a:gd name="T36" fmla="*/ 13 w 25"/>
                    <a:gd name="T37" fmla="*/ 56 h 63"/>
                    <a:gd name="T38" fmla="*/ 15 w 25"/>
                    <a:gd name="T39" fmla="*/ 59 h 63"/>
                    <a:gd name="T40" fmla="*/ 18 w 25"/>
                    <a:gd name="T41" fmla="*/ 63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63"/>
                    <a:gd name="T65" fmla="*/ 25 w 25"/>
                    <a:gd name="T66" fmla="*/ 63 h 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63">
                      <a:moveTo>
                        <a:pt x="25" y="0"/>
                      </a:moveTo>
                      <a:lnTo>
                        <a:pt x="23" y="3"/>
                      </a:lnTo>
                      <a:lnTo>
                        <a:pt x="20" y="5"/>
                      </a:lnTo>
                      <a:lnTo>
                        <a:pt x="16" y="8"/>
                      </a:lnTo>
                      <a:lnTo>
                        <a:pt x="13" y="10"/>
                      </a:lnTo>
                      <a:lnTo>
                        <a:pt x="10" y="13"/>
                      </a:lnTo>
                      <a:lnTo>
                        <a:pt x="7" y="15"/>
                      </a:lnTo>
                      <a:lnTo>
                        <a:pt x="5" y="18"/>
                      </a:lnTo>
                      <a:lnTo>
                        <a:pt x="3" y="21"/>
                      </a:lnTo>
                      <a:lnTo>
                        <a:pt x="1" y="25"/>
                      </a:lnTo>
                      <a:lnTo>
                        <a:pt x="0" y="29"/>
                      </a:lnTo>
                      <a:lnTo>
                        <a:pt x="1" y="32"/>
                      </a:lnTo>
                      <a:lnTo>
                        <a:pt x="1" y="36"/>
                      </a:lnTo>
                      <a:lnTo>
                        <a:pt x="3" y="39"/>
                      </a:lnTo>
                      <a:lnTo>
                        <a:pt x="4" y="43"/>
                      </a:lnTo>
                      <a:lnTo>
                        <a:pt x="6" y="46"/>
                      </a:lnTo>
                      <a:lnTo>
                        <a:pt x="8" y="49"/>
                      </a:lnTo>
                      <a:lnTo>
                        <a:pt x="11" y="52"/>
                      </a:lnTo>
                      <a:lnTo>
                        <a:pt x="13" y="56"/>
                      </a:lnTo>
                      <a:lnTo>
                        <a:pt x="15" y="59"/>
                      </a:lnTo>
                      <a:lnTo>
                        <a:pt x="18" y="63"/>
                      </a:lnTo>
                    </a:path>
                  </a:pathLst>
                </a:custGeom>
                <a:noFill/>
                <a:ln w="0">
                  <a:solidFill>
                    <a:srgbClr val="B0B0B0"/>
                  </a:solidFill>
                  <a:prstDash val="solid"/>
                  <a:round/>
                  <a:headEnd/>
                  <a:tailEnd/>
                </a:ln>
              </p:spPr>
              <p:txBody>
                <a:bodyPr/>
                <a:lstStyle/>
                <a:p>
                  <a:endParaRPr lang="fr-FR"/>
                </a:p>
              </p:txBody>
            </p:sp>
            <p:sp>
              <p:nvSpPr>
                <p:cNvPr id="5193" name="Freeform 71"/>
                <p:cNvSpPr>
                  <a:spLocks/>
                </p:cNvSpPr>
                <p:nvPr/>
              </p:nvSpPr>
              <p:spPr bwMode="auto">
                <a:xfrm>
                  <a:off x="1111" y="2416"/>
                  <a:ext cx="107" cy="199"/>
                </a:xfrm>
                <a:custGeom>
                  <a:avLst/>
                  <a:gdLst>
                    <a:gd name="T0" fmla="*/ 36 w 107"/>
                    <a:gd name="T1" fmla="*/ 0 h 199"/>
                    <a:gd name="T2" fmla="*/ 49 w 107"/>
                    <a:gd name="T3" fmla="*/ 0 h 199"/>
                    <a:gd name="T4" fmla="*/ 65 w 107"/>
                    <a:gd name="T5" fmla="*/ 2 h 199"/>
                    <a:gd name="T6" fmla="*/ 82 w 107"/>
                    <a:gd name="T7" fmla="*/ 6 h 199"/>
                    <a:gd name="T8" fmla="*/ 94 w 107"/>
                    <a:gd name="T9" fmla="*/ 12 h 199"/>
                    <a:gd name="T10" fmla="*/ 94 w 107"/>
                    <a:gd name="T11" fmla="*/ 17 h 199"/>
                    <a:gd name="T12" fmla="*/ 86 w 107"/>
                    <a:gd name="T13" fmla="*/ 21 h 199"/>
                    <a:gd name="T14" fmla="*/ 78 w 107"/>
                    <a:gd name="T15" fmla="*/ 26 h 199"/>
                    <a:gd name="T16" fmla="*/ 69 w 107"/>
                    <a:gd name="T17" fmla="*/ 35 h 199"/>
                    <a:gd name="T18" fmla="*/ 60 w 107"/>
                    <a:gd name="T19" fmla="*/ 50 h 199"/>
                    <a:gd name="T20" fmla="*/ 54 w 107"/>
                    <a:gd name="T21" fmla="*/ 68 h 199"/>
                    <a:gd name="T22" fmla="*/ 53 w 107"/>
                    <a:gd name="T23" fmla="*/ 87 h 199"/>
                    <a:gd name="T24" fmla="*/ 54 w 107"/>
                    <a:gd name="T25" fmla="*/ 107 h 199"/>
                    <a:gd name="T26" fmla="*/ 55 w 107"/>
                    <a:gd name="T27" fmla="*/ 126 h 199"/>
                    <a:gd name="T28" fmla="*/ 57 w 107"/>
                    <a:gd name="T29" fmla="*/ 143 h 199"/>
                    <a:gd name="T30" fmla="*/ 59 w 107"/>
                    <a:gd name="T31" fmla="*/ 155 h 199"/>
                    <a:gd name="T32" fmla="*/ 63 w 107"/>
                    <a:gd name="T33" fmla="*/ 165 h 199"/>
                    <a:gd name="T34" fmla="*/ 68 w 107"/>
                    <a:gd name="T35" fmla="*/ 172 h 199"/>
                    <a:gd name="T36" fmla="*/ 74 w 107"/>
                    <a:gd name="T37" fmla="*/ 177 h 199"/>
                    <a:gd name="T38" fmla="*/ 80 w 107"/>
                    <a:gd name="T39" fmla="*/ 179 h 199"/>
                    <a:gd name="T40" fmla="*/ 87 w 107"/>
                    <a:gd name="T41" fmla="*/ 175 h 199"/>
                    <a:gd name="T42" fmla="*/ 92 w 107"/>
                    <a:gd name="T43" fmla="*/ 162 h 199"/>
                    <a:gd name="T44" fmla="*/ 94 w 107"/>
                    <a:gd name="T45" fmla="*/ 145 h 199"/>
                    <a:gd name="T46" fmla="*/ 94 w 107"/>
                    <a:gd name="T47" fmla="*/ 127 h 199"/>
                    <a:gd name="T48" fmla="*/ 93 w 107"/>
                    <a:gd name="T49" fmla="*/ 114 h 199"/>
                    <a:gd name="T50" fmla="*/ 95 w 107"/>
                    <a:gd name="T51" fmla="*/ 110 h 199"/>
                    <a:gd name="T52" fmla="*/ 99 w 107"/>
                    <a:gd name="T53" fmla="*/ 110 h 199"/>
                    <a:gd name="T54" fmla="*/ 103 w 107"/>
                    <a:gd name="T55" fmla="*/ 112 h 199"/>
                    <a:gd name="T56" fmla="*/ 105 w 107"/>
                    <a:gd name="T57" fmla="*/ 115 h 199"/>
                    <a:gd name="T58" fmla="*/ 107 w 107"/>
                    <a:gd name="T59" fmla="*/ 119 h 199"/>
                    <a:gd name="T60" fmla="*/ 106 w 107"/>
                    <a:gd name="T61" fmla="*/ 127 h 199"/>
                    <a:gd name="T62" fmla="*/ 105 w 107"/>
                    <a:gd name="T63" fmla="*/ 140 h 199"/>
                    <a:gd name="T64" fmla="*/ 102 w 107"/>
                    <a:gd name="T65" fmla="*/ 156 h 199"/>
                    <a:gd name="T66" fmla="*/ 98 w 107"/>
                    <a:gd name="T67" fmla="*/ 171 h 199"/>
                    <a:gd name="T68" fmla="*/ 92 w 107"/>
                    <a:gd name="T69" fmla="*/ 185 h 199"/>
                    <a:gd name="T70" fmla="*/ 84 w 107"/>
                    <a:gd name="T71" fmla="*/ 191 h 199"/>
                    <a:gd name="T72" fmla="*/ 73 w 107"/>
                    <a:gd name="T73" fmla="*/ 194 h 199"/>
                    <a:gd name="T74" fmla="*/ 57 w 107"/>
                    <a:gd name="T75" fmla="*/ 197 h 199"/>
                    <a:gd name="T76" fmla="*/ 41 w 107"/>
                    <a:gd name="T77" fmla="*/ 198 h 199"/>
                    <a:gd name="T78" fmla="*/ 26 w 107"/>
                    <a:gd name="T79" fmla="*/ 199 h 199"/>
                    <a:gd name="T80" fmla="*/ 15 w 107"/>
                    <a:gd name="T81" fmla="*/ 196 h 199"/>
                    <a:gd name="T82" fmla="*/ 9 w 107"/>
                    <a:gd name="T83" fmla="*/ 186 h 199"/>
                    <a:gd name="T84" fmla="*/ 6 w 107"/>
                    <a:gd name="T85" fmla="*/ 172 h 199"/>
                    <a:gd name="T86" fmla="*/ 5 w 107"/>
                    <a:gd name="T87" fmla="*/ 157 h 199"/>
                    <a:gd name="T88" fmla="*/ 3 w 107"/>
                    <a:gd name="T89" fmla="*/ 141 h 199"/>
                    <a:gd name="T90" fmla="*/ 1 w 107"/>
                    <a:gd name="T91" fmla="*/ 126 h 199"/>
                    <a:gd name="T92" fmla="*/ 0 w 107"/>
                    <a:gd name="T93" fmla="*/ 109 h 199"/>
                    <a:gd name="T94" fmla="*/ 0 w 107"/>
                    <a:gd name="T95" fmla="*/ 91 h 199"/>
                    <a:gd name="T96" fmla="*/ 0 w 107"/>
                    <a:gd name="T97" fmla="*/ 73 h 199"/>
                    <a:gd name="T98" fmla="*/ 2 w 107"/>
                    <a:gd name="T99" fmla="*/ 57 h 199"/>
                    <a:gd name="T100" fmla="*/ 3 w 107"/>
                    <a:gd name="T101" fmla="*/ 43 h 199"/>
                    <a:gd name="T102" fmla="*/ 7 w 107"/>
                    <a:gd name="T103" fmla="*/ 31 h 199"/>
                    <a:gd name="T104" fmla="*/ 13 w 107"/>
                    <a:gd name="T105" fmla="*/ 20 h 199"/>
                    <a:gd name="T106" fmla="*/ 20 w 107"/>
                    <a:gd name="T107" fmla="*/ 10 h 199"/>
                    <a:gd name="T108" fmla="*/ 28 w 107"/>
                    <a:gd name="T109" fmla="*/ 3 h 19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7"/>
                    <a:gd name="T166" fmla="*/ 0 h 199"/>
                    <a:gd name="T167" fmla="*/ 107 w 107"/>
                    <a:gd name="T168" fmla="*/ 199 h 19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7" h="199">
                      <a:moveTo>
                        <a:pt x="32" y="0"/>
                      </a:moveTo>
                      <a:lnTo>
                        <a:pt x="36" y="0"/>
                      </a:lnTo>
                      <a:lnTo>
                        <a:pt x="42" y="0"/>
                      </a:lnTo>
                      <a:lnTo>
                        <a:pt x="49" y="0"/>
                      </a:lnTo>
                      <a:lnTo>
                        <a:pt x="57" y="1"/>
                      </a:lnTo>
                      <a:lnTo>
                        <a:pt x="65" y="2"/>
                      </a:lnTo>
                      <a:lnTo>
                        <a:pt x="74" y="4"/>
                      </a:lnTo>
                      <a:lnTo>
                        <a:pt x="82" y="6"/>
                      </a:lnTo>
                      <a:lnTo>
                        <a:pt x="89" y="8"/>
                      </a:lnTo>
                      <a:lnTo>
                        <a:pt x="94" y="12"/>
                      </a:lnTo>
                      <a:lnTo>
                        <a:pt x="97" y="16"/>
                      </a:lnTo>
                      <a:lnTo>
                        <a:pt x="94" y="17"/>
                      </a:lnTo>
                      <a:lnTo>
                        <a:pt x="90" y="19"/>
                      </a:lnTo>
                      <a:lnTo>
                        <a:pt x="86" y="21"/>
                      </a:lnTo>
                      <a:lnTo>
                        <a:pt x="82" y="23"/>
                      </a:lnTo>
                      <a:lnTo>
                        <a:pt x="78" y="26"/>
                      </a:lnTo>
                      <a:lnTo>
                        <a:pt x="73" y="30"/>
                      </a:lnTo>
                      <a:lnTo>
                        <a:pt x="69" y="35"/>
                      </a:lnTo>
                      <a:lnTo>
                        <a:pt x="65" y="42"/>
                      </a:lnTo>
                      <a:lnTo>
                        <a:pt x="60" y="50"/>
                      </a:lnTo>
                      <a:lnTo>
                        <a:pt x="56" y="61"/>
                      </a:lnTo>
                      <a:lnTo>
                        <a:pt x="54" y="68"/>
                      </a:lnTo>
                      <a:lnTo>
                        <a:pt x="54" y="77"/>
                      </a:lnTo>
                      <a:lnTo>
                        <a:pt x="53" y="87"/>
                      </a:lnTo>
                      <a:lnTo>
                        <a:pt x="53" y="97"/>
                      </a:lnTo>
                      <a:lnTo>
                        <a:pt x="54" y="107"/>
                      </a:lnTo>
                      <a:lnTo>
                        <a:pt x="54" y="117"/>
                      </a:lnTo>
                      <a:lnTo>
                        <a:pt x="55" y="126"/>
                      </a:lnTo>
                      <a:lnTo>
                        <a:pt x="56" y="135"/>
                      </a:lnTo>
                      <a:lnTo>
                        <a:pt x="57" y="143"/>
                      </a:lnTo>
                      <a:lnTo>
                        <a:pt x="58" y="150"/>
                      </a:lnTo>
                      <a:lnTo>
                        <a:pt x="59" y="155"/>
                      </a:lnTo>
                      <a:lnTo>
                        <a:pt x="61" y="160"/>
                      </a:lnTo>
                      <a:lnTo>
                        <a:pt x="63" y="165"/>
                      </a:lnTo>
                      <a:lnTo>
                        <a:pt x="65" y="169"/>
                      </a:lnTo>
                      <a:lnTo>
                        <a:pt x="68" y="172"/>
                      </a:lnTo>
                      <a:lnTo>
                        <a:pt x="71" y="175"/>
                      </a:lnTo>
                      <a:lnTo>
                        <a:pt x="74" y="177"/>
                      </a:lnTo>
                      <a:lnTo>
                        <a:pt x="77" y="179"/>
                      </a:lnTo>
                      <a:lnTo>
                        <a:pt x="80" y="179"/>
                      </a:lnTo>
                      <a:lnTo>
                        <a:pt x="83" y="179"/>
                      </a:lnTo>
                      <a:lnTo>
                        <a:pt x="87" y="175"/>
                      </a:lnTo>
                      <a:lnTo>
                        <a:pt x="90" y="170"/>
                      </a:lnTo>
                      <a:lnTo>
                        <a:pt x="92" y="162"/>
                      </a:lnTo>
                      <a:lnTo>
                        <a:pt x="94" y="154"/>
                      </a:lnTo>
                      <a:lnTo>
                        <a:pt x="94" y="145"/>
                      </a:lnTo>
                      <a:lnTo>
                        <a:pt x="94" y="136"/>
                      </a:lnTo>
                      <a:lnTo>
                        <a:pt x="94" y="127"/>
                      </a:lnTo>
                      <a:lnTo>
                        <a:pt x="94" y="120"/>
                      </a:lnTo>
                      <a:lnTo>
                        <a:pt x="93" y="114"/>
                      </a:lnTo>
                      <a:lnTo>
                        <a:pt x="93" y="109"/>
                      </a:lnTo>
                      <a:lnTo>
                        <a:pt x="95" y="110"/>
                      </a:lnTo>
                      <a:lnTo>
                        <a:pt x="97" y="110"/>
                      </a:lnTo>
                      <a:lnTo>
                        <a:pt x="99" y="110"/>
                      </a:lnTo>
                      <a:lnTo>
                        <a:pt x="101" y="111"/>
                      </a:lnTo>
                      <a:lnTo>
                        <a:pt x="103" y="112"/>
                      </a:lnTo>
                      <a:lnTo>
                        <a:pt x="104" y="113"/>
                      </a:lnTo>
                      <a:lnTo>
                        <a:pt x="105" y="115"/>
                      </a:lnTo>
                      <a:lnTo>
                        <a:pt x="106" y="117"/>
                      </a:lnTo>
                      <a:lnTo>
                        <a:pt x="107" y="119"/>
                      </a:lnTo>
                      <a:lnTo>
                        <a:pt x="107" y="123"/>
                      </a:lnTo>
                      <a:lnTo>
                        <a:pt x="106" y="127"/>
                      </a:lnTo>
                      <a:lnTo>
                        <a:pt x="106" y="133"/>
                      </a:lnTo>
                      <a:lnTo>
                        <a:pt x="105" y="140"/>
                      </a:lnTo>
                      <a:lnTo>
                        <a:pt x="104" y="147"/>
                      </a:lnTo>
                      <a:lnTo>
                        <a:pt x="102" y="156"/>
                      </a:lnTo>
                      <a:lnTo>
                        <a:pt x="100" y="164"/>
                      </a:lnTo>
                      <a:lnTo>
                        <a:pt x="98" y="171"/>
                      </a:lnTo>
                      <a:lnTo>
                        <a:pt x="96" y="179"/>
                      </a:lnTo>
                      <a:lnTo>
                        <a:pt x="92" y="185"/>
                      </a:lnTo>
                      <a:lnTo>
                        <a:pt x="89" y="190"/>
                      </a:lnTo>
                      <a:lnTo>
                        <a:pt x="84" y="191"/>
                      </a:lnTo>
                      <a:lnTo>
                        <a:pt x="79" y="193"/>
                      </a:lnTo>
                      <a:lnTo>
                        <a:pt x="73" y="194"/>
                      </a:lnTo>
                      <a:lnTo>
                        <a:pt x="65" y="196"/>
                      </a:lnTo>
                      <a:lnTo>
                        <a:pt x="57" y="197"/>
                      </a:lnTo>
                      <a:lnTo>
                        <a:pt x="49" y="198"/>
                      </a:lnTo>
                      <a:lnTo>
                        <a:pt x="41" y="198"/>
                      </a:lnTo>
                      <a:lnTo>
                        <a:pt x="33" y="199"/>
                      </a:lnTo>
                      <a:lnTo>
                        <a:pt x="26" y="199"/>
                      </a:lnTo>
                      <a:lnTo>
                        <a:pt x="20" y="199"/>
                      </a:lnTo>
                      <a:lnTo>
                        <a:pt x="15" y="196"/>
                      </a:lnTo>
                      <a:lnTo>
                        <a:pt x="12" y="191"/>
                      </a:lnTo>
                      <a:lnTo>
                        <a:pt x="9" y="186"/>
                      </a:lnTo>
                      <a:lnTo>
                        <a:pt x="8" y="179"/>
                      </a:lnTo>
                      <a:lnTo>
                        <a:pt x="6" y="172"/>
                      </a:lnTo>
                      <a:lnTo>
                        <a:pt x="5" y="165"/>
                      </a:lnTo>
                      <a:lnTo>
                        <a:pt x="5" y="157"/>
                      </a:lnTo>
                      <a:lnTo>
                        <a:pt x="4" y="149"/>
                      </a:lnTo>
                      <a:lnTo>
                        <a:pt x="3" y="141"/>
                      </a:lnTo>
                      <a:lnTo>
                        <a:pt x="2" y="134"/>
                      </a:lnTo>
                      <a:lnTo>
                        <a:pt x="1" y="126"/>
                      </a:lnTo>
                      <a:lnTo>
                        <a:pt x="0" y="118"/>
                      </a:lnTo>
                      <a:lnTo>
                        <a:pt x="0" y="109"/>
                      </a:lnTo>
                      <a:lnTo>
                        <a:pt x="0" y="100"/>
                      </a:lnTo>
                      <a:lnTo>
                        <a:pt x="0" y="91"/>
                      </a:lnTo>
                      <a:lnTo>
                        <a:pt x="0" y="82"/>
                      </a:lnTo>
                      <a:lnTo>
                        <a:pt x="0" y="73"/>
                      </a:lnTo>
                      <a:lnTo>
                        <a:pt x="1" y="64"/>
                      </a:lnTo>
                      <a:lnTo>
                        <a:pt x="2" y="57"/>
                      </a:lnTo>
                      <a:lnTo>
                        <a:pt x="2" y="50"/>
                      </a:lnTo>
                      <a:lnTo>
                        <a:pt x="3" y="43"/>
                      </a:lnTo>
                      <a:lnTo>
                        <a:pt x="5" y="37"/>
                      </a:lnTo>
                      <a:lnTo>
                        <a:pt x="7" y="31"/>
                      </a:lnTo>
                      <a:lnTo>
                        <a:pt x="10" y="25"/>
                      </a:lnTo>
                      <a:lnTo>
                        <a:pt x="13" y="20"/>
                      </a:lnTo>
                      <a:lnTo>
                        <a:pt x="16" y="15"/>
                      </a:lnTo>
                      <a:lnTo>
                        <a:pt x="20" y="10"/>
                      </a:lnTo>
                      <a:lnTo>
                        <a:pt x="24" y="6"/>
                      </a:lnTo>
                      <a:lnTo>
                        <a:pt x="28" y="3"/>
                      </a:lnTo>
                      <a:lnTo>
                        <a:pt x="32" y="0"/>
                      </a:lnTo>
                      <a:close/>
                    </a:path>
                  </a:pathLst>
                </a:custGeom>
                <a:solidFill>
                  <a:srgbClr val="F0F0F0"/>
                </a:solidFill>
                <a:ln w="0">
                  <a:solidFill>
                    <a:srgbClr val="B0B0B0"/>
                  </a:solidFill>
                  <a:prstDash val="solid"/>
                  <a:round/>
                  <a:headEnd/>
                  <a:tailEnd/>
                </a:ln>
              </p:spPr>
              <p:txBody>
                <a:bodyPr/>
                <a:lstStyle/>
                <a:p>
                  <a:endParaRPr lang="fr-FR"/>
                </a:p>
              </p:txBody>
            </p:sp>
            <p:sp>
              <p:nvSpPr>
                <p:cNvPr id="5194" name="Freeform 72"/>
                <p:cNvSpPr>
                  <a:spLocks/>
                </p:cNvSpPr>
                <p:nvPr/>
              </p:nvSpPr>
              <p:spPr bwMode="auto">
                <a:xfrm>
                  <a:off x="1113" y="2418"/>
                  <a:ext cx="73" cy="190"/>
                </a:xfrm>
                <a:custGeom>
                  <a:avLst/>
                  <a:gdLst>
                    <a:gd name="T0" fmla="*/ 33 w 73"/>
                    <a:gd name="T1" fmla="*/ 1 h 190"/>
                    <a:gd name="T2" fmla="*/ 38 w 73"/>
                    <a:gd name="T3" fmla="*/ 0 h 190"/>
                    <a:gd name="T4" fmla="*/ 40 w 73"/>
                    <a:gd name="T5" fmla="*/ 3 h 190"/>
                    <a:gd name="T6" fmla="*/ 42 w 73"/>
                    <a:gd name="T7" fmla="*/ 6 h 190"/>
                    <a:gd name="T8" fmla="*/ 45 w 73"/>
                    <a:gd name="T9" fmla="*/ 9 h 190"/>
                    <a:gd name="T10" fmla="*/ 50 w 73"/>
                    <a:gd name="T11" fmla="*/ 9 h 190"/>
                    <a:gd name="T12" fmla="*/ 56 w 73"/>
                    <a:gd name="T13" fmla="*/ 8 h 190"/>
                    <a:gd name="T14" fmla="*/ 63 w 73"/>
                    <a:gd name="T15" fmla="*/ 7 h 190"/>
                    <a:gd name="T16" fmla="*/ 69 w 73"/>
                    <a:gd name="T17" fmla="*/ 7 h 190"/>
                    <a:gd name="T18" fmla="*/ 72 w 73"/>
                    <a:gd name="T19" fmla="*/ 9 h 190"/>
                    <a:gd name="T20" fmla="*/ 72 w 73"/>
                    <a:gd name="T21" fmla="*/ 16 h 190"/>
                    <a:gd name="T22" fmla="*/ 69 w 73"/>
                    <a:gd name="T23" fmla="*/ 20 h 190"/>
                    <a:gd name="T24" fmla="*/ 64 w 73"/>
                    <a:gd name="T25" fmla="*/ 24 h 190"/>
                    <a:gd name="T26" fmla="*/ 58 w 73"/>
                    <a:gd name="T27" fmla="*/ 30 h 190"/>
                    <a:gd name="T28" fmla="*/ 53 w 73"/>
                    <a:gd name="T29" fmla="*/ 39 h 190"/>
                    <a:gd name="T30" fmla="*/ 50 w 73"/>
                    <a:gd name="T31" fmla="*/ 56 h 190"/>
                    <a:gd name="T32" fmla="*/ 47 w 73"/>
                    <a:gd name="T33" fmla="*/ 79 h 190"/>
                    <a:gd name="T34" fmla="*/ 47 w 73"/>
                    <a:gd name="T35" fmla="*/ 104 h 190"/>
                    <a:gd name="T36" fmla="*/ 49 w 73"/>
                    <a:gd name="T37" fmla="*/ 128 h 190"/>
                    <a:gd name="T38" fmla="*/ 52 w 73"/>
                    <a:gd name="T39" fmla="*/ 150 h 190"/>
                    <a:gd name="T40" fmla="*/ 57 w 73"/>
                    <a:gd name="T41" fmla="*/ 162 h 190"/>
                    <a:gd name="T42" fmla="*/ 61 w 73"/>
                    <a:gd name="T43" fmla="*/ 167 h 190"/>
                    <a:gd name="T44" fmla="*/ 64 w 73"/>
                    <a:gd name="T45" fmla="*/ 172 h 190"/>
                    <a:gd name="T46" fmla="*/ 66 w 73"/>
                    <a:gd name="T47" fmla="*/ 175 h 190"/>
                    <a:gd name="T48" fmla="*/ 66 w 73"/>
                    <a:gd name="T49" fmla="*/ 179 h 190"/>
                    <a:gd name="T50" fmla="*/ 65 w 73"/>
                    <a:gd name="T51" fmla="*/ 183 h 190"/>
                    <a:gd name="T52" fmla="*/ 63 w 73"/>
                    <a:gd name="T53" fmla="*/ 186 h 190"/>
                    <a:gd name="T54" fmla="*/ 59 w 73"/>
                    <a:gd name="T55" fmla="*/ 186 h 190"/>
                    <a:gd name="T56" fmla="*/ 55 w 73"/>
                    <a:gd name="T57" fmla="*/ 186 h 190"/>
                    <a:gd name="T58" fmla="*/ 50 w 73"/>
                    <a:gd name="T59" fmla="*/ 185 h 190"/>
                    <a:gd name="T60" fmla="*/ 47 w 73"/>
                    <a:gd name="T61" fmla="*/ 185 h 190"/>
                    <a:gd name="T62" fmla="*/ 44 w 73"/>
                    <a:gd name="T63" fmla="*/ 183 h 190"/>
                    <a:gd name="T64" fmla="*/ 41 w 73"/>
                    <a:gd name="T65" fmla="*/ 182 h 190"/>
                    <a:gd name="T66" fmla="*/ 38 w 73"/>
                    <a:gd name="T67" fmla="*/ 180 h 190"/>
                    <a:gd name="T68" fmla="*/ 36 w 73"/>
                    <a:gd name="T69" fmla="*/ 179 h 190"/>
                    <a:gd name="T70" fmla="*/ 31 w 73"/>
                    <a:gd name="T71" fmla="*/ 179 h 190"/>
                    <a:gd name="T72" fmla="*/ 27 w 73"/>
                    <a:gd name="T73" fmla="*/ 183 h 190"/>
                    <a:gd name="T74" fmla="*/ 24 w 73"/>
                    <a:gd name="T75" fmla="*/ 188 h 190"/>
                    <a:gd name="T76" fmla="*/ 20 w 73"/>
                    <a:gd name="T77" fmla="*/ 190 h 190"/>
                    <a:gd name="T78" fmla="*/ 16 w 73"/>
                    <a:gd name="T79" fmla="*/ 186 h 190"/>
                    <a:gd name="T80" fmla="*/ 7 w 73"/>
                    <a:gd name="T81" fmla="*/ 155 h 190"/>
                    <a:gd name="T82" fmla="*/ 0 w 73"/>
                    <a:gd name="T83" fmla="*/ 109 h 190"/>
                    <a:gd name="T84" fmla="*/ 1 w 73"/>
                    <a:gd name="T85" fmla="*/ 69 h 190"/>
                    <a:gd name="T86" fmla="*/ 8 w 73"/>
                    <a:gd name="T87" fmla="*/ 36 h 190"/>
                    <a:gd name="T88" fmla="*/ 21 w 73"/>
                    <a:gd name="T89" fmla="*/ 12 h 1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3"/>
                    <a:gd name="T136" fmla="*/ 0 h 190"/>
                    <a:gd name="T137" fmla="*/ 73 w 73"/>
                    <a:gd name="T138" fmla="*/ 190 h 1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3" h="190">
                      <a:moveTo>
                        <a:pt x="28" y="4"/>
                      </a:moveTo>
                      <a:lnTo>
                        <a:pt x="33" y="1"/>
                      </a:lnTo>
                      <a:lnTo>
                        <a:pt x="36" y="0"/>
                      </a:lnTo>
                      <a:lnTo>
                        <a:pt x="38" y="0"/>
                      </a:lnTo>
                      <a:lnTo>
                        <a:pt x="39" y="1"/>
                      </a:lnTo>
                      <a:lnTo>
                        <a:pt x="40" y="3"/>
                      </a:lnTo>
                      <a:lnTo>
                        <a:pt x="41" y="5"/>
                      </a:lnTo>
                      <a:lnTo>
                        <a:pt x="42" y="6"/>
                      </a:lnTo>
                      <a:lnTo>
                        <a:pt x="43" y="8"/>
                      </a:lnTo>
                      <a:lnTo>
                        <a:pt x="45" y="9"/>
                      </a:lnTo>
                      <a:lnTo>
                        <a:pt x="48" y="9"/>
                      </a:lnTo>
                      <a:lnTo>
                        <a:pt x="50" y="9"/>
                      </a:lnTo>
                      <a:lnTo>
                        <a:pt x="53" y="9"/>
                      </a:lnTo>
                      <a:lnTo>
                        <a:pt x="56" y="8"/>
                      </a:lnTo>
                      <a:lnTo>
                        <a:pt x="60" y="8"/>
                      </a:lnTo>
                      <a:lnTo>
                        <a:pt x="63" y="7"/>
                      </a:lnTo>
                      <a:lnTo>
                        <a:pt x="66" y="7"/>
                      </a:lnTo>
                      <a:lnTo>
                        <a:pt x="69" y="7"/>
                      </a:lnTo>
                      <a:lnTo>
                        <a:pt x="71" y="8"/>
                      </a:lnTo>
                      <a:lnTo>
                        <a:pt x="72" y="9"/>
                      </a:lnTo>
                      <a:lnTo>
                        <a:pt x="73" y="12"/>
                      </a:lnTo>
                      <a:lnTo>
                        <a:pt x="72" y="16"/>
                      </a:lnTo>
                      <a:lnTo>
                        <a:pt x="71" y="18"/>
                      </a:lnTo>
                      <a:lnTo>
                        <a:pt x="69" y="20"/>
                      </a:lnTo>
                      <a:lnTo>
                        <a:pt x="67" y="22"/>
                      </a:lnTo>
                      <a:lnTo>
                        <a:pt x="64" y="24"/>
                      </a:lnTo>
                      <a:lnTo>
                        <a:pt x="61" y="27"/>
                      </a:lnTo>
                      <a:lnTo>
                        <a:pt x="58" y="30"/>
                      </a:lnTo>
                      <a:lnTo>
                        <a:pt x="56" y="34"/>
                      </a:lnTo>
                      <a:lnTo>
                        <a:pt x="53" y="39"/>
                      </a:lnTo>
                      <a:lnTo>
                        <a:pt x="51" y="46"/>
                      </a:lnTo>
                      <a:lnTo>
                        <a:pt x="50" y="56"/>
                      </a:lnTo>
                      <a:lnTo>
                        <a:pt x="48" y="67"/>
                      </a:lnTo>
                      <a:lnTo>
                        <a:pt x="47" y="79"/>
                      </a:lnTo>
                      <a:lnTo>
                        <a:pt x="47" y="91"/>
                      </a:lnTo>
                      <a:lnTo>
                        <a:pt x="47" y="104"/>
                      </a:lnTo>
                      <a:lnTo>
                        <a:pt x="48" y="116"/>
                      </a:lnTo>
                      <a:lnTo>
                        <a:pt x="49" y="128"/>
                      </a:lnTo>
                      <a:lnTo>
                        <a:pt x="50" y="140"/>
                      </a:lnTo>
                      <a:lnTo>
                        <a:pt x="52" y="150"/>
                      </a:lnTo>
                      <a:lnTo>
                        <a:pt x="54" y="159"/>
                      </a:lnTo>
                      <a:lnTo>
                        <a:pt x="57" y="162"/>
                      </a:lnTo>
                      <a:lnTo>
                        <a:pt x="59" y="165"/>
                      </a:lnTo>
                      <a:lnTo>
                        <a:pt x="61" y="167"/>
                      </a:lnTo>
                      <a:lnTo>
                        <a:pt x="63" y="170"/>
                      </a:lnTo>
                      <a:lnTo>
                        <a:pt x="64" y="172"/>
                      </a:lnTo>
                      <a:lnTo>
                        <a:pt x="65" y="174"/>
                      </a:lnTo>
                      <a:lnTo>
                        <a:pt x="66" y="175"/>
                      </a:lnTo>
                      <a:lnTo>
                        <a:pt x="66" y="177"/>
                      </a:lnTo>
                      <a:lnTo>
                        <a:pt x="66" y="179"/>
                      </a:lnTo>
                      <a:lnTo>
                        <a:pt x="66" y="181"/>
                      </a:lnTo>
                      <a:lnTo>
                        <a:pt x="65" y="183"/>
                      </a:lnTo>
                      <a:lnTo>
                        <a:pt x="64" y="185"/>
                      </a:lnTo>
                      <a:lnTo>
                        <a:pt x="63" y="186"/>
                      </a:lnTo>
                      <a:lnTo>
                        <a:pt x="61" y="186"/>
                      </a:lnTo>
                      <a:lnTo>
                        <a:pt x="59" y="186"/>
                      </a:lnTo>
                      <a:lnTo>
                        <a:pt x="57" y="186"/>
                      </a:lnTo>
                      <a:lnTo>
                        <a:pt x="55" y="186"/>
                      </a:lnTo>
                      <a:lnTo>
                        <a:pt x="52" y="186"/>
                      </a:lnTo>
                      <a:lnTo>
                        <a:pt x="50" y="185"/>
                      </a:lnTo>
                      <a:lnTo>
                        <a:pt x="48" y="185"/>
                      </a:lnTo>
                      <a:lnTo>
                        <a:pt x="47" y="185"/>
                      </a:lnTo>
                      <a:lnTo>
                        <a:pt x="45" y="184"/>
                      </a:lnTo>
                      <a:lnTo>
                        <a:pt x="44" y="183"/>
                      </a:lnTo>
                      <a:lnTo>
                        <a:pt x="42" y="183"/>
                      </a:lnTo>
                      <a:lnTo>
                        <a:pt x="41" y="182"/>
                      </a:lnTo>
                      <a:lnTo>
                        <a:pt x="40" y="181"/>
                      </a:lnTo>
                      <a:lnTo>
                        <a:pt x="38" y="180"/>
                      </a:lnTo>
                      <a:lnTo>
                        <a:pt x="37" y="179"/>
                      </a:lnTo>
                      <a:lnTo>
                        <a:pt x="36" y="179"/>
                      </a:lnTo>
                      <a:lnTo>
                        <a:pt x="34" y="179"/>
                      </a:lnTo>
                      <a:lnTo>
                        <a:pt x="31" y="179"/>
                      </a:lnTo>
                      <a:lnTo>
                        <a:pt x="29" y="180"/>
                      </a:lnTo>
                      <a:lnTo>
                        <a:pt x="27" y="183"/>
                      </a:lnTo>
                      <a:lnTo>
                        <a:pt x="25" y="185"/>
                      </a:lnTo>
                      <a:lnTo>
                        <a:pt x="24" y="188"/>
                      </a:lnTo>
                      <a:lnTo>
                        <a:pt x="22" y="190"/>
                      </a:lnTo>
                      <a:lnTo>
                        <a:pt x="20" y="190"/>
                      </a:lnTo>
                      <a:lnTo>
                        <a:pt x="18" y="189"/>
                      </a:lnTo>
                      <a:lnTo>
                        <a:pt x="16" y="186"/>
                      </a:lnTo>
                      <a:lnTo>
                        <a:pt x="13" y="179"/>
                      </a:lnTo>
                      <a:lnTo>
                        <a:pt x="7" y="155"/>
                      </a:lnTo>
                      <a:lnTo>
                        <a:pt x="2" y="131"/>
                      </a:lnTo>
                      <a:lnTo>
                        <a:pt x="0" y="109"/>
                      </a:lnTo>
                      <a:lnTo>
                        <a:pt x="0" y="88"/>
                      </a:lnTo>
                      <a:lnTo>
                        <a:pt x="1" y="69"/>
                      </a:lnTo>
                      <a:lnTo>
                        <a:pt x="4" y="51"/>
                      </a:lnTo>
                      <a:lnTo>
                        <a:pt x="8" y="36"/>
                      </a:lnTo>
                      <a:lnTo>
                        <a:pt x="14" y="23"/>
                      </a:lnTo>
                      <a:lnTo>
                        <a:pt x="21" y="12"/>
                      </a:lnTo>
                      <a:lnTo>
                        <a:pt x="28" y="4"/>
                      </a:lnTo>
                      <a:close/>
                    </a:path>
                  </a:pathLst>
                </a:custGeom>
                <a:solidFill>
                  <a:srgbClr val="F0F0F0"/>
                </a:solidFill>
                <a:ln w="0">
                  <a:solidFill>
                    <a:srgbClr val="F0F0F0"/>
                  </a:solidFill>
                  <a:prstDash val="solid"/>
                  <a:round/>
                  <a:headEnd/>
                  <a:tailEnd/>
                </a:ln>
              </p:spPr>
              <p:txBody>
                <a:bodyPr/>
                <a:lstStyle/>
                <a:p>
                  <a:endParaRPr lang="fr-FR"/>
                </a:p>
              </p:txBody>
            </p:sp>
            <p:sp>
              <p:nvSpPr>
                <p:cNvPr id="5195" name="Freeform 73"/>
                <p:cNvSpPr>
                  <a:spLocks/>
                </p:cNvSpPr>
                <p:nvPr/>
              </p:nvSpPr>
              <p:spPr bwMode="auto">
                <a:xfrm>
                  <a:off x="1115" y="2419"/>
                  <a:ext cx="68" cy="186"/>
                </a:xfrm>
                <a:custGeom>
                  <a:avLst/>
                  <a:gdLst>
                    <a:gd name="T0" fmla="*/ 31 w 68"/>
                    <a:gd name="T1" fmla="*/ 1 h 186"/>
                    <a:gd name="T2" fmla="*/ 35 w 68"/>
                    <a:gd name="T3" fmla="*/ 1 h 186"/>
                    <a:gd name="T4" fmla="*/ 38 w 68"/>
                    <a:gd name="T5" fmla="*/ 4 h 186"/>
                    <a:gd name="T6" fmla="*/ 39 w 68"/>
                    <a:gd name="T7" fmla="*/ 8 h 186"/>
                    <a:gd name="T8" fmla="*/ 42 w 68"/>
                    <a:gd name="T9" fmla="*/ 10 h 186"/>
                    <a:gd name="T10" fmla="*/ 47 w 68"/>
                    <a:gd name="T11" fmla="*/ 11 h 186"/>
                    <a:gd name="T12" fmla="*/ 53 w 68"/>
                    <a:gd name="T13" fmla="*/ 10 h 186"/>
                    <a:gd name="T14" fmla="*/ 60 w 68"/>
                    <a:gd name="T15" fmla="*/ 8 h 186"/>
                    <a:gd name="T16" fmla="*/ 65 w 68"/>
                    <a:gd name="T17" fmla="*/ 8 h 186"/>
                    <a:gd name="T18" fmla="*/ 68 w 68"/>
                    <a:gd name="T19" fmla="*/ 10 h 186"/>
                    <a:gd name="T20" fmla="*/ 68 w 68"/>
                    <a:gd name="T21" fmla="*/ 15 h 186"/>
                    <a:gd name="T22" fmla="*/ 65 w 68"/>
                    <a:gd name="T23" fmla="*/ 20 h 186"/>
                    <a:gd name="T24" fmla="*/ 60 w 68"/>
                    <a:gd name="T25" fmla="*/ 24 h 186"/>
                    <a:gd name="T26" fmla="*/ 55 w 68"/>
                    <a:gd name="T27" fmla="*/ 29 h 186"/>
                    <a:gd name="T28" fmla="*/ 50 w 68"/>
                    <a:gd name="T29" fmla="*/ 38 h 186"/>
                    <a:gd name="T30" fmla="*/ 46 w 68"/>
                    <a:gd name="T31" fmla="*/ 55 h 186"/>
                    <a:gd name="T32" fmla="*/ 44 w 68"/>
                    <a:gd name="T33" fmla="*/ 78 h 186"/>
                    <a:gd name="T34" fmla="*/ 44 w 68"/>
                    <a:gd name="T35" fmla="*/ 102 h 186"/>
                    <a:gd name="T36" fmla="*/ 45 w 68"/>
                    <a:gd name="T37" fmla="*/ 126 h 186"/>
                    <a:gd name="T38" fmla="*/ 48 w 68"/>
                    <a:gd name="T39" fmla="*/ 148 h 186"/>
                    <a:gd name="T40" fmla="*/ 53 w 68"/>
                    <a:gd name="T41" fmla="*/ 160 h 186"/>
                    <a:gd name="T42" fmla="*/ 58 w 68"/>
                    <a:gd name="T43" fmla="*/ 166 h 186"/>
                    <a:gd name="T44" fmla="*/ 61 w 68"/>
                    <a:gd name="T45" fmla="*/ 170 h 186"/>
                    <a:gd name="T46" fmla="*/ 62 w 68"/>
                    <a:gd name="T47" fmla="*/ 173 h 186"/>
                    <a:gd name="T48" fmla="*/ 63 w 68"/>
                    <a:gd name="T49" fmla="*/ 176 h 186"/>
                    <a:gd name="T50" fmla="*/ 62 w 68"/>
                    <a:gd name="T51" fmla="*/ 180 h 186"/>
                    <a:gd name="T52" fmla="*/ 60 w 68"/>
                    <a:gd name="T53" fmla="*/ 182 h 186"/>
                    <a:gd name="T54" fmla="*/ 56 w 68"/>
                    <a:gd name="T55" fmla="*/ 183 h 186"/>
                    <a:gd name="T56" fmla="*/ 52 w 68"/>
                    <a:gd name="T57" fmla="*/ 182 h 186"/>
                    <a:gd name="T58" fmla="*/ 48 w 68"/>
                    <a:gd name="T59" fmla="*/ 182 h 186"/>
                    <a:gd name="T60" fmla="*/ 44 w 68"/>
                    <a:gd name="T61" fmla="*/ 181 h 186"/>
                    <a:gd name="T62" fmla="*/ 41 w 68"/>
                    <a:gd name="T63" fmla="*/ 180 h 186"/>
                    <a:gd name="T64" fmla="*/ 39 w 68"/>
                    <a:gd name="T65" fmla="*/ 178 h 186"/>
                    <a:gd name="T66" fmla="*/ 36 w 68"/>
                    <a:gd name="T67" fmla="*/ 177 h 186"/>
                    <a:gd name="T68" fmla="*/ 33 w 68"/>
                    <a:gd name="T69" fmla="*/ 176 h 186"/>
                    <a:gd name="T70" fmla="*/ 29 w 68"/>
                    <a:gd name="T71" fmla="*/ 176 h 186"/>
                    <a:gd name="T72" fmla="*/ 25 w 68"/>
                    <a:gd name="T73" fmla="*/ 179 h 186"/>
                    <a:gd name="T74" fmla="*/ 21 w 68"/>
                    <a:gd name="T75" fmla="*/ 184 h 186"/>
                    <a:gd name="T76" fmla="*/ 18 w 68"/>
                    <a:gd name="T77" fmla="*/ 186 h 186"/>
                    <a:gd name="T78" fmla="*/ 14 w 68"/>
                    <a:gd name="T79" fmla="*/ 181 h 186"/>
                    <a:gd name="T80" fmla="*/ 6 w 68"/>
                    <a:gd name="T81" fmla="*/ 153 h 186"/>
                    <a:gd name="T82" fmla="*/ 0 w 68"/>
                    <a:gd name="T83" fmla="*/ 110 h 186"/>
                    <a:gd name="T84" fmla="*/ 1 w 68"/>
                    <a:gd name="T85" fmla="*/ 70 h 186"/>
                    <a:gd name="T86" fmla="*/ 7 w 68"/>
                    <a:gd name="T87" fmla="*/ 37 h 186"/>
                    <a:gd name="T88" fmla="*/ 19 w 68"/>
                    <a:gd name="T89" fmla="*/ 12 h 18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8"/>
                    <a:gd name="T136" fmla="*/ 0 h 186"/>
                    <a:gd name="T137" fmla="*/ 68 w 68"/>
                    <a:gd name="T138" fmla="*/ 186 h 18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8" h="186">
                      <a:moveTo>
                        <a:pt x="26" y="4"/>
                      </a:moveTo>
                      <a:lnTo>
                        <a:pt x="31" y="1"/>
                      </a:lnTo>
                      <a:lnTo>
                        <a:pt x="33" y="0"/>
                      </a:lnTo>
                      <a:lnTo>
                        <a:pt x="35" y="1"/>
                      </a:lnTo>
                      <a:lnTo>
                        <a:pt x="37" y="2"/>
                      </a:lnTo>
                      <a:lnTo>
                        <a:pt x="38" y="4"/>
                      </a:lnTo>
                      <a:lnTo>
                        <a:pt x="39" y="6"/>
                      </a:lnTo>
                      <a:lnTo>
                        <a:pt x="39" y="8"/>
                      </a:lnTo>
                      <a:lnTo>
                        <a:pt x="41" y="9"/>
                      </a:lnTo>
                      <a:lnTo>
                        <a:pt x="42" y="10"/>
                      </a:lnTo>
                      <a:lnTo>
                        <a:pt x="45" y="10"/>
                      </a:lnTo>
                      <a:lnTo>
                        <a:pt x="47" y="11"/>
                      </a:lnTo>
                      <a:lnTo>
                        <a:pt x="50" y="10"/>
                      </a:lnTo>
                      <a:lnTo>
                        <a:pt x="53" y="10"/>
                      </a:lnTo>
                      <a:lnTo>
                        <a:pt x="56" y="9"/>
                      </a:lnTo>
                      <a:lnTo>
                        <a:pt x="60" y="8"/>
                      </a:lnTo>
                      <a:lnTo>
                        <a:pt x="62" y="8"/>
                      </a:lnTo>
                      <a:lnTo>
                        <a:pt x="65" y="8"/>
                      </a:lnTo>
                      <a:lnTo>
                        <a:pt x="67" y="8"/>
                      </a:lnTo>
                      <a:lnTo>
                        <a:pt x="68" y="10"/>
                      </a:lnTo>
                      <a:lnTo>
                        <a:pt x="68" y="12"/>
                      </a:lnTo>
                      <a:lnTo>
                        <a:pt x="68" y="15"/>
                      </a:lnTo>
                      <a:lnTo>
                        <a:pt x="67" y="18"/>
                      </a:lnTo>
                      <a:lnTo>
                        <a:pt x="65" y="20"/>
                      </a:lnTo>
                      <a:lnTo>
                        <a:pt x="63" y="22"/>
                      </a:lnTo>
                      <a:lnTo>
                        <a:pt x="60" y="24"/>
                      </a:lnTo>
                      <a:lnTo>
                        <a:pt x="58" y="26"/>
                      </a:lnTo>
                      <a:lnTo>
                        <a:pt x="55" y="29"/>
                      </a:lnTo>
                      <a:lnTo>
                        <a:pt x="52" y="33"/>
                      </a:lnTo>
                      <a:lnTo>
                        <a:pt x="50" y="38"/>
                      </a:lnTo>
                      <a:lnTo>
                        <a:pt x="48" y="46"/>
                      </a:lnTo>
                      <a:lnTo>
                        <a:pt x="46" y="55"/>
                      </a:lnTo>
                      <a:lnTo>
                        <a:pt x="45" y="66"/>
                      </a:lnTo>
                      <a:lnTo>
                        <a:pt x="44" y="78"/>
                      </a:lnTo>
                      <a:lnTo>
                        <a:pt x="44" y="90"/>
                      </a:lnTo>
                      <a:lnTo>
                        <a:pt x="44" y="102"/>
                      </a:lnTo>
                      <a:lnTo>
                        <a:pt x="44" y="115"/>
                      </a:lnTo>
                      <a:lnTo>
                        <a:pt x="45" y="126"/>
                      </a:lnTo>
                      <a:lnTo>
                        <a:pt x="47" y="138"/>
                      </a:lnTo>
                      <a:lnTo>
                        <a:pt x="48" y="148"/>
                      </a:lnTo>
                      <a:lnTo>
                        <a:pt x="51" y="156"/>
                      </a:lnTo>
                      <a:lnTo>
                        <a:pt x="53" y="160"/>
                      </a:lnTo>
                      <a:lnTo>
                        <a:pt x="56" y="164"/>
                      </a:lnTo>
                      <a:lnTo>
                        <a:pt x="58" y="166"/>
                      </a:lnTo>
                      <a:lnTo>
                        <a:pt x="59" y="168"/>
                      </a:lnTo>
                      <a:lnTo>
                        <a:pt x="61" y="170"/>
                      </a:lnTo>
                      <a:lnTo>
                        <a:pt x="62" y="172"/>
                      </a:lnTo>
                      <a:lnTo>
                        <a:pt x="62" y="173"/>
                      </a:lnTo>
                      <a:lnTo>
                        <a:pt x="63" y="175"/>
                      </a:lnTo>
                      <a:lnTo>
                        <a:pt x="63" y="176"/>
                      </a:lnTo>
                      <a:lnTo>
                        <a:pt x="63" y="178"/>
                      </a:lnTo>
                      <a:lnTo>
                        <a:pt x="62" y="180"/>
                      </a:lnTo>
                      <a:lnTo>
                        <a:pt x="61" y="181"/>
                      </a:lnTo>
                      <a:lnTo>
                        <a:pt x="60" y="182"/>
                      </a:lnTo>
                      <a:lnTo>
                        <a:pt x="58" y="183"/>
                      </a:lnTo>
                      <a:lnTo>
                        <a:pt x="56" y="183"/>
                      </a:lnTo>
                      <a:lnTo>
                        <a:pt x="54" y="183"/>
                      </a:lnTo>
                      <a:lnTo>
                        <a:pt x="52" y="182"/>
                      </a:lnTo>
                      <a:lnTo>
                        <a:pt x="50" y="182"/>
                      </a:lnTo>
                      <a:lnTo>
                        <a:pt x="48" y="182"/>
                      </a:lnTo>
                      <a:lnTo>
                        <a:pt x="46" y="182"/>
                      </a:lnTo>
                      <a:lnTo>
                        <a:pt x="44" y="181"/>
                      </a:lnTo>
                      <a:lnTo>
                        <a:pt x="43" y="181"/>
                      </a:lnTo>
                      <a:lnTo>
                        <a:pt x="41" y="180"/>
                      </a:lnTo>
                      <a:lnTo>
                        <a:pt x="40" y="179"/>
                      </a:lnTo>
                      <a:lnTo>
                        <a:pt x="39" y="178"/>
                      </a:lnTo>
                      <a:lnTo>
                        <a:pt x="37" y="178"/>
                      </a:lnTo>
                      <a:lnTo>
                        <a:pt x="36" y="177"/>
                      </a:lnTo>
                      <a:lnTo>
                        <a:pt x="35" y="176"/>
                      </a:lnTo>
                      <a:lnTo>
                        <a:pt x="33" y="176"/>
                      </a:lnTo>
                      <a:lnTo>
                        <a:pt x="32" y="176"/>
                      </a:lnTo>
                      <a:lnTo>
                        <a:pt x="29" y="176"/>
                      </a:lnTo>
                      <a:lnTo>
                        <a:pt x="27" y="177"/>
                      </a:lnTo>
                      <a:lnTo>
                        <a:pt x="25" y="179"/>
                      </a:lnTo>
                      <a:lnTo>
                        <a:pt x="23" y="182"/>
                      </a:lnTo>
                      <a:lnTo>
                        <a:pt x="21" y="184"/>
                      </a:lnTo>
                      <a:lnTo>
                        <a:pt x="20" y="185"/>
                      </a:lnTo>
                      <a:lnTo>
                        <a:pt x="18" y="186"/>
                      </a:lnTo>
                      <a:lnTo>
                        <a:pt x="16" y="185"/>
                      </a:lnTo>
                      <a:lnTo>
                        <a:pt x="14" y="181"/>
                      </a:lnTo>
                      <a:lnTo>
                        <a:pt x="11" y="175"/>
                      </a:lnTo>
                      <a:lnTo>
                        <a:pt x="6" y="153"/>
                      </a:lnTo>
                      <a:lnTo>
                        <a:pt x="2" y="131"/>
                      </a:lnTo>
                      <a:lnTo>
                        <a:pt x="0" y="110"/>
                      </a:lnTo>
                      <a:lnTo>
                        <a:pt x="0" y="89"/>
                      </a:lnTo>
                      <a:lnTo>
                        <a:pt x="1" y="70"/>
                      </a:lnTo>
                      <a:lnTo>
                        <a:pt x="3" y="52"/>
                      </a:lnTo>
                      <a:lnTo>
                        <a:pt x="7" y="37"/>
                      </a:lnTo>
                      <a:lnTo>
                        <a:pt x="13" y="23"/>
                      </a:lnTo>
                      <a:lnTo>
                        <a:pt x="19" y="12"/>
                      </a:lnTo>
                      <a:lnTo>
                        <a:pt x="26" y="4"/>
                      </a:lnTo>
                      <a:close/>
                    </a:path>
                  </a:pathLst>
                </a:custGeom>
                <a:solidFill>
                  <a:srgbClr val="F0F0F0"/>
                </a:solidFill>
                <a:ln w="0">
                  <a:solidFill>
                    <a:srgbClr val="F0F0F0"/>
                  </a:solidFill>
                  <a:prstDash val="solid"/>
                  <a:round/>
                  <a:headEnd/>
                  <a:tailEnd/>
                </a:ln>
              </p:spPr>
              <p:txBody>
                <a:bodyPr/>
                <a:lstStyle/>
                <a:p>
                  <a:endParaRPr lang="fr-FR"/>
                </a:p>
              </p:txBody>
            </p:sp>
            <p:sp>
              <p:nvSpPr>
                <p:cNvPr id="5196" name="Freeform 74"/>
                <p:cNvSpPr>
                  <a:spLocks/>
                </p:cNvSpPr>
                <p:nvPr/>
              </p:nvSpPr>
              <p:spPr bwMode="auto">
                <a:xfrm>
                  <a:off x="1117" y="2421"/>
                  <a:ext cx="64" cy="181"/>
                </a:xfrm>
                <a:custGeom>
                  <a:avLst/>
                  <a:gdLst>
                    <a:gd name="T0" fmla="*/ 28 w 64"/>
                    <a:gd name="T1" fmla="*/ 1 h 181"/>
                    <a:gd name="T2" fmla="*/ 33 w 64"/>
                    <a:gd name="T3" fmla="*/ 0 h 181"/>
                    <a:gd name="T4" fmla="*/ 35 w 64"/>
                    <a:gd name="T5" fmla="*/ 3 h 181"/>
                    <a:gd name="T6" fmla="*/ 37 w 64"/>
                    <a:gd name="T7" fmla="*/ 8 h 181"/>
                    <a:gd name="T8" fmla="*/ 40 w 64"/>
                    <a:gd name="T9" fmla="*/ 11 h 181"/>
                    <a:gd name="T10" fmla="*/ 44 w 64"/>
                    <a:gd name="T11" fmla="*/ 11 h 181"/>
                    <a:gd name="T12" fmla="*/ 50 w 64"/>
                    <a:gd name="T13" fmla="*/ 10 h 181"/>
                    <a:gd name="T14" fmla="*/ 56 w 64"/>
                    <a:gd name="T15" fmla="*/ 8 h 181"/>
                    <a:gd name="T16" fmla="*/ 61 w 64"/>
                    <a:gd name="T17" fmla="*/ 7 h 181"/>
                    <a:gd name="T18" fmla="*/ 64 w 64"/>
                    <a:gd name="T19" fmla="*/ 9 h 181"/>
                    <a:gd name="T20" fmla="*/ 63 w 64"/>
                    <a:gd name="T21" fmla="*/ 14 h 181"/>
                    <a:gd name="T22" fmla="*/ 61 w 64"/>
                    <a:gd name="T23" fmla="*/ 18 h 181"/>
                    <a:gd name="T24" fmla="*/ 56 w 64"/>
                    <a:gd name="T25" fmla="*/ 22 h 181"/>
                    <a:gd name="T26" fmla="*/ 51 w 64"/>
                    <a:gd name="T27" fmla="*/ 27 h 181"/>
                    <a:gd name="T28" fmla="*/ 46 w 64"/>
                    <a:gd name="T29" fmla="*/ 37 h 181"/>
                    <a:gd name="T30" fmla="*/ 43 w 64"/>
                    <a:gd name="T31" fmla="*/ 53 h 181"/>
                    <a:gd name="T32" fmla="*/ 41 w 64"/>
                    <a:gd name="T33" fmla="*/ 76 h 181"/>
                    <a:gd name="T34" fmla="*/ 41 w 64"/>
                    <a:gd name="T35" fmla="*/ 100 h 181"/>
                    <a:gd name="T36" fmla="*/ 42 w 64"/>
                    <a:gd name="T37" fmla="*/ 124 h 181"/>
                    <a:gd name="T38" fmla="*/ 45 w 64"/>
                    <a:gd name="T39" fmla="*/ 144 h 181"/>
                    <a:gd name="T40" fmla="*/ 50 w 64"/>
                    <a:gd name="T41" fmla="*/ 158 h 181"/>
                    <a:gd name="T42" fmla="*/ 54 w 64"/>
                    <a:gd name="T43" fmla="*/ 164 h 181"/>
                    <a:gd name="T44" fmla="*/ 57 w 64"/>
                    <a:gd name="T45" fmla="*/ 168 h 181"/>
                    <a:gd name="T46" fmla="*/ 59 w 64"/>
                    <a:gd name="T47" fmla="*/ 170 h 181"/>
                    <a:gd name="T48" fmla="*/ 60 w 64"/>
                    <a:gd name="T49" fmla="*/ 172 h 181"/>
                    <a:gd name="T50" fmla="*/ 59 w 64"/>
                    <a:gd name="T51" fmla="*/ 176 h 181"/>
                    <a:gd name="T52" fmla="*/ 57 w 64"/>
                    <a:gd name="T53" fmla="*/ 178 h 181"/>
                    <a:gd name="T54" fmla="*/ 53 w 64"/>
                    <a:gd name="T55" fmla="*/ 178 h 181"/>
                    <a:gd name="T56" fmla="*/ 49 w 64"/>
                    <a:gd name="T57" fmla="*/ 178 h 181"/>
                    <a:gd name="T58" fmla="*/ 45 w 64"/>
                    <a:gd name="T59" fmla="*/ 178 h 181"/>
                    <a:gd name="T60" fmla="*/ 41 w 64"/>
                    <a:gd name="T61" fmla="*/ 177 h 181"/>
                    <a:gd name="T62" fmla="*/ 38 w 64"/>
                    <a:gd name="T63" fmla="*/ 176 h 181"/>
                    <a:gd name="T64" fmla="*/ 36 w 64"/>
                    <a:gd name="T65" fmla="*/ 174 h 181"/>
                    <a:gd name="T66" fmla="*/ 33 w 64"/>
                    <a:gd name="T67" fmla="*/ 172 h 181"/>
                    <a:gd name="T68" fmla="*/ 31 w 64"/>
                    <a:gd name="T69" fmla="*/ 171 h 181"/>
                    <a:gd name="T70" fmla="*/ 27 w 64"/>
                    <a:gd name="T71" fmla="*/ 171 h 181"/>
                    <a:gd name="T72" fmla="*/ 23 w 64"/>
                    <a:gd name="T73" fmla="*/ 175 h 181"/>
                    <a:gd name="T74" fmla="*/ 19 w 64"/>
                    <a:gd name="T75" fmla="*/ 179 h 181"/>
                    <a:gd name="T76" fmla="*/ 16 w 64"/>
                    <a:gd name="T77" fmla="*/ 181 h 181"/>
                    <a:gd name="T78" fmla="*/ 12 w 64"/>
                    <a:gd name="T79" fmla="*/ 176 h 181"/>
                    <a:gd name="T80" fmla="*/ 5 w 64"/>
                    <a:gd name="T81" fmla="*/ 150 h 181"/>
                    <a:gd name="T82" fmla="*/ 0 w 64"/>
                    <a:gd name="T83" fmla="*/ 109 h 181"/>
                    <a:gd name="T84" fmla="*/ 1 w 64"/>
                    <a:gd name="T85" fmla="*/ 70 h 181"/>
                    <a:gd name="T86" fmla="*/ 7 w 64"/>
                    <a:gd name="T87" fmla="*/ 36 h 181"/>
                    <a:gd name="T88" fmla="*/ 17 w 64"/>
                    <a:gd name="T89" fmla="*/ 11 h 18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4"/>
                    <a:gd name="T136" fmla="*/ 0 h 181"/>
                    <a:gd name="T137" fmla="*/ 64 w 64"/>
                    <a:gd name="T138" fmla="*/ 181 h 18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4" h="181">
                      <a:moveTo>
                        <a:pt x="24" y="4"/>
                      </a:moveTo>
                      <a:lnTo>
                        <a:pt x="28" y="1"/>
                      </a:lnTo>
                      <a:lnTo>
                        <a:pt x="31" y="0"/>
                      </a:lnTo>
                      <a:lnTo>
                        <a:pt x="33" y="0"/>
                      </a:lnTo>
                      <a:lnTo>
                        <a:pt x="34" y="2"/>
                      </a:lnTo>
                      <a:lnTo>
                        <a:pt x="35" y="3"/>
                      </a:lnTo>
                      <a:lnTo>
                        <a:pt x="36" y="6"/>
                      </a:lnTo>
                      <a:lnTo>
                        <a:pt x="37" y="8"/>
                      </a:lnTo>
                      <a:lnTo>
                        <a:pt x="38" y="10"/>
                      </a:lnTo>
                      <a:lnTo>
                        <a:pt x="40" y="11"/>
                      </a:lnTo>
                      <a:lnTo>
                        <a:pt x="42" y="11"/>
                      </a:lnTo>
                      <a:lnTo>
                        <a:pt x="44" y="11"/>
                      </a:lnTo>
                      <a:lnTo>
                        <a:pt x="47" y="10"/>
                      </a:lnTo>
                      <a:lnTo>
                        <a:pt x="50" y="10"/>
                      </a:lnTo>
                      <a:lnTo>
                        <a:pt x="53" y="9"/>
                      </a:lnTo>
                      <a:lnTo>
                        <a:pt x="56" y="8"/>
                      </a:lnTo>
                      <a:lnTo>
                        <a:pt x="58" y="7"/>
                      </a:lnTo>
                      <a:lnTo>
                        <a:pt x="61" y="7"/>
                      </a:lnTo>
                      <a:lnTo>
                        <a:pt x="62" y="8"/>
                      </a:lnTo>
                      <a:lnTo>
                        <a:pt x="64" y="9"/>
                      </a:lnTo>
                      <a:lnTo>
                        <a:pt x="64" y="11"/>
                      </a:lnTo>
                      <a:lnTo>
                        <a:pt x="63" y="14"/>
                      </a:lnTo>
                      <a:lnTo>
                        <a:pt x="62" y="17"/>
                      </a:lnTo>
                      <a:lnTo>
                        <a:pt x="61" y="18"/>
                      </a:lnTo>
                      <a:lnTo>
                        <a:pt x="58" y="20"/>
                      </a:lnTo>
                      <a:lnTo>
                        <a:pt x="56" y="22"/>
                      </a:lnTo>
                      <a:lnTo>
                        <a:pt x="54" y="24"/>
                      </a:lnTo>
                      <a:lnTo>
                        <a:pt x="51" y="27"/>
                      </a:lnTo>
                      <a:lnTo>
                        <a:pt x="49" y="31"/>
                      </a:lnTo>
                      <a:lnTo>
                        <a:pt x="46" y="37"/>
                      </a:lnTo>
                      <a:lnTo>
                        <a:pt x="44" y="44"/>
                      </a:lnTo>
                      <a:lnTo>
                        <a:pt x="43" y="53"/>
                      </a:lnTo>
                      <a:lnTo>
                        <a:pt x="42" y="64"/>
                      </a:lnTo>
                      <a:lnTo>
                        <a:pt x="41" y="76"/>
                      </a:lnTo>
                      <a:lnTo>
                        <a:pt x="40" y="88"/>
                      </a:lnTo>
                      <a:lnTo>
                        <a:pt x="41" y="100"/>
                      </a:lnTo>
                      <a:lnTo>
                        <a:pt x="41" y="112"/>
                      </a:lnTo>
                      <a:lnTo>
                        <a:pt x="42" y="124"/>
                      </a:lnTo>
                      <a:lnTo>
                        <a:pt x="43" y="135"/>
                      </a:lnTo>
                      <a:lnTo>
                        <a:pt x="45" y="144"/>
                      </a:lnTo>
                      <a:lnTo>
                        <a:pt x="47" y="153"/>
                      </a:lnTo>
                      <a:lnTo>
                        <a:pt x="50" y="158"/>
                      </a:lnTo>
                      <a:lnTo>
                        <a:pt x="52" y="161"/>
                      </a:lnTo>
                      <a:lnTo>
                        <a:pt x="54" y="164"/>
                      </a:lnTo>
                      <a:lnTo>
                        <a:pt x="56" y="166"/>
                      </a:lnTo>
                      <a:lnTo>
                        <a:pt x="57" y="168"/>
                      </a:lnTo>
                      <a:lnTo>
                        <a:pt x="58" y="169"/>
                      </a:lnTo>
                      <a:lnTo>
                        <a:pt x="59" y="170"/>
                      </a:lnTo>
                      <a:lnTo>
                        <a:pt x="59" y="171"/>
                      </a:lnTo>
                      <a:lnTo>
                        <a:pt x="60" y="172"/>
                      </a:lnTo>
                      <a:lnTo>
                        <a:pt x="60" y="174"/>
                      </a:lnTo>
                      <a:lnTo>
                        <a:pt x="59" y="176"/>
                      </a:lnTo>
                      <a:lnTo>
                        <a:pt x="58" y="177"/>
                      </a:lnTo>
                      <a:lnTo>
                        <a:pt x="57" y="178"/>
                      </a:lnTo>
                      <a:lnTo>
                        <a:pt x="55" y="178"/>
                      </a:lnTo>
                      <a:lnTo>
                        <a:pt x="53" y="178"/>
                      </a:lnTo>
                      <a:lnTo>
                        <a:pt x="51" y="178"/>
                      </a:lnTo>
                      <a:lnTo>
                        <a:pt x="49" y="178"/>
                      </a:lnTo>
                      <a:lnTo>
                        <a:pt x="47" y="178"/>
                      </a:lnTo>
                      <a:lnTo>
                        <a:pt x="45" y="178"/>
                      </a:lnTo>
                      <a:lnTo>
                        <a:pt x="43" y="177"/>
                      </a:lnTo>
                      <a:lnTo>
                        <a:pt x="41" y="177"/>
                      </a:lnTo>
                      <a:lnTo>
                        <a:pt x="40" y="177"/>
                      </a:lnTo>
                      <a:lnTo>
                        <a:pt x="38" y="176"/>
                      </a:lnTo>
                      <a:lnTo>
                        <a:pt x="37" y="175"/>
                      </a:lnTo>
                      <a:lnTo>
                        <a:pt x="36" y="174"/>
                      </a:lnTo>
                      <a:lnTo>
                        <a:pt x="35" y="173"/>
                      </a:lnTo>
                      <a:lnTo>
                        <a:pt x="33" y="172"/>
                      </a:lnTo>
                      <a:lnTo>
                        <a:pt x="32" y="172"/>
                      </a:lnTo>
                      <a:lnTo>
                        <a:pt x="31" y="171"/>
                      </a:lnTo>
                      <a:lnTo>
                        <a:pt x="30" y="171"/>
                      </a:lnTo>
                      <a:lnTo>
                        <a:pt x="27" y="171"/>
                      </a:lnTo>
                      <a:lnTo>
                        <a:pt x="25" y="173"/>
                      </a:lnTo>
                      <a:lnTo>
                        <a:pt x="23" y="175"/>
                      </a:lnTo>
                      <a:lnTo>
                        <a:pt x="21" y="177"/>
                      </a:lnTo>
                      <a:lnTo>
                        <a:pt x="19" y="179"/>
                      </a:lnTo>
                      <a:lnTo>
                        <a:pt x="18" y="181"/>
                      </a:lnTo>
                      <a:lnTo>
                        <a:pt x="16" y="181"/>
                      </a:lnTo>
                      <a:lnTo>
                        <a:pt x="14" y="180"/>
                      </a:lnTo>
                      <a:lnTo>
                        <a:pt x="12" y="176"/>
                      </a:lnTo>
                      <a:lnTo>
                        <a:pt x="10" y="170"/>
                      </a:lnTo>
                      <a:lnTo>
                        <a:pt x="5" y="150"/>
                      </a:lnTo>
                      <a:lnTo>
                        <a:pt x="2" y="130"/>
                      </a:lnTo>
                      <a:lnTo>
                        <a:pt x="0" y="109"/>
                      </a:lnTo>
                      <a:lnTo>
                        <a:pt x="0" y="89"/>
                      </a:lnTo>
                      <a:lnTo>
                        <a:pt x="1" y="70"/>
                      </a:lnTo>
                      <a:lnTo>
                        <a:pt x="3" y="52"/>
                      </a:lnTo>
                      <a:lnTo>
                        <a:pt x="7" y="36"/>
                      </a:lnTo>
                      <a:lnTo>
                        <a:pt x="12" y="23"/>
                      </a:lnTo>
                      <a:lnTo>
                        <a:pt x="17" y="11"/>
                      </a:lnTo>
                      <a:lnTo>
                        <a:pt x="24" y="4"/>
                      </a:lnTo>
                      <a:close/>
                    </a:path>
                  </a:pathLst>
                </a:custGeom>
                <a:solidFill>
                  <a:srgbClr val="F8F8F8"/>
                </a:solidFill>
                <a:ln w="0">
                  <a:solidFill>
                    <a:srgbClr val="F8F8F8"/>
                  </a:solidFill>
                  <a:prstDash val="solid"/>
                  <a:round/>
                  <a:headEnd/>
                  <a:tailEnd/>
                </a:ln>
              </p:spPr>
              <p:txBody>
                <a:bodyPr/>
                <a:lstStyle/>
                <a:p>
                  <a:endParaRPr lang="fr-FR"/>
                </a:p>
              </p:txBody>
            </p:sp>
            <p:sp>
              <p:nvSpPr>
                <p:cNvPr id="5197" name="Freeform 75"/>
                <p:cNvSpPr>
                  <a:spLocks/>
                </p:cNvSpPr>
                <p:nvPr/>
              </p:nvSpPr>
              <p:spPr bwMode="auto">
                <a:xfrm>
                  <a:off x="1119" y="2422"/>
                  <a:ext cx="60" cy="177"/>
                </a:xfrm>
                <a:custGeom>
                  <a:avLst/>
                  <a:gdLst>
                    <a:gd name="T0" fmla="*/ 26 w 60"/>
                    <a:gd name="T1" fmla="*/ 1 h 177"/>
                    <a:gd name="T2" fmla="*/ 31 w 60"/>
                    <a:gd name="T3" fmla="*/ 1 h 177"/>
                    <a:gd name="T4" fmla="*/ 33 w 60"/>
                    <a:gd name="T5" fmla="*/ 4 h 177"/>
                    <a:gd name="T6" fmla="*/ 34 w 60"/>
                    <a:gd name="T7" fmla="*/ 9 h 177"/>
                    <a:gd name="T8" fmla="*/ 37 w 60"/>
                    <a:gd name="T9" fmla="*/ 12 h 177"/>
                    <a:gd name="T10" fmla="*/ 41 w 60"/>
                    <a:gd name="T11" fmla="*/ 12 h 177"/>
                    <a:gd name="T12" fmla="*/ 47 w 60"/>
                    <a:gd name="T13" fmla="*/ 11 h 177"/>
                    <a:gd name="T14" fmla="*/ 52 w 60"/>
                    <a:gd name="T15" fmla="*/ 9 h 177"/>
                    <a:gd name="T16" fmla="*/ 57 w 60"/>
                    <a:gd name="T17" fmla="*/ 8 h 177"/>
                    <a:gd name="T18" fmla="*/ 59 w 60"/>
                    <a:gd name="T19" fmla="*/ 9 h 177"/>
                    <a:gd name="T20" fmla="*/ 59 w 60"/>
                    <a:gd name="T21" fmla="*/ 14 h 177"/>
                    <a:gd name="T22" fmla="*/ 56 w 60"/>
                    <a:gd name="T23" fmla="*/ 18 h 177"/>
                    <a:gd name="T24" fmla="*/ 52 w 60"/>
                    <a:gd name="T25" fmla="*/ 21 h 177"/>
                    <a:gd name="T26" fmla="*/ 48 w 60"/>
                    <a:gd name="T27" fmla="*/ 27 h 177"/>
                    <a:gd name="T28" fmla="*/ 43 w 60"/>
                    <a:gd name="T29" fmla="*/ 36 h 177"/>
                    <a:gd name="T30" fmla="*/ 39 w 60"/>
                    <a:gd name="T31" fmla="*/ 53 h 177"/>
                    <a:gd name="T32" fmla="*/ 38 w 60"/>
                    <a:gd name="T33" fmla="*/ 74 h 177"/>
                    <a:gd name="T34" fmla="*/ 37 w 60"/>
                    <a:gd name="T35" fmla="*/ 98 h 177"/>
                    <a:gd name="T36" fmla="*/ 39 w 60"/>
                    <a:gd name="T37" fmla="*/ 122 h 177"/>
                    <a:gd name="T38" fmla="*/ 42 w 60"/>
                    <a:gd name="T39" fmla="*/ 142 h 177"/>
                    <a:gd name="T40" fmla="*/ 46 w 60"/>
                    <a:gd name="T41" fmla="*/ 156 h 177"/>
                    <a:gd name="T42" fmla="*/ 50 w 60"/>
                    <a:gd name="T43" fmla="*/ 163 h 177"/>
                    <a:gd name="T44" fmla="*/ 53 w 60"/>
                    <a:gd name="T45" fmla="*/ 166 h 177"/>
                    <a:gd name="T46" fmla="*/ 56 w 60"/>
                    <a:gd name="T47" fmla="*/ 167 h 177"/>
                    <a:gd name="T48" fmla="*/ 56 w 60"/>
                    <a:gd name="T49" fmla="*/ 169 h 177"/>
                    <a:gd name="T50" fmla="*/ 56 w 60"/>
                    <a:gd name="T51" fmla="*/ 172 h 177"/>
                    <a:gd name="T52" fmla="*/ 54 w 60"/>
                    <a:gd name="T53" fmla="*/ 174 h 177"/>
                    <a:gd name="T54" fmla="*/ 50 w 60"/>
                    <a:gd name="T55" fmla="*/ 175 h 177"/>
                    <a:gd name="T56" fmla="*/ 46 w 60"/>
                    <a:gd name="T57" fmla="*/ 175 h 177"/>
                    <a:gd name="T58" fmla="*/ 42 w 60"/>
                    <a:gd name="T59" fmla="*/ 174 h 177"/>
                    <a:gd name="T60" fmla="*/ 39 w 60"/>
                    <a:gd name="T61" fmla="*/ 174 h 177"/>
                    <a:gd name="T62" fmla="*/ 36 w 60"/>
                    <a:gd name="T63" fmla="*/ 172 h 177"/>
                    <a:gd name="T64" fmla="*/ 34 w 60"/>
                    <a:gd name="T65" fmla="*/ 171 h 177"/>
                    <a:gd name="T66" fmla="*/ 31 w 60"/>
                    <a:gd name="T67" fmla="*/ 169 h 177"/>
                    <a:gd name="T68" fmla="*/ 28 w 60"/>
                    <a:gd name="T69" fmla="*/ 168 h 177"/>
                    <a:gd name="T70" fmla="*/ 25 w 60"/>
                    <a:gd name="T71" fmla="*/ 168 h 177"/>
                    <a:gd name="T72" fmla="*/ 20 w 60"/>
                    <a:gd name="T73" fmla="*/ 171 h 177"/>
                    <a:gd name="T74" fmla="*/ 17 w 60"/>
                    <a:gd name="T75" fmla="*/ 175 h 177"/>
                    <a:gd name="T76" fmla="*/ 14 w 60"/>
                    <a:gd name="T77" fmla="*/ 177 h 177"/>
                    <a:gd name="T78" fmla="*/ 10 w 60"/>
                    <a:gd name="T79" fmla="*/ 172 h 177"/>
                    <a:gd name="T80" fmla="*/ 4 w 60"/>
                    <a:gd name="T81" fmla="*/ 148 h 177"/>
                    <a:gd name="T82" fmla="*/ 0 w 60"/>
                    <a:gd name="T83" fmla="*/ 110 h 177"/>
                    <a:gd name="T84" fmla="*/ 1 w 60"/>
                    <a:gd name="T85" fmla="*/ 72 h 177"/>
                    <a:gd name="T86" fmla="*/ 6 w 60"/>
                    <a:gd name="T87" fmla="*/ 37 h 177"/>
                    <a:gd name="T88" fmla="*/ 16 w 60"/>
                    <a:gd name="T89" fmla="*/ 12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0"/>
                    <a:gd name="T136" fmla="*/ 0 h 177"/>
                    <a:gd name="T137" fmla="*/ 60 w 60"/>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0" h="177">
                      <a:moveTo>
                        <a:pt x="22" y="4"/>
                      </a:moveTo>
                      <a:lnTo>
                        <a:pt x="26" y="1"/>
                      </a:lnTo>
                      <a:lnTo>
                        <a:pt x="29" y="0"/>
                      </a:lnTo>
                      <a:lnTo>
                        <a:pt x="31" y="1"/>
                      </a:lnTo>
                      <a:lnTo>
                        <a:pt x="32" y="2"/>
                      </a:lnTo>
                      <a:lnTo>
                        <a:pt x="33" y="4"/>
                      </a:lnTo>
                      <a:lnTo>
                        <a:pt x="33" y="7"/>
                      </a:lnTo>
                      <a:lnTo>
                        <a:pt x="34" y="9"/>
                      </a:lnTo>
                      <a:lnTo>
                        <a:pt x="35" y="11"/>
                      </a:lnTo>
                      <a:lnTo>
                        <a:pt x="37" y="12"/>
                      </a:lnTo>
                      <a:lnTo>
                        <a:pt x="39" y="12"/>
                      </a:lnTo>
                      <a:lnTo>
                        <a:pt x="41" y="12"/>
                      </a:lnTo>
                      <a:lnTo>
                        <a:pt x="44" y="12"/>
                      </a:lnTo>
                      <a:lnTo>
                        <a:pt x="47" y="11"/>
                      </a:lnTo>
                      <a:lnTo>
                        <a:pt x="49" y="10"/>
                      </a:lnTo>
                      <a:lnTo>
                        <a:pt x="52" y="9"/>
                      </a:lnTo>
                      <a:lnTo>
                        <a:pt x="55" y="8"/>
                      </a:lnTo>
                      <a:lnTo>
                        <a:pt x="57" y="8"/>
                      </a:lnTo>
                      <a:lnTo>
                        <a:pt x="58" y="8"/>
                      </a:lnTo>
                      <a:lnTo>
                        <a:pt x="59" y="9"/>
                      </a:lnTo>
                      <a:lnTo>
                        <a:pt x="60" y="12"/>
                      </a:lnTo>
                      <a:lnTo>
                        <a:pt x="59" y="14"/>
                      </a:lnTo>
                      <a:lnTo>
                        <a:pt x="58" y="16"/>
                      </a:lnTo>
                      <a:lnTo>
                        <a:pt x="56" y="18"/>
                      </a:lnTo>
                      <a:lnTo>
                        <a:pt x="55" y="20"/>
                      </a:lnTo>
                      <a:lnTo>
                        <a:pt x="52" y="21"/>
                      </a:lnTo>
                      <a:lnTo>
                        <a:pt x="50" y="24"/>
                      </a:lnTo>
                      <a:lnTo>
                        <a:pt x="48" y="27"/>
                      </a:lnTo>
                      <a:lnTo>
                        <a:pt x="45" y="31"/>
                      </a:lnTo>
                      <a:lnTo>
                        <a:pt x="43" y="36"/>
                      </a:lnTo>
                      <a:lnTo>
                        <a:pt x="41" y="44"/>
                      </a:lnTo>
                      <a:lnTo>
                        <a:pt x="39" y="53"/>
                      </a:lnTo>
                      <a:lnTo>
                        <a:pt x="38" y="63"/>
                      </a:lnTo>
                      <a:lnTo>
                        <a:pt x="38" y="74"/>
                      </a:lnTo>
                      <a:lnTo>
                        <a:pt x="37" y="86"/>
                      </a:lnTo>
                      <a:lnTo>
                        <a:pt x="37" y="98"/>
                      </a:lnTo>
                      <a:lnTo>
                        <a:pt x="38" y="110"/>
                      </a:lnTo>
                      <a:lnTo>
                        <a:pt x="39" y="122"/>
                      </a:lnTo>
                      <a:lnTo>
                        <a:pt x="40" y="133"/>
                      </a:lnTo>
                      <a:lnTo>
                        <a:pt x="42" y="142"/>
                      </a:lnTo>
                      <a:lnTo>
                        <a:pt x="44" y="151"/>
                      </a:lnTo>
                      <a:lnTo>
                        <a:pt x="46" y="156"/>
                      </a:lnTo>
                      <a:lnTo>
                        <a:pt x="48" y="160"/>
                      </a:lnTo>
                      <a:lnTo>
                        <a:pt x="50" y="163"/>
                      </a:lnTo>
                      <a:lnTo>
                        <a:pt x="52" y="165"/>
                      </a:lnTo>
                      <a:lnTo>
                        <a:pt x="53" y="166"/>
                      </a:lnTo>
                      <a:lnTo>
                        <a:pt x="55" y="167"/>
                      </a:lnTo>
                      <a:lnTo>
                        <a:pt x="56" y="167"/>
                      </a:lnTo>
                      <a:lnTo>
                        <a:pt x="56" y="168"/>
                      </a:lnTo>
                      <a:lnTo>
                        <a:pt x="56" y="169"/>
                      </a:lnTo>
                      <a:lnTo>
                        <a:pt x="56" y="171"/>
                      </a:lnTo>
                      <a:lnTo>
                        <a:pt x="56" y="172"/>
                      </a:lnTo>
                      <a:lnTo>
                        <a:pt x="55" y="174"/>
                      </a:lnTo>
                      <a:lnTo>
                        <a:pt x="54" y="174"/>
                      </a:lnTo>
                      <a:lnTo>
                        <a:pt x="52" y="175"/>
                      </a:lnTo>
                      <a:lnTo>
                        <a:pt x="50" y="175"/>
                      </a:lnTo>
                      <a:lnTo>
                        <a:pt x="48" y="175"/>
                      </a:lnTo>
                      <a:lnTo>
                        <a:pt x="46" y="175"/>
                      </a:lnTo>
                      <a:lnTo>
                        <a:pt x="44" y="174"/>
                      </a:lnTo>
                      <a:lnTo>
                        <a:pt x="42" y="174"/>
                      </a:lnTo>
                      <a:lnTo>
                        <a:pt x="40" y="174"/>
                      </a:lnTo>
                      <a:lnTo>
                        <a:pt x="39" y="174"/>
                      </a:lnTo>
                      <a:lnTo>
                        <a:pt x="37" y="173"/>
                      </a:lnTo>
                      <a:lnTo>
                        <a:pt x="36" y="172"/>
                      </a:lnTo>
                      <a:lnTo>
                        <a:pt x="35" y="172"/>
                      </a:lnTo>
                      <a:lnTo>
                        <a:pt x="34" y="171"/>
                      </a:lnTo>
                      <a:lnTo>
                        <a:pt x="32" y="170"/>
                      </a:lnTo>
                      <a:lnTo>
                        <a:pt x="31" y="169"/>
                      </a:lnTo>
                      <a:lnTo>
                        <a:pt x="30" y="168"/>
                      </a:lnTo>
                      <a:lnTo>
                        <a:pt x="28" y="168"/>
                      </a:lnTo>
                      <a:lnTo>
                        <a:pt x="27" y="168"/>
                      </a:lnTo>
                      <a:lnTo>
                        <a:pt x="25" y="168"/>
                      </a:lnTo>
                      <a:lnTo>
                        <a:pt x="22" y="169"/>
                      </a:lnTo>
                      <a:lnTo>
                        <a:pt x="20" y="171"/>
                      </a:lnTo>
                      <a:lnTo>
                        <a:pt x="19" y="173"/>
                      </a:lnTo>
                      <a:lnTo>
                        <a:pt x="17" y="175"/>
                      </a:lnTo>
                      <a:lnTo>
                        <a:pt x="16" y="177"/>
                      </a:lnTo>
                      <a:lnTo>
                        <a:pt x="14" y="177"/>
                      </a:lnTo>
                      <a:lnTo>
                        <a:pt x="12" y="175"/>
                      </a:lnTo>
                      <a:lnTo>
                        <a:pt x="10" y="172"/>
                      </a:lnTo>
                      <a:lnTo>
                        <a:pt x="8" y="166"/>
                      </a:lnTo>
                      <a:lnTo>
                        <a:pt x="4" y="148"/>
                      </a:lnTo>
                      <a:lnTo>
                        <a:pt x="2" y="129"/>
                      </a:lnTo>
                      <a:lnTo>
                        <a:pt x="0" y="110"/>
                      </a:lnTo>
                      <a:lnTo>
                        <a:pt x="0" y="91"/>
                      </a:lnTo>
                      <a:lnTo>
                        <a:pt x="1" y="72"/>
                      </a:lnTo>
                      <a:lnTo>
                        <a:pt x="3" y="54"/>
                      </a:lnTo>
                      <a:lnTo>
                        <a:pt x="6" y="37"/>
                      </a:lnTo>
                      <a:lnTo>
                        <a:pt x="10" y="23"/>
                      </a:lnTo>
                      <a:lnTo>
                        <a:pt x="16" y="12"/>
                      </a:lnTo>
                      <a:lnTo>
                        <a:pt x="22" y="4"/>
                      </a:lnTo>
                      <a:close/>
                    </a:path>
                  </a:pathLst>
                </a:custGeom>
                <a:solidFill>
                  <a:srgbClr val="FCFCFC"/>
                </a:solidFill>
                <a:ln w="0">
                  <a:solidFill>
                    <a:srgbClr val="FCFCFC"/>
                  </a:solidFill>
                  <a:prstDash val="solid"/>
                  <a:round/>
                  <a:headEnd/>
                  <a:tailEnd/>
                </a:ln>
              </p:spPr>
              <p:txBody>
                <a:bodyPr/>
                <a:lstStyle/>
                <a:p>
                  <a:endParaRPr lang="fr-FR"/>
                </a:p>
              </p:txBody>
            </p:sp>
            <p:sp>
              <p:nvSpPr>
                <p:cNvPr id="5198" name="Freeform 76"/>
                <p:cNvSpPr>
                  <a:spLocks/>
                </p:cNvSpPr>
                <p:nvPr/>
              </p:nvSpPr>
              <p:spPr bwMode="auto">
                <a:xfrm>
                  <a:off x="1121" y="2424"/>
                  <a:ext cx="55" cy="171"/>
                </a:xfrm>
                <a:custGeom>
                  <a:avLst/>
                  <a:gdLst>
                    <a:gd name="T0" fmla="*/ 24 w 55"/>
                    <a:gd name="T1" fmla="*/ 1 h 171"/>
                    <a:gd name="T2" fmla="*/ 28 w 55"/>
                    <a:gd name="T3" fmla="*/ 1 h 171"/>
                    <a:gd name="T4" fmla="*/ 30 w 55"/>
                    <a:gd name="T5" fmla="*/ 4 h 171"/>
                    <a:gd name="T6" fmla="*/ 32 w 55"/>
                    <a:gd name="T7" fmla="*/ 9 h 171"/>
                    <a:gd name="T8" fmla="*/ 34 w 55"/>
                    <a:gd name="T9" fmla="*/ 12 h 171"/>
                    <a:gd name="T10" fmla="*/ 38 w 55"/>
                    <a:gd name="T11" fmla="*/ 12 h 171"/>
                    <a:gd name="T12" fmla="*/ 43 w 55"/>
                    <a:gd name="T13" fmla="*/ 11 h 171"/>
                    <a:gd name="T14" fmla="*/ 48 w 55"/>
                    <a:gd name="T15" fmla="*/ 9 h 171"/>
                    <a:gd name="T16" fmla="*/ 52 w 55"/>
                    <a:gd name="T17" fmla="*/ 7 h 171"/>
                    <a:gd name="T18" fmla="*/ 55 w 55"/>
                    <a:gd name="T19" fmla="*/ 9 h 171"/>
                    <a:gd name="T20" fmla="*/ 55 w 55"/>
                    <a:gd name="T21" fmla="*/ 13 h 171"/>
                    <a:gd name="T22" fmla="*/ 52 w 55"/>
                    <a:gd name="T23" fmla="*/ 17 h 171"/>
                    <a:gd name="T24" fmla="*/ 48 w 55"/>
                    <a:gd name="T25" fmla="*/ 20 h 171"/>
                    <a:gd name="T26" fmla="*/ 44 w 55"/>
                    <a:gd name="T27" fmla="*/ 25 h 171"/>
                    <a:gd name="T28" fmla="*/ 40 w 55"/>
                    <a:gd name="T29" fmla="*/ 35 h 171"/>
                    <a:gd name="T30" fmla="*/ 36 w 55"/>
                    <a:gd name="T31" fmla="*/ 51 h 171"/>
                    <a:gd name="T32" fmla="*/ 34 w 55"/>
                    <a:gd name="T33" fmla="*/ 72 h 171"/>
                    <a:gd name="T34" fmla="*/ 34 w 55"/>
                    <a:gd name="T35" fmla="*/ 96 h 171"/>
                    <a:gd name="T36" fmla="*/ 35 w 55"/>
                    <a:gd name="T37" fmla="*/ 119 h 171"/>
                    <a:gd name="T38" fmla="*/ 38 w 55"/>
                    <a:gd name="T39" fmla="*/ 139 h 171"/>
                    <a:gd name="T40" fmla="*/ 42 w 55"/>
                    <a:gd name="T41" fmla="*/ 154 h 171"/>
                    <a:gd name="T42" fmla="*/ 46 w 55"/>
                    <a:gd name="T43" fmla="*/ 161 h 171"/>
                    <a:gd name="T44" fmla="*/ 50 w 55"/>
                    <a:gd name="T45" fmla="*/ 164 h 171"/>
                    <a:gd name="T46" fmla="*/ 52 w 55"/>
                    <a:gd name="T47" fmla="*/ 164 h 171"/>
                    <a:gd name="T48" fmla="*/ 53 w 55"/>
                    <a:gd name="T49" fmla="*/ 165 h 171"/>
                    <a:gd name="T50" fmla="*/ 53 w 55"/>
                    <a:gd name="T51" fmla="*/ 168 h 171"/>
                    <a:gd name="T52" fmla="*/ 51 w 55"/>
                    <a:gd name="T53" fmla="*/ 170 h 171"/>
                    <a:gd name="T54" fmla="*/ 47 w 55"/>
                    <a:gd name="T55" fmla="*/ 170 h 171"/>
                    <a:gd name="T56" fmla="*/ 43 w 55"/>
                    <a:gd name="T57" fmla="*/ 170 h 171"/>
                    <a:gd name="T58" fmla="*/ 39 w 55"/>
                    <a:gd name="T59" fmla="*/ 170 h 171"/>
                    <a:gd name="T60" fmla="*/ 36 w 55"/>
                    <a:gd name="T61" fmla="*/ 169 h 171"/>
                    <a:gd name="T62" fmla="*/ 33 w 55"/>
                    <a:gd name="T63" fmla="*/ 168 h 171"/>
                    <a:gd name="T64" fmla="*/ 31 w 55"/>
                    <a:gd name="T65" fmla="*/ 167 h 171"/>
                    <a:gd name="T66" fmla="*/ 29 w 55"/>
                    <a:gd name="T67" fmla="*/ 165 h 171"/>
                    <a:gd name="T68" fmla="*/ 26 w 55"/>
                    <a:gd name="T69" fmla="*/ 164 h 171"/>
                    <a:gd name="T70" fmla="*/ 22 w 55"/>
                    <a:gd name="T71" fmla="*/ 164 h 171"/>
                    <a:gd name="T72" fmla="*/ 18 w 55"/>
                    <a:gd name="T73" fmla="*/ 166 h 171"/>
                    <a:gd name="T74" fmla="*/ 15 w 55"/>
                    <a:gd name="T75" fmla="*/ 170 h 171"/>
                    <a:gd name="T76" fmla="*/ 12 w 55"/>
                    <a:gd name="T77" fmla="*/ 171 h 171"/>
                    <a:gd name="T78" fmla="*/ 8 w 55"/>
                    <a:gd name="T79" fmla="*/ 167 h 171"/>
                    <a:gd name="T80" fmla="*/ 3 w 55"/>
                    <a:gd name="T81" fmla="*/ 146 h 171"/>
                    <a:gd name="T82" fmla="*/ 0 w 55"/>
                    <a:gd name="T83" fmla="*/ 110 h 171"/>
                    <a:gd name="T84" fmla="*/ 1 w 55"/>
                    <a:gd name="T85" fmla="*/ 72 h 171"/>
                    <a:gd name="T86" fmla="*/ 5 w 55"/>
                    <a:gd name="T87" fmla="*/ 37 h 171"/>
                    <a:gd name="T88" fmla="*/ 14 w 55"/>
                    <a:gd name="T89" fmla="*/ 11 h 1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5"/>
                    <a:gd name="T136" fmla="*/ 0 h 171"/>
                    <a:gd name="T137" fmla="*/ 55 w 55"/>
                    <a:gd name="T138" fmla="*/ 171 h 17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5" h="171">
                      <a:moveTo>
                        <a:pt x="20" y="3"/>
                      </a:moveTo>
                      <a:lnTo>
                        <a:pt x="24" y="1"/>
                      </a:lnTo>
                      <a:lnTo>
                        <a:pt x="27" y="0"/>
                      </a:lnTo>
                      <a:lnTo>
                        <a:pt x="28" y="1"/>
                      </a:lnTo>
                      <a:lnTo>
                        <a:pt x="30" y="2"/>
                      </a:lnTo>
                      <a:lnTo>
                        <a:pt x="30" y="4"/>
                      </a:lnTo>
                      <a:lnTo>
                        <a:pt x="31" y="7"/>
                      </a:lnTo>
                      <a:lnTo>
                        <a:pt x="32" y="9"/>
                      </a:lnTo>
                      <a:lnTo>
                        <a:pt x="33" y="11"/>
                      </a:lnTo>
                      <a:lnTo>
                        <a:pt x="34" y="12"/>
                      </a:lnTo>
                      <a:lnTo>
                        <a:pt x="36" y="12"/>
                      </a:lnTo>
                      <a:lnTo>
                        <a:pt x="38" y="12"/>
                      </a:lnTo>
                      <a:lnTo>
                        <a:pt x="41" y="12"/>
                      </a:lnTo>
                      <a:lnTo>
                        <a:pt x="43" y="11"/>
                      </a:lnTo>
                      <a:lnTo>
                        <a:pt x="46" y="10"/>
                      </a:lnTo>
                      <a:lnTo>
                        <a:pt x="48" y="9"/>
                      </a:lnTo>
                      <a:lnTo>
                        <a:pt x="51" y="8"/>
                      </a:lnTo>
                      <a:lnTo>
                        <a:pt x="52" y="7"/>
                      </a:lnTo>
                      <a:lnTo>
                        <a:pt x="54" y="8"/>
                      </a:lnTo>
                      <a:lnTo>
                        <a:pt x="55" y="9"/>
                      </a:lnTo>
                      <a:lnTo>
                        <a:pt x="55" y="11"/>
                      </a:lnTo>
                      <a:lnTo>
                        <a:pt x="55" y="13"/>
                      </a:lnTo>
                      <a:lnTo>
                        <a:pt x="54" y="15"/>
                      </a:lnTo>
                      <a:lnTo>
                        <a:pt x="52" y="17"/>
                      </a:lnTo>
                      <a:lnTo>
                        <a:pt x="50" y="18"/>
                      </a:lnTo>
                      <a:lnTo>
                        <a:pt x="48" y="20"/>
                      </a:lnTo>
                      <a:lnTo>
                        <a:pt x="46" y="22"/>
                      </a:lnTo>
                      <a:lnTo>
                        <a:pt x="44" y="25"/>
                      </a:lnTo>
                      <a:lnTo>
                        <a:pt x="42" y="29"/>
                      </a:lnTo>
                      <a:lnTo>
                        <a:pt x="40" y="35"/>
                      </a:lnTo>
                      <a:lnTo>
                        <a:pt x="38" y="42"/>
                      </a:lnTo>
                      <a:lnTo>
                        <a:pt x="36" y="51"/>
                      </a:lnTo>
                      <a:lnTo>
                        <a:pt x="35" y="61"/>
                      </a:lnTo>
                      <a:lnTo>
                        <a:pt x="34" y="72"/>
                      </a:lnTo>
                      <a:lnTo>
                        <a:pt x="34" y="84"/>
                      </a:lnTo>
                      <a:lnTo>
                        <a:pt x="34" y="96"/>
                      </a:lnTo>
                      <a:lnTo>
                        <a:pt x="34" y="108"/>
                      </a:lnTo>
                      <a:lnTo>
                        <a:pt x="35" y="119"/>
                      </a:lnTo>
                      <a:lnTo>
                        <a:pt x="37" y="130"/>
                      </a:lnTo>
                      <a:lnTo>
                        <a:pt x="38" y="139"/>
                      </a:lnTo>
                      <a:lnTo>
                        <a:pt x="40" y="147"/>
                      </a:lnTo>
                      <a:lnTo>
                        <a:pt x="42" y="154"/>
                      </a:lnTo>
                      <a:lnTo>
                        <a:pt x="45" y="158"/>
                      </a:lnTo>
                      <a:lnTo>
                        <a:pt x="46" y="161"/>
                      </a:lnTo>
                      <a:lnTo>
                        <a:pt x="48" y="163"/>
                      </a:lnTo>
                      <a:lnTo>
                        <a:pt x="50" y="164"/>
                      </a:lnTo>
                      <a:lnTo>
                        <a:pt x="51" y="164"/>
                      </a:lnTo>
                      <a:lnTo>
                        <a:pt x="52" y="164"/>
                      </a:lnTo>
                      <a:lnTo>
                        <a:pt x="53" y="164"/>
                      </a:lnTo>
                      <a:lnTo>
                        <a:pt x="53" y="165"/>
                      </a:lnTo>
                      <a:lnTo>
                        <a:pt x="54" y="166"/>
                      </a:lnTo>
                      <a:lnTo>
                        <a:pt x="53" y="168"/>
                      </a:lnTo>
                      <a:lnTo>
                        <a:pt x="52" y="169"/>
                      </a:lnTo>
                      <a:lnTo>
                        <a:pt x="51" y="170"/>
                      </a:lnTo>
                      <a:lnTo>
                        <a:pt x="49" y="170"/>
                      </a:lnTo>
                      <a:lnTo>
                        <a:pt x="47" y="170"/>
                      </a:lnTo>
                      <a:lnTo>
                        <a:pt x="45" y="170"/>
                      </a:lnTo>
                      <a:lnTo>
                        <a:pt x="43" y="170"/>
                      </a:lnTo>
                      <a:lnTo>
                        <a:pt x="41" y="170"/>
                      </a:lnTo>
                      <a:lnTo>
                        <a:pt x="39" y="170"/>
                      </a:lnTo>
                      <a:lnTo>
                        <a:pt x="38" y="170"/>
                      </a:lnTo>
                      <a:lnTo>
                        <a:pt x="36" y="169"/>
                      </a:lnTo>
                      <a:lnTo>
                        <a:pt x="35" y="169"/>
                      </a:lnTo>
                      <a:lnTo>
                        <a:pt x="33" y="168"/>
                      </a:lnTo>
                      <a:lnTo>
                        <a:pt x="32" y="167"/>
                      </a:lnTo>
                      <a:lnTo>
                        <a:pt x="31" y="167"/>
                      </a:lnTo>
                      <a:lnTo>
                        <a:pt x="30" y="166"/>
                      </a:lnTo>
                      <a:lnTo>
                        <a:pt x="29" y="165"/>
                      </a:lnTo>
                      <a:lnTo>
                        <a:pt x="27" y="164"/>
                      </a:lnTo>
                      <a:lnTo>
                        <a:pt x="26" y="164"/>
                      </a:lnTo>
                      <a:lnTo>
                        <a:pt x="25" y="164"/>
                      </a:lnTo>
                      <a:lnTo>
                        <a:pt x="22" y="164"/>
                      </a:lnTo>
                      <a:lnTo>
                        <a:pt x="20" y="165"/>
                      </a:lnTo>
                      <a:lnTo>
                        <a:pt x="18" y="166"/>
                      </a:lnTo>
                      <a:lnTo>
                        <a:pt x="17" y="169"/>
                      </a:lnTo>
                      <a:lnTo>
                        <a:pt x="15" y="170"/>
                      </a:lnTo>
                      <a:lnTo>
                        <a:pt x="14" y="171"/>
                      </a:lnTo>
                      <a:lnTo>
                        <a:pt x="12" y="171"/>
                      </a:lnTo>
                      <a:lnTo>
                        <a:pt x="10" y="170"/>
                      </a:lnTo>
                      <a:lnTo>
                        <a:pt x="8" y="167"/>
                      </a:lnTo>
                      <a:lnTo>
                        <a:pt x="6" y="161"/>
                      </a:lnTo>
                      <a:lnTo>
                        <a:pt x="3" y="146"/>
                      </a:lnTo>
                      <a:lnTo>
                        <a:pt x="1" y="128"/>
                      </a:lnTo>
                      <a:lnTo>
                        <a:pt x="0" y="110"/>
                      </a:lnTo>
                      <a:lnTo>
                        <a:pt x="0" y="91"/>
                      </a:lnTo>
                      <a:lnTo>
                        <a:pt x="1" y="72"/>
                      </a:lnTo>
                      <a:lnTo>
                        <a:pt x="3" y="54"/>
                      </a:lnTo>
                      <a:lnTo>
                        <a:pt x="5" y="37"/>
                      </a:lnTo>
                      <a:lnTo>
                        <a:pt x="9" y="23"/>
                      </a:lnTo>
                      <a:lnTo>
                        <a:pt x="14" y="11"/>
                      </a:lnTo>
                      <a:lnTo>
                        <a:pt x="20" y="3"/>
                      </a:lnTo>
                      <a:close/>
                    </a:path>
                  </a:pathLst>
                </a:custGeom>
                <a:solidFill>
                  <a:srgbClr val="FFFFFF"/>
                </a:solidFill>
                <a:ln w="0">
                  <a:solidFill>
                    <a:srgbClr val="FFFFFF"/>
                  </a:solidFill>
                  <a:prstDash val="solid"/>
                  <a:round/>
                  <a:headEnd/>
                  <a:tailEnd/>
                </a:ln>
              </p:spPr>
              <p:txBody>
                <a:bodyPr/>
                <a:lstStyle/>
                <a:p>
                  <a:endParaRPr lang="fr-FR"/>
                </a:p>
              </p:txBody>
            </p:sp>
            <p:sp>
              <p:nvSpPr>
                <p:cNvPr id="5199" name="Freeform 77"/>
                <p:cNvSpPr>
                  <a:spLocks/>
                </p:cNvSpPr>
                <p:nvPr/>
              </p:nvSpPr>
              <p:spPr bwMode="auto">
                <a:xfrm>
                  <a:off x="1139" y="2672"/>
                  <a:ext cx="293" cy="234"/>
                </a:xfrm>
                <a:custGeom>
                  <a:avLst/>
                  <a:gdLst>
                    <a:gd name="T0" fmla="*/ 293 w 293"/>
                    <a:gd name="T1" fmla="*/ 0 h 234"/>
                    <a:gd name="T2" fmla="*/ 290 w 293"/>
                    <a:gd name="T3" fmla="*/ 5 h 234"/>
                    <a:gd name="T4" fmla="*/ 283 w 293"/>
                    <a:gd name="T5" fmla="*/ 9 h 234"/>
                    <a:gd name="T6" fmla="*/ 274 w 293"/>
                    <a:gd name="T7" fmla="*/ 13 h 234"/>
                    <a:gd name="T8" fmla="*/ 261 w 293"/>
                    <a:gd name="T9" fmla="*/ 17 h 234"/>
                    <a:gd name="T10" fmla="*/ 247 w 293"/>
                    <a:gd name="T11" fmla="*/ 21 h 234"/>
                    <a:gd name="T12" fmla="*/ 230 w 293"/>
                    <a:gd name="T13" fmla="*/ 23 h 234"/>
                    <a:gd name="T14" fmla="*/ 211 w 293"/>
                    <a:gd name="T15" fmla="*/ 26 h 234"/>
                    <a:gd name="T16" fmla="*/ 191 w 293"/>
                    <a:gd name="T17" fmla="*/ 27 h 234"/>
                    <a:gd name="T18" fmla="*/ 169 w 293"/>
                    <a:gd name="T19" fmla="*/ 29 h 234"/>
                    <a:gd name="T20" fmla="*/ 147 w 293"/>
                    <a:gd name="T21" fmla="*/ 29 h 234"/>
                    <a:gd name="T22" fmla="*/ 0 w 293"/>
                    <a:gd name="T23" fmla="*/ 1 h 234"/>
                    <a:gd name="T24" fmla="*/ 0 w 293"/>
                    <a:gd name="T25" fmla="*/ 194 h 234"/>
                    <a:gd name="T26" fmla="*/ 2 w 293"/>
                    <a:gd name="T27" fmla="*/ 200 h 234"/>
                    <a:gd name="T28" fmla="*/ 8 w 293"/>
                    <a:gd name="T29" fmla="*/ 206 h 234"/>
                    <a:gd name="T30" fmla="*/ 17 w 293"/>
                    <a:gd name="T31" fmla="*/ 212 h 234"/>
                    <a:gd name="T32" fmla="*/ 29 w 293"/>
                    <a:gd name="T33" fmla="*/ 217 h 234"/>
                    <a:gd name="T34" fmla="*/ 43 w 293"/>
                    <a:gd name="T35" fmla="*/ 222 h 234"/>
                    <a:gd name="T36" fmla="*/ 61 w 293"/>
                    <a:gd name="T37" fmla="*/ 226 h 234"/>
                    <a:gd name="T38" fmla="*/ 80 w 293"/>
                    <a:gd name="T39" fmla="*/ 229 h 234"/>
                    <a:gd name="T40" fmla="*/ 101 w 293"/>
                    <a:gd name="T41" fmla="*/ 231 h 234"/>
                    <a:gd name="T42" fmla="*/ 123 w 293"/>
                    <a:gd name="T43" fmla="*/ 233 h 234"/>
                    <a:gd name="T44" fmla="*/ 147 w 293"/>
                    <a:gd name="T45" fmla="*/ 234 h 234"/>
                    <a:gd name="T46" fmla="*/ 170 w 293"/>
                    <a:gd name="T47" fmla="*/ 233 h 234"/>
                    <a:gd name="T48" fmla="*/ 193 w 293"/>
                    <a:gd name="T49" fmla="*/ 231 h 234"/>
                    <a:gd name="T50" fmla="*/ 214 w 293"/>
                    <a:gd name="T51" fmla="*/ 229 h 234"/>
                    <a:gd name="T52" fmla="*/ 233 w 293"/>
                    <a:gd name="T53" fmla="*/ 226 h 234"/>
                    <a:gd name="T54" fmla="*/ 250 w 293"/>
                    <a:gd name="T55" fmla="*/ 222 h 234"/>
                    <a:gd name="T56" fmla="*/ 265 w 293"/>
                    <a:gd name="T57" fmla="*/ 217 h 234"/>
                    <a:gd name="T58" fmla="*/ 277 w 293"/>
                    <a:gd name="T59" fmla="*/ 212 h 234"/>
                    <a:gd name="T60" fmla="*/ 286 w 293"/>
                    <a:gd name="T61" fmla="*/ 207 h 234"/>
                    <a:gd name="T62" fmla="*/ 291 w 293"/>
                    <a:gd name="T63" fmla="*/ 201 h 234"/>
                    <a:gd name="T64" fmla="*/ 293 w 293"/>
                    <a:gd name="T65" fmla="*/ 194 h 234"/>
                    <a:gd name="T66" fmla="*/ 293 w 293"/>
                    <a:gd name="T67" fmla="*/ 175 h 234"/>
                    <a:gd name="T68" fmla="*/ 293 w 293"/>
                    <a:gd name="T69" fmla="*/ 156 h 234"/>
                    <a:gd name="T70" fmla="*/ 293 w 293"/>
                    <a:gd name="T71" fmla="*/ 136 h 234"/>
                    <a:gd name="T72" fmla="*/ 293 w 293"/>
                    <a:gd name="T73" fmla="*/ 117 h 234"/>
                    <a:gd name="T74" fmla="*/ 293 w 293"/>
                    <a:gd name="T75" fmla="*/ 97 h 234"/>
                    <a:gd name="T76" fmla="*/ 293 w 293"/>
                    <a:gd name="T77" fmla="*/ 78 h 234"/>
                    <a:gd name="T78" fmla="*/ 293 w 293"/>
                    <a:gd name="T79" fmla="*/ 59 h 234"/>
                    <a:gd name="T80" fmla="*/ 293 w 293"/>
                    <a:gd name="T81" fmla="*/ 39 h 234"/>
                    <a:gd name="T82" fmla="*/ 293 w 293"/>
                    <a:gd name="T83" fmla="*/ 20 h 234"/>
                    <a:gd name="T84" fmla="*/ 293 w 293"/>
                    <a:gd name="T85" fmla="*/ 0 h 23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3"/>
                    <a:gd name="T130" fmla="*/ 0 h 234"/>
                    <a:gd name="T131" fmla="*/ 293 w 293"/>
                    <a:gd name="T132" fmla="*/ 234 h 23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3" h="234">
                      <a:moveTo>
                        <a:pt x="293" y="0"/>
                      </a:moveTo>
                      <a:lnTo>
                        <a:pt x="290" y="5"/>
                      </a:lnTo>
                      <a:lnTo>
                        <a:pt x="283" y="9"/>
                      </a:lnTo>
                      <a:lnTo>
                        <a:pt x="274" y="13"/>
                      </a:lnTo>
                      <a:lnTo>
                        <a:pt x="261" y="17"/>
                      </a:lnTo>
                      <a:lnTo>
                        <a:pt x="247" y="21"/>
                      </a:lnTo>
                      <a:lnTo>
                        <a:pt x="230" y="23"/>
                      </a:lnTo>
                      <a:lnTo>
                        <a:pt x="211" y="26"/>
                      </a:lnTo>
                      <a:lnTo>
                        <a:pt x="191" y="27"/>
                      </a:lnTo>
                      <a:lnTo>
                        <a:pt x="169" y="29"/>
                      </a:lnTo>
                      <a:lnTo>
                        <a:pt x="147" y="29"/>
                      </a:lnTo>
                      <a:lnTo>
                        <a:pt x="0" y="1"/>
                      </a:lnTo>
                      <a:lnTo>
                        <a:pt x="0" y="194"/>
                      </a:lnTo>
                      <a:lnTo>
                        <a:pt x="2" y="200"/>
                      </a:lnTo>
                      <a:lnTo>
                        <a:pt x="8" y="206"/>
                      </a:lnTo>
                      <a:lnTo>
                        <a:pt x="17" y="212"/>
                      </a:lnTo>
                      <a:lnTo>
                        <a:pt x="29" y="217"/>
                      </a:lnTo>
                      <a:lnTo>
                        <a:pt x="43" y="222"/>
                      </a:lnTo>
                      <a:lnTo>
                        <a:pt x="61" y="226"/>
                      </a:lnTo>
                      <a:lnTo>
                        <a:pt x="80" y="229"/>
                      </a:lnTo>
                      <a:lnTo>
                        <a:pt x="101" y="231"/>
                      </a:lnTo>
                      <a:lnTo>
                        <a:pt x="123" y="233"/>
                      </a:lnTo>
                      <a:lnTo>
                        <a:pt x="147" y="234"/>
                      </a:lnTo>
                      <a:lnTo>
                        <a:pt x="170" y="233"/>
                      </a:lnTo>
                      <a:lnTo>
                        <a:pt x="193" y="231"/>
                      </a:lnTo>
                      <a:lnTo>
                        <a:pt x="214" y="229"/>
                      </a:lnTo>
                      <a:lnTo>
                        <a:pt x="233" y="226"/>
                      </a:lnTo>
                      <a:lnTo>
                        <a:pt x="250" y="222"/>
                      </a:lnTo>
                      <a:lnTo>
                        <a:pt x="265" y="217"/>
                      </a:lnTo>
                      <a:lnTo>
                        <a:pt x="277" y="212"/>
                      </a:lnTo>
                      <a:lnTo>
                        <a:pt x="286" y="207"/>
                      </a:lnTo>
                      <a:lnTo>
                        <a:pt x="291" y="201"/>
                      </a:lnTo>
                      <a:lnTo>
                        <a:pt x="293" y="194"/>
                      </a:lnTo>
                      <a:lnTo>
                        <a:pt x="293" y="175"/>
                      </a:lnTo>
                      <a:lnTo>
                        <a:pt x="293" y="156"/>
                      </a:lnTo>
                      <a:lnTo>
                        <a:pt x="293" y="136"/>
                      </a:lnTo>
                      <a:lnTo>
                        <a:pt x="293" y="117"/>
                      </a:lnTo>
                      <a:lnTo>
                        <a:pt x="293" y="97"/>
                      </a:lnTo>
                      <a:lnTo>
                        <a:pt x="293" y="78"/>
                      </a:lnTo>
                      <a:lnTo>
                        <a:pt x="293" y="59"/>
                      </a:lnTo>
                      <a:lnTo>
                        <a:pt x="293" y="39"/>
                      </a:lnTo>
                      <a:lnTo>
                        <a:pt x="293" y="20"/>
                      </a:lnTo>
                      <a:lnTo>
                        <a:pt x="293" y="0"/>
                      </a:lnTo>
                      <a:close/>
                    </a:path>
                  </a:pathLst>
                </a:custGeom>
                <a:solidFill>
                  <a:srgbClr val="A0A0A0"/>
                </a:solidFill>
                <a:ln w="0">
                  <a:solidFill>
                    <a:srgbClr val="505050"/>
                  </a:solidFill>
                  <a:prstDash val="solid"/>
                  <a:round/>
                  <a:headEnd/>
                  <a:tailEnd/>
                </a:ln>
              </p:spPr>
              <p:txBody>
                <a:bodyPr/>
                <a:lstStyle/>
                <a:p>
                  <a:endParaRPr lang="fr-FR"/>
                </a:p>
              </p:txBody>
            </p:sp>
            <p:sp>
              <p:nvSpPr>
                <p:cNvPr id="5200" name="Freeform 78"/>
                <p:cNvSpPr>
                  <a:spLocks/>
                </p:cNvSpPr>
                <p:nvPr/>
              </p:nvSpPr>
              <p:spPr bwMode="auto">
                <a:xfrm>
                  <a:off x="1145" y="2675"/>
                  <a:ext cx="285" cy="230"/>
                </a:xfrm>
                <a:custGeom>
                  <a:avLst/>
                  <a:gdLst>
                    <a:gd name="T0" fmla="*/ 282 w 285"/>
                    <a:gd name="T1" fmla="*/ 4 h 230"/>
                    <a:gd name="T2" fmla="*/ 266 w 285"/>
                    <a:gd name="T3" fmla="*/ 12 h 230"/>
                    <a:gd name="T4" fmla="*/ 240 w 285"/>
                    <a:gd name="T5" fmla="*/ 18 h 230"/>
                    <a:gd name="T6" fmla="*/ 206 w 285"/>
                    <a:gd name="T7" fmla="*/ 23 h 230"/>
                    <a:gd name="T8" fmla="*/ 165 w 285"/>
                    <a:gd name="T9" fmla="*/ 26 h 230"/>
                    <a:gd name="T10" fmla="*/ 129 w 285"/>
                    <a:gd name="T11" fmla="*/ 24 h 230"/>
                    <a:gd name="T12" fmla="*/ 99 w 285"/>
                    <a:gd name="T13" fmla="*/ 19 h 230"/>
                    <a:gd name="T14" fmla="*/ 70 w 285"/>
                    <a:gd name="T15" fmla="*/ 15 h 230"/>
                    <a:gd name="T16" fmla="*/ 42 w 285"/>
                    <a:gd name="T17" fmla="*/ 9 h 230"/>
                    <a:gd name="T18" fmla="*/ 14 w 285"/>
                    <a:gd name="T19" fmla="*/ 4 h 230"/>
                    <a:gd name="T20" fmla="*/ 1 w 285"/>
                    <a:gd name="T21" fmla="*/ 12 h 230"/>
                    <a:gd name="T22" fmla="*/ 1 w 285"/>
                    <a:gd name="T23" fmla="*/ 34 h 230"/>
                    <a:gd name="T24" fmla="*/ 1 w 285"/>
                    <a:gd name="T25" fmla="*/ 55 h 230"/>
                    <a:gd name="T26" fmla="*/ 1 w 285"/>
                    <a:gd name="T27" fmla="*/ 77 h 230"/>
                    <a:gd name="T28" fmla="*/ 1 w 285"/>
                    <a:gd name="T29" fmla="*/ 98 h 230"/>
                    <a:gd name="T30" fmla="*/ 1 w 285"/>
                    <a:gd name="T31" fmla="*/ 117 h 230"/>
                    <a:gd name="T32" fmla="*/ 1 w 285"/>
                    <a:gd name="T33" fmla="*/ 134 h 230"/>
                    <a:gd name="T34" fmla="*/ 1 w 285"/>
                    <a:gd name="T35" fmla="*/ 150 h 230"/>
                    <a:gd name="T36" fmla="*/ 0 w 285"/>
                    <a:gd name="T37" fmla="*/ 167 h 230"/>
                    <a:gd name="T38" fmla="*/ 0 w 285"/>
                    <a:gd name="T39" fmla="*/ 184 h 230"/>
                    <a:gd name="T40" fmla="*/ 3 w 285"/>
                    <a:gd name="T41" fmla="*/ 198 h 230"/>
                    <a:gd name="T42" fmla="*/ 18 w 285"/>
                    <a:gd name="T43" fmla="*/ 209 h 230"/>
                    <a:gd name="T44" fmla="*/ 44 w 285"/>
                    <a:gd name="T45" fmla="*/ 219 h 230"/>
                    <a:gd name="T46" fmla="*/ 79 w 285"/>
                    <a:gd name="T47" fmla="*/ 225 h 230"/>
                    <a:gd name="T48" fmla="*/ 121 w 285"/>
                    <a:gd name="T49" fmla="*/ 229 h 230"/>
                    <a:gd name="T50" fmla="*/ 166 w 285"/>
                    <a:gd name="T51" fmla="*/ 229 h 230"/>
                    <a:gd name="T52" fmla="*/ 208 w 285"/>
                    <a:gd name="T53" fmla="*/ 225 h 230"/>
                    <a:gd name="T54" fmla="*/ 243 w 285"/>
                    <a:gd name="T55" fmla="*/ 218 h 230"/>
                    <a:gd name="T56" fmla="*/ 269 w 285"/>
                    <a:gd name="T57" fmla="*/ 208 h 230"/>
                    <a:gd name="T58" fmla="*/ 283 w 285"/>
                    <a:gd name="T59" fmla="*/ 197 h 230"/>
                    <a:gd name="T60" fmla="*/ 285 w 285"/>
                    <a:gd name="T61" fmla="*/ 183 h 230"/>
                    <a:gd name="T62" fmla="*/ 285 w 285"/>
                    <a:gd name="T63" fmla="*/ 166 h 230"/>
                    <a:gd name="T64" fmla="*/ 285 w 285"/>
                    <a:gd name="T65" fmla="*/ 149 h 230"/>
                    <a:gd name="T66" fmla="*/ 285 w 285"/>
                    <a:gd name="T67" fmla="*/ 132 h 230"/>
                    <a:gd name="T68" fmla="*/ 285 w 285"/>
                    <a:gd name="T69" fmla="*/ 116 h 230"/>
                    <a:gd name="T70" fmla="*/ 285 w 285"/>
                    <a:gd name="T71" fmla="*/ 96 h 230"/>
                    <a:gd name="T72" fmla="*/ 285 w 285"/>
                    <a:gd name="T73" fmla="*/ 75 h 230"/>
                    <a:gd name="T74" fmla="*/ 285 w 285"/>
                    <a:gd name="T75" fmla="*/ 53 h 230"/>
                    <a:gd name="T76" fmla="*/ 285 w 285"/>
                    <a:gd name="T77" fmla="*/ 32 h 230"/>
                    <a:gd name="T78" fmla="*/ 285 w 285"/>
                    <a:gd name="T79" fmla="*/ 10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85"/>
                    <a:gd name="T121" fmla="*/ 0 h 230"/>
                    <a:gd name="T122" fmla="*/ 285 w 285"/>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85" h="230">
                      <a:moveTo>
                        <a:pt x="285" y="0"/>
                      </a:moveTo>
                      <a:lnTo>
                        <a:pt x="282" y="4"/>
                      </a:lnTo>
                      <a:lnTo>
                        <a:pt x="275" y="8"/>
                      </a:lnTo>
                      <a:lnTo>
                        <a:pt x="266" y="12"/>
                      </a:lnTo>
                      <a:lnTo>
                        <a:pt x="254" y="15"/>
                      </a:lnTo>
                      <a:lnTo>
                        <a:pt x="240" y="18"/>
                      </a:lnTo>
                      <a:lnTo>
                        <a:pt x="224" y="21"/>
                      </a:lnTo>
                      <a:lnTo>
                        <a:pt x="206" y="23"/>
                      </a:lnTo>
                      <a:lnTo>
                        <a:pt x="186" y="25"/>
                      </a:lnTo>
                      <a:lnTo>
                        <a:pt x="165" y="26"/>
                      </a:lnTo>
                      <a:lnTo>
                        <a:pt x="143" y="27"/>
                      </a:lnTo>
                      <a:lnTo>
                        <a:pt x="129" y="24"/>
                      </a:lnTo>
                      <a:lnTo>
                        <a:pt x="114" y="22"/>
                      </a:lnTo>
                      <a:lnTo>
                        <a:pt x="99" y="19"/>
                      </a:lnTo>
                      <a:lnTo>
                        <a:pt x="85" y="17"/>
                      </a:lnTo>
                      <a:lnTo>
                        <a:pt x="70" y="15"/>
                      </a:lnTo>
                      <a:lnTo>
                        <a:pt x="56" y="12"/>
                      </a:lnTo>
                      <a:lnTo>
                        <a:pt x="42" y="9"/>
                      </a:lnTo>
                      <a:lnTo>
                        <a:pt x="28" y="7"/>
                      </a:lnTo>
                      <a:lnTo>
                        <a:pt x="14" y="4"/>
                      </a:lnTo>
                      <a:lnTo>
                        <a:pt x="1" y="1"/>
                      </a:lnTo>
                      <a:lnTo>
                        <a:pt x="1" y="12"/>
                      </a:lnTo>
                      <a:lnTo>
                        <a:pt x="1" y="23"/>
                      </a:lnTo>
                      <a:lnTo>
                        <a:pt x="1" y="34"/>
                      </a:lnTo>
                      <a:lnTo>
                        <a:pt x="1" y="45"/>
                      </a:lnTo>
                      <a:lnTo>
                        <a:pt x="1" y="55"/>
                      </a:lnTo>
                      <a:lnTo>
                        <a:pt x="1" y="66"/>
                      </a:lnTo>
                      <a:lnTo>
                        <a:pt x="1" y="77"/>
                      </a:lnTo>
                      <a:lnTo>
                        <a:pt x="1" y="88"/>
                      </a:lnTo>
                      <a:lnTo>
                        <a:pt x="1" y="98"/>
                      </a:lnTo>
                      <a:lnTo>
                        <a:pt x="1" y="109"/>
                      </a:lnTo>
                      <a:lnTo>
                        <a:pt x="1" y="117"/>
                      </a:lnTo>
                      <a:lnTo>
                        <a:pt x="1" y="126"/>
                      </a:lnTo>
                      <a:lnTo>
                        <a:pt x="1" y="134"/>
                      </a:lnTo>
                      <a:lnTo>
                        <a:pt x="1" y="142"/>
                      </a:lnTo>
                      <a:lnTo>
                        <a:pt x="1" y="150"/>
                      </a:lnTo>
                      <a:lnTo>
                        <a:pt x="1" y="159"/>
                      </a:lnTo>
                      <a:lnTo>
                        <a:pt x="0" y="167"/>
                      </a:lnTo>
                      <a:lnTo>
                        <a:pt x="0" y="175"/>
                      </a:lnTo>
                      <a:lnTo>
                        <a:pt x="0" y="184"/>
                      </a:lnTo>
                      <a:lnTo>
                        <a:pt x="0" y="192"/>
                      </a:lnTo>
                      <a:lnTo>
                        <a:pt x="3" y="198"/>
                      </a:lnTo>
                      <a:lnTo>
                        <a:pt x="9" y="204"/>
                      </a:lnTo>
                      <a:lnTo>
                        <a:pt x="18" y="209"/>
                      </a:lnTo>
                      <a:lnTo>
                        <a:pt x="29" y="214"/>
                      </a:lnTo>
                      <a:lnTo>
                        <a:pt x="44" y="219"/>
                      </a:lnTo>
                      <a:lnTo>
                        <a:pt x="60" y="222"/>
                      </a:lnTo>
                      <a:lnTo>
                        <a:pt x="79" y="225"/>
                      </a:lnTo>
                      <a:lnTo>
                        <a:pt x="99" y="228"/>
                      </a:lnTo>
                      <a:lnTo>
                        <a:pt x="121" y="229"/>
                      </a:lnTo>
                      <a:lnTo>
                        <a:pt x="143" y="230"/>
                      </a:lnTo>
                      <a:lnTo>
                        <a:pt x="166" y="229"/>
                      </a:lnTo>
                      <a:lnTo>
                        <a:pt x="188" y="227"/>
                      </a:lnTo>
                      <a:lnTo>
                        <a:pt x="208" y="225"/>
                      </a:lnTo>
                      <a:lnTo>
                        <a:pt x="227" y="222"/>
                      </a:lnTo>
                      <a:lnTo>
                        <a:pt x="243" y="218"/>
                      </a:lnTo>
                      <a:lnTo>
                        <a:pt x="257" y="213"/>
                      </a:lnTo>
                      <a:lnTo>
                        <a:pt x="269" y="208"/>
                      </a:lnTo>
                      <a:lnTo>
                        <a:pt x="278" y="203"/>
                      </a:lnTo>
                      <a:lnTo>
                        <a:pt x="283" y="197"/>
                      </a:lnTo>
                      <a:lnTo>
                        <a:pt x="285" y="191"/>
                      </a:lnTo>
                      <a:lnTo>
                        <a:pt x="285" y="183"/>
                      </a:lnTo>
                      <a:lnTo>
                        <a:pt x="285" y="174"/>
                      </a:lnTo>
                      <a:lnTo>
                        <a:pt x="285" y="166"/>
                      </a:lnTo>
                      <a:lnTo>
                        <a:pt x="285" y="157"/>
                      </a:lnTo>
                      <a:lnTo>
                        <a:pt x="285" y="149"/>
                      </a:lnTo>
                      <a:lnTo>
                        <a:pt x="285" y="141"/>
                      </a:lnTo>
                      <a:lnTo>
                        <a:pt x="285" y="132"/>
                      </a:lnTo>
                      <a:lnTo>
                        <a:pt x="285" y="124"/>
                      </a:lnTo>
                      <a:lnTo>
                        <a:pt x="285" y="116"/>
                      </a:lnTo>
                      <a:lnTo>
                        <a:pt x="285" y="107"/>
                      </a:lnTo>
                      <a:lnTo>
                        <a:pt x="285" y="96"/>
                      </a:lnTo>
                      <a:lnTo>
                        <a:pt x="285" y="86"/>
                      </a:lnTo>
                      <a:lnTo>
                        <a:pt x="285" y="75"/>
                      </a:lnTo>
                      <a:lnTo>
                        <a:pt x="285" y="64"/>
                      </a:lnTo>
                      <a:lnTo>
                        <a:pt x="285" y="53"/>
                      </a:lnTo>
                      <a:lnTo>
                        <a:pt x="285" y="43"/>
                      </a:lnTo>
                      <a:lnTo>
                        <a:pt x="285" y="32"/>
                      </a:lnTo>
                      <a:lnTo>
                        <a:pt x="285" y="21"/>
                      </a:lnTo>
                      <a:lnTo>
                        <a:pt x="285" y="10"/>
                      </a:lnTo>
                      <a:lnTo>
                        <a:pt x="285" y="0"/>
                      </a:lnTo>
                      <a:close/>
                    </a:path>
                  </a:pathLst>
                </a:custGeom>
                <a:solidFill>
                  <a:srgbClr val="A0A0A0"/>
                </a:solidFill>
                <a:ln w="0">
                  <a:solidFill>
                    <a:srgbClr val="A0A0A0"/>
                  </a:solidFill>
                  <a:prstDash val="solid"/>
                  <a:round/>
                  <a:headEnd/>
                  <a:tailEnd/>
                </a:ln>
              </p:spPr>
              <p:txBody>
                <a:bodyPr/>
                <a:lstStyle/>
                <a:p>
                  <a:endParaRPr lang="fr-FR"/>
                </a:p>
              </p:txBody>
            </p:sp>
            <p:sp>
              <p:nvSpPr>
                <p:cNvPr id="5201" name="Freeform 79"/>
                <p:cNvSpPr>
                  <a:spLocks/>
                </p:cNvSpPr>
                <p:nvPr/>
              </p:nvSpPr>
              <p:spPr bwMode="auto">
                <a:xfrm>
                  <a:off x="1152" y="2676"/>
                  <a:ext cx="277" cy="228"/>
                </a:xfrm>
                <a:custGeom>
                  <a:avLst/>
                  <a:gdLst>
                    <a:gd name="T0" fmla="*/ 273 w 277"/>
                    <a:gd name="T1" fmla="*/ 4 h 228"/>
                    <a:gd name="T2" fmla="*/ 258 w 277"/>
                    <a:gd name="T3" fmla="*/ 12 h 228"/>
                    <a:gd name="T4" fmla="*/ 232 w 277"/>
                    <a:gd name="T5" fmla="*/ 18 h 228"/>
                    <a:gd name="T6" fmla="*/ 199 w 277"/>
                    <a:gd name="T7" fmla="*/ 23 h 228"/>
                    <a:gd name="T8" fmla="*/ 160 w 277"/>
                    <a:gd name="T9" fmla="*/ 26 h 228"/>
                    <a:gd name="T10" fmla="*/ 124 w 277"/>
                    <a:gd name="T11" fmla="*/ 25 h 228"/>
                    <a:gd name="T12" fmla="*/ 95 w 277"/>
                    <a:gd name="T13" fmla="*/ 21 h 228"/>
                    <a:gd name="T14" fmla="*/ 67 w 277"/>
                    <a:gd name="T15" fmla="*/ 16 h 228"/>
                    <a:gd name="T16" fmla="*/ 39 w 277"/>
                    <a:gd name="T17" fmla="*/ 11 h 228"/>
                    <a:gd name="T18" fmla="*/ 13 w 277"/>
                    <a:gd name="T19" fmla="*/ 7 h 228"/>
                    <a:gd name="T20" fmla="*/ 0 w 277"/>
                    <a:gd name="T21" fmla="*/ 16 h 228"/>
                    <a:gd name="T22" fmla="*/ 0 w 277"/>
                    <a:gd name="T23" fmla="*/ 39 h 228"/>
                    <a:gd name="T24" fmla="*/ 0 w 277"/>
                    <a:gd name="T25" fmla="*/ 63 h 228"/>
                    <a:gd name="T26" fmla="*/ 0 w 277"/>
                    <a:gd name="T27" fmla="*/ 87 h 228"/>
                    <a:gd name="T28" fmla="*/ 0 w 277"/>
                    <a:gd name="T29" fmla="*/ 111 h 228"/>
                    <a:gd name="T30" fmla="*/ 0 w 277"/>
                    <a:gd name="T31" fmla="*/ 130 h 228"/>
                    <a:gd name="T32" fmla="*/ 0 w 277"/>
                    <a:gd name="T33" fmla="*/ 144 h 228"/>
                    <a:gd name="T34" fmla="*/ 0 w 277"/>
                    <a:gd name="T35" fmla="*/ 158 h 228"/>
                    <a:gd name="T36" fmla="*/ 0 w 277"/>
                    <a:gd name="T37" fmla="*/ 172 h 228"/>
                    <a:gd name="T38" fmla="*/ 0 w 277"/>
                    <a:gd name="T39" fmla="*/ 186 h 228"/>
                    <a:gd name="T40" fmla="*/ 3 w 277"/>
                    <a:gd name="T41" fmla="*/ 199 h 228"/>
                    <a:gd name="T42" fmla="*/ 18 w 277"/>
                    <a:gd name="T43" fmla="*/ 209 h 228"/>
                    <a:gd name="T44" fmla="*/ 43 w 277"/>
                    <a:gd name="T45" fmla="*/ 218 h 228"/>
                    <a:gd name="T46" fmla="*/ 77 w 277"/>
                    <a:gd name="T47" fmla="*/ 224 h 228"/>
                    <a:gd name="T48" fmla="*/ 117 w 277"/>
                    <a:gd name="T49" fmla="*/ 227 h 228"/>
                    <a:gd name="T50" fmla="*/ 161 w 277"/>
                    <a:gd name="T51" fmla="*/ 227 h 228"/>
                    <a:gd name="T52" fmla="*/ 201 w 277"/>
                    <a:gd name="T53" fmla="*/ 223 h 228"/>
                    <a:gd name="T54" fmla="*/ 235 w 277"/>
                    <a:gd name="T55" fmla="*/ 216 h 228"/>
                    <a:gd name="T56" fmla="*/ 261 w 277"/>
                    <a:gd name="T57" fmla="*/ 206 h 228"/>
                    <a:gd name="T58" fmla="*/ 275 w 277"/>
                    <a:gd name="T59" fmla="*/ 195 h 228"/>
                    <a:gd name="T60" fmla="*/ 276 w 277"/>
                    <a:gd name="T61" fmla="*/ 182 h 228"/>
                    <a:gd name="T62" fmla="*/ 276 w 277"/>
                    <a:gd name="T63" fmla="*/ 168 h 228"/>
                    <a:gd name="T64" fmla="*/ 276 w 277"/>
                    <a:gd name="T65" fmla="*/ 154 h 228"/>
                    <a:gd name="T66" fmla="*/ 276 w 277"/>
                    <a:gd name="T67" fmla="*/ 140 h 228"/>
                    <a:gd name="T68" fmla="*/ 276 w 277"/>
                    <a:gd name="T69" fmla="*/ 126 h 228"/>
                    <a:gd name="T70" fmla="*/ 276 w 277"/>
                    <a:gd name="T71" fmla="*/ 107 h 228"/>
                    <a:gd name="T72" fmla="*/ 276 w 277"/>
                    <a:gd name="T73" fmla="*/ 84 h 228"/>
                    <a:gd name="T74" fmla="*/ 276 w 277"/>
                    <a:gd name="T75" fmla="*/ 60 h 228"/>
                    <a:gd name="T76" fmla="*/ 276 w 277"/>
                    <a:gd name="T77" fmla="*/ 36 h 228"/>
                    <a:gd name="T78" fmla="*/ 276 w 277"/>
                    <a:gd name="T79" fmla="*/ 12 h 22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7"/>
                    <a:gd name="T121" fmla="*/ 0 h 228"/>
                    <a:gd name="T122" fmla="*/ 277 w 277"/>
                    <a:gd name="T123" fmla="*/ 228 h 22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7" h="228">
                      <a:moveTo>
                        <a:pt x="276" y="0"/>
                      </a:moveTo>
                      <a:lnTo>
                        <a:pt x="273" y="4"/>
                      </a:lnTo>
                      <a:lnTo>
                        <a:pt x="267" y="8"/>
                      </a:lnTo>
                      <a:lnTo>
                        <a:pt x="258" y="12"/>
                      </a:lnTo>
                      <a:lnTo>
                        <a:pt x="246" y="15"/>
                      </a:lnTo>
                      <a:lnTo>
                        <a:pt x="232" y="18"/>
                      </a:lnTo>
                      <a:lnTo>
                        <a:pt x="217" y="21"/>
                      </a:lnTo>
                      <a:lnTo>
                        <a:pt x="199" y="23"/>
                      </a:lnTo>
                      <a:lnTo>
                        <a:pt x="180" y="25"/>
                      </a:lnTo>
                      <a:lnTo>
                        <a:pt x="160" y="26"/>
                      </a:lnTo>
                      <a:lnTo>
                        <a:pt x="139" y="27"/>
                      </a:lnTo>
                      <a:lnTo>
                        <a:pt x="124" y="25"/>
                      </a:lnTo>
                      <a:lnTo>
                        <a:pt x="109" y="23"/>
                      </a:lnTo>
                      <a:lnTo>
                        <a:pt x="95" y="21"/>
                      </a:lnTo>
                      <a:lnTo>
                        <a:pt x="81" y="18"/>
                      </a:lnTo>
                      <a:lnTo>
                        <a:pt x="67" y="16"/>
                      </a:lnTo>
                      <a:lnTo>
                        <a:pt x="53" y="14"/>
                      </a:lnTo>
                      <a:lnTo>
                        <a:pt x="39" y="11"/>
                      </a:lnTo>
                      <a:lnTo>
                        <a:pt x="26" y="9"/>
                      </a:lnTo>
                      <a:lnTo>
                        <a:pt x="13" y="7"/>
                      </a:lnTo>
                      <a:lnTo>
                        <a:pt x="0" y="4"/>
                      </a:lnTo>
                      <a:lnTo>
                        <a:pt x="0" y="16"/>
                      </a:lnTo>
                      <a:lnTo>
                        <a:pt x="0" y="28"/>
                      </a:lnTo>
                      <a:lnTo>
                        <a:pt x="0" y="39"/>
                      </a:lnTo>
                      <a:lnTo>
                        <a:pt x="0" y="51"/>
                      </a:lnTo>
                      <a:lnTo>
                        <a:pt x="0" y="63"/>
                      </a:lnTo>
                      <a:lnTo>
                        <a:pt x="0" y="75"/>
                      </a:lnTo>
                      <a:lnTo>
                        <a:pt x="0" y="87"/>
                      </a:lnTo>
                      <a:lnTo>
                        <a:pt x="0" y="99"/>
                      </a:lnTo>
                      <a:lnTo>
                        <a:pt x="0" y="111"/>
                      </a:lnTo>
                      <a:lnTo>
                        <a:pt x="0" y="123"/>
                      </a:lnTo>
                      <a:lnTo>
                        <a:pt x="0" y="130"/>
                      </a:lnTo>
                      <a:lnTo>
                        <a:pt x="0" y="137"/>
                      </a:lnTo>
                      <a:lnTo>
                        <a:pt x="0" y="144"/>
                      </a:lnTo>
                      <a:lnTo>
                        <a:pt x="0" y="151"/>
                      </a:lnTo>
                      <a:lnTo>
                        <a:pt x="0" y="158"/>
                      </a:lnTo>
                      <a:lnTo>
                        <a:pt x="0" y="165"/>
                      </a:lnTo>
                      <a:lnTo>
                        <a:pt x="0" y="172"/>
                      </a:lnTo>
                      <a:lnTo>
                        <a:pt x="0" y="179"/>
                      </a:lnTo>
                      <a:lnTo>
                        <a:pt x="0" y="186"/>
                      </a:lnTo>
                      <a:lnTo>
                        <a:pt x="0" y="193"/>
                      </a:lnTo>
                      <a:lnTo>
                        <a:pt x="3" y="199"/>
                      </a:lnTo>
                      <a:lnTo>
                        <a:pt x="9" y="204"/>
                      </a:lnTo>
                      <a:lnTo>
                        <a:pt x="18" y="209"/>
                      </a:lnTo>
                      <a:lnTo>
                        <a:pt x="29" y="214"/>
                      </a:lnTo>
                      <a:lnTo>
                        <a:pt x="43" y="218"/>
                      </a:lnTo>
                      <a:lnTo>
                        <a:pt x="59" y="221"/>
                      </a:lnTo>
                      <a:lnTo>
                        <a:pt x="77" y="224"/>
                      </a:lnTo>
                      <a:lnTo>
                        <a:pt x="96" y="226"/>
                      </a:lnTo>
                      <a:lnTo>
                        <a:pt x="117" y="227"/>
                      </a:lnTo>
                      <a:lnTo>
                        <a:pt x="139" y="228"/>
                      </a:lnTo>
                      <a:lnTo>
                        <a:pt x="161" y="227"/>
                      </a:lnTo>
                      <a:lnTo>
                        <a:pt x="182" y="225"/>
                      </a:lnTo>
                      <a:lnTo>
                        <a:pt x="201" y="223"/>
                      </a:lnTo>
                      <a:lnTo>
                        <a:pt x="219" y="220"/>
                      </a:lnTo>
                      <a:lnTo>
                        <a:pt x="235" y="216"/>
                      </a:lnTo>
                      <a:lnTo>
                        <a:pt x="249" y="211"/>
                      </a:lnTo>
                      <a:lnTo>
                        <a:pt x="261" y="206"/>
                      </a:lnTo>
                      <a:lnTo>
                        <a:pt x="269" y="201"/>
                      </a:lnTo>
                      <a:lnTo>
                        <a:pt x="275" y="195"/>
                      </a:lnTo>
                      <a:lnTo>
                        <a:pt x="277" y="189"/>
                      </a:lnTo>
                      <a:lnTo>
                        <a:pt x="276" y="182"/>
                      </a:lnTo>
                      <a:lnTo>
                        <a:pt x="276" y="175"/>
                      </a:lnTo>
                      <a:lnTo>
                        <a:pt x="276" y="168"/>
                      </a:lnTo>
                      <a:lnTo>
                        <a:pt x="276" y="161"/>
                      </a:lnTo>
                      <a:lnTo>
                        <a:pt x="276" y="154"/>
                      </a:lnTo>
                      <a:lnTo>
                        <a:pt x="276" y="147"/>
                      </a:lnTo>
                      <a:lnTo>
                        <a:pt x="276" y="140"/>
                      </a:lnTo>
                      <a:lnTo>
                        <a:pt x="276" y="133"/>
                      </a:lnTo>
                      <a:lnTo>
                        <a:pt x="276" y="126"/>
                      </a:lnTo>
                      <a:lnTo>
                        <a:pt x="276" y="119"/>
                      </a:lnTo>
                      <a:lnTo>
                        <a:pt x="276" y="107"/>
                      </a:lnTo>
                      <a:lnTo>
                        <a:pt x="276" y="95"/>
                      </a:lnTo>
                      <a:lnTo>
                        <a:pt x="276" y="84"/>
                      </a:lnTo>
                      <a:lnTo>
                        <a:pt x="276" y="72"/>
                      </a:lnTo>
                      <a:lnTo>
                        <a:pt x="276" y="60"/>
                      </a:lnTo>
                      <a:lnTo>
                        <a:pt x="276" y="48"/>
                      </a:lnTo>
                      <a:lnTo>
                        <a:pt x="276" y="36"/>
                      </a:lnTo>
                      <a:lnTo>
                        <a:pt x="276" y="24"/>
                      </a:lnTo>
                      <a:lnTo>
                        <a:pt x="276" y="12"/>
                      </a:lnTo>
                      <a:lnTo>
                        <a:pt x="276" y="0"/>
                      </a:lnTo>
                      <a:close/>
                    </a:path>
                  </a:pathLst>
                </a:custGeom>
                <a:solidFill>
                  <a:srgbClr val="B0B0B0"/>
                </a:solidFill>
                <a:ln w="0">
                  <a:solidFill>
                    <a:srgbClr val="B0B0B0"/>
                  </a:solidFill>
                  <a:prstDash val="solid"/>
                  <a:round/>
                  <a:headEnd/>
                  <a:tailEnd/>
                </a:ln>
              </p:spPr>
              <p:txBody>
                <a:bodyPr/>
                <a:lstStyle/>
                <a:p>
                  <a:endParaRPr lang="fr-FR"/>
                </a:p>
              </p:txBody>
            </p:sp>
            <p:sp>
              <p:nvSpPr>
                <p:cNvPr id="5202" name="Freeform 80"/>
                <p:cNvSpPr>
                  <a:spLocks/>
                </p:cNvSpPr>
                <p:nvPr/>
              </p:nvSpPr>
              <p:spPr bwMode="auto">
                <a:xfrm>
                  <a:off x="1158" y="2679"/>
                  <a:ext cx="269" cy="224"/>
                </a:xfrm>
                <a:custGeom>
                  <a:avLst/>
                  <a:gdLst>
                    <a:gd name="T0" fmla="*/ 265 w 269"/>
                    <a:gd name="T1" fmla="*/ 3 h 224"/>
                    <a:gd name="T2" fmla="*/ 250 w 269"/>
                    <a:gd name="T3" fmla="*/ 10 h 224"/>
                    <a:gd name="T4" fmla="*/ 226 w 269"/>
                    <a:gd name="T5" fmla="*/ 16 h 224"/>
                    <a:gd name="T6" fmla="*/ 194 w 269"/>
                    <a:gd name="T7" fmla="*/ 21 h 224"/>
                    <a:gd name="T8" fmla="*/ 156 w 269"/>
                    <a:gd name="T9" fmla="*/ 24 h 224"/>
                    <a:gd name="T10" fmla="*/ 121 w 269"/>
                    <a:gd name="T11" fmla="*/ 23 h 224"/>
                    <a:gd name="T12" fmla="*/ 91 w 269"/>
                    <a:gd name="T13" fmla="*/ 20 h 224"/>
                    <a:gd name="T14" fmla="*/ 63 w 269"/>
                    <a:gd name="T15" fmla="*/ 16 h 224"/>
                    <a:gd name="T16" fmla="*/ 37 w 269"/>
                    <a:gd name="T17" fmla="*/ 12 h 224"/>
                    <a:gd name="T18" fmla="*/ 12 w 269"/>
                    <a:gd name="T19" fmla="*/ 7 h 224"/>
                    <a:gd name="T20" fmla="*/ 1 w 269"/>
                    <a:gd name="T21" fmla="*/ 17 h 224"/>
                    <a:gd name="T22" fmla="*/ 1 w 269"/>
                    <a:gd name="T23" fmla="*/ 43 h 224"/>
                    <a:gd name="T24" fmla="*/ 1 w 269"/>
                    <a:gd name="T25" fmla="*/ 69 h 224"/>
                    <a:gd name="T26" fmla="*/ 1 w 269"/>
                    <a:gd name="T27" fmla="*/ 95 h 224"/>
                    <a:gd name="T28" fmla="*/ 1 w 269"/>
                    <a:gd name="T29" fmla="*/ 121 h 224"/>
                    <a:gd name="T30" fmla="*/ 0 w 269"/>
                    <a:gd name="T31" fmla="*/ 140 h 224"/>
                    <a:gd name="T32" fmla="*/ 0 w 269"/>
                    <a:gd name="T33" fmla="*/ 151 h 224"/>
                    <a:gd name="T34" fmla="*/ 0 w 269"/>
                    <a:gd name="T35" fmla="*/ 163 h 224"/>
                    <a:gd name="T36" fmla="*/ 0 w 269"/>
                    <a:gd name="T37" fmla="*/ 174 h 224"/>
                    <a:gd name="T38" fmla="*/ 0 w 269"/>
                    <a:gd name="T39" fmla="*/ 185 h 224"/>
                    <a:gd name="T40" fmla="*/ 4 w 269"/>
                    <a:gd name="T41" fmla="*/ 197 h 224"/>
                    <a:gd name="T42" fmla="*/ 19 w 269"/>
                    <a:gd name="T43" fmla="*/ 207 h 224"/>
                    <a:gd name="T44" fmla="*/ 44 w 269"/>
                    <a:gd name="T45" fmla="*/ 215 h 224"/>
                    <a:gd name="T46" fmla="*/ 76 w 269"/>
                    <a:gd name="T47" fmla="*/ 221 h 224"/>
                    <a:gd name="T48" fmla="*/ 114 w 269"/>
                    <a:gd name="T49" fmla="*/ 224 h 224"/>
                    <a:gd name="T50" fmla="*/ 156 w 269"/>
                    <a:gd name="T51" fmla="*/ 223 h 224"/>
                    <a:gd name="T52" fmla="*/ 195 w 269"/>
                    <a:gd name="T53" fmla="*/ 219 h 224"/>
                    <a:gd name="T54" fmla="*/ 229 w 269"/>
                    <a:gd name="T55" fmla="*/ 212 h 224"/>
                    <a:gd name="T56" fmla="*/ 253 w 269"/>
                    <a:gd name="T57" fmla="*/ 202 h 224"/>
                    <a:gd name="T58" fmla="*/ 267 w 269"/>
                    <a:gd name="T59" fmla="*/ 191 h 224"/>
                    <a:gd name="T60" fmla="*/ 269 w 269"/>
                    <a:gd name="T61" fmla="*/ 180 h 224"/>
                    <a:gd name="T62" fmla="*/ 269 w 269"/>
                    <a:gd name="T63" fmla="*/ 169 h 224"/>
                    <a:gd name="T64" fmla="*/ 269 w 269"/>
                    <a:gd name="T65" fmla="*/ 157 h 224"/>
                    <a:gd name="T66" fmla="*/ 269 w 269"/>
                    <a:gd name="T67" fmla="*/ 146 h 224"/>
                    <a:gd name="T68" fmla="*/ 269 w 269"/>
                    <a:gd name="T69" fmla="*/ 135 h 224"/>
                    <a:gd name="T70" fmla="*/ 268 w 269"/>
                    <a:gd name="T71" fmla="*/ 116 h 224"/>
                    <a:gd name="T72" fmla="*/ 268 w 269"/>
                    <a:gd name="T73" fmla="*/ 90 h 224"/>
                    <a:gd name="T74" fmla="*/ 268 w 269"/>
                    <a:gd name="T75" fmla="*/ 64 h 224"/>
                    <a:gd name="T76" fmla="*/ 268 w 269"/>
                    <a:gd name="T77" fmla="*/ 38 h 224"/>
                    <a:gd name="T78" fmla="*/ 268 w 269"/>
                    <a:gd name="T79" fmla="*/ 13 h 22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9"/>
                    <a:gd name="T121" fmla="*/ 0 h 224"/>
                    <a:gd name="T122" fmla="*/ 269 w 269"/>
                    <a:gd name="T123" fmla="*/ 224 h 22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9" h="224">
                      <a:moveTo>
                        <a:pt x="268" y="0"/>
                      </a:moveTo>
                      <a:lnTo>
                        <a:pt x="265" y="3"/>
                      </a:lnTo>
                      <a:lnTo>
                        <a:pt x="259" y="7"/>
                      </a:lnTo>
                      <a:lnTo>
                        <a:pt x="250" y="10"/>
                      </a:lnTo>
                      <a:lnTo>
                        <a:pt x="239" y="13"/>
                      </a:lnTo>
                      <a:lnTo>
                        <a:pt x="226" y="16"/>
                      </a:lnTo>
                      <a:lnTo>
                        <a:pt x="210" y="19"/>
                      </a:lnTo>
                      <a:lnTo>
                        <a:pt x="194" y="21"/>
                      </a:lnTo>
                      <a:lnTo>
                        <a:pt x="175" y="23"/>
                      </a:lnTo>
                      <a:lnTo>
                        <a:pt x="156" y="24"/>
                      </a:lnTo>
                      <a:lnTo>
                        <a:pt x="135" y="25"/>
                      </a:lnTo>
                      <a:lnTo>
                        <a:pt x="121" y="23"/>
                      </a:lnTo>
                      <a:lnTo>
                        <a:pt x="106" y="22"/>
                      </a:lnTo>
                      <a:lnTo>
                        <a:pt x="91" y="20"/>
                      </a:lnTo>
                      <a:lnTo>
                        <a:pt x="77" y="18"/>
                      </a:lnTo>
                      <a:lnTo>
                        <a:pt x="63" y="16"/>
                      </a:lnTo>
                      <a:lnTo>
                        <a:pt x="50" y="14"/>
                      </a:lnTo>
                      <a:lnTo>
                        <a:pt x="37" y="12"/>
                      </a:lnTo>
                      <a:lnTo>
                        <a:pt x="24" y="10"/>
                      </a:lnTo>
                      <a:lnTo>
                        <a:pt x="12" y="7"/>
                      </a:lnTo>
                      <a:lnTo>
                        <a:pt x="1" y="4"/>
                      </a:lnTo>
                      <a:lnTo>
                        <a:pt x="1" y="17"/>
                      </a:lnTo>
                      <a:lnTo>
                        <a:pt x="1" y="30"/>
                      </a:lnTo>
                      <a:lnTo>
                        <a:pt x="1" y="43"/>
                      </a:lnTo>
                      <a:lnTo>
                        <a:pt x="1" y="56"/>
                      </a:lnTo>
                      <a:lnTo>
                        <a:pt x="1" y="69"/>
                      </a:lnTo>
                      <a:lnTo>
                        <a:pt x="1" y="82"/>
                      </a:lnTo>
                      <a:lnTo>
                        <a:pt x="1" y="95"/>
                      </a:lnTo>
                      <a:lnTo>
                        <a:pt x="1" y="108"/>
                      </a:lnTo>
                      <a:lnTo>
                        <a:pt x="1" y="121"/>
                      </a:lnTo>
                      <a:lnTo>
                        <a:pt x="1" y="135"/>
                      </a:lnTo>
                      <a:lnTo>
                        <a:pt x="0" y="140"/>
                      </a:lnTo>
                      <a:lnTo>
                        <a:pt x="0" y="146"/>
                      </a:lnTo>
                      <a:lnTo>
                        <a:pt x="0" y="151"/>
                      </a:lnTo>
                      <a:lnTo>
                        <a:pt x="0" y="157"/>
                      </a:lnTo>
                      <a:lnTo>
                        <a:pt x="0" y="163"/>
                      </a:lnTo>
                      <a:lnTo>
                        <a:pt x="0" y="168"/>
                      </a:lnTo>
                      <a:lnTo>
                        <a:pt x="0" y="174"/>
                      </a:lnTo>
                      <a:lnTo>
                        <a:pt x="0" y="180"/>
                      </a:lnTo>
                      <a:lnTo>
                        <a:pt x="0" y="185"/>
                      </a:lnTo>
                      <a:lnTo>
                        <a:pt x="0" y="191"/>
                      </a:lnTo>
                      <a:lnTo>
                        <a:pt x="4" y="197"/>
                      </a:lnTo>
                      <a:lnTo>
                        <a:pt x="10" y="202"/>
                      </a:lnTo>
                      <a:lnTo>
                        <a:pt x="19" y="207"/>
                      </a:lnTo>
                      <a:lnTo>
                        <a:pt x="30" y="211"/>
                      </a:lnTo>
                      <a:lnTo>
                        <a:pt x="44" y="215"/>
                      </a:lnTo>
                      <a:lnTo>
                        <a:pt x="59" y="218"/>
                      </a:lnTo>
                      <a:lnTo>
                        <a:pt x="76" y="221"/>
                      </a:lnTo>
                      <a:lnTo>
                        <a:pt x="94" y="223"/>
                      </a:lnTo>
                      <a:lnTo>
                        <a:pt x="114" y="224"/>
                      </a:lnTo>
                      <a:lnTo>
                        <a:pt x="134" y="224"/>
                      </a:lnTo>
                      <a:lnTo>
                        <a:pt x="156" y="223"/>
                      </a:lnTo>
                      <a:lnTo>
                        <a:pt x="176" y="222"/>
                      </a:lnTo>
                      <a:lnTo>
                        <a:pt x="195" y="219"/>
                      </a:lnTo>
                      <a:lnTo>
                        <a:pt x="213" y="216"/>
                      </a:lnTo>
                      <a:lnTo>
                        <a:pt x="229" y="212"/>
                      </a:lnTo>
                      <a:lnTo>
                        <a:pt x="242" y="207"/>
                      </a:lnTo>
                      <a:lnTo>
                        <a:pt x="253" y="202"/>
                      </a:lnTo>
                      <a:lnTo>
                        <a:pt x="261" y="197"/>
                      </a:lnTo>
                      <a:lnTo>
                        <a:pt x="267" y="191"/>
                      </a:lnTo>
                      <a:lnTo>
                        <a:pt x="269" y="185"/>
                      </a:lnTo>
                      <a:lnTo>
                        <a:pt x="269" y="180"/>
                      </a:lnTo>
                      <a:lnTo>
                        <a:pt x="269" y="174"/>
                      </a:lnTo>
                      <a:lnTo>
                        <a:pt x="269" y="169"/>
                      </a:lnTo>
                      <a:lnTo>
                        <a:pt x="269" y="163"/>
                      </a:lnTo>
                      <a:lnTo>
                        <a:pt x="269" y="157"/>
                      </a:lnTo>
                      <a:lnTo>
                        <a:pt x="269" y="152"/>
                      </a:lnTo>
                      <a:lnTo>
                        <a:pt x="269" y="146"/>
                      </a:lnTo>
                      <a:lnTo>
                        <a:pt x="269" y="140"/>
                      </a:lnTo>
                      <a:lnTo>
                        <a:pt x="269" y="135"/>
                      </a:lnTo>
                      <a:lnTo>
                        <a:pt x="269" y="129"/>
                      </a:lnTo>
                      <a:lnTo>
                        <a:pt x="268" y="116"/>
                      </a:lnTo>
                      <a:lnTo>
                        <a:pt x="268" y="103"/>
                      </a:lnTo>
                      <a:lnTo>
                        <a:pt x="268" y="90"/>
                      </a:lnTo>
                      <a:lnTo>
                        <a:pt x="268" y="77"/>
                      </a:lnTo>
                      <a:lnTo>
                        <a:pt x="268" y="64"/>
                      </a:lnTo>
                      <a:lnTo>
                        <a:pt x="268" y="51"/>
                      </a:lnTo>
                      <a:lnTo>
                        <a:pt x="268" y="38"/>
                      </a:lnTo>
                      <a:lnTo>
                        <a:pt x="268" y="26"/>
                      </a:lnTo>
                      <a:lnTo>
                        <a:pt x="268" y="13"/>
                      </a:lnTo>
                      <a:lnTo>
                        <a:pt x="268" y="0"/>
                      </a:lnTo>
                      <a:close/>
                    </a:path>
                  </a:pathLst>
                </a:custGeom>
                <a:solidFill>
                  <a:srgbClr val="B0B0B0"/>
                </a:solidFill>
                <a:ln w="0">
                  <a:solidFill>
                    <a:srgbClr val="B0B0B0"/>
                  </a:solidFill>
                  <a:prstDash val="solid"/>
                  <a:round/>
                  <a:headEnd/>
                  <a:tailEnd/>
                </a:ln>
              </p:spPr>
              <p:txBody>
                <a:bodyPr/>
                <a:lstStyle/>
                <a:p>
                  <a:endParaRPr lang="fr-FR"/>
                </a:p>
              </p:txBody>
            </p:sp>
            <p:sp>
              <p:nvSpPr>
                <p:cNvPr id="5203" name="Freeform 81"/>
                <p:cNvSpPr>
                  <a:spLocks/>
                </p:cNvSpPr>
                <p:nvPr/>
              </p:nvSpPr>
              <p:spPr bwMode="auto">
                <a:xfrm>
                  <a:off x="1165" y="2680"/>
                  <a:ext cx="260" cy="223"/>
                </a:xfrm>
                <a:custGeom>
                  <a:avLst/>
                  <a:gdLst>
                    <a:gd name="T0" fmla="*/ 256 w 260"/>
                    <a:gd name="T1" fmla="*/ 4 h 223"/>
                    <a:gd name="T2" fmla="*/ 241 w 260"/>
                    <a:gd name="T3" fmla="*/ 10 h 223"/>
                    <a:gd name="T4" fmla="*/ 218 w 260"/>
                    <a:gd name="T5" fmla="*/ 16 h 223"/>
                    <a:gd name="T6" fmla="*/ 187 w 260"/>
                    <a:gd name="T7" fmla="*/ 21 h 223"/>
                    <a:gd name="T8" fmla="*/ 151 w 260"/>
                    <a:gd name="T9" fmla="*/ 24 h 223"/>
                    <a:gd name="T10" fmla="*/ 116 w 260"/>
                    <a:gd name="T11" fmla="*/ 23 h 223"/>
                    <a:gd name="T12" fmla="*/ 87 w 260"/>
                    <a:gd name="T13" fmla="*/ 21 h 223"/>
                    <a:gd name="T14" fmla="*/ 59 w 260"/>
                    <a:gd name="T15" fmla="*/ 18 h 223"/>
                    <a:gd name="T16" fmla="*/ 34 w 260"/>
                    <a:gd name="T17" fmla="*/ 14 h 223"/>
                    <a:gd name="T18" fmla="*/ 10 w 260"/>
                    <a:gd name="T19" fmla="*/ 10 h 223"/>
                    <a:gd name="T20" fmla="*/ 0 w 260"/>
                    <a:gd name="T21" fmla="*/ 21 h 223"/>
                    <a:gd name="T22" fmla="*/ 0 w 260"/>
                    <a:gd name="T23" fmla="*/ 49 h 223"/>
                    <a:gd name="T24" fmla="*/ 0 w 260"/>
                    <a:gd name="T25" fmla="*/ 77 h 223"/>
                    <a:gd name="T26" fmla="*/ 0 w 260"/>
                    <a:gd name="T27" fmla="*/ 106 h 223"/>
                    <a:gd name="T28" fmla="*/ 0 w 260"/>
                    <a:gd name="T29" fmla="*/ 134 h 223"/>
                    <a:gd name="T30" fmla="*/ 0 w 260"/>
                    <a:gd name="T31" fmla="*/ 152 h 223"/>
                    <a:gd name="T32" fmla="*/ 0 w 260"/>
                    <a:gd name="T33" fmla="*/ 161 h 223"/>
                    <a:gd name="T34" fmla="*/ 0 w 260"/>
                    <a:gd name="T35" fmla="*/ 170 h 223"/>
                    <a:gd name="T36" fmla="*/ 0 w 260"/>
                    <a:gd name="T37" fmla="*/ 178 h 223"/>
                    <a:gd name="T38" fmla="*/ 0 w 260"/>
                    <a:gd name="T39" fmla="*/ 187 h 223"/>
                    <a:gd name="T40" fmla="*/ 3 w 260"/>
                    <a:gd name="T41" fmla="*/ 197 h 223"/>
                    <a:gd name="T42" fmla="*/ 19 w 260"/>
                    <a:gd name="T43" fmla="*/ 207 h 223"/>
                    <a:gd name="T44" fmla="*/ 43 w 260"/>
                    <a:gd name="T45" fmla="*/ 214 h 223"/>
                    <a:gd name="T46" fmla="*/ 74 w 260"/>
                    <a:gd name="T47" fmla="*/ 219 h 223"/>
                    <a:gd name="T48" fmla="*/ 110 w 260"/>
                    <a:gd name="T49" fmla="*/ 222 h 223"/>
                    <a:gd name="T50" fmla="*/ 150 w 260"/>
                    <a:gd name="T51" fmla="*/ 222 h 223"/>
                    <a:gd name="T52" fmla="*/ 188 w 260"/>
                    <a:gd name="T53" fmla="*/ 217 h 223"/>
                    <a:gd name="T54" fmla="*/ 221 w 260"/>
                    <a:gd name="T55" fmla="*/ 210 h 223"/>
                    <a:gd name="T56" fmla="*/ 244 w 260"/>
                    <a:gd name="T57" fmla="*/ 201 h 223"/>
                    <a:gd name="T58" fmla="*/ 258 w 260"/>
                    <a:gd name="T59" fmla="*/ 190 h 223"/>
                    <a:gd name="T60" fmla="*/ 260 w 260"/>
                    <a:gd name="T61" fmla="*/ 180 h 223"/>
                    <a:gd name="T62" fmla="*/ 260 w 260"/>
                    <a:gd name="T63" fmla="*/ 171 h 223"/>
                    <a:gd name="T64" fmla="*/ 260 w 260"/>
                    <a:gd name="T65" fmla="*/ 162 h 223"/>
                    <a:gd name="T66" fmla="*/ 260 w 260"/>
                    <a:gd name="T67" fmla="*/ 154 h 223"/>
                    <a:gd name="T68" fmla="*/ 259 w 260"/>
                    <a:gd name="T69" fmla="*/ 145 h 223"/>
                    <a:gd name="T70" fmla="*/ 259 w 260"/>
                    <a:gd name="T71" fmla="*/ 127 h 223"/>
                    <a:gd name="T72" fmla="*/ 259 w 260"/>
                    <a:gd name="T73" fmla="*/ 99 h 223"/>
                    <a:gd name="T74" fmla="*/ 259 w 260"/>
                    <a:gd name="T75" fmla="*/ 71 h 223"/>
                    <a:gd name="T76" fmla="*/ 259 w 260"/>
                    <a:gd name="T77" fmla="*/ 43 h 223"/>
                    <a:gd name="T78" fmla="*/ 259 w 260"/>
                    <a:gd name="T79" fmla="*/ 14 h 2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0"/>
                    <a:gd name="T121" fmla="*/ 0 h 223"/>
                    <a:gd name="T122" fmla="*/ 260 w 260"/>
                    <a:gd name="T123" fmla="*/ 223 h 2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0" h="223">
                      <a:moveTo>
                        <a:pt x="259" y="0"/>
                      </a:moveTo>
                      <a:lnTo>
                        <a:pt x="256" y="4"/>
                      </a:lnTo>
                      <a:lnTo>
                        <a:pt x="250" y="7"/>
                      </a:lnTo>
                      <a:lnTo>
                        <a:pt x="241" y="10"/>
                      </a:lnTo>
                      <a:lnTo>
                        <a:pt x="231" y="13"/>
                      </a:lnTo>
                      <a:lnTo>
                        <a:pt x="218" y="16"/>
                      </a:lnTo>
                      <a:lnTo>
                        <a:pt x="203" y="18"/>
                      </a:lnTo>
                      <a:lnTo>
                        <a:pt x="187" y="21"/>
                      </a:lnTo>
                      <a:lnTo>
                        <a:pt x="169" y="22"/>
                      </a:lnTo>
                      <a:lnTo>
                        <a:pt x="151" y="24"/>
                      </a:lnTo>
                      <a:lnTo>
                        <a:pt x="131" y="25"/>
                      </a:lnTo>
                      <a:lnTo>
                        <a:pt x="116" y="23"/>
                      </a:lnTo>
                      <a:lnTo>
                        <a:pt x="101" y="22"/>
                      </a:lnTo>
                      <a:lnTo>
                        <a:pt x="87" y="21"/>
                      </a:lnTo>
                      <a:lnTo>
                        <a:pt x="73" y="19"/>
                      </a:lnTo>
                      <a:lnTo>
                        <a:pt x="59" y="18"/>
                      </a:lnTo>
                      <a:lnTo>
                        <a:pt x="46" y="16"/>
                      </a:lnTo>
                      <a:lnTo>
                        <a:pt x="34" y="14"/>
                      </a:lnTo>
                      <a:lnTo>
                        <a:pt x="22" y="12"/>
                      </a:lnTo>
                      <a:lnTo>
                        <a:pt x="10" y="10"/>
                      </a:lnTo>
                      <a:lnTo>
                        <a:pt x="0" y="7"/>
                      </a:lnTo>
                      <a:lnTo>
                        <a:pt x="0" y="21"/>
                      </a:lnTo>
                      <a:lnTo>
                        <a:pt x="0" y="35"/>
                      </a:lnTo>
                      <a:lnTo>
                        <a:pt x="0" y="49"/>
                      </a:lnTo>
                      <a:lnTo>
                        <a:pt x="0" y="63"/>
                      </a:lnTo>
                      <a:lnTo>
                        <a:pt x="0" y="77"/>
                      </a:lnTo>
                      <a:lnTo>
                        <a:pt x="0" y="92"/>
                      </a:lnTo>
                      <a:lnTo>
                        <a:pt x="0" y="106"/>
                      </a:lnTo>
                      <a:lnTo>
                        <a:pt x="0" y="120"/>
                      </a:lnTo>
                      <a:lnTo>
                        <a:pt x="0" y="134"/>
                      </a:lnTo>
                      <a:lnTo>
                        <a:pt x="0" y="148"/>
                      </a:lnTo>
                      <a:lnTo>
                        <a:pt x="0" y="152"/>
                      </a:lnTo>
                      <a:lnTo>
                        <a:pt x="0" y="157"/>
                      </a:lnTo>
                      <a:lnTo>
                        <a:pt x="0" y="161"/>
                      </a:lnTo>
                      <a:lnTo>
                        <a:pt x="0" y="165"/>
                      </a:lnTo>
                      <a:lnTo>
                        <a:pt x="0" y="170"/>
                      </a:lnTo>
                      <a:lnTo>
                        <a:pt x="0" y="174"/>
                      </a:lnTo>
                      <a:lnTo>
                        <a:pt x="0" y="178"/>
                      </a:lnTo>
                      <a:lnTo>
                        <a:pt x="0" y="183"/>
                      </a:lnTo>
                      <a:lnTo>
                        <a:pt x="0" y="187"/>
                      </a:lnTo>
                      <a:lnTo>
                        <a:pt x="0" y="191"/>
                      </a:lnTo>
                      <a:lnTo>
                        <a:pt x="3" y="197"/>
                      </a:lnTo>
                      <a:lnTo>
                        <a:pt x="10" y="202"/>
                      </a:lnTo>
                      <a:lnTo>
                        <a:pt x="19" y="207"/>
                      </a:lnTo>
                      <a:lnTo>
                        <a:pt x="30" y="211"/>
                      </a:lnTo>
                      <a:lnTo>
                        <a:pt x="43" y="214"/>
                      </a:lnTo>
                      <a:lnTo>
                        <a:pt x="58" y="217"/>
                      </a:lnTo>
                      <a:lnTo>
                        <a:pt x="74" y="219"/>
                      </a:lnTo>
                      <a:lnTo>
                        <a:pt x="92" y="221"/>
                      </a:lnTo>
                      <a:lnTo>
                        <a:pt x="110" y="222"/>
                      </a:lnTo>
                      <a:lnTo>
                        <a:pt x="130" y="223"/>
                      </a:lnTo>
                      <a:lnTo>
                        <a:pt x="150" y="222"/>
                      </a:lnTo>
                      <a:lnTo>
                        <a:pt x="170" y="220"/>
                      </a:lnTo>
                      <a:lnTo>
                        <a:pt x="188" y="217"/>
                      </a:lnTo>
                      <a:lnTo>
                        <a:pt x="205" y="214"/>
                      </a:lnTo>
                      <a:lnTo>
                        <a:pt x="221" y="210"/>
                      </a:lnTo>
                      <a:lnTo>
                        <a:pt x="234" y="205"/>
                      </a:lnTo>
                      <a:lnTo>
                        <a:pt x="244" y="201"/>
                      </a:lnTo>
                      <a:lnTo>
                        <a:pt x="253" y="195"/>
                      </a:lnTo>
                      <a:lnTo>
                        <a:pt x="258" y="190"/>
                      </a:lnTo>
                      <a:lnTo>
                        <a:pt x="260" y="184"/>
                      </a:lnTo>
                      <a:lnTo>
                        <a:pt x="260" y="180"/>
                      </a:lnTo>
                      <a:lnTo>
                        <a:pt x="260" y="175"/>
                      </a:lnTo>
                      <a:lnTo>
                        <a:pt x="260" y="171"/>
                      </a:lnTo>
                      <a:lnTo>
                        <a:pt x="260" y="167"/>
                      </a:lnTo>
                      <a:lnTo>
                        <a:pt x="260" y="162"/>
                      </a:lnTo>
                      <a:lnTo>
                        <a:pt x="260" y="158"/>
                      </a:lnTo>
                      <a:lnTo>
                        <a:pt x="260" y="154"/>
                      </a:lnTo>
                      <a:lnTo>
                        <a:pt x="260" y="149"/>
                      </a:lnTo>
                      <a:lnTo>
                        <a:pt x="259" y="145"/>
                      </a:lnTo>
                      <a:lnTo>
                        <a:pt x="259" y="141"/>
                      </a:lnTo>
                      <a:lnTo>
                        <a:pt x="259" y="127"/>
                      </a:lnTo>
                      <a:lnTo>
                        <a:pt x="259" y="113"/>
                      </a:lnTo>
                      <a:lnTo>
                        <a:pt x="259" y="99"/>
                      </a:lnTo>
                      <a:lnTo>
                        <a:pt x="259" y="85"/>
                      </a:lnTo>
                      <a:lnTo>
                        <a:pt x="259" y="71"/>
                      </a:lnTo>
                      <a:lnTo>
                        <a:pt x="259" y="57"/>
                      </a:lnTo>
                      <a:lnTo>
                        <a:pt x="259" y="43"/>
                      </a:lnTo>
                      <a:lnTo>
                        <a:pt x="259" y="28"/>
                      </a:lnTo>
                      <a:lnTo>
                        <a:pt x="259" y="14"/>
                      </a:lnTo>
                      <a:lnTo>
                        <a:pt x="259" y="0"/>
                      </a:lnTo>
                      <a:close/>
                    </a:path>
                  </a:pathLst>
                </a:custGeom>
                <a:solidFill>
                  <a:srgbClr val="B0B0B0"/>
                </a:solidFill>
                <a:ln w="0">
                  <a:solidFill>
                    <a:srgbClr val="B0B0B0"/>
                  </a:solidFill>
                  <a:prstDash val="solid"/>
                  <a:round/>
                  <a:headEnd/>
                  <a:tailEnd/>
                </a:ln>
              </p:spPr>
              <p:txBody>
                <a:bodyPr/>
                <a:lstStyle/>
                <a:p>
                  <a:endParaRPr lang="fr-FR"/>
                </a:p>
              </p:txBody>
            </p:sp>
            <p:sp>
              <p:nvSpPr>
                <p:cNvPr id="5204" name="Freeform 82"/>
                <p:cNvSpPr>
                  <a:spLocks/>
                </p:cNvSpPr>
                <p:nvPr/>
              </p:nvSpPr>
              <p:spPr bwMode="auto">
                <a:xfrm>
                  <a:off x="1171" y="2683"/>
                  <a:ext cx="252" cy="219"/>
                </a:xfrm>
                <a:custGeom>
                  <a:avLst/>
                  <a:gdLst>
                    <a:gd name="T0" fmla="*/ 248 w 252"/>
                    <a:gd name="T1" fmla="*/ 3 h 219"/>
                    <a:gd name="T2" fmla="*/ 234 w 252"/>
                    <a:gd name="T3" fmla="*/ 9 h 219"/>
                    <a:gd name="T4" fmla="*/ 211 w 252"/>
                    <a:gd name="T5" fmla="*/ 14 h 219"/>
                    <a:gd name="T6" fmla="*/ 181 w 252"/>
                    <a:gd name="T7" fmla="*/ 18 h 219"/>
                    <a:gd name="T8" fmla="*/ 146 w 252"/>
                    <a:gd name="T9" fmla="*/ 22 h 219"/>
                    <a:gd name="T10" fmla="*/ 113 w 252"/>
                    <a:gd name="T11" fmla="*/ 22 h 219"/>
                    <a:gd name="T12" fmla="*/ 84 w 252"/>
                    <a:gd name="T13" fmla="*/ 20 h 219"/>
                    <a:gd name="T14" fmla="*/ 56 w 252"/>
                    <a:gd name="T15" fmla="*/ 18 h 219"/>
                    <a:gd name="T16" fmla="*/ 31 w 252"/>
                    <a:gd name="T17" fmla="*/ 14 h 219"/>
                    <a:gd name="T18" fmla="*/ 10 w 252"/>
                    <a:gd name="T19" fmla="*/ 10 h 219"/>
                    <a:gd name="T20" fmla="*/ 0 w 252"/>
                    <a:gd name="T21" fmla="*/ 23 h 219"/>
                    <a:gd name="T22" fmla="*/ 0 w 252"/>
                    <a:gd name="T23" fmla="*/ 53 h 219"/>
                    <a:gd name="T24" fmla="*/ 0 w 252"/>
                    <a:gd name="T25" fmla="*/ 84 h 219"/>
                    <a:gd name="T26" fmla="*/ 0 w 252"/>
                    <a:gd name="T27" fmla="*/ 114 h 219"/>
                    <a:gd name="T28" fmla="*/ 0 w 252"/>
                    <a:gd name="T29" fmla="*/ 145 h 219"/>
                    <a:gd name="T30" fmla="*/ 0 w 252"/>
                    <a:gd name="T31" fmla="*/ 163 h 219"/>
                    <a:gd name="T32" fmla="*/ 0 w 252"/>
                    <a:gd name="T33" fmla="*/ 169 h 219"/>
                    <a:gd name="T34" fmla="*/ 0 w 252"/>
                    <a:gd name="T35" fmla="*/ 175 h 219"/>
                    <a:gd name="T36" fmla="*/ 0 w 252"/>
                    <a:gd name="T37" fmla="*/ 181 h 219"/>
                    <a:gd name="T38" fmla="*/ 0 w 252"/>
                    <a:gd name="T39" fmla="*/ 187 h 219"/>
                    <a:gd name="T40" fmla="*/ 4 w 252"/>
                    <a:gd name="T41" fmla="*/ 195 h 219"/>
                    <a:gd name="T42" fmla="*/ 20 w 252"/>
                    <a:gd name="T43" fmla="*/ 205 h 219"/>
                    <a:gd name="T44" fmla="*/ 44 w 252"/>
                    <a:gd name="T45" fmla="*/ 211 h 219"/>
                    <a:gd name="T46" fmla="*/ 73 w 252"/>
                    <a:gd name="T47" fmla="*/ 216 h 219"/>
                    <a:gd name="T48" fmla="*/ 108 w 252"/>
                    <a:gd name="T49" fmla="*/ 218 h 219"/>
                    <a:gd name="T50" fmla="*/ 146 w 252"/>
                    <a:gd name="T51" fmla="*/ 218 h 219"/>
                    <a:gd name="T52" fmla="*/ 183 w 252"/>
                    <a:gd name="T53" fmla="*/ 213 h 219"/>
                    <a:gd name="T54" fmla="*/ 214 w 252"/>
                    <a:gd name="T55" fmla="*/ 206 h 219"/>
                    <a:gd name="T56" fmla="*/ 237 w 252"/>
                    <a:gd name="T57" fmla="*/ 197 h 219"/>
                    <a:gd name="T58" fmla="*/ 250 w 252"/>
                    <a:gd name="T59" fmla="*/ 186 h 219"/>
                    <a:gd name="T60" fmla="*/ 252 w 252"/>
                    <a:gd name="T61" fmla="*/ 177 h 219"/>
                    <a:gd name="T62" fmla="*/ 252 w 252"/>
                    <a:gd name="T63" fmla="*/ 171 h 219"/>
                    <a:gd name="T64" fmla="*/ 252 w 252"/>
                    <a:gd name="T65" fmla="*/ 165 h 219"/>
                    <a:gd name="T66" fmla="*/ 252 w 252"/>
                    <a:gd name="T67" fmla="*/ 160 h 219"/>
                    <a:gd name="T68" fmla="*/ 252 w 252"/>
                    <a:gd name="T69" fmla="*/ 154 h 219"/>
                    <a:gd name="T70" fmla="*/ 252 w 252"/>
                    <a:gd name="T71" fmla="*/ 136 h 219"/>
                    <a:gd name="T72" fmla="*/ 252 w 252"/>
                    <a:gd name="T73" fmla="*/ 105 h 219"/>
                    <a:gd name="T74" fmla="*/ 252 w 252"/>
                    <a:gd name="T75" fmla="*/ 75 h 219"/>
                    <a:gd name="T76" fmla="*/ 252 w 252"/>
                    <a:gd name="T77" fmla="*/ 45 h 219"/>
                    <a:gd name="T78" fmla="*/ 252 w 252"/>
                    <a:gd name="T79" fmla="*/ 15 h 2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2"/>
                    <a:gd name="T121" fmla="*/ 0 h 219"/>
                    <a:gd name="T122" fmla="*/ 252 w 252"/>
                    <a:gd name="T123" fmla="*/ 219 h 21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2" h="219">
                      <a:moveTo>
                        <a:pt x="252" y="0"/>
                      </a:moveTo>
                      <a:lnTo>
                        <a:pt x="248" y="3"/>
                      </a:lnTo>
                      <a:lnTo>
                        <a:pt x="242" y="6"/>
                      </a:lnTo>
                      <a:lnTo>
                        <a:pt x="234" y="9"/>
                      </a:lnTo>
                      <a:lnTo>
                        <a:pt x="224" y="11"/>
                      </a:lnTo>
                      <a:lnTo>
                        <a:pt x="211" y="14"/>
                      </a:lnTo>
                      <a:lnTo>
                        <a:pt x="197" y="16"/>
                      </a:lnTo>
                      <a:lnTo>
                        <a:pt x="181" y="18"/>
                      </a:lnTo>
                      <a:lnTo>
                        <a:pt x="164" y="20"/>
                      </a:lnTo>
                      <a:lnTo>
                        <a:pt x="146" y="22"/>
                      </a:lnTo>
                      <a:lnTo>
                        <a:pt x="128" y="23"/>
                      </a:lnTo>
                      <a:lnTo>
                        <a:pt x="113" y="22"/>
                      </a:lnTo>
                      <a:lnTo>
                        <a:pt x="98" y="21"/>
                      </a:lnTo>
                      <a:lnTo>
                        <a:pt x="84" y="20"/>
                      </a:lnTo>
                      <a:lnTo>
                        <a:pt x="70" y="19"/>
                      </a:lnTo>
                      <a:lnTo>
                        <a:pt x="56" y="18"/>
                      </a:lnTo>
                      <a:lnTo>
                        <a:pt x="43" y="16"/>
                      </a:lnTo>
                      <a:lnTo>
                        <a:pt x="31" y="14"/>
                      </a:lnTo>
                      <a:lnTo>
                        <a:pt x="20" y="12"/>
                      </a:lnTo>
                      <a:lnTo>
                        <a:pt x="10" y="10"/>
                      </a:lnTo>
                      <a:lnTo>
                        <a:pt x="0" y="7"/>
                      </a:lnTo>
                      <a:lnTo>
                        <a:pt x="0" y="23"/>
                      </a:lnTo>
                      <a:lnTo>
                        <a:pt x="0" y="38"/>
                      </a:lnTo>
                      <a:lnTo>
                        <a:pt x="0" y="53"/>
                      </a:lnTo>
                      <a:lnTo>
                        <a:pt x="0" y="68"/>
                      </a:lnTo>
                      <a:lnTo>
                        <a:pt x="0" y="84"/>
                      </a:lnTo>
                      <a:lnTo>
                        <a:pt x="0" y="99"/>
                      </a:lnTo>
                      <a:lnTo>
                        <a:pt x="0" y="114"/>
                      </a:lnTo>
                      <a:lnTo>
                        <a:pt x="0" y="129"/>
                      </a:lnTo>
                      <a:lnTo>
                        <a:pt x="0" y="145"/>
                      </a:lnTo>
                      <a:lnTo>
                        <a:pt x="0" y="160"/>
                      </a:lnTo>
                      <a:lnTo>
                        <a:pt x="0" y="163"/>
                      </a:lnTo>
                      <a:lnTo>
                        <a:pt x="0" y="166"/>
                      </a:lnTo>
                      <a:lnTo>
                        <a:pt x="0" y="169"/>
                      </a:lnTo>
                      <a:lnTo>
                        <a:pt x="0" y="172"/>
                      </a:lnTo>
                      <a:lnTo>
                        <a:pt x="0" y="175"/>
                      </a:lnTo>
                      <a:lnTo>
                        <a:pt x="0" y="178"/>
                      </a:lnTo>
                      <a:lnTo>
                        <a:pt x="0" y="181"/>
                      </a:lnTo>
                      <a:lnTo>
                        <a:pt x="0" y="184"/>
                      </a:lnTo>
                      <a:lnTo>
                        <a:pt x="0" y="187"/>
                      </a:lnTo>
                      <a:lnTo>
                        <a:pt x="0" y="190"/>
                      </a:lnTo>
                      <a:lnTo>
                        <a:pt x="4" y="195"/>
                      </a:lnTo>
                      <a:lnTo>
                        <a:pt x="11" y="200"/>
                      </a:lnTo>
                      <a:lnTo>
                        <a:pt x="20" y="205"/>
                      </a:lnTo>
                      <a:lnTo>
                        <a:pt x="31" y="208"/>
                      </a:lnTo>
                      <a:lnTo>
                        <a:pt x="44" y="211"/>
                      </a:lnTo>
                      <a:lnTo>
                        <a:pt x="58" y="214"/>
                      </a:lnTo>
                      <a:lnTo>
                        <a:pt x="73" y="216"/>
                      </a:lnTo>
                      <a:lnTo>
                        <a:pt x="90" y="217"/>
                      </a:lnTo>
                      <a:lnTo>
                        <a:pt x="108" y="218"/>
                      </a:lnTo>
                      <a:lnTo>
                        <a:pt x="126" y="219"/>
                      </a:lnTo>
                      <a:lnTo>
                        <a:pt x="146" y="218"/>
                      </a:lnTo>
                      <a:lnTo>
                        <a:pt x="165" y="216"/>
                      </a:lnTo>
                      <a:lnTo>
                        <a:pt x="183" y="213"/>
                      </a:lnTo>
                      <a:lnTo>
                        <a:pt x="199" y="210"/>
                      </a:lnTo>
                      <a:lnTo>
                        <a:pt x="214" y="206"/>
                      </a:lnTo>
                      <a:lnTo>
                        <a:pt x="227" y="201"/>
                      </a:lnTo>
                      <a:lnTo>
                        <a:pt x="237" y="197"/>
                      </a:lnTo>
                      <a:lnTo>
                        <a:pt x="245" y="192"/>
                      </a:lnTo>
                      <a:lnTo>
                        <a:pt x="250" y="186"/>
                      </a:lnTo>
                      <a:lnTo>
                        <a:pt x="252" y="180"/>
                      </a:lnTo>
                      <a:lnTo>
                        <a:pt x="252" y="177"/>
                      </a:lnTo>
                      <a:lnTo>
                        <a:pt x="252" y="174"/>
                      </a:lnTo>
                      <a:lnTo>
                        <a:pt x="252" y="171"/>
                      </a:lnTo>
                      <a:lnTo>
                        <a:pt x="252" y="168"/>
                      </a:lnTo>
                      <a:lnTo>
                        <a:pt x="252" y="165"/>
                      </a:lnTo>
                      <a:lnTo>
                        <a:pt x="252" y="162"/>
                      </a:lnTo>
                      <a:lnTo>
                        <a:pt x="252" y="160"/>
                      </a:lnTo>
                      <a:lnTo>
                        <a:pt x="252" y="157"/>
                      </a:lnTo>
                      <a:lnTo>
                        <a:pt x="252" y="154"/>
                      </a:lnTo>
                      <a:lnTo>
                        <a:pt x="252" y="151"/>
                      </a:lnTo>
                      <a:lnTo>
                        <a:pt x="252" y="136"/>
                      </a:lnTo>
                      <a:lnTo>
                        <a:pt x="252" y="120"/>
                      </a:lnTo>
                      <a:lnTo>
                        <a:pt x="252" y="105"/>
                      </a:lnTo>
                      <a:lnTo>
                        <a:pt x="252" y="90"/>
                      </a:lnTo>
                      <a:lnTo>
                        <a:pt x="252" y="75"/>
                      </a:lnTo>
                      <a:lnTo>
                        <a:pt x="252" y="60"/>
                      </a:lnTo>
                      <a:lnTo>
                        <a:pt x="252" y="45"/>
                      </a:lnTo>
                      <a:lnTo>
                        <a:pt x="252" y="30"/>
                      </a:lnTo>
                      <a:lnTo>
                        <a:pt x="252" y="15"/>
                      </a:lnTo>
                      <a:lnTo>
                        <a:pt x="252" y="0"/>
                      </a:lnTo>
                      <a:close/>
                    </a:path>
                  </a:pathLst>
                </a:custGeom>
                <a:solidFill>
                  <a:srgbClr val="B0B0B0"/>
                </a:solidFill>
                <a:ln w="0">
                  <a:solidFill>
                    <a:srgbClr val="B0B0B0"/>
                  </a:solidFill>
                  <a:prstDash val="solid"/>
                  <a:round/>
                  <a:headEnd/>
                  <a:tailEnd/>
                </a:ln>
              </p:spPr>
              <p:txBody>
                <a:bodyPr/>
                <a:lstStyle/>
                <a:p>
                  <a:endParaRPr lang="fr-FR"/>
                </a:p>
              </p:txBody>
            </p:sp>
            <p:sp>
              <p:nvSpPr>
                <p:cNvPr id="5205" name="Freeform 83"/>
                <p:cNvSpPr>
                  <a:spLocks/>
                </p:cNvSpPr>
                <p:nvPr/>
              </p:nvSpPr>
              <p:spPr bwMode="auto">
                <a:xfrm>
                  <a:off x="1178" y="2685"/>
                  <a:ext cx="243" cy="216"/>
                </a:xfrm>
                <a:custGeom>
                  <a:avLst/>
                  <a:gdLst>
                    <a:gd name="T0" fmla="*/ 239 w 243"/>
                    <a:gd name="T1" fmla="*/ 3 h 216"/>
                    <a:gd name="T2" fmla="*/ 225 w 243"/>
                    <a:gd name="T3" fmla="*/ 8 h 216"/>
                    <a:gd name="T4" fmla="*/ 203 w 243"/>
                    <a:gd name="T5" fmla="*/ 13 h 216"/>
                    <a:gd name="T6" fmla="*/ 175 w 243"/>
                    <a:gd name="T7" fmla="*/ 17 h 216"/>
                    <a:gd name="T8" fmla="*/ 141 w 243"/>
                    <a:gd name="T9" fmla="*/ 20 h 216"/>
                    <a:gd name="T10" fmla="*/ 108 w 243"/>
                    <a:gd name="T11" fmla="*/ 21 h 216"/>
                    <a:gd name="T12" fmla="*/ 79 w 243"/>
                    <a:gd name="T13" fmla="*/ 20 h 216"/>
                    <a:gd name="T14" fmla="*/ 52 w 243"/>
                    <a:gd name="T15" fmla="*/ 18 h 216"/>
                    <a:gd name="T16" fmla="*/ 28 w 243"/>
                    <a:gd name="T17" fmla="*/ 15 h 216"/>
                    <a:gd name="T18" fmla="*/ 8 w 243"/>
                    <a:gd name="T19" fmla="*/ 12 h 216"/>
                    <a:gd name="T20" fmla="*/ 0 w 243"/>
                    <a:gd name="T21" fmla="*/ 25 h 216"/>
                    <a:gd name="T22" fmla="*/ 0 w 243"/>
                    <a:gd name="T23" fmla="*/ 58 h 216"/>
                    <a:gd name="T24" fmla="*/ 0 w 243"/>
                    <a:gd name="T25" fmla="*/ 91 h 216"/>
                    <a:gd name="T26" fmla="*/ 0 w 243"/>
                    <a:gd name="T27" fmla="*/ 123 h 216"/>
                    <a:gd name="T28" fmla="*/ 0 w 243"/>
                    <a:gd name="T29" fmla="*/ 156 h 216"/>
                    <a:gd name="T30" fmla="*/ 0 w 243"/>
                    <a:gd name="T31" fmla="*/ 174 h 216"/>
                    <a:gd name="T32" fmla="*/ 0 w 243"/>
                    <a:gd name="T33" fmla="*/ 177 h 216"/>
                    <a:gd name="T34" fmla="*/ 0 w 243"/>
                    <a:gd name="T35" fmla="*/ 181 h 216"/>
                    <a:gd name="T36" fmla="*/ 0 w 243"/>
                    <a:gd name="T37" fmla="*/ 184 h 216"/>
                    <a:gd name="T38" fmla="*/ 0 w 243"/>
                    <a:gd name="T39" fmla="*/ 187 h 216"/>
                    <a:gd name="T40" fmla="*/ 4 w 243"/>
                    <a:gd name="T41" fmla="*/ 195 h 216"/>
                    <a:gd name="T42" fmla="*/ 20 w 243"/>
                    <a:gd name="T43" fmla="*/ 203 h 216"/>
                    <a:gd name="T44" fmla="*/ 43 w 243"/>
                    <a:gd name="T45" fmla="*/ 210 h 216"/>
                    <a:gd name="T46" fmla="*/ 71 w 243"/>
                    <a:gd name="T47" fmla="*/ 214 h 216"/>
                    <a:gd name="T48" fmla="*/ 104 w 243"/>
                    <a:gd name="T49" fmla="*/ 216 h 216"/>
                    <a:gd name="T50" fmla="*/ 140 w 243"/>
                    <a:gd name="T51" fmla="*/ 215 h 216"/>
                    <a:gd name="T52" fmla="*/ 176 w 243"/>
                    <a:gd name="T53" fmla="*/ 210 h 216"/>
                    <a:gd name="T54" fmla="*/ 206 w 243"/>
                    <a:gd name="T55" fmla="*/ 203 h 216"/>
                    <a:gd name="T56" fmla="*/ 229 w 243"/>
                    <a:gd name="T57" fmla="*/ 194 h 216"/>
                    <a:gd name="T58" fmla="*/ 241 w 243"/>
                    <a:gd name="T59" fmla="*/ 183 h 216"/>
                    <a:gd name="T60" fmla="*/ 243 w 243"/>
                    <a:gd name="T61" fmla="*/ 176 h 216"/>
                    <a:gd name="T62" fmla="*/ 243 w 243"/>
                    <a:gd name="T63" fmla="*/ 173 h 216"/>
                    <a:gd name="T64" fmla="*/ 243 w 243"/>
                    <a:gd name="T65" fmla="*/ 169 h 216"/>
                    <a:gd name="T66" fmla="*/ 243 w 243"/>
                    <a:gd name="T67" fmla="*/ 166 h 216"/>
                    <a:gd name="T68" fmla="*/ 243 w 243"/>
                    <a:gd name="T69" fmla="*/ 163 h 216"/>
                    <a:gd name="T70" fmla="*/ 243 w 243"/>
                    <a:gd name="T71" fmla="*/ 145 h 216"/>
                    <a:gd name="T72" fmla="*/ 243 w 243"/>
                    <a:gd name="T73" fmla="*/ 113 h 216"/>
                    <a:gd name="T74" fmla="*/ 243 w 243"/>
                    <a:gd name="T75" fmla="*/ 81 h 216"/>
                    <a:gd name="T76" fmla="*/ 243 w 243"/>
                    <a:gd name="T77" fmla="*/ 48 h 216"/>
                    <a:gd name="T78" fmla="*/ 243 w 243"/>
                    <a:gd name="T79" fmla="*/ 16 h 21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3"/>
                    <a:gd name="T121" fmla="*/ 0 h 216"/>
                    <a:gd name="T122" fmla="*/ 243 w 243"/>
                    <a:gd name="T123" fmla="*/ 216 h 21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3" h="216">
                      <a:moveTo>
                        <a:pt x="243" y="0"/>
                      </a:moveTo>
                      <a:lnTo>
                        <a:pt x="239" y="3"/>
                      </a:lnTo>
                      <a:lnTo>
                        <a:pt x="234" y="5"/>
                      </a:lnTo>
                      <a:lnTo>
                        <a:pt x="225" y="8"/>
                      </a:lnTo>
                      <a:lnTo>
                        <a:pt x="215" y="11"/>
                      </a:lnTo>
                      <a:lnTo>
                        <a:pt x="203" y="13"/>
                      </a:lnTo>
                      <a:lnTo>
                        <a:pt x="190" y="15"/>
                      </a:lnTo>
                      <a:lnTo>
                        <a:pt x="175" y="17"/>
                      </a:lnTo>
                      <a:lnTo>
                        <a:pt x="158" y="19"/>
                      </a:lnTo>
                      <a:lnTo>
                        <a:pt x="141" y="20"/>
                      </a:lnTo>
                      <a:lnTo>
                        <a:pt x="123" y="22"/>
                      </a:lnTo>
                      <a:lnTo>
                        <a:pt x="108" y="21"/>
                      </a:lnTo>
                      <a:lnTo>
                        <a:pt x="93" y="21"/>
                      </a:lnTo>
                      <a:lnTo>
                        <a:pt x="79" y="20"/>
                      </a:lnTo>
                      <a:lnTo>
                        <a:pt x="65" y="19"/>
                      </a:lnTo>
                      <a:lnTo>
                        <a:pt x="52" y="18"/>
                      </a:lnTo>
                      <a:lnTo>
                        <a:pt x="40" y="17"/>
                      </a:lnTo>
                      <a:lnTo>
                        <a:pt x="28" y="15"/>
                      </a:lnTo>
                      <a:lnTo>
                        <a:pt x="18" y="14"/>
                      </a:lnTo>
                      <a:lnTo>
                        <a:pt x="8" y="12"/>
                      </a:lnTo>
                      <a:lnTo>
                        <a:pt x="0" y="9"/>
                      </a:lnTo>
                      <a:lnTo>
                        <a:pt x="0" y="25"/>
                      </a:lnTo>
                      <a:lnTo>
                        <a:pt x="0" y="42"/>
                      </a:lnTo>
                      <a:lnTo>
                        <a:pt x="0" y="58"/>
                      </a:lnTo>
                      <a:lnTo>
                        <a:pt x="0" y="74"/>
                      </a:lnTo>
                      <a:lnTo>
                        <a:pt x="0" y="91"/>
                      </a:lnTo>
                      <a:lnTo>
                        <a:pt x="0" y="107"/>
                      </a:lnTo>
                      <a:lnTo>
                        <a:pt x="0" y="123"/>
                      </a:lnTo>
                      <a:lnTo>
                        <a:pt x="0" y="140"/>
                      </a:lnTo>
                      <a:lnTo>
                        <a:pt x="0" y="156"/>
                      </a:lnTo>
                      <a:lnTo>
                        <a:pt x="0" y="173"/>
                      </a:lnTo>
                      <a:lnTo>
                        <a:pt x="0" y="174"/>
                      </a:lnTo>
                      <a:lnTo>
                        <a:pt x="0" y="176"/>
                      </a:lnTo>
                      <a:lnTo>
                        <a:pt x="0" y="177"/>
                      </a:lnTo>
                      <a:lnTo>
                        <a:pt x="0" y="179"/>
                      </a:lnTo>
                      <a:lnTo>
                        <a:pt x="0" y="181"/>
                      </a:lnTo>
                      <a:lnTo>
                        <a:pt x="0" y="182"/>
                      </a:lnTo>
                      <a:lnTo>
                        <a:pt x="0" y="184"/>
                      </a:lnTo>
                      <a:lnTo>
                        <a:pt x="0" y="186"/>
                      </a:lnTo>
                      <a:lnTo>
                        <a:pt x="0" y="187"/>
                      </a:lnTo>
                      <a:lnTo>
                        <a:pt x="0" y="189"/>
                      </a:lnTo>
                      <a:lnTo>
                        <a:pt x="4" y="195"/>
                      </a:lnTo>
                      <a:lnTo>
                        <a:pt x="11" y="199"/>
                      </a:lnTo>
                      <a:lnTo>
                        <a:pt x="20" y="203"/>
                      </a:lnTo>
                      <a:lnTo>
                        <a:pt x="31" y="207"/>
                      </a:lnTo>
                      <a:lnTo>
                        <a:pt x="43" y="210"/>
                      </a:lnTo>
                      <a:lnTo>
                        <a:pt x="57" y="212"/>
                      </a:lnTo>
                      <a:lnTo>
                        <a:pt x="71" y="214"/>
                      </a:lnTo>
                      <a:lnTo>
                        <a:pt x="87" y="215"/>
                      </a:lnTo>
                      <a:lnTo>
                        <a:pt x="104" y="216"/>
                      </a:lnTo>
                      <a:lnTo>
                        <a:pt x="121" y="216"/>
                      </a:lnTo>
                      <a:lnTo>
                        <a:pt x="140" y="215"/>
                      </a:lnTo>
                      <a:lnTo>
                        <a:pt x="158" y="213"/>
                      </a:lnTo>
                      <a:lnTo>
                        <a:pt x="176" y="210"/>
                      </a:lnTo>
                      <a:lnTo>
                        <a:pt x="192" y="207"/>
                      </a:lnTo>
                      <a:lnTo>
                        <a:pt x="206" y="203"/>
                      </a:lnTo>
                      <a:lnTo>
                        <a:pt x="218" y="199"/>
                      </a:lnTo>
                      <a:lnTo>
                        <a:pt x="229" y="194"/>
                      </a:lnTo>
                      <a:lnTo>
                        <a:pt x="236" y="189"/>
                      </a:lnTo>
                      <a:lnTo>
                        <a:pt x="241" y="183"/>
                      </a:lnTo>
                      <a:lnTo>
                        <a:pt x="243" y="177"/>
                      </a:lnTo>
                      <a:lnTo>
                        <a:pt x="243" y="176"/>
                      </a:lnTo>
                      <a:lnTo>
                        <a:pt x="243" y="174"/>
                      </a:lnTo>
                      <a:lnTo>
                        <a:pt x="243" y="173"/>
                      </a:lnTo>
                      <a:lnTo>
                        <a:pt x="243" y="171"/>
                      </a:lnTo>
                      <a:lnTo>
                        <a:pt x="243" y="169"/>
                      </a:lnTo>
                      <a:lnTo>
                        <a:pt x="243" y="168"/>
                      </a:lnTo>
                      <a:lnTo>
                        <a:pt x="243" y="166"/>
                      </a:lnTo>
                      <a:lnTo>
                        <a:pt x="243" y="165"/>
                      </a:lnTo>
                      <a:lnTo>
                        <a:pt x="243" y="163"/>
                      </a:lnTo>
                      <a:lnTo>
                        <a:pt x="243" y="161"/>
                      </a:lnTo>
                      <a:lnTo>
                        <a:pt x="243" y="145"/>
                      </a:lnTo>
                      <a:lnTo>
                        <a:pt x="243" y="129"/>
                      </a:lnTo>
                      <a:lnTo>
                        <a:pt x="243" y="113"/>
                      </a:lnTo>
                      <a:lnTo>
                        <a:pt x="243" y="97"/>
                      </a:lnTo>
                      <a:lnTo>
                        <a:pt x="243" y="81"/>
                      </a:lnTo>
                      <a:lnTo>
                        <a:pt x="243" y="64"/>
                      </a:lnTo>
                      <a:lnTo>
                        <a:pt x="243" y="48"/>
                      </a:lnTo>
                      <a:lnTo>
                        <a:pt x="243" y="32"/>
                      </a:lnTo>
                      <a:lnTo>
                        <a:pt x="243" y="16"/>
                      </a:lnTo>
                      <a:lnTo>
                        <a:pt x="243" y="0"/>
                      </a:lnTo>
                      <a:close/>
                    </a:path>
                  </a:pathLst>
                </a:custGeom>
                <a:solidFill>
                  <a:srgbClr val="C0C0C0"/>
                </a:solidFill>
                <a:ln w="0">
                  <a:solidFill>
                    <a:srgbClr val="C0C0C0"/>
                  </a:solidFill>
                  <a:prstDash val="solid"/>
                  <a:round/>
                  <a:headEnd/>
                  <a:tailEnd/>
                </a:ln>
              </p:spPr>
              <p:txBody>
                <a:bodyPr/>
                <a:lstStyle/>
                <a:p>
                  <a:endParaRPr lang="fr-FR"/>
                </a:p>
              </p:txBody>
            </p:sp>
            <p:sp>
              <p:nvSpPr>
                <p:cNvPr id="5206" name="Freeform 84"/>
                <p:cNvSpPr>
                  <a:spLocks/>
                </p:cNvSpPr>
                <p:nvPr/>
              </p:nvSpPr>
              <p:spPr bwMode="auto">
                <a:xfrm>
                  <a:off x="1184" y="2687"/>
                  <a:ext cx="235" cy="214"/>
                </a:xfrm>
                <a:custGeom>
                  <a:avLst/>
                  <a:gdLst>
                    <a:gd name="T0" fmla="*/ 235 w 235"/>
                    <a:gd name="T1" fmla="*/ 0 h 214"/>
                    <a:gd name="T2" fmla="*/ 231 w 235"/>
                    <a:gd name="T3" fmla="*/ 2 h 214"/>
                    <a:gd name="T4" fmla="*/ 226 w 235"/>
                    <a:gd name="T5" fmla="*/ 5 h 214"/>
                    <a:gd name="T6" fmla="*/ 218 w 235"/>
                    <a:gd name="T7" fmla="*/ 7 h 214"/>
                    <a:gd name="T8" fmla="*/ 208 w 235"/>
                    <a:gd name="T9" fmla="*/ 10 h 214"/>
                    <a:gd name="T10" fmla="*/ 197 w 235"/>
                    <a:gd name="T11" fmla="*/ 12 h 214"/>
                    <a:gd name="T12" fmla="*/ 183 w 235"/>
                    <a:gd name="T13" fmla="*/ 14 h 214"/>
                    <a:gd name="T14" fmla="*/ 169 w 235"/>
                    <a:gd name="T15" fmla="*/ 16 h 214"/>
                    <a:gd name="T16" fmla="*/ 153 w 235"/>
                    <a:gd name="T17" fmla="*/ 18 h 214"/>
                    <a:gd name="T18" fmla="*/ 137 w 235"/>
                    <a:gd name="T19" fmla="*/ 19 h 214"/>
                    <a:gd name="T20" fmla="*/ 119 w 235"/>
                    <a:gd name="T21" fmla="*/ 21 h 214"/>
                    <a:gd name="T22" fmla="*/ 104 w 235"/>
                    <a:gd name="T23" fmla="*/ 21 h 214"/>
                    <a:gd name="T24" fmla="*/ 90 w 235"/>
                    <a:gd name="T25" fmla="*/ 21 h 214"/>
                    <a:gd name="T26" fmla="*/ 75 w 235"/>
                    <a:gd name="T27" fmla="*/ 20 h 214"/>
                    <a:gd name="T28" fmla="*/ 62 w 235"/>
                    <a:gd name="T29" fmla="*/ 20 h 214"/>
                    <a:gd name="T30" fmla="*/ 49 w 235"/>
                    <a:gd name="T31" fmla="*/ 19 h 214"/>
                    <a:gd name="T32" fmla="*/ 37 w 235"/>
                    <a:gd name="T33" fmla="*/ 18 h 214"/>
                    <a:gd name="T34" fmla="*/ 26 w 235"/>
                    <a:gd name="T35" fmla="*/ 17 h 214"/>
                    <a:gd name="T36" fmla="*/ 16 w 235"/>
                    <a:gd name="T37" fmla="*/ 15 h 214"/>
                    <a:gd name="T38" fmla="*/ 7 w 235"/>
                    <a:gd name="T39" fmla="*/ 13 h 214"/>
                    <a:gd name="T40" fmla="*/ 0 w 235"/>
                    <a:gd name="T41" fmla="*/ 11 h 214"/>
                    <a:gd name="T42" fmla="*/ 0 w 235"/>
                    <a:gd name="T43" fmla="*/ 185 h 214"/>
                    <a:gd name="T44" fmla="*/ 0 w 235"/>
                    <a:gd name="T45" fmla="*/ 186 h 214"/>
                    <a:gd name="T46" fmla="*/ 0 w 235"/>
                    <a:gd name="T47" fmla="*/ 186 h 214"/>
                    <a:gd name="T48" fmla="*/ 0 w 235"/>
                    <a:gd name="T49" fmla="*/ 186 h 214"/>
                    <a:gd name="T50" fmla="*/ 0 w 235"/>
                    <a:gd name="T51" fmla="*/ 187 h 214"/>
                    <a:gd name="T52" fmla="*/ 0 w 235"/>
                    <a:gd name="T53" fmla="*/ 187 h 214"/>
                    <a:gd name="T54" fmla="*/ 0 w 235"/>
                    <a:gd name="T55" fmla="*/ 187 h 214"/>
                    <a:gd name="T56" fmla="*/ 0 w 235"/>
                    <a:gd name="T57" fmla="*/ 188 h 214"/>
                    <a:gd name="T58" fmla="*/ 0 w 235"/>
                    <a:gd name="T59" fmla="*/ 188 h 214"/>
                    <a:gd name="T60" fmla="*/ 0 w 235"/>
                    <a:gd name="T61" fmla="*/ 188 h 214"/>
                    <a:gd name="T62" fmla="*/ 0 w 235"/>
                    <a:gd name="T63" fmla="*/ 189 h 214"/>
                    <a:gd name="T64" fmla="*/ 5 w 235"/>
                    <a:gd name="T65" fmla="*/ 194 h 214"/>
                    <a:gd name="T66" fmla="*/ 12 w 235"/>
                    <a:gd name="T67" fmla="*/ 198 h 214"/>
                    <a:gd name="T68" fmla="*/ 21 w 235"/>
                    <a:gd name="T69" fmla="*/ 202 h 214"/>
                    <a:gd name="T70" fmla="*/ 31 w 235"/>
                    <a:gd name="T71" fmla="*/ 205 h 214"/>
                    <a:gd name="T72" fmla="*/ 43 w 235"/>
                    <a:gd name="T73" fmla="*/ 208 h 214"/>
                    <a:gd name="T74" fmla="*/ 56 w 235"/>
                    <a:gd name="T75" fmla="*/ 210 h 214"/>
                    <a:gd name="T76" fmla="*/ 70 w 235"/>
                    <a:gd name="T77" fmla="*/ 211 h 214"/>
                    <a:gd name="T78" fmla="*/ 85 w 235"/>
                    <a:gd name="T79" fmla="*/ 212 h 214"/>
                    <a:gd name="T80" fmla="*/ 101 w 235"/>
                    <a:gd name="T81" fmla="*/ 213 h 214"/>
                    <a:gd name="T82" fmla="*/ 117 w 235"/>
                    <a:gd name="T83" fmla="*/ 214 h 214"/>
                    <a:gd name="T84" fmla="*/ 136 w 235"/>
                    <a:gd name="T85" fmla="*/ 212 h 214"/>
                    <a:gd name="T86" fmla="*/ 153 w 235"/>
                    <a:gd name="T87" fmla="*/ 210 h 214"/>
                    <a:gd name="T88" fmla="*/ 170 w 235"/>
                    <a:gd name="T89" fmla="*/ 207 h 214"/>
                    <a:gd name="T90" fmla="*/ 185 w 235"/>
                    <a:gd name="T91" fmla="*/ 204 h 214"/>
                    <a:gd name="T92" fmla="*/ 199 w 235"/>
                    <a:gd name="T93" fmla="*/ 200 h 214"/>
                    <a:gd name="T94" fmla="*/ 211 w 235"/>
                    <a:gd name="T95" fmla="*/ 196 h 214"/>
                    <a:gd name="T96" fmla="*/ 221 w 235"/>
                    <a:gd name="T97" fmla="*/ 191 h 214"/>
                    <a:gd name="T98" fmla="*/ 229 w 235"/>
                    <a:gd name="T99" fmla="*/ 186 h 214"/>
                    <a:gd name="T100" fmla="*/ 233 w 235"/>
                    <a:gd name="T101" fmla="*/ 180 h 214"/>
                    <a:gd name="T102" fmla="*/ 235 w 235"/>
                    <a:gd name="T103" fmla="*/ 175 h 214"/>
                    <a:gd name="T104" fmla="*/ 235 w 235"/>
                    <a:gd name="T105" fmla="*/ 175 h 214"/>
                    <a:gd name="T106" fmla="*/ 235 w 235"/>
                    <a:gd name="T107" fmla="*/ 174 h 214"/>
                    <a:gd name="T108" fmla="*/ 235 w 235"/>
                    <a:gd name="T109" fmla="*/ 174 h 214"/>
                    <a:gd name="T110" fmla="*/ 235 w 235"/>
                    <a:gd name="T111" fmla="*/ 174 h 214"/>
                    <a:gd name="T112" fmla="*/ 235 w 235"/>
                    <a:gd name="T113" fmla="*/ 174 h 214"/>
                    <a:gd name="T114" fmla="*/ 235 w 235"/>
                    <a:gd name="T115" fmla="*/ 174 h 214"/>
                    <a:gd name="T116" fmla="*/ 235 w 235"/>
                    <a:gd name="T117" fmla="*/ 173 h 214"/>
                    <a:gd name="T118" fmla="*/ 235 w 235"/>
                    <a:gd name="T119" fmla="*/ 173 h 214"/>
                    <a:gd name="T120" fmla="*/ 235 w 235"/>
                    <a:gd name="T121" fmla="*/ 173 h 214"/>
                    <a:gd name="T122" fmla="*/ 235 w 235"/>
                    <a:gd name="T123" fmla="*/ 173 h 214"/>
                    <a:gd name="T124" fmla="*/ 235 w 235"/>
                    <a:gd name="T125" fmla="*/ 0 h 2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5"/>
                    <a:gd name="T190" fmla="*/ 0 h 214"/>
                    <a:gd name="T191" fmla="*/ 235 w 235"/>
                    <a:gd name="T192" fmla="*/ 214 h 2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5" h="214">
                      <a:moveTo>
                        <a:pt x="235" y="0"/>
                      </a:moveTo>
                      <a:lnTo>
                        <a:pt x="231" y="2"/>
                      </a:lnTo>
                      <a:lnTo>
                        <a:pt x="226" y="5"/>
                      </a:lnTo>
                      <a:lnTo>
                        <a:pt x="218" y="7"/>
                      </a:lnTo>
                      <a:lnTo>
                        <a:pt x="208" y="10"/>
                      </a:lnTo>
                      <a:lnTo>
                        <a:pt x="197" y="12"/>
                      </a:lnTo>
                      <a:lnTo>
                        <a:pt x="183" y="14"/>
                      </a:lnTo>
                      <a:lnTo>
                        <a:pt x="169" y="16"/>
                      </a:lnTo>
                      <a:lnTo>
                        <a:pt x="153" y="18"/>
                      </a:lnTo>
                      <a:lnTo>
                        <a:pt x="137" y="19"/>
                      </a:lnTo>
                      <a:lnTo>
                        <a:pt x="119" y="21"/>
                      </a:lnTo>
                      <a:lnTo>
                        <a:pt x="104" y="21"/>
                      </a:lnTo>
                      <a:lnTo>
                        <a:pt x="90" y="21"/>
                      </a:lnTo>
                      <a:lnTo>
                        <a:pt x="75" y="20"/>
                      </a:lnTo>
                      <a:lnTo>
                        <a:pt x="62" y="20"/>
                      </a:lnTo>
                      <a:lnTo>
                        <a:pt x="49" y="19"/>
                      </a:lnTo>
                      <a:lnTo>
                        <a:pt x="37" y="18"/>
                      </a:lnTo>
                      <a:lnTo>
                        <a:pt x="26" y="17"/>
                      </a:lnTo>
                      <a:lnTo>
                        <a:pt x="16" y="15"/>
                      </a:lnTo>
                      <a:lnTo>
                        <a:pt x="7" y="13"/>
                      </a:lnTo>
                      <a:lnTo>
                        <a:pt x="0" y="11"/>
                      </a:lnTo>
                      <a:lnTo>
                        <a:pt x="0" y="185"/>
                      </a:lnTo>
                      <a:lnTo>
                        <a:pt x="0" y="186"/>
                      </a:lnTo>
                      <a:lnTo>
                        <a:pt x="0" y="187"/>
                      </a:lnTo>
                      <a:lnTo>
                        <a:pt x="0" y="188"/>
                      </a:lnTo>
                      <a:lnTo>
                        <a:pt x="0" y="189"/>
                      </a:lnTo>
                      <a:lnTo>
                        <a:pt x="5" y="194"/>
                      </a:lnTo>
                      <a:lnTo>
                        <a:pt x="12" y="198"/>
                      </a:lnTo>
                      <a:lnTo>
                        <a:pt x="21" y="202"/>
                      </a:lnTo>
                      <a:lnTo>
                        <a:pt x="31" y="205"/>
                      </a:lnTo>
                      <a:lnTo>
                        <a:pt x="43" y="208"/>
                      </a:lnTo>
                      <a:lnTo>
                        <a:pt x="56" y="210"/>
                      </a:lnTo>
                      <a:lnTo>
                        <a:pt x="70" y="211"/>
                      </a:lnTo>
                      <a:lnTo>
                        <a:pt x="85" y="212"/>
                      </a:lnTo>
                      <a:lnTo>
                        <a:pt x="101" y="213"/>
                      </a:lnTo>
                      <a:lnTo>
                        <a:pt x="117" y="214"/>
                      </a:lnTo>
                      <a:lnTo>
                        <a:pt x="136" y="212"/>
                      </a:lnTo>
                      <a:lnTo>
                        <a:pt x="153" y="210"/>
                      </a:lnTo>
                      <a:lnTo>
                        <a:pt x="170" y="207"/>
                      </a:lnTo>
                      <a:lnTo>
                        <a:pt x="185" y="204"/>
                      </a:lnTo>
                      <a:lnTo>
                        <a:pt x="199" y="200"/>
                      </a:lnTo>
                      <a:lnTo>
                        <a:pt x="211" y="196"/>
                      </a:lnTo>
                      <a:lnTo>
                        <a:pt x="221" y="191"/>
                      </a:lnTo>
                      <a:lnTo>
                        <a:pt x="229" y="186"/>
                      </a:lnTo>
                      <a:lnTo>
                        <a:pt x="233" y="180"/>
                      </a:lnTo>
                      <a:lnTo>
                        <a:pt x="235" y="175"/>
                      </a:lnTo>
                      <a:lnTo>
                        <a:pt x="235" y="174"/>
                      </a:lnTo>
                      <a:lnTo>
                        <a:pt x="235" y="173"/>
                      </a:lnTo>
                      <a:lnTo>
                        <a:pt x="235" y="0"/>
                      </a:lnTo>
                      <a:close/>
                    </a:path>
                  </a:pathLst>
                </a:custGeom>
                <a:solidFill>
                  <a:srgbClr val="C0C0C0"/>
                </a:solidFill>
                <a:ln w="0">
                  <a:solidFill>
                    <a:srgbClr val="C0C0C0"/>
                  </a:solidFill>
                  <a:prstDash val="solid"/>
                  <a:round/>
                  <a:headEnd/>
                  <a:tailEnd/>
                </a:ln>
              </p:spPr>
              <p:txBody>
                <a:bodyPr/>
                <a:lstStyle/>
                <a:p>
                  <a:endParaRPr lang="fr-FR"/>
                </a:p>
              </p:txBody>
            </p:sp>
            <p:sp>
              <p:nvSpPr>
                <p:cNvPr id="5207" name="Freeform 85"/>
                <p:cNvSpPr>
                  <a:spLocks/>
                </p:cNvSpPr>
                <p:nvPr/>
              </p:nvSpPr>
              <p:spPr bwMode="auto">
                <a:xfrm>
                  <a:off x="1135" y="2639"/>
                  <a:ext cx="300" cy="73"/>
                </a:xfrm>
                <a:custGeom>
                  <a:avLst/>
                  <a:gdLst>
                    <a:gd name="T0" fmla="*/ 150 w 300"/>
                    <a:gd name="T1" fmla="*/ 73 h 73"/>
                    <a:gd name="T2" fmla="*/ 174 w 300"/>
                    <a:gd name="T3" fmla="*/ 73 h 73"/>
                    <a:gd name="T4" fmla="*/ 197 w 300"/>
                    <a:gd name="T5" fmla="*/ 71 h 73"/>
                    <a:gd name="T6" fmla="*/ 219 w 300"/>
                    <a:gd name="T7" fmla="*/ 69 h 73"/>
                    <a:gd name="T8" fmla="*/ 238 w 300"/>
                    <a:gd name="T9" fmla="*/ 66 h 73"/>
                    <a:gd name="T10" fmla="*/ 256 w 300"/>
                    <a:gd name="T11" fmla="*/ 63 h 73"/>
                    <a:gd name="T12" fmla="*/ 271 w 300"/>
                    <a:gd name="T13" fmla="*/ 58 h 73"/>
                    <a:gd name="T14" fmla="*/ 283 w 300"/>
                    <a:gd name="T15" fmla="*/ 54 h 73"/>
                    <a:gd name="T16" fmla="*/ 292 w 300"/>
                    <a:gd name="T17" fmla="*/ 48 h 73"/>
                    <a:gd name="T18" fmla="*/ 298 w 300"/>
                    <a:gd name="T19" fmla="*/ 43 h 73"/>
                    <a:gd name="T20" fmla="*/ 300 w 300"/>
                    <a:gd name="T21" fmla="*/ 37 h 73"/>
                    <a:gd name="T22" fmla="*/ 298 w 300"/>
                    <a:gd name="T23" fmla="*/ 31 h 73"/>
                    <a:gd name="T24" fmla="*/ 292 w 300"/>
                    <a:gd name="T25" fmla="*/ 25 h 73"/>
                    <a:gd name="T26" fmla="*/ 283 w 300"/>
                    <a:gd name="T27" fmla="*/ 20 h 73"/>
                    <a:gd name="T28" fmla="*/ 271 w 300"/>
                    <a:gd name="T29" fmla="*/ 15 h 73"/>
                    <a:gd name="T30" fmla="*/ 256 w 300"/>
                    <a:gd name="T31" fmla="*/ 11 h 73"/>
                    <a:gd name="T32" fmla="*/ 238 w 300"/>
                    <a:gd name="T33" fmla="*/ 7 h 73"/>
                    <a:gd name="T34" fmla="*/ 219 w 300"/>
                    <a:gd name="T35" fmla="*/ 4 h 73"/>
                    <a:gd name="T36" fmla="*/ 197 w 300"/>
                    <a:gd name="T37" fmla="*/ 2 h 73"/>
                    <a:gd name="T38" fmla="*/ 174 w 300"/>
                    <a:gd name="T39" fmla="*/ 0 h 73"/>
                    <a:gd name="T40" fmla="*/ 150 w 300"/>
                    <a:gd name="T41" fmla="*/ 0 h 73"/>
                    <a:gd name="T42" fmla="*/ 126 w 300"/>
                    <a:gd name="T43" fmla="*/ 0 h 73"/>
                    <a:gd name="T44" fmla="*/ 103 w 300"/>
                    <a:gd name="T45" fmla="*/ 2 h 73"/>
                    <a:gd name="T46" fmla="*/ 81 w 300"/>
                    <a:gd name="T47" fmla="*/ 4 h 73"/>
                    <a:gd name="T48" fmla="*/ 62 w 300"/>
                    <a:gd name="T49" fmla="*/ 7 h 73"/>
                    <a:gd name="T50" fmla="*/ 44 w 300"/>
                    <a:gd name="T51" fmla="*/ 11 h 73"/>
                    <a:gd name="T52" fmla="*/ 29 w 300"/>
                    <a:gd name="T53" fmla="*/ 15 h 73"/>
                    <a:gd name="T54" fmla="*/ 17 w 300"/>
                    <a:gd name="T55" fmla="*/ 20 h 73"/>
                    <a:gd name="T56" fmla="*/ 8 w 300"/>
                    <a:gd name="T57" fmla="*/ 25 h 73"/>
                    <a:gd name="T58" fmla="*/ 2 w 300"/>
                    <a:gd name="T59" fmla="*/ 31 h 73"/>
                    <a:gd name="T60" fmla="*/ 0 w 300"/>
                    <a:gd name="T61" fmla="*/ 37 h 73"/>
                    <a:gd name="T62" fmla="*/ 2 w 300"/>
                    <a:gd name="T63" fmla="*/ 43 h 73"/>
                    <a:gd name="T64" fmla="*/ 8 w 300"/>
                    <a:gd name="T65" fmla="*/ 48 h 73"/>
                    <a:gd name="T66" fmla="*/ 17 w 300"/>
                    <a:gd name="T67" fmla="*/ 54 h 73"/>
                    <a:gd name="T68" fmla="*/ 29 w 300"/>
                    <a:gd name="T69" fmla="*/ 58 h 73"/>
                    <a:gd name="T70" fmla="*/ 44 w 300"/>
                    <a:gd name="T71" fmla="*/ 63 h 73"/>
                    <a:gd name="T72" fmla="*/ 62 w 300"/>
                    <a:gd name="T73" fmla="*/ 66 h 73"/>
                    <a:gd name="T74" fmla="*/ 81 w 300"/>
                    <a:gd name="T75" fmla="*/ 69 h 73"/>
                    <a:gd name="T76" fmla="*/ 103 w 300"/>
                    <a:gd name="T77" fmla="*/ 71 h 73"/>
                    <a:gd name="T78" fmla="*/ 126 w 300"/>
                    <a:gd name="T79" fmla="*/ 73 h 73"/>
                    <a:gd name="T80" fmla="*/ 150 w 300"/>
                    <a:gd name="T81" fmla="*/ 73 h 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0"/>
                    <a:gd name="T124" fmla="*/ 0 h 73"/>
                    <a:gd name="T125" fmla="*/ 300 w 300"/>
                    <a:gd name="T126" fmla="*/ 73 h 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0" h="73">
                      <a:moveTo>
                        <a:pt x="150" y="73"/>
                      </a:moveTo>
                      <a:lnTo>
                        <a:pt x="174" y="73"/>
                      </a:lnTo>
                      <a:lnTo>
                        <a:pt x="197" y="71"/>
                      </a:lnTo>
                      <a:lnTo>
                        <a:pt x="219" y="69"/>
                      </a:lnTo>
                      <a:lnTo>
                        <a:pt x="238" y="66"/>
                      </a:lnTo>
                      <a:lnTo>
                        <a:pt x="256" y="63"/>
                      </a:lnTo>
                      <a:lnTo>
                        <a:pt x="271" y="58"/>
                      </a:lnTo>
                      <a:lnTo>
                        <a:pt x="283" y="54"/>
                      </a:lnTo>
                      <a:lnTo>
                        <a:pt x="292" y="48"/>
                      </a:lnTo>
                      <a:lnTo>
                        <a:pt x="298" y="43"/>
                      </a:lnTo>
                      <a:lnTo>
                        <a:pt x="300" y="37"/>
                      </a:lnTo>
                      <a:lnTo>
                        <a:pt x="298" y="31"/>
                      </a:lnTo>
                      <a:lnTo>
                        <a:pt x="292" y="25"/>
                      </a:lnTo>
                      <a:lnTo>
                        <a:pt x="283" y="20"/>
                      </a:lnTo>
                      <a:lnTo>
                        <a:pt x="271" y="15"/>
                      </a:lnTo>
                      <a:lnTo>
                        <a:pt x="256" y="11"/>
                      </a:lnTo>
                      <a:lnTo>
                        <a:pt x="238" y="7"/>
                      </a:lnTo>
                      <a:lnTo>
                        <a:pt x="219" y="4"/>
                      </a:lnTo>
                      <a:lnTo>
                        <a:pt x="197" y="2"/>
                      </a:lnTo>
                      <a:lnTo>
                        <a:pt x="174" y="0"/>
                      </a:lnTo>
                      <a:lnTo>
                        <a:pt x="150" y="0"/>
                      </a:lnTo>
                      <a:lnTo>
                        <a:pt x="126" y="0"/>
                      </a:lnTo>
                      <a:lnTo>
                        <a:pt x="103" y="2"/>
                      </a:lnTo>
                      <a:lnTo>
                        <a:pt x="81" y="4"/>
                      </a:lnTo>
                      <a:lnTo>
                        <a:pt x="62" y="7"/>
                      </a:lnTo>
                      <a:lnTo>
                        <a:pt x="44" y="11"/>
                      </a:lnTo>
                      <a:lnTo>
                        <a:pt x="29" y="15"/>
                      </a:lnTo>
                      <a:lnTo>
                        <a:pt x="17" y="20"/>
                      </a:lnTo>
                      <a:lnTo>
                        <a:pt x="8" y="25"/>
                      </a:lnTo>
                      <a:lnTo>
                        <a:pt x="2" y="31"/>
                      </a:lnTo>
                      <a:lnTo>
                        <a:pt x="0" y="37"/>
                      </a:lnTo>
                      <a:lnTo>
                        <a:pt x="2" y="43"/>
                      </a:lnTo>
                      <a:lnTo>
                        <a:pt x="8" y="48"/>
                      </a:lnTo>
                      <a:lnTo>
                        <a:pt x="17" y="54"/>
                      </a:lnTo>
                      <a:lnTo>
                        <a:pt x="29" y="58"/>
                      </a:lnTo>
                      <a:lnTo>
                        <a:pt x="44" y="63"/>
                      </a:lnTo>
                      <a:lnTo>
                        <a:pt x="62" y="66"/>
                      </a:lnTo>
                      <a:lnTo>
                        <a:pt x="81" y="69"/>
                      </a:lnTo>
                      <a:lnTo>
                        <a:pt x="103" y="71"/>
                      </a:lnTo>
                      <a:lnTo>
                        <a:pt x="126" y="73"/>
                      </a:lnTo>
                      <a:lnTo>
                        <a:pt x="150" y="73"/>
                      </a:lnTo>
                      <a:close/>
                    </a:path>
                  </a:pathLst>
                </a:custGeom>
                <a:solidFill>
                  <a:srgbClr val="909090"/>
                </a:solidFill>
                <a:ln w="0">
                  <a:solidFill>
                    <a:srgbClr val="909090"/>
                  </a:solidFill>
                  <a:prstDash val="solid"/>
                  <a:round/>
                  <a:headEnd/>
                  <a:tailEnd/>
                </a:ln>
              </p:spPr>
              <p:txBody>
                <a:bodyPr/>
                <a:lstStyle/>
                <a:p>
                  <a:endParaRPr lang="fr-FR"/>
                </a:p>
              </p:txBody>
            </p:sp>
            <p:sp>
              <p:nvSpPr>
                <p:cNvPr id="5208" name="Freeform 86"/>
                <p:cNvSpPr>
                  <a:spLocks/>
                </p:cNvSpPr>
                <p:nvPr/>
              </p:nvSpPr>
              <p:spPr bwMode="auto">
                <a:xfrm>
                  <a:off x="1202" y="2157"/>
                  <a:ext cx="24" cy="663"/>
                </a:xfrm>
                <a:custGeom>
                  <a:avLst/>
                  <a:gdLst>
                    <a:gd name="T0" fmla="*/ 0 w 24"/>
                    <a:gd name="T1" fmla="*/ 663 h 663"/>
                    <a:gd name="T2" fmla="*/ 1 w 24"/>
                    <a:gd name="T3" fmla="*/ 654 h 663"/>
                    <a:gd name="T4" fmla="*/ 3 w 24"/>
                    <a:gd name="T5" fmla="*/ 645 h 663"/>
                    <a:gd name="T6" fmla="*/ 4 w 24"/>
                    <a:gd name="T7" fmla="*/ 635 h 663"/>
                    <a:gd name="T8" fmla="*/ 7 w 24"/>
                    <a:gd name="T9" fmla="*/ 626 h 663"/>
                    <a:gd name="T10" fmla="*/ 9 w 24"/>
                    <a:gd name="T11" fmla="*/ 616 h 663"/>
                    <a:gd name="T12" fmla="*/ 11 w 24"/>
                    <a:gd name="T13" fmla="*/ 607 h 663"/>
                    <a:gd name="T14" fmla="*/ 13 w 24"/>
                    <a:gd name="T15" fmla="*/ 597 h 663"/>
                    <a:gd name="T16" fmla="*/ 14 w 24"/>
                    <a:gd name="T17" fmla="*/ 588 h 663"/>
                    <a:gd name="T18" fmla="*/ 15 w 24"/>
                    <a:gd name="T19" fmla="*/ 578 h 663"/>
                    <a:gd name="T20" fmla="*/ 16 w 24"/>
                    <a:gd name="T21" fmla="*/ 569 h 663"/>
                    <a:gd name="T22" fmla="*/ 15 w 24"/>
                    <a:gd name="T23" fmla="*/ 559 h 663"/>
                    <a:gd name="T24" fmla="*/ 15 w 24"/>
                    <a:gd name="T25" fmla="*/ 550 h 663"/>
                    <a:gd name="T26" fmla="*/ 15 w 24"/>
                    <a:gd name="T27" fmla="*/ 540 h 663"/>
                    <a:gd name="T28" fmla="*/ 14 w 24"/>
                    <a:gd name="T29" fmla="*/ 531 h 663"/>
                    <a:gd name="T30" fmla="*/ 13 w 24"/>
                    <a:gd name="T31" fmla="*/ 521 h 663"/>
                    <a:gd name="T32" fmla="*/ 12 w 24"/>
                    <a:gd name="T33" fmla="*/ 510 h 663"/>
                    <a:gd name="T34" fmla="*/ 11 w 24"/>
                    <a:gd name="T35" fmla="*/ 499 h 663"/>
                    <a:gd name="T36" fmla="*/ 10 w 24"/>
                    <a:gd name="T37" fmla="*/ 487 h 663"/>
                    <a:gd name="T38" fmla="*/ 8 w 24"/>
                    <a:gd name="T39" fmla="*/ 474 h 663"/>
                    <a:gd name="T40" fmla="*/ 6 w 24"/>
                    <a:gd name="T41" fmla="*/ 460 h 663"/>
                    <a:gd name="T42" fmla="*/ 16 w 24"/>
                    <a:gd name="T43" fmla="*/ 366 h 663"/>
                    <a:gd name="T44" fmla="*/ 22 w 24"/>
                    <a:gd name="T45" fmla="*/ 285 h 663"/>
                    <a:gd name="T46" fmla="*/ 24 w 24"/>
                    <a:gd name="T47" fmla="*/ 215 h 663"/>
                    <a:gd name="T48" fmla="*/ 24 w 24"/>
                    <a:gd name="T49" fmla="*/ 157 h 663"/>
                    <a:gd name="T50" fmla="*/ 22 w 24"/>
                    <a:gd name="T51" fmla="*/ 108 h 663"/>
                    <a:gd name="T52" fmla="*/ 19 w 24"/>
                    <a:gd name="T53" fmla="*/ 70 h 663"/>
                    <a:gd name="T54" fmla="*/ 15 w 24"/>
                    <a:gd name="T55" fmla="*/ 41 h 663"/>
                    <a:gd name="T56" fmla="*/ 11 w 24"/>
                    <a:gd name="T57" fmla="*/ 20 h 663"/>
                    <a:gd name="T58" fmla="*/ 7 w 24"/>
                    <a:gd name="T59" fmla="*/ 6 h 663"/>
                    <a:gd name="T60" fmla="*/ 5 w 24"/>
                    <a:gd name="T61" fmla="*/ 0 h 6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
                    <a:gd name="T94" fmla="*/ 0 h 663"/>
                    <a:gd name="T95" fmla="*/ 24 w 24"/>
                    <a:gd name="T96" fmla="*/ 663 h 6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 h="663">
                      <a:moveTo>
                        <a:pt x="0" y="663"/>
                      </a:moveTo>
                      <a:lnTo>
                        <a:pt x="1" y="654"/>
                      </a:lnTo>
                      <a:lnTo>
                        <a:pt x="3" y="645"/>
                      </a:lnTo>
                      <a:lnTo>
                        <a:pt x="4" y="635"/>
                      </a:lnTo>
                      <a:lnTo>
                        <a:pt x="7" y="626"/>
                      </a:lnTo>
                      <a:lnTo>
                        <a:pt x="9" y="616"/>
                      </a:lnTo>
                      <a:lnTo>
                        <a:pt x="11" y="607"/>
                      </a:lnTo>
                      <a:lnTo>
                        <a:pt x="13" y="597"/>
                      </a:lnTo>
                      <a:lnTo>
                        <a:pt x="14" y="588"/>
                      </a:lnTo>
                      <a:lnTo>
                        <a:pt x="15" y="578"/>
                      </a:lnTo>
                      <a:lnTo>
                        <a:pt x="16" y="569"/>
                      </a:lnTo>
                      <a:lnTo>
                        <a:pt x="15" y="559"/>
                      </a:lnTo>
                      <a:lnTo>
                        <a:pt x="15" y="550"/>
                      </a:lnTo>
                      <a:lnTo>
                        <a:pt x="15" y="540"/>
                      </a:lnTo>
                      <a:lnTo>
                        <a:pt x="14" y="531"/>
                      </a:lnTo>
                      <a:lnTo>
                        <a:pt x="13" y="521"/>
                      </a:lnTo>
                      <a:lnTo>
                        <a:pt x="12" y="510"/>
                      </a:lnTo>
                      <a:lnTo>
                        <a:pt x="11" y="499"/>
                      </a:lnTo>
                      <a:lnTo>
                        <a:pt x="10" y="487"/>
                      </a:lnTo>
                      <a:lnTo>
                        <a:pt x="8" y="474"/>
                      </a:lnTo>
                      <a:lnTo>
                        <a:pt x="6" y="460"/>
                      </a:lnTo>
                      <a:lnTo>
                        <a:pt x="16" y="366"/>
                      </a:lnTo>
                      <a:lnTo>
                        <a:pt x="22" y="285"/>
                      </a:lnTo>
                      <a:lnTo>
                        <a:pt x="24" y="215"/>
                      </a:lnTo>
                      <a:lnTo>
                        <a:pt x="24" y="157"/>
                      </a:lnTo>
                      <a:lnTo>
                        <a:pt x="22" y="108"/>
                      </a:lnTo>
                      <a:lnTo>
                        <a:pt x="19" y="70"/>
                      </a:lnTo>
                      <a:lnTo>
                        <a:pt x="15" y="41"/>
                      </a:lnTo>
                      <a:lnTo>
                        <a:pt x="11" y="20"/>
                      </a:lnTo>
                      <a:lnTo>
                        <a:pt x="7" y="6"/>
                      </a:lnTo>
                      <a:lnTo>
                        <a:pt x="5" y="0"/>
                      </a:lnTo>
                    </a:path>
                  </a:pathLst>
                </a:custGeom>
                <a:noFill/>
                <a:ln w="0">
                  <a:solidFill>
                    <a:srgbClr val="B0B0B0"/>
                  </a:solidFill>
                  <a:prstDash val="solid"/>
                  <a:round/>
                  <a:headEnd/>
                  <a:tailEnd/>
                </a:ln>
              </p:spPr>
              <p:txBody>
                <a:bodyPr/>
                <a:lstStyle/>
                <a:p>
                  <a:endParaRPr lang="fr-FR"/>
                </a:p>
              </p:txBody>
            </p:sp>
            <p:sp>
              <p:nvSpPr>
                <p:cNvPr id="5209" name="Freeform 87"/>
                <p:cNvSpPr>
                  <a:spLocks/>
                </p:cNvSpPr>
                <p:nvPr/>
              </p:nvSpPr>
              <p:spPr bwMode="auto">
                <a:xfrm>
                  <a:off x="1139" y="2640"/>
                  <a:ext cx="293" cy="61"/>
                </a:xfrm>
                <a:custGeom>
                  <a:avLst/>
                  <a:gdLst>
                    <a:gd name="T0" fmla="*/ 147 w 293"/>
                    <a:gd name="T1" fmla="*/ 61 h 61"/>
                    <a:gd name="T2" fmla="*/ 170 w 293"/>
                    <a:gd name="T3" fmla="*/ 60 h 61"/>
                    <a:gd name="T4" fmla="*/ 193 w 293"/>
                    <a:gd name="T5" fmla="*/ 59 h 61"/>
                    <a:gd name="T6" fmla="*/ 214 w 293"/>
                    <a:gd name="T7" fmla="*/ 57 h 61"/>
                    <a:gd name="T8" fmla="*/ 233 w 293"/>
                    <a:gd name="T9" fmla="*/ 55 h 61"/>
                    <a:gd name="T10" fmla="*/ 250 w 293"/>
                    <a:gd name="T11" fmla="*/ 52 h 61"/>
                    <a:gd name="T12" fmla="*/ 265 w 293"/>
                    <a:gd name="T13" fmla="*/ 48 h 61"/>
                    <a:gd name="T14" fmla="*/ 277 w 293"/>
                    <a:gd name="T15" fmla="*/ 44 h 61"/>
                    <a:gd name="T16" fmla="*/ 286 w 293"/>
                    <a:gd name="T17" fmla="*/ 40 h 61"/>
                    <a:gd name="T18" fmla="*/ 291 w 293"/>
                    <a:gd name="T19" fmla="*/ 35 h 61"/>
                    <a:gd name="T20" fmla="*/ 293 w 293"/>
                    <a:gd name="T21" fmla="*/ 30 h 61"/>
                    <a:gd name="T22" fmla="*/ 291 w 293"/>
                    <a:gd name="T23" fmla="*/ 25 h 61"/>
                    <a:gd name="T24" fmla="*/ 286 w 293"/>
                    <a:gd name="T25" fmla="*/ 21 h 61"/>
                    <a:gd name="T26" fmla="*/ 277 w 293"/>
                    <a:gd name="T27" fmla="*/ 16 h 61"/>
                    <a:gd name="T28" fmla="*/ 265 w 293"/>
                    <a:gd name="T29" fmla="*/ 12 h 61"/>
                    <a:gd name="T30" fmla="*/ 250 w 293"/>
                    <a:gd name="T31" fmla="*/ 9 h 61"/>
                    <a:gd name="T32" fmla="*/ 233 w 293"/>
                    <a:gd name="T33" fmla="*/ 6 h 61"/>
                    <a:gd name="T34" fmla="*/ 214 w 293"/>
                    <a:gd name="T35" fmla="*/ 3 h 61"/>
                    <a:gd name="T36" fmla="*/ 193 w 293"/>
                    <a:gd name="T37" fmla="*/ 1 h 61"/>
                    <a:gd name="T38" fmla="*/ 170 w 293"/>
                    <a:gd name="T39" fmla="*/ 0 h 61"/>
                    <a:gd name="T40" fmla="*/ 147 w 293"/>
                    <a:gd name="T41" fmla="*/ 0 h 61"/>
                    <a:gd name="T42" fmla="*/ 123 w 293"/>
                    <a:gd name="T43" fmla="*/ 0 h 61"/>
                    <a:gd name="T44" fmla="*/ 101 w 293"/>
                    <a:gd name="T45" fmla="*/ 1 h 61"/>
                    <a:gd name="T46" fmla="*/ 80 w 293"/>
                    <a:gd name="T47" fmla="*/ 3 h 61"/>
                    <a:gd name="T48" fmla="*/ 60 w 293"/>
                    <a:gd name="T49" fmla="*/ 6 h 61"/>
                    <a:gd name="T50" fmla="*/ 43 w 293"/>
                    <a:gd name="T51" fmla="*/ 9 h 61"/>
                    <a:gd name="T52" fmla="*/ 29 w 293"/>
                    <a:gd name="T53" fmla="*/ 12 h 61"/>
                    <a:gd name="T54" fmla="*/ 17 w 293"/>
                    <a:gd name="T55" fmla="*/ 16 h 61"/>
                    <a:gd name="T56" fmla="*/ 8 w 293"/>
                    <a:gd name="T57" fmla="*/ 21 h 61"/>
                    <a:gd name="T58" fmla="*/ 2 w 293"/>
                    <a:gd name="T59" fmla="*/ 25 h 61"/>
                    <a:gd name="T60" fmla="*/ 0 w 293"/>
                    <a:gd name="T61" fmla="*/ 30 h 61"/>
                    <a:gd name="T62" fmla="*/ 2 w 293"/>
                    <a:gd name="T63" fmla="*/ 35 h 61"/>
                    <a:gd name="T64" fmla="*/ 8 w 293"/>
                    <a:gd name="T65" fmla="*/ 40 h 61"/>
                    <a:gd name="T66" fmla="*/ 17 w 293"/>
                    <a:gd name="T67" fmla="*/ 44 h 61"/>
                    <a:gd name="T68" fmla="*/ 29 w 293"/>
                    <a:gd name="T69" fmla="*/ 48 h 61"/>
                    <a:gd name="T70" fmla="*/ 43 w 293"/>
                    <a:gd name="T71" fmla="*/ 52 h 61"/>
                    <a:gd name="T72" fmla="*/ 60 w 293"/>
                    <a:gd name="T73" fmla="*/ 55 h 61"/>
                    <a:gd name="T74" fmla="*/ 80 w 293"/>
                    <a:gd name="T75" fmla="*/ 57 h 61"/>
                    <a:gd name="T76" fmla="*/ 101 w 293"/>
                    <a:gd name="T77" fmla="*/ 59 h 61"/>
                    <a:gd name="T78" fmla="*/ 123 w 293"/>
                    <a:gd name="T79" fmla="*/ 60 h 61"/>
                    <a:gd name="T80" fmla="*/ 147 w 293"/>
                    <a:gd name="T81" fmla="*/ 61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93"/>
                    <a:gd name="T124" fmla="*/ 0 h 61"/>
                    <a:gd name="T125" fmla="*/ 293 w 293"/>
                    <a:gd name="T126" fmla="*/ 61 h 6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93" h="61">
                      <a:moveTo>
                        <a:pt x="147" y="61"/>
                      </a:moveTo>
                      <a:lnTo>
                        <a:pt x="170" y="60"/>
                      </a:lnTo>
                      <a:lnTo>
                        <a:pt x="193" y="59"/>
                      </a:lnTo>
                      <a:lnTo>
                        <a:pt x="214" y="57"/>
                      </a:lnTo>
                      <a:lnTo>
                        <a:pt x="233" y="55"/>
                      </a:lnTo>
                      <a:lnTo>
                        <a:pt x="250" y="52"/>
                      </a:lnTo>
                      <a:lnTo>
                        <a:pt x="265" y="48"/>
                      </a:lnTo>
                      <a:lnTo>
                        <a:pt x="277" y="44"/>
                      </a:lnTo>
                      <a:lnTo>
                        <a:pt x="286" y="40"/>
                      </a:lnTo>
                      <a:lnTo>
                        <a:pt x="291" y="35"/>
                      </a:lnTo>
                      <a:lnTo>
                        <a:pt x="293" y="30"/>
                      </a:lnTo>
                      <a:lnTo>
                        <a:pt x="291" y="25"/>
                      </a:lnTo>
                      <a:lnTo>
                        <a:pt x="286" y="21"/>
                      </a:lnTo>
                      <a:lnTo>
                        <a:pt x="277" y="16"/>
                      </a:lnTo>
                      <a:lnTo>
                        <a:pt x="265" y="12"/>
                      </a:lnTo>
                      <a:lnTo>
                        <a:pt x="250" y="9"/>
                      </a:lnTo>
                      <a:lnTo>
                        <a:pt x="233" y="6"/>
                      </a:lnTo>
                      <a:lnTo>
                        <a:pt x="214" y="3"/>
                      </a:lnTo>
                      <a:lnTo>
                        <a:pt x="193" y="1"/>
                      </a:lnTo>
                      <a:lnTo>
                        <a:pt x="170" y="0"/>
                      </a:lnTo>
                      <a:lnTo>
                        <a:pt x="147" y="0"/>
                      </a:lnTo>
                      <a:lnTo>
                        <a:pt x="123" y="0"/>
                      </a:lnTo>
                      <a:lnTo>
                        <a:pt x="101" y="1"/>
                      </a:lnTo>
                      <a:lnTo>
                        <a:pt x="80" y="3"/>
                      </a:lnTo>
                      <a:lnTo>
                        <a:pt x="60" y="6"/>
                      </a:lnTo>
                      <a:lnTo>
                        <a:pt x="43" y="9"/>
                      </a:lnTo>
                      <a:lnTo>
                        <a:pt x="29" y="12"/>
                      </a:lnTo>
                      <a:lnTo>
                        <a:pt x="17" y="16"/>
                      </a:lnTo>
                      <a:lnTo>
                        <a:pt x="8" y="21"/>
                      </a:lnTo>
                      <a:lnTo>
                        <a:pt x="2" y="25"/>
                      </a:lnTo>
                      <a:lnTo>
                        <a:pt x="0" y="30"/>
                      </a:lnTo>
                      <a:lnTo>
                        <a:pt x="2" y="35"/>
                      </a:lnTo>
                      <a:lnTo>
                        <a:pt x="8" y="40"/>
                      </a:lnTo>
                      <a:lnTo>
                        <a:pt x="17" y="44"/>
                      </a:lnTo>
                      <a:lnTo>
                        <a:pt x="29" y="48"/>
                      </a:lnTo>
                      <a:lnTo>
                        <a:pt x="43" y="52"/>
                      </a:lnTo>
                      <a:lnTo>
                        <a:pt x="60" y="55"/>
                      </a:lnTo>
                      <a:lnTo>
                        <a:pt x="80" y="57"/>
                      </a:lnTo>
                      <a:lnTo>
                        <a:pt x="101" y="59"/>
                      </a:lnTo>
                      <a:lnTo>
                        <a:pt x="123" y="60"/>
                      </a:lnTo>
                      <a:lnTo>
                        <a:pt x="147" y="61"/>
                      </a:lnTo>
                      <a:close/>
                    </a:path>
                  </a:pathLst>
                </a:custGeom>
                <a:solidFill>
                  <a:srgbClr val="D0D0D0"/>
                </a:solidFill>
                <a:ln w="0">
                  <a:solidFill>
                    <a:srgbClr val="000000"/>
                  </a:solidFill>
                  <a:prstDash val="solid"/>
                  <a:round/>
                  <a:headEnd/>
                  <a:tailEnd/>
                </a:ln>
              </p:spPr>
              <p:txBody>
                <a:bodyPr/>
                <a:lstStyle/>
                <a:p>
                  <a:endParaRPr lang="fr-FR"/>
                </a:p>
              </p:txBody>
            </p:sp>
            <p:sp>
              <p:nvSpPr>
                <p:cNvPr id="5210" name="Freeform 88"/>
                <p:cNvSpPr>
                  <a:spLocks/>
                </p:cNvSpPr>
                <p:nvPr/>
              </p:nvSpPr>
              <p:spPr bwMode="auto">
                <a:xfrm>
                  <a:off x="1245" y="2640"/>
                  <a:ext cx="187" cy="61"/>
                </a:xfrm>
                <a:custGeom>
                  <a:avLst/>
                  <a:gdLst>
                    <a:gd name="T0" fmla="*/ 51 w 187"/>
                    <a:gd name="T1" fmla="*/ 0 h 61"/>
                    <a:gd name="T2" fmla="*/ 44 w 187"/>
                    <a:gd name="T3" fmla="*/ 5 h 61"/>
                    <a:gd name="T4" fmla="*/ 37 w 187"/>
                    <a:gd name="T5" fmla="*/ 10 h 61"/>
                    <a:gd name="T6" fmla="*/ 30 w 187"/>
                    <a:gd name="T7" fmla="*/ 16 h 61"/>
                    <a:gd name="T8" fmla="*/ 24 w 187"/>
                    <a:gd name="T9" fmla="*/ 22 h 61"/>
                    <a:gd name="T10" fmla="*/ 19 w 187"/>
                    <a:gd name="T11" fmla="*/ 28 h 61"/>
                    <a:gd name="T12" fmla="*/ 14 w 187"/>
                    <a:gd name="T13" fmla="*/ 34 h 61"/>
                    <a:gd name="T14" fmla="*/ 9 w 187"/>
                    <a:gd name="T15" fmla="*/ 41 h 61"/>
                    <a:gd name="T16" fmla="*/ 5 w 187"/>
                    <a:gd name="T17" fmla="*/ 47 h 61"/>
                    <a:gd name="T18" fmla="*/ 2 w 187"/>
                    <a:gd name="T19" fmla="*/ 53 h 61"/>
                    <a:gd name="T20" fmla="*/ 0 w 187"/>
                    <a:gd name="T21" fmla="*/ 60 h 61"/>
                    <a:gd name="T22" fmla="*/ 4 w 187"/>
                    <a:gd name="T23" fmla="*/ 60 h 61"/>
                    <a:gd name="T24" fmla="*/ 8 w 187"/>
                    <a:gd name="T25" fmla="*/ 60 h 61"/>
                    <a:gd name="T26" fmla="*/ 12 w 187"/>
                    <a:gd name="T27" fmla="*/ 60 h 61"/>
                    <a:gd name="T28" fmla="*/ 16 w 187"/>
                    <a:gd name="T29" fmla="*/ 60 h 61"/>
                    <a:gd name="T30" fmla="*/ 20 w 187"/>
                    <a:gd name="T31" fmla="*/ 61 h 61"/>
                    <a:gd name="T32" fmla="*/ 24 w 187"/>
                    <a:gd name="T33" fmla="*/ 61 h 61"/>
                    <a:gd name="T34" fmla="*/ 28 w 187"/>
                    <a:gd name="T35" fmla="*/ 61 h 61"/>
                    <a:gd name="T36" fmla="*/ 32 w 187"/>
                    <a:gd name="T37" fmla="*/ 61 h 61"/>
                    <a:gd name="T38" fmla="*/ 37 w 187"/>
                    <a:gd name="T39" fmla="*/ 61 h 61"/>
                    <a:gd name="T40" fmla="*/ 41 w 187"/>
                    <a:gd name="T41" fmla="*/ 61 h 61"/>
                    <a:gd name="T42" fmla="*/ 64 w 187"/>
                    <a:gd name="T43" fmla="*/ 60 h 61"/>
                    <a:gd name="T44" fmla="*/ 87 w 187"/>
                    <a:gd name="T45" fmla="*/ 59 h 61"/>
                    <a:gd name="T46" fmla="*/ 108 w 187"/>
                    <a:gd name="T47" fmla="*/ 57 h 61"/>
                    <a:gd name="T48" fmla="*/ 127 w 187"/>
                    <a:gd name="T49" fmla="*/ 55 h 61"/>
                    <a:gd name="T50" fmla="*/ 144 w 187"/>
                    <a:gd name="T51" fmla="*/ 52 h 61"/>
                    <a:gd name="T52" fmla="*/ 159 w 187"/>
                    <a:gd name="T53" fmla="*/ 48 h 61"/>
                    <a:gd name="T54" fmla="*/ 171 w 187"/>
                    <a:gd name="T55" fmla="*/ 44 h 61"/>
                    <a:gd name="T56" fmla="*/ 180 w 187"/>
                    <a:gd name="T57" fmla="*/ 40 h 61"/>
                    <a:gd name="T58" fmla="*/ 185 w 187"/>
                    <a:gd name="T59" fmla="*/ 35 h 61"/>
                    <a:gd name="T60" fmla="*/ 187 w 187"/>
                    <a:gd name="T61" fmla="*/ 30 h 61"/>
                    <a:gd name="T62" fmla="*/ 185 w 187"/>
                    <a:gd name="T63" fmla="*/ 25 h 61"/>
                    <a:gd name="T64" fmla="*/ 180 w 187"/>
                    <a:gd name="T65" fmla="*/ 21 h 61"/>
                    <a:gd name="T66" fmla="*/ 172 w 187"/>
                    <a:gd name="T67" fmla="*/ 17 h 61"/>
                    <a:gd name="T68" fmla="*/ 161 w 187"/>
                    <a:gd name="T69" fmla="*/ 13 h 61"/>
                    <a:gd name="T70" fmla="*/ 148 w 187"/>
                    <a:gd name="T71" fmla="*/ 9 h 61"/>
                    <a:gd name="T72" fmla="*/ 132 w 187"/>
                    <a:gd name="T73" fmla="*/ 6 h 61"/>
                    <a:gd name="T74" fmla="*/ 114 w 187"/>
                    <a:gd name="T75" fmla="*/ 4 h 61"/>
                    <a:gd name="T76" fmla="*/ 94 w 187"/>
                    <a:gd name="T77" fmla="*/ 2 h 61"/>
                    <a:gd name="T78" fmla="*/ 73 w 187"/>
                    <a:gd name="T79" fmla="*/ 0 h 61"/>
                    <a:gd name="T80" fmla="*/ 51 w 187"/>
                    <a:gd name="T81" fmla="*/ 0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61"/>
                    <a:gd name="T125" fmla="*/ 187 w 187"/>
                    <a:gd name="T126" fmla="*/ 61 h 6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61">
                      <a:moveTo>
                        <a:pt x="51" y="0"/>
                      </a:moveTo>
                      <a:lnTo>
                        <a:pt x="44" y="5"/>
                      </a:lnTo>
                      <a:lnTo>
                        <a:pt x="37" y="10"/>
                      </a:lnTo>
                      <a:lnTo>
                        <a:pt x="30" y="16"/>
                      </a:lnTo>
                      <a:lnTo>
                        <a:pt x="24" y="22"/>
                      </a:lnTo>
                      <a:lnTo>
                        <a:pt x="19" y="28"/>
                      </a:lnTo>
                      <a:lnTo>
                        <a:pt x="14" y="34"/>
                      </a:lnTo>
                      <a:lnTo>
                        <a:pt x="9" y="41"/>
                      </a:lnTo>
                      <a:lnTo>
                        <a:pt x="5" y="47"/>
                      </a:lnTo>
                      <a:lnTo>
                        <a:pt x="2" y="53"/>
                      </a:lnTo>
                      <a:lnTo>
                        <a:pt x="0" y="60"/>
                      </a:lnTo>
                      <a:lnTo>
                        <a:pt x="4" y="60"/>
                      </a:lnTo>
                      <a:lnTo>
                        <a:pt x="8" y="60"/>
                      </a:lnTo>
                      <a:lnTo>
                        <a:pt x="12" y="60"/>
                      </a:lnTo>
                      <a:lnTo>
                        <a:pt x="16" y="60"/>
                      </a:lnTo>
                      <a:lnTo>
                        <a:pt x="20" y="61"/>
                      </a:lnTo>
                      <a:lnTo>
                        <a:pt x="24" y="61"/>
                      </a:lnTo>
                      <a:lnTo>
                        <a:pt x="28" y="61"/>
                      </a:lnTo>
                      <a:lnTo>
                        <a:pt x="32" y="61"/>
                      </a:lnTo>
                      <a:lnTo>
                        <a:pt x="37" y="61"/>
                      </a:lnTo>
                      <a:lnTo>
                        <a:pt x="41" y="61"/>
                      </a:lnTo>
                      <a:lnTo>
                        <a:pt x="64" y="60"/>
                      </a:lnTo>
                      <a:lnTo>
                        <a:pt x="87" y="59"/>
                      </a:lnTo>
                      <a:lnTo>
                        <a:pt x="108" y="57"/>
                      </a:lnTo>
                      <a:lnTo>
                        <a:pt x="127" y="55"/>
                      </a:lnTo>
                      <a:lnTo>
                        <a:pt x="144" y="52"/>
                      </a:lnTo>
                      <a:lnTo>
                        <a:pt x="159" y="48"/>
                      </a:lnTo>
                      <a:lnTo>
                        <a:pt x="171" y="44"/>
                      </a:lnTo>
                      <a:lnTo>
                        <a:pt x="180" y="40"/>
                      </a:lnTo>
                      <a:lnTo>
                        <a:pt x="185" y="35"/>
                      </a:lnTo>
                      <a:lnTo>
                        <a:pt x="187" y="30"/>
                      </a:lnTo>
                      <a:lnTo>
                        <a:pt x="185" y="25"/>
                      </a:lnTo>
                      <a:lnTo>
                        <a:pt x="180" y="21"/>
                      </a:lnTo>
                      <a:lnTo>
                        <a:pt x="172" y="17"/>
                      </a:lnTo>
                      <a:lnTo>
                        <a:pt x="161" y="13"/>
                      </a:lnTo>
                      <a:lnTo>
                        <a:pt x="148" y="9"/>
                      </a:lnTo>
                      <a:lnTo>
                        <a:pt x="132" y="6"/>
                      </a:lnTo>
                      <a:lnTo>
                        <a:pt x="114" y="4"/>
                      </a:lnTo>
                      <a:lnTo>
                        <a:pt x="94" y="2"/>
                      </a:lnTo>
                      <a:lnTo>
                        <a:pt x="73" y="0"/>
                      </a:lnTo>
                      <a:lnTo>
                        <a:pt x="51" y="0"/>
                      </a:lnTo>
                      <a:close/>
                    </a:path>
                  </a:pathLst>
                </a:custGeom>
                <a:solidFill>
                  <a:srgbClr val="D0D0D0"/>
                </a:solidFill>
                <a:ln w="0">
                  <a:solidFill>
                    <a:srgbClr val="D0D0D0"/>
                  </a:solidFill>
                  <a:prstDash val="solid"/>
                  <a:round/>
                  <a:headEnd/>
                  <a:tailEnd/>
                </a:ln>
              </p:spPr>
              <p:txBody>
                <a:bodyPr/>
                <a:lstStyle/>
                <a:p>
                  <a:endParaRPr lang="fr-FR"/>
                </a:p>
              </p:txBody>
            </p:sp>
            <p:sp>
              <p:nvSpPr>
                <p:cNvPr id="5211" name="Freeform 89"/>
                <p:cNvSpPr>
                  <a:spLocks/>
                </p:cNvSpPr>
                <p:nvPr/>
              </p:nvSpPr>
              <p:spPr bwMode="auto">
                <a:xfrm>
                  <a:off x="1251" y="2641"/>
                  <a:ext cx="181" cy="60"/>
                </a:xfrm>
                <a:custGeom>
                  <a:avLst/>
                  <a:gdLst>
                    <a:gd name="T0" fmla="*/ 51 w 181"/>
                    <a:gd name="T1" fmla="*/ 0 h 60"/>
                    <a:gd name="T2" fmla="*/ 44 w 181"/>
                    <a:gd name="T3" fmla="*/ 4 h 60"/>
                    <a:gd name="T4" fmla="*/ 37 w 181"/>
                    <a:gd name="T5" fmla="*/ 9 h 60"/>
                    <a:gd name="T6" fmla="*/ 30 w 181"/>
                    <a:gd name="T7" fmla="*/ 15 h 60"/>
                    <a:gd name="T8" fmla="*/ 24 w 181"/>
                    <a:gd name="T9" fmla="*/ 21 h 60"/>
                    <a:gd name="T10" fmla="*/ 19 w 181"/>
                    <a:gd name="T11" fmla="*/ 27 h 60"/>
                    <a:gd name="T12" fmla="*/ 14 w 181"/>
                    <a:gd name="T13" fmla="*/ 34 h 60"/>
                    <a:gd name="T14" fmla="*/ 10 w 181"/>
                    <a:gd name="T15" fmla="*/ 40 h 60"/>
                    <a:gd name="T16" fmla="*/ 6 w 181"/>
                    <a:gd name="T17" fmla="*/ 46 h 60"/>
                    <a:gd name="T18" fmla="*/ 3 w 181"/>
                    <a:gd name="T19" fmla="*/ 53 h 60"/>
                    <a:gd name="T20" fmla="*/ 0 w 181"/>
                    <a:gd name="T21" fmla="*/ 59 h 60"/>
                    <a:gd name="T22" fmla="*/ 4 w 181"/>
                    <a:gd name="T23" fmla="*/ 59 h 60"/>
                    <a:gd name="T24" fmla="*/ 8 w 181"/>
                    <a:gd name="T25" fmla="*/ 59 h 60"/>
                    <a:gd name="T26" fmla="*/ 12 w 181"/>
                    <a:gd name="T27" fmla="*/ 59 h 60"/>
                    <a:gd name="T28" fmla="*/ 16 w 181"/>
                    <a:gd name="T29" fmla="*/ 59 h 60"/>
                    <a:gd name="T30" fmla="*/ 20 w 181"/>
                    <a:gd name="T31" fmla="*/ 59 h 60"/>
                    <a:gd name="T32" fmla="*/ 24 w 181"/>
                    <a:gd name="T33" fmla="*/ 59 h 60"/>
                    <a:gd name="T34" fmla="*/ 28 w 181"/>
                    <a:gd name="T35" fmla="*/ 59 h 60"/>
                    <a:gd name="T36" fmla="*/ 32 w 181"/>
                    <a:gd name="T37" fmla="*/ 60 h 60"/>
                    <a:gd name="T38" fmla="*/ 36 w 181"/>
                    <a:gd name="T39" fmla="*/ 60 h 60"/>
                    <a:gd name="T40" fmla="*/ 40 w 181"/>
                    <a:gd name="T41" fmla="*/ 60 h 60"/>
                    <a:gd name="T42" fmla="*/ 63 w 181"/>
                    <a:gd name="T43" fmla="*/ 59 h 60"/>
                    <a:gd name="T44" fmla="*/ 84 w 181"/>
                    <a:gd name="T45" fmla="*/ 58 h 60"/>
                    <a:gd name="T46" fmla="*/ 104 w 181"/>
                    <a:gd name="T47" fmla="*/ 56 h 60"/>
                    <a:gd name="T48" fmla="*/ 123 w 181"/>
                    <a:gd name="T49" fmla="*/ 54 h 60"/>
                    <a:gd name="T50" fmla="*/ 139 w 181"/>
                    <a:gd name="T51" fmla="*/ 50 h 60"/>
                    <a:gd name="T52" fmla="*/ 153 w 181"/>
                    <a:gd name="T53" fmla="*/ 47 h 60"/>
                    <a:gd name="T54" fmla="*/ 165 w 181"/>
                    <a:gd name="T55" fmla="*/ 43 h 60"/>
                    <a:gd name="T56" fmla="*/ 173 w 181"/>
                    <a:gd name="T57" fmla="*/ 38 h 60"/>
                    <a:gd name="T58" fmla="*/ 179 w 181"/>
                    <a:gd name="T59" fmla="*/ 34 h 60"/>
                    <a:gd name="T60" fmla="*/ 181 w 181"/>
                    <a:gd name="T61" fmla="*/ 29 h 60"/>
                    <a:gd name="T62" fmla="*/ 179 w 181"/>
                    <a:gd name="T63" fmla="*/ 24 h 60"/>
                    <a:gd name="T64" fmla="*/ 174 w 181"/>
                    <a:gd name="T65" fmla="*/ 20 h 60"/>
                    <a:gd name="T66" fmla="*/ 166 w 181"/>
                    <a:gd name="T67" fmla="*/ 16 h 60"/>
                    <a:gd name="T68" fmla="*/ 156 w 181"/>
                    <a:gd name="T69" fmla="*/ 12 h 60"/>
                    <a:gd name="T70" fmla="*/ 143 w 181"/>
                    <a:gd name="T71" fmla="*/ 9 h 60"/>
                    <a:gd name="T72" fmla="*/ 128 w 181"/>
                    <a:gd name="T73" fmla="*/ 6 h 60"/>
                    <a:gd name="T74" fmla="*/ 111 w 181"/>
                    <a:gd name="T75" fmla="*/ 3 h 60"/>
                    <a:gd name="T76" fmla="*/ 92 w 181"/>
                    <a:gd name="T77" fmla="*/ 1 h 60"/>
                    <a:gd name="T78" fmla="*/ 72 w 181"/>
                    <a:gd name="T79" fmla="*/ 0 h 60"/>
                    <a:gd name="T80" fmla="*/ 51 w 181"/>
                    <a:gd name="T81" fmla="*/ 0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1"/>
                    <a:gd name="T124" fmla="*/ 0 h 60"/>
                    <a:gd name="T125" fmla="*/ 181 w 181"/>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1" h="60">
                      <a:moveTo>
                        <a:pt x="51" y="0"/>
                      </a:moveTo>
                      <a:lnTo>
                        <a:pt x="44" y="4"/>
                      </a:lnTo>
                      <a:lnTo>
                        <a:pt x="37" y="9"/>
                      </a:lnTo>
                      <a:lnTo>
                        <a:pt x="30" y="15"/>
                      </a:lnTo>
                      <a:lnTo>
                        <a:pt x="24" y="21"/>
                      </a:lnTo>
                      <a:lnTo>
                        <a:pt x="19" y="27"/>
                      </a:lnTo>
                      <a:lnTo>
                        <a:pt x="14" y="34"/>
                      </a:lnTo>
                      <a:lnTo>
                        <a:pt x="10" y="40"/>
                      </a:lnTo>
                      <a:lnTo>
                        <a:pt x="6" y="46"/>
                      </a:lnTo>
                      <a:lnTo>
                        <a:pt x="3" y="53"/>
                      </a:lnTo>
                      <a:lnTo>
                        <a:pt x="0" y="59"/>
                      </a:lnTo>
                      <a:lnTo>
                        <a:pt x="4" y="59"/>
                      </a:lnTo>
                      <a:lnTo>
                        <a:pt x="8" y="59"/>
                      </a:lnTo>
                      <a:lnTo>
                        <a:pt x="12" y="59"/>
                      </a:lnTo>
                      <a:lnTo>
                        <a:pt x="16" y="59"/>
                      </a:lnTo>
                      <a:lnTo>
                        <a:pt x="20" y="59"/>
                      </a:lnTo>
                      <a:lnTo>
                        <a:pt x="24" y="59"/>
                      </a:lnTo>
                      <a:lnTo>
                        <a:pt x="28" y="59"/>
                      </a:lnTo>
                      <a:lnTo>
                        <a:pt x="32" y="60"/>
                      </a:lnTo>
                      <a:lnTo>
                        <a:pt x="36" y="60"/>
                      </a:lnTo>
                      <a:lnTo>
                        <a:pt x="40" y="60"/>
                      </a:lnTo>
                      <a:lnTo>
                        <a:pt x="63" y="59"/>
                      </a:lnTo>
                      <a:lnTo>
                        <a:pt x="84" y="58"/>
                      </a:lnTo>
                      <a:lnTo>
                        <a:pt x="104" y="56"/>
                      </a:lnTo>
                      <a:lnTo>
                        <a:pt x="123" y="54"/>
                      </a:lnTo>
                      <a:lnTo>
                        <a:pt x="139" y="50"/>
                      </a:lnTo>
                      <a:lnTo>
                        <a:pt x="153" y="47"/>
                      </a:lnTo>
                      <a:lnTo>
                        <a:pt x="165" y="43"/>
                      </a:lnTo>
                      <a:lnTo>
                        <a:pt x="173" y="38"/>
                      </a:lnTo>
                      <a:lnTo>
                        <a:pt x="179" y="34"/>
                      </a:lnTo>
                      <a:lnTo>
                        <a:pt x="181" y="29"/>
                      </a:lnTo>
                      <a:lnTo>
                        <a:pt x="179" y="24"/>
                      </a:lnTo>
                      <a:lnTo>
                        <a:pt x="174" y="20"/>
                      </a:lnTo>
                      <a:lnTo>
                        <a:pt x="166" y="16"/>
                      </a:lnTo>
                      <a:lnTo>
                        <a:pt x="156" y="12"/>
                      </a:lnTo>
                      <a:lnTo>
                        <a:pt x="143" y="9"/>
                      </a:lnTo>
                      <a:lnTo>
                        <a:pt x="128" y="6"/>
                      </a:lnTo>
                      <a:lnTo>
                        <a:pt x="111" y="3"/>
                      </a:lnTo>
                      <a:lnTo>
                        <a:pt x="92" y="1"/>
                      </a:lnTo>
                      <a:lnTo>
                        <a:pt x="72" y="0"/>
                      </a:lnTo>
                      <a:lnTo>
                        <a:pt x="51" y="0"/>
                      </a:lnTo>
                      <a:close/>
                    </a:path>
                  </a:pathLst>
                </a:custGeom>
                <a:solidFill>
                  <a:srgbClr val="D0D0D0"/>
                </a:solidFill>
                <a:ln w="0">
                  <a:solidFill>
                    <a:srgbClr val="D0D0D0"/>
                  </a:solidFill>
                  <a:prstDash val="solid"/>
                  <a:round/>
                  <a:headEnd/>
                  <a:tailEnd/>
                </a:ln>
              </p:spPr>
              <p:txBody>
                <a:bodyPr/>
                <a:lstStyle/>
                <a:p>
                  <a:endParaRPr lang="fr-FR"/>
                </a:p>
              </p:txBody>
            </p:sp>
            <p:sp>
              <p:nvSpPr>
                <p:cNvPr id="5212" name="Freeform 90"/>
                <p:cNvSpPr>
                  <a:spLocks/>
                </p:cNvSpPr>
                <p:nvPr/>
              </p:nvSpPr>
              <p:spPr bwMode="auto">
                <a:xfrm>
                  <a:off x="1258" y="2641"/>
                  <a:ext cx="173" cy="60"/>
                </a:xfrm>
                <a:custGeom>
                  <a:avLst/>
                  <a:gdLst>
                    <a:gd name="T0" fmla="*/ 49 w 173"/>
                    <a:gd name="T1" fmla="*/ 0 h 60"/>
                    <a:gd name="T2" fmla="*/ 42 w 173"/>
                    <a:gd name="T3" fmla="*/ 5 h 60"/>
                    <a:gd name="T4" fmla="*/ 35 w 173"/>
                    <a:gd name="T5" fmla="*/ 10 h 60"/>
                    <a:gd name="T6" fmla="*/ 29 w 173"/>
                    <a:gd name="T7" fmla="*/ 15 h 60"/>
                    <a:gd name="T8" fmla="*/ 23 w 173"/>
                    <a:gd name="T9" fmla="*/ 21 h 60"/>
                    <a:gd name="T10" fmla="*/ 18 w 173"/>
                    <a:gd name="T11" fmla="*/ 27 h 60"/>
                    <a:gd name="T12" fmla="*/ 13 w 173"/>
                    <a:gd name="T13" fmla="*/ 34 h 60"/>
                    <a:gd name="T14" fmla="*/ 9 w 173"/>
                    <a:gd name="T15" fmla="*/ 40 h 60"/>
                    <a:gd name="T16" fmla="*/ 5 w 173"/>
                    <a:gd name="T17" fmla="*/ 46 h 60"/>
                    <a:gd name="T18" fmla="*/ 2 w 173"/>
                    <a:gd name="T19" fmla="*/ 52 h 60"/>
                    <a:gd name="T20" fmla="*/ 0 w 173"/>
                    <a:gd name="T21" fmla="*/ 58 h 60"/>
                    <a:gd name="T22" fmla="*/ 4 w 173"/>
                    <a:gd name="T23" fmla="*/ 59 h 60"/>
                    <a:gd name="T24" fmla="*/ 7 w 173"/>
                    <a:gd name="T25" fmla="*/ 59 h 60"/>
                    <a:gd name="T26" fmla="*/ 11 w 173"/>
                    <a:gd name="T27" fmla="*/ 59 h 60"/>
                    <a:gd name="T28" fmla="*/ 15 w 173"/>
                    <a:gd name="T29" fmla="*/ 59 h 60"/>
                    <a:gd name="T30" fmla="*/ 19 w 173"/>
                    <a:gd name="T31" fmla="*/ 59 h 60"/>
                    <a:gd name="T32" fmla="*/ 22 w 173"/>
                    <a:gd name="T33" fmla="*/ 59 h 60"/>
                    <a:gd name="T34" fmla="*/ 26 w 173"/>
                    <a:gd name="T35" fmla="*/ 59 h 60"/>
                    <a:gd name="T36" fmla="*/ 30 w 173"/>
                    <a:gd name="T37" fmla="*/ 60 h 60"/>
                    <a:gd name="T38" fmla="*/ 34 w 173"/>
                    <a:gd name="T39" fmla="*/ 60 h 60"/>
                    <a:gd name="T40" fmla="*/ 38 w 173"/>
                    <a:gd name="T41" fmla="*/ 60 h 60"/>
                    <a:gd name="T42" fmla="*/ 60 w 173"/>
                    <a:gd name="T43" fmla="*/ 59 h 60"/>
                    <a:gd name="T44" fmla="*/ 81 w 173"/>
                    <a:gd name="T45" fmla="*/ 58 h 60"/>
                    <a:gd name="T46" fmla="*/ 100 w 173"/>
                    <a:gd name="T47" fmla="*/ 56 h 60"/>
                    <a:gd name="T48" fmla="*/ 118 w 173"/>
                    <a:gd name="T49" fmla="*/ 53 h 60"/>
                    <a:gd name="T50" fmla="*/ 133 w 173"/>
                    <a:gd name="T51" fmla="*/ 50 h 60"/>
                    <a:gd name="T52" fmla="*/ 147 w 173"/>
                    <a:gd name="T53" fmla="*/ 46 h 60"/>
                    <a:gd name="T54" fmla="*/ 158 w 173"/>
                    <a:gd name="T55" fmla="*/ 42 h 60"/>
                    <a:gd name="T56" fmla="*/ 166 w 173"/>
                    <a:gd name="T57" fmla="*/ 38 h 60"/>
                    <a:gd name="T58" fmla="*/ 171 w 173"/>
                    <a:gd name="T59" fmla="*/ 34 h 60"/>
                    <a:gd name="T60" fmla="*/ 173 w 173"/>
                    <a:gd name="T61" fmla="*/ 29 h 60"/>
                    <a:gd name="T62" fmla="*/ 172 w 173"/>
                    <a:gd name="T63" fmla="*/ 24 h 60"/>
                    <a:gd name="T64" fmla="*/ 167 w 173"/>
                    <a:gd name="T65" fmla="*/ 20 h 60"/>
                    <a:gd name="T66" fmla="*/ 159 w 173"/>
                    <a:gd name="T67" fmla="*/ 16 h 60"/>
                    <a:gd name="T68" fmla="*/ 149 w 173"/>
                    <a:gd name="T69" fmla="*/ 12 h 60"/>
                    <a:gd name="T70" fmla="*/ 137 w 173"/>
                    <a:gd name="T71" fmla="*/ 9 h 60"/>
                    <a:gd name="T72" fmla="*/ 123 w 173"/>
                    <a:gd name="T73" fmla="*/ 6 h 60"/>
                    <a:gd name="T74" fmla="*/ 106 w 173"/>
                    <a:gd name="T75" fmla="*/ 4 h 60"/>
                    <a:gd name="T76" fmla="*/ 88 w 173"/>
                    <a:gd name="T77" fmla="*/ 2 h 60"/>
                    <a:gd name="T78" fmla="*/ 69 w 173"/>
                    <a:gd name="T79" fmla="*/ 0 h 60"/>
                    <a:gd name="T80" fmla="*/ 49 w 173"/>
                    <a:gd name="T81" fmla="*/ 0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3"/>
                    <a:gd name="T124" fmla="*/ 0 h 60"/>
                    <a:gd name="T125" fmla="*/ 173 w 173"/>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3" h="60">
                      <a:moveTo>
                        <a:pt x="49" y="0"/>
                      </a:moveTo>
                      <a:lnTo>
                        <a:pt x="42" y="5"/>
                      </a:lnTo>
                      <a:lnTo>
                        <a:pt x="35" y="10"/>
                      </a:lnTo>
                      <a:lnTo>
                        <a:pt x="29" y="15"/>
                      </a:lnTo>
                      <a:lnTo>
                        <a:pt x="23" y="21"/>
                      </a:lnTo>
                      <a:lnTo>
                        <a:pt x="18" y="27"/>
                      </a:lnTo>
                      <a:lnTo>
                        <a:pt x="13" y="34"/>
                      </a:lnTo>
                      <a:lnTo>
                        <a:pt x="9" y="40"/>
                      </a:lnTo>
                      <a:lnTo>
                        <a:pt x="5" y="46"/>
                      </a:lnTo>
                      <a:lnTo>
                        <a:pt x="2" y="52"/>
                      </a:lnTo>
                      <a:lnTo>
                        <a:pt x="0" y="58"/>
                      </a:lnTo>
                      <a:lnTo>
                        <a:pt x="4" y="59"/>
                      </a:lnTo>
                      <a:lnTo>
                        <a:pt x="7" y="59"/>
                      </a:lnTo>
                      <a:lnTo>
                        <a:pt x="11" y="59"/>
                      </a:lnTo>
                      <a:lnTo>
                        <a:pt x="15" y="59"/>
                      </a:lnTo>
                      <a:lnTo>
                        <a:pt x="19" y="59"/>
                      </a:lnTo>
                      <a:lnTo>
                        <a:pt x="22" y="59"/>
                      </a:lnTo>
                      <a:lnTo>
                        <a:pt x="26" y="59"/>
                      </a:lnTo>
                      <a:lnTo>
                        <a:pt x="30" y="60"/>
                      </a:lnTo>
                      <a:lnTo>
                        <a:pt x="34" y="60"/>
                      </a:lnTo>
                      <a:lnTo>
                        <a:pt x="38" y="60"/>
                      </a:lnTo>
                      <a:lnTo>
                        <a:pt x="60" y="59"/>
                      </a:lnTo>
                      <a:lnTo>
                        <a:pt x="81" y="58"/>
                      </a:lnTo>
                      <a:lnTo>
                        <a:pt x="100" y="56"/>
                      </a:lnTo>
                      <a:lnTo>
                        <a:pt x="118" y="53"/>
                      </a:lnTo>
                      <a:lnTo>
                        <a:pt x="133" y="50"/>
                      </a:lnTo>
                      <a:lnTo>
                        <a:pt x="147" y="46"/>
                      </a:lnTo>
                      <a:lnTo>
                        <a:pt x="158" y="42"/>
                      </a:lnTo>
                      <a:lnTo>
                        <a:pt x="166" y="38"/>
                      </a:lnTo>
                      <a:lnTo>
                        <a:pt x="171" y="34"/>
                      </a:lnTo>
                      <a:lnTo>
                        <a:pt x="173" y="29"/>
                      </a:lnTo>
                      <a:lnTo>
                        <a:pt x="172" y="24"/>
                      </a:lnTo>
                      <a:lnTo>
                        <a:pt x="167" y="20"/>
                      </a:lnTo>
                      <a:lnTo>
                        <a:pt x="159" y="16"/>
                      </a:lnTo>
                      <a:lnTo>
                        <a:pt x="149" y="12"/>
                      </a:lnTo>
                      <a:lnTo>
                        <a:pt x="137" y="9"/>
                      </a:lnTo>
                      <a:lnTo>
                        <a:pt x="123" y="6"/>
                      </a:lnTo>
                      <a:lnTo>
                        <a:pt x="106" y="4"/>
                      </a:lnTo>
                      <a:lnTo>
                        <a:pt x="88" y="2"/>
                      </a:lnTo>
                      <a:lnTo>
                        <a:pt x="69" y="0"/>
                      </a:lnTo>
                      <a:lnTo>
                        <a:pt x="49" y="0"/>
                      </a:lnTo>
                      <a:close/>
                    </a:path>
                  </a:pathLst>
                </a:custGeom>
                <a:solidFill>
                  <a:srgbClr val="C0C0C0"/>
                </a:solidFill>
                <a:ln w="0">
                  <a:solidFill>
                    <a:srgbClr val="C0C0C0"/>
                  </a:solidFill>
                  <a:prstDash val="solid"/>
                  <a:round/>
                  <a:headEnd/>
                  <a:tailEnd/>
                </a:ln>
              </p:spPr>
              <p:txBody>
                <a:bodyPr/>
                <a:lstStyle/>
                <a:p>
                  <a:endParaRPr lang="fr-FR"/>
                </a:p>
              </p:txBody>
            </p:sp>
            <p:sp>
              <p:nvSpPr>
                <p:cNvPr id="5213" name="Freeform 91"/>
                <p:cNvSpPr>
                  <a:spLocks/>
                </p:cNvSpPr>
                <p:nvPr/>
              </p:nvSpPr>
              <p:spPr bwMode="auto">
                <a:xfrm>
                  <a:off x="1265" y="2642"/>
                  <a:ext cx="166" cy="58"/>
                </a:xfrm>
                <a:custGeom>
                  <a:avLst/>
                  <a:gdLst>
                    <a:gd name="T0" fmla="*/ 47 w 166"/>
                    <a:gd name="T1" fmla="*/ 0 h 58"/>
                    <a:gd name="T2" fmla="*/ 40 w 166"/>
                    <a:gd name="T3" fmla="*/ 4 h 58"/>
                    <a:gd name="T4" fmla="*/ 34 w 166"/>
                    <a:gd name="T5" fmla="*/ 9 h 58"/>
                    <a:gd name="T6" fmla="*/ 28 w 166"/>
                    <a:gd name="T7" fmla="*/ 15 h 58"/>
                    <a:gd name="T8" fmla="*/ 22 w 166"/>
                    <a:gd name="T9" fmla="*/ 21 h 58"/>
                    <a:gd name="T10" fmla="*/ 17 w 166"/>
                    <a:gd name="T11" fmla="*/ 27 h 58"/>
                    <a:gd name="T12" fmla="*/ 13 w 166"/>
                    <a:gd name="T13" fmla="*/ 33 h 58"/>
                    <a:gd name="T14" fmla="*/ 8 w 166"/>
                    <a:gd name="T15" fmla="*/ 39 h 58"/>
                    <a:gd name="T16" fmla="*/ 5 w 166"/>
                    <a:gd name="T17" fmla="*/ 45 h 58"/>
                    <a:gd name="T18" fmla="*/ 2 w 166"/>
                    <a:gd name="T19" fmla="*/ 51 h 58"/>
                    <a:gd name="T20" fmla="*/ 0 w 166"/>
                    <a:gd name="T21" fmla="*/ 57 h 58"/>
                    <a:gd name="T22" fmla="*/ 3 w 166"/>
                    <a:gd name="T23" fmla="*/ 57 h 58"/>
                    <a:gd name="T24" fmla="*/ 7 w 166"/>
                    <a:gd name="T25" fmla="*/ 57 h 58"/>
                    <a:gd name="T26" fmla="*/ 10 w 166"/>
                    <a:gd name="T27" fmla="*/ 58 h 58"/>
                    <a:gd name="T28" fmla="*/ 14 w 166"/>
                    <a:gd name="T29" fmla="*/ 58 h 58"/>
                    <a:gd name="T30" fmla="*/ 18 w 166"/>
                    <a:gd name="T31" fmla="*/ 58 h 58"/>
                    <a:gd name="T32" fmla="*/ 21 w 166"/>
                    <a:gd name="T33" fmla="*/ 58 h 58"/>
                    <a:gd name="T34" fmla="*/ 25 w 166"/>
                    <a:gd name="T35" fmla="*/ 58 h 58"/>
                    <a:gd name="T36" fmla="*/ 28 w 166"/>
                    <a:gd name="T37" fmla="*/ 58 h 58"/>
                    <a:gd name="T38" fmla="*/ 32 w 166"/>
                    <a:gd name="T39" fmla="*/ 58 h 58"/>
                    <a:gd name="T40" fmla="*/ 36 w 166"/>
                    <a:gd name="T41" fmla="*/ 58 h 58"/>
                    <a:gd name="T42" fmla="*/ 57 w 166"/>
                    <a:gd name="T43" fmla="*/ 58 h 58"/>
                    <a:gd name="T44" fmla="*/ 77 w 166"/>
                    <a:gd name="T45" fmla="*/ 56 h 58"/>
                    <a:gd name="T46" fmla="*/ 96 w 166"/>
                    <a:gd name="T47" fmla="*/ 54 h 58"/>
                    <a:gd name="T48" fmla="*/ 112 w 166"/>
                    <a:gd name="T49" fmla="*/ 52 h 58"/>
                    <a:gd name="T50" fmla="*/ 128 w 166"/>
                    <a:gd name="T51" fmla="*/ 49 h 58"/>
                    <a:gd name="T52" fmla="*/ 141 w 166"/>
                    <a:gd name="T53" fmla="*/ 45 h 58"/>
                    <a:gd name="T54" fmla="*/ 151 w 166"/>
                    <a:gd name="T55" fmla="*/ 41 h 58"/>
                    <a:gd name="T56" fmla="*/ 159 w 166"/>
                    <a:gd name="T57" fmla="*/ 37 h 58"/>
                    <a:gd name="T58" fmla="*/ 164 w 166"/>
                    <a:gd name="T59" fmla="*/ 32 h 58"/>
                    <a:gd name="T60" fmla="*/ 166 w 166"/>
                    <a:gd name="T61" fmla="*/ 28 h 58"/>
                    <a:gd name="T62" fmla="*/ 164 w 166"/>
                    <a:gd name="T63" fmla="*/ 23 h 58"/>
                    <a:gd name="T64" fmla="*/ 160 w 166"/>
                    <a:gd name="T65" fmla="*/ 19 h 58"/>
                    <a:gd name="T66" fmla="*/ 153 w 166"/>
                    <a:gd name="T67" fmla="*/ 15 h 58"/>
                    <a:gd name="T68" fmla="*/ 143 w 166"/>
                    <a:gd name="T69" fmla="*/ 12 h 58"/>
                    <a:gd name="T70" fmla="*/ 131 w 166"/>
                    <a:gd name="T71" fmla="*/ 9 h 58"/>
                    <a:gd name="T72" fmla="*/ 118 w 166"/>
                    <a:gd name="T73" fmla="*/ 6 h 58"/>
                    <a:gd name="T74" fmla="*/ 102 w 166"/>
                    <a:gd name="T75" fmla="*/ 3 h 58"/>
                    <a:gd name="T76" fmla="*/ 85 w 166"/>
                    <a:gd name="T77" fmla="*/ 1 h 58"/>
                    <a:gd name="T78" fmla="*/ 66 w 166"/>
                    <a:gd name="T79" fmla="*/ 0 h 58"/>
                    <a:gd name="T80" fmla="*/ 47 w 166"/>
                    <a:gd name="T81" fmla="*/ 0 h 5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6"/>
                    <a:gd name="T124" fmla="*/ 0 h 58"/>
                    <a:gd name="T125" fmla="*/ 166 w 166"/>
                    <a:gd name="T126" fmla="*/ 58 h 5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6" h="58">
                      <a:moveTo>
                        <a:pt x="47" y="0"/>
                      </a:moveTo>
                      <a:lnTo>
                        <a:pt x="40" y="4"/>
                      </a:lnTo>
                      <a:lnTo>
                        <a:pt x="34" y="9"/>
                      </a:lnTo>
                      <a:lnTo>
                        <a:pt x="28" y="15"/>
                      </a:lnTo>
                      <a:lnTo>
                        <a:pt x="22" y="21"/>
                      </a:lnTo>
                      <a:lnTo>
                        <a:pt x="17" y="27"/>
                      </a:lnTo>
                      <a:lnTo>
                        <a:pt x="13" y="33"/>
                      </a:lnTo>
                      <a:lnTo>
                        <a:pt x="8" y="39"/>
                      </a:lnTo>
                      <a:lnTo>
                        <a:pt x="5" y="45"/>
                      </a:lnTo>
                      <a:lnTo>
                        <a:pt x="2" y="51"/>
                      </a:lnTo>
                      <a:lnTo>
                        <a:pt x="0" y="57"/>
                      </a:lnTo>
                      <a:lnTo>
                        <a:pt x="3" y="57"/>
                      </a:lnTo>
                      <a:lnTo>
                        <a:pt x="7" y="57"/>
                      </a:lnTo>
                      <a:lnTo>
                        <a:pt x="10" y="58"/>
                      </a:lnTo>
                      <a:lnTo>
                        <a:pt x="14" y="58"/>
                      </a:lnTo>
                      <a:lnTo>
                        <a:pt x="18" y="58"/>
                      </a:lnTo>
                      <a:lnTo>
                        <a:pt x="21" y="58"/>
                      </a:lnTo>
                      <a:lnTo>
                        <a:pt x="25" y="58"/>
                      </a:lnTo>
                      <a:lnTo>
                        <a:pt x="28" y="58"/>
                      </a:lnTo>
                      <a:lnTo>
                        <a:pt x="32" y="58"/>
                      </a:lnTo>
                      <a:lnTo>
                        <a:pt x="36" y="58"/>
                      </a:lnTo>
                      <a:lnTo>
                        <a:pt x="57" y="58"/>
                      </a:lnTo>
                      <a:lnTo>
                        <a:pt x="77" y="56"/>
                      </a:lnTo>
                      <a:lnTo>
                        <a:pt x="96" y="54"/>
                      </a:lnTo>
                      <a:lnTo>
                        <a:pt x="112" y="52"/>
                      </a:lnTo>
                      <a:lnTo>
                        <a:pt x="128" y="49"/>
                      </a:lnTo>
                      <a:lnTo>
                        <a:pt x="141" y="45"/>
                      </a:lnTo>
                      <a:lnTo>
                        <a:pt x="151" y="41"/>
                      </a:lnTo>
                      <a:lnTo>
                        <a:pt x="159" y="37"/>
                      </a:lnTo>
                      <a:lnTo>
                        <a:pt x="164" y="32"/>
                      </a:lnTo>
                      <a:lnTo>
                        <a:pt x="166" y="28"/>
                      </a:lnTo>
                      <a:lnTo>
                        <a:pt x="164" y="23"/>
                      </a:lnTo>
                      <a:lnTo>
                        <a:pt x="160" y="19"/>
                      </a:lnTo>
                      <a:lnTo>
                        <a:pt x="153" y="15"/>
                      </a:lnTo>
                      <a:lnTo>
                        <a:pt x="143" y="12"/>
                      </a:lnTo>
                      <a:lnTo>
                        <a:pt x="131" y="9"/>
                      </a:lnTo>
                      <a:lnTo>
                        <a:pt x="118" y="6"/>
                      </a:lnTo>
                      <a:lnTo>
                        <a:pt x="102" y="3"/>
                      </a:lnTo>
                      <a:lnTo>
                        <a:pt x="85" y="1"/>
                      </a:lnTo>
                      <a:lnTo>
                        <a:pt x="66" y="0"/>
                      </a:lnTo>
                      <a:lnTo>
                        <a:pt x="47" y="0"/>
                      </a:lnTo>
                      <a:close/>
                    </a:path>
                  </a:pathLst>
                </a:custGeom>
                <a:solidFill>
                  <a:srgbClr val="C0C0C0"/>
                </a:solidFill>
                <a:ln w="0">
                  <a:solidFill>
                    <a:srgbClr val="C0C0C0"/>
                  </a:solidFill>
                  <a:prstDash val="solid"/>
                  <a:round/>
                  <a:headEnd/>
                  <a:tailEnd/>
                </a:ln>
              </p:spPr>
              <p:txBody>
                <a:bodyPr/>
                <a:lstStyle/>
                <a:p>
                  <a:endParaRPr lang="fr-FR"/>
                </a:p>
              </p:txBody>
            </p:sp>
            <p:sp>
              <p:nvSpPr>
                <p:cNvPr id="5214" name="Freeform 92"/>
                <p:cNvSpPr>
                  <a:spLocks/>
                </p:cNvSpPr>
                <p:nvPr/>
              </p:nvSpPr>
              <p:spPr bwMode="auto">
                <a:xfrm>
                  <a:off x="1271" y="2642"/>
                  <a:ext cx="159" cy="58"/>
                </a:xfrm>
                <a:custGeom>
                  <a:avLst/>
                  <a:gdLst>
                    <a:gd name="T0" fmla="*/ 46 w 159"/>
                    <a:gd name="T1" fmla="*/ 0 h 58"/>
                    <a:gd name="T2" fmla="*/ 39 w 159"/>
                    <a:gd name="T3" fmla="*/ 4 h 58"/>
                    <a:gd name="T4" fmla="*/ 34 w 159"/>
                    <a:gd name="T5" fmla="*/ 9 h 58"/>
                    <a:gd name="T6" fmla="*/ 28 w 159"/>
                    <a:gd name="T7" fmla="*/ 15 h 58"/>
                    <a:gd name="T8" fmla="*/ 22 w 159"/>
                    <a:gd name="T9" fmla="*/ 21 h 58"/>
                    <a:gd name="T10" fmla="*/ 17 w 159"/>
                    <a:gd name="T11" fmla="*/ 27 h 58"/>
                    <a:gd name="T12" fmla="*/ 13 w 159"/>
                    <a:gd name="T13" fmla="*/ 33 h 58"/>
                    <a:gd name="T14" fmla="*/ 9 w 159"/>
                    <a:gd name="T15" fmla="*/ 39 h 58"/>
                    <a:gd name="T16" fmla="*/ 5 w 159"/>
                    <a:gd name="T17" fmla="*/ 45 h 58"/>
                    <a:gd name="T18" fmla="*/ 2 w 159"/>
                    <a:gd name="T19" fmla="*/ 51 h 58"/>
                    <a:gd name="T20" fmla="*/ 0 w 159"/>
                    <a:gd name="T21" fmla="*/ 57 h 58"/>
                    <a:gd name="T22" fmla="*/ 4 w 159"/>
                    <a:gd name="T23" fmla="*/ 57 h 58"/>
                    <a:gd name="T24" fmla="*/ 7 w 159"/>
                    <a:gd name="T25" fmla="*/ 57 h 58"/>
                    <a:gd name="T26" fmla="*/ 10 w 159"/>
                    <a:gd name="T27" fmla="*/ 57 h 58"/>
                    <a:gd name="T28" fmla="*/ 14 w 159"/>
                    <a:gd name="T29" fmla="*/ 58 h 58"/>
                    <a:gd name="T30" fmla="*/ 17 w 159"/>
                    <a:gd name="T31" fmla="*/ 58 h 58"/>
                    <a:gd name="T32" fmla="*/ 21 w 159"/>
                    <a:gd name="T33" fmla="*/ 58 h 58"/>
                    <a:gd name="T34" fmla="*/ 24 w 159"/>
                    <a:gd name="T35" fmla="*/ 58 h 58"/>
                    <a:gd name="T36" fmla="*/ 28 w 159"/>
                    <a:gd name="T37" fmla="*/ 58 h 58"/>
                    <a:gd name="T38" fmla="*/ 31 w 159"/>
                    <a:gd name="T39" fmla="*/ 58 h 58"/>
                    <a:gd name="T40" fmla="*/ 35 w 159"/>
                    <a:gd name="T41" fmla="*/ 58 h 58"/>
                    <a:gd name="T42" fmla="*/ 55 w 159"/>
                    <a:gd name="T43" fmla="*/ 58 h 58"/>
                    <a:gd name="T44" fmla="*/ 74 w 159"/>
                    <a:gd name="T45" fmla="*/ 56 h 58"/>
                    <a:gd name="T46" fmla="*/ 92 w 159"/>
                    <a:gd name="T47" fmla="*/ 54 h 58"/>
                    <a:gd name="T48" fmla="*/ 108 w 159"/>
                    <a:gd name="T49" fmla="*/ 52 h 58"/>
                    <a:gd name="T50" fmla="*/ 123 w 159"/>
                    <a:gd name="T51" fmla="*/ 48 h 58"/>
                    <a:gd name="T52" fmla="*/ 135 w 159"/>
                    <a:gd name="T53" fmla="*/ 44 h 58"/>
                    <a:gd name="T54" fmla="*/ 145 w 159"/>
                    <a:gd name="T55" fmla="*/ 40 h 58"/>
                    <a:gd name="T56" fmla="*/ 153 w 159"/>
                    <a:gd name="T57" fmla="*/ 36 h 58"/>
                    <a:gd name="T58" fmla="*/ 158 w 159"/>
                    <a:gd name="T59" fmla="*/ 32 h 58"/>
                    <a:gd name="T60" fmla="*/ 159 w 159"/>
                    <a:gd name="T61" fmla="*/ 27 h 58"/>
                    <a:gd name="T62" fmla="*/ 158 w 159"/>
                    <a:gd name="T63" fmla="*/ 23 h 58"/>
                    <a:gd name="T64" fmla="*/ 154 w 159"/>
                    <a:gd name="T65" fmla="*/ 19 h 58"/>
                    <a:gd name="T66" fmla="*/ 147 w 159"/>
                    <a:gd name="T67" fmla="*/ 15 h 58"/>
                    <a:gd name="T68" fmla="*/ 138 w 159"/>
                    <a:gd name="T69" fmla="*/ 12 h 58"/>
                    <a:gd name="T70" fmla="*/ 127 w 159"/>
                    <a:gd name="T71" fmla="*/ 9 h 58"/>
                    <a:gd name="T72" fmla="*/ 114 w 159"/>
                    <a:gd name="T73" fmla="*/ 6 h 58"/>
                    <a:gd name="T74" fmla="*/ 99 w 159"/>
                    <a:gd name="T75" fmla="*/ 4 h 58"/>
                    <a:gd name="T76" fmla="*/ 82 w 159"/>
                    <a:gd name="T77" fmla="*/ 2 h 58"/>
                    <a:gd name="T78" fmla="*/ 64 w 159"/>
                    <a:gd name="T79" fmla="*/ 0 h 58"/>
                    <a:gd name="T80" fmla="*/ 46 w 159"/>
                    <a:gd name="T81" fmla="*/ 0 h 5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9"/>
                    <a:gd name="T124" fmla="*/ 0 h 58"/>
                    <a:gd name="T125" fmla="*/ 159 w 159"/>
                    <a:gd name="T126" fmla="*/ 58 h 5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9" h="58">
                      <a:moveTo>
                        <a:pt x="46" y="0"/>
                      </a:moveTo>
                      <a:lnTo>
                        <a:pt x="39" y="4"/>
                      </a:lnTo>
                      <a:lnTo>
                        <a:pt x="34" y="9"/>
                      </a:lnTo>
                      <a:lnTo>
                        <a:pt x="28" y="15"/>
                      </a:lnTo>
                      <a:lnTo>
                        <a:pt x="22" y="21"/>
                      </a:lnTo>
                      <a:lnTo>
                        <a:pt x="17" y="27"/>
                      </a:lnTo>
                      <a:lnTo>
                        <a:pt x="13" y="33"/>
                      </a:lnTo>
                      <a:lnTo>
                        <a:pt x="9" y="39"/>
                      </a:lnTo>
                      <a:lnTo>
                        <a:pt x="5" y="45"/>
                      </a:lnTo>
                      <a:lnTo>
                        <a:pt x="2" y="51"/>
                      </a:lnTo>
                      <a:lnTo>
                        <a:pt x="0" y="57"/>
                      </a:lnTo>
                      <a:lnTo>
                        <a:pt x="4" y="57"/>
                      </a:lnTo>
                      <a:lnTo>
                        <a:pt x="7" y="57"/>
                      </a:lnTo>
                      <a:lnTo>
                        <a:pt x="10" y="57"/>
                      </a:lnTo>
                      <a:lnTo>
                        <a:pt x="14" y="58"/>
                      </a:lnTo>
                      <a:lnTo>
                        <a:pt x="17" y="58"/>
                      </a:lnTo>
                      <a:lnTo>
                        <a:pt x="21" y="58"/>
                      </a:lnTo>
                      <a:lnTo>
                        <a:pt x="24" y="58"/>
                      </a:lnTo>
                      <a:lnTo>
                        <a:pt x="28" y="58"/>
                      </a:lnTo>
                      <a:lnTo>
                        <a:pt x="31" y="58"/>
                      </a:lnTo>
                      <a:lnTo>
                        <a:pt x="35" y="58"/>
                      </a:lnTo>
                      <a:lnTo>
                        <a:pt x="55" y="58"/>
                      </a:lnTo>
                      <a:lnTo>
                        <a:pt x="74" y="56"/>
                      </a:lnTo>
                      <a:lnTo>
                        <a:pt x="92" y="54"/>
                      </a:lnTo>
                      <a:lnTo>
                        <a:pt x="108" y="52"/>
                      </a:lnTo>
                      <a:lnTo>
                        <a:pt x="123" y="48"/>
                      </a:lnTo>
                      <a:lnTo>
                        <a:pt x="135" y="44"/>
                      </a:lnTo>
                      <a:lnTo>
                        <a:pt x="145" y="40"/>
                      </a:lnTo>
                      <a:lnTo>
                        <a:pt x="153" y="36"/>
                      </a:lnTo>
                      <a:lnTo>
                        <a:pt x="158" y="32"/>
                      </a:lnTo>
                      <a:lnTo>
                        <a:pt x="159" y="27"/>
                      </a:lnTo>
                      <a:lnTo>
                        <a:pt x="158" y="23"/>
                      </a:lnTo>
                      <a:lnTo>
                        <a:pt x="154" y="19"/>
                      </a:lnTo>
                      <a:lnTo>
                        <a:pt x="147" y="15"/>
                      </a:lnTo>
                      <a:lnTo>
                        <a:pt x="138" y="12"/>
                      </a:lnTo>
                      <a:lnTo>
                        <a:pt x="127" y="9"/>
                      </a:lnTo>
                      <a:lnTo>
                        <a:pt x="114" y="6"/>
                      </a:lnTo>
                      <a:lnTo>
                        <a:pt x="99" y="4"/>
                      </a:lnTo>
                      <a:lnTo>
                        <a:pt x="82" y="2"/>
                      </a:lnTo>
                      <a:lnTo>
                        <a:pt x="64" y="0"/>
                      </a:lnTo>
                      <a:lnTo>
                        <a:pt x="46" y="0"/>
                      </a:lnTo>
                      <a:close/>
                    </a:path>
                  </a:pathLst>
                </a:custGeom>
                <a:solidFill>
                  <a:srgbClr val="B0B0B0"/>
                </a:solidFill>
                <a:ln w="0">
                  <a:solidFill>
                    <a:srgbClr val="B0B0B0"/>
                  </a:solidFill>
                  <a:prstDash val="solid"/>
                  <a:round/>
                  <a:headEnd/>
                  <a:tailEnd/>
                </a:ln>
              </p:spPr>
              <p:txBody>
                <a:bodyPr/>
                <a:lstStyle/>
                <a:p>
                  <a:endParaRPr lang="fr-FR"/>
                </a:p>
              </p:txBody>
            </p:sp>
            <p:sp>
              <p:nvSpPr>
                <p:cNvPr id="5215" name="Freeform 93"/>
                <p:cNvSpPr>
                  <a:spLocks/>
                </p:cNvSpPr>
                <p:nvPr/>
              </p:nvSpPr>
              <p:spPr bwMode="auto">
                <a:xfrm>
                  <a:off x="1286" y="2633"/>
                  <a:ext cx="152" cy="74"/>
                </a:xfrm>
                <a:custGeom>
                  <a:avLst/>
                  <a:gdLst>
                    <a:gd name="T0" fmla="*/ 0 w 152"/>
                    <a:gd name="T1" fmla="*/ 68 h 74"/>
                    <a:gd name="T2" fmla="*/ 0 w 152"/>
                    <a:gd name="T3" fmla="*/ 74 h 74"/>
                    <a:gd name="T4" fmla="*/ 24 w 152"/>
                    <a:gd name="T5" fmla="*/ 74 h 74"/>
                    <a:gd name="T6" fmla="*/ 48 w 152"/>
                    <a:gd name="T7" fmla="*/ 72 h 74"/>
                    <a:gd name="T8" fmla="*/ 70 w 152"/>
                    <a:gd name="T9" fmla="*/ 70 h 74"/>
                    <a:gd name="T10" fmla="*/ 90 w 152"/>
                    <a:gd name="T11" fmla="*/ 67 h 74"/>
                    <a:gd name="T12" fmla="*/ 107 w 152"/>
                    <a:gd name="T13" fmla="*/ 63 h 74"/>
                    <a:gd name="T14" fmla="*/ 123 w 152"/>
                    <a:gd name="T15" fmla="*/ 59 h 74"/>
                    <a:gd name="T16" fmla="*/ 135 w 152"/>
                    <a:gd name="T17" fmla="*/ 54 h 74"/>
                    <a:gd name="T18" fmla="*/ 144 w 152"/>
                    <a:gd name="T19" fmla="*/ 49 h 74"/>
                    <a:gd name="T20" fmla="*/ 150 w 152"/>
                    <a:gd name="T21" fmla="*/ 43 h 74"/>
                    <a:gd name="T22" fmla="*/ 152 w 152"/>
                    <a:gd name="T23" fmla="*/ 37 h 74"/>
                    <a:gd name="T24" fmla="*/ 150 w 152"/>
                    <a:gd name="T25" fmla="*/ 31 h 74"/>
                    <a:gd name="T26" fmla="*/ 144 w 152"/>
                    <a:gd name="T27" fmla="*/ 26 h 74"/>
                    <a:gd name="T28" fmla="*/ 135 w 152"/>
                    <a:gd name="T29" fmla="*/ 20 h 74"/>
                    <a:gd name="T30" fmla="*/ 123 w 152"/>
                    <a:gd name="T31" fmla="*/ 15 h 74"/>
                    <a:gd name="T32" fmla="*/ 107 w 152"/>
                    <a:gd name="T33" fmla="*/ 11 h 74"/>
                    <a:gd name="T34" fmla="*/ 90 w 152"/>
                    <a:gd name="T35" fmla="*/ 7 h 74"/>
                    <a:gd name="T36" fmla="*/ 70 w 152"/>
                    <a:gd name="T37" fmla="*/ 4 h 74"/>
                    <a:gd name="T38" fmla="*/ 48 w 152"/>
                    <a:gd name="T39" fmla="*/ 2 h 74"/>
                    <a:gd name="T40" fmla="*/ 24 w 152"/>
                    <a:gd name="T41" fmla="*/ 1 h 74"/>
                    <a:gd name="T42" fmla="*/ 0 w 152"/>
                    <a:gd name="T43" fmla="*/ 0 h 74"/>
                    <a:gd name="T44" fmla="*/ 0 w 152"/>
                    <a:gd name="T45" fmla="*/ 7 h 74"/>
                    <a:gd name="T46" fmla="*/ 23 w 152"/>
                    <a:gd name="T47" fmla="*/ 7 h 74"/>
                    <a:gd name="T48" fmla="*/ 45 w 152"/>
                    <a:gd name="T49" fmla="*/ 8 h 74"/>
                    <a:gd name="T50" fmla="*/ 66 w 152"/>
                    <a:gd name="T51" fmla="*/ 10 h 74"/>
                    <a:gd name="T52" fmla="*/ 85 w 152"/>
                    <a:gd name="T53" fmla="*/ 13 h 74"/>
                    <a:gd name="T54" fmla="*/ 102 w 152"/>
                    <a:gd name="T55" fmla="*/ 16 h 74"/>
                    <a:gd name="T56" fmla="*/ 116 w 152"/>
                    <a:gd name="T57" fmla="*/ 19 h 74"/>
                    <a:gd name="T58" fmla="*/ 128 w 152"/>
                    <a:gd name="T59" fmla="*/ 23 h 74"/>
                    <a:gd name="T60" fmla="*/ 137 w 152"/>
                    <a:gd name="T61" fmla="*/ 28 h 74"/>
                    <a:gd name="T62" fmla="*/ 142 w 152"/>
                    <a:gd name="T63" fmla="*/ 32 h 74"/>
                    <a:gd name="T64" fmla="*/ 144 w 152"/>
                    <a:gd name="T65" fmla="*/ 37 h 74"/>
                    <a:gd name="T66" fmla="*/ 142 w 152"/>
                    <a:gd name="T67" fmla="*/ 42 h 74"/>
                    <a:gd name="T68" fmla="*/ 137 w 152"/>
                    <a:gd name="T69" fmla="*/ 47 h 74"/>
                    <a:gd name="T70" fmla="*/ 128 w 152"/>
                    <a:gd name="T71" fmla="*/ 51 h 74"/>
                    <a:gd name="T72" fmla="*/ 116 w 152"/>
                    <a:gd name="T73" fmla="*/ 55 h 74"/>
                    <a:gd name="T74" fmla="*/ 102 w 152"/>
                    <a:gd name="T75" fmla="*/ 59 h 74"/>
                    <a:gd name="T76" fmla="*/ 85 w 152"/>
                    <a:gd name="T77" fmla="*/ 62 h 74"/>
                    <a:gd name="T78" fmla="*/ 66 w 152"/>
                    <a:gd name="T79" fmla="*/ 64 h 74"/>
                    <a:gd name="T80" fmla="*/ 45 w 152"/>
                    <a:gd name="T81" fmla="*/ 66 h 74"/>
                    <a:gd name="T82" fmla="*/ 23 w 152"/>
                    <a:gd name="T83" fmla="*/ 67 h 74"/>
                    <a:gd name="T84" fmla="*/ 0 w 152"/>
                    <a:gd name="T85" fmla="*/ 68 h 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2"/>
                    <a:gd name="T130" fmla="*/ 0 h 74"/>
                    <a:gd name="T131" fmla="*/ 152 w 152"/>
                    <a:gd name="T132" fmla="*/ 74 h 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2" h="74">
                      <a:moveTo>
                        <a:pt x="0" y="68"/>
                      </a:moveTo>
                      <a:lnTo>
                        <a:pt x="0" y="74"/>
                      </a:lnTo>
                      <a:lnTo>
                        <a:pt x="24" y="74"/>
                      </a:lnTo>
                      <a:lnTo>
                        <a:pt x="48" y="72"/>
                      </a:lnTo>
                      <a:lnTo>
                        <a:pt x="70" y="70"/>
                      </a:lnTo>
                      <a:lnTo>
                        <a:pt x="90" y="67"/>
                      </a:lnTo>
                      <a:lnTo>
                        <a:pt x="107" y="63"/>
                      </a:lnTo>
                      <a:lnTo>
                        <a:pt x="123" y="59"/>
                      </a:lnTo>
                      <a:lnTo>
                        <a:pt x="135" y="54"/>
                      </a:lnTo>
                      <a:lnTo>
                        <a:pt x="144" y="49"/>
                      </a:lnTo>
                      <a:lnTo>
                        <a:pt x="150" y="43"/>
                      </a:lnTo>
                      <a:lnTo>
                        <a:pt x="152" y="37"/>
                      </a:lnTo>
                      <a:lnTo>
                        <a:pt x="150" y="31"/>
                      </a:lnTo>
                      <a:lnTo>
                        <a:pt x="144" y="26"/>
                      </a:lnTo>
                      <a:lnTo>
                        <a:pt x="135" y="20"/>
                      </a:lnTo>
                      <a:lnTo>
                        <a:pt x="123" y="15"/>
                      </a:lnTo>
                      <a:lnTo>
                        <a:pt x="107" y="11"/>
                      </a:lnTo>
                      <a:lnTo>
                        <a:pt x="90" y="7"/>
                      </a:lnTo>
                      <a:lnTo>
                        <a:pt x="70" y="4"/>
                      </a:lnTo>
                      <a:lnTo>
                        <a:pt x="48" y="2"/>
                      </a:lnTo>
                      <a:lnTo>
                        <a:pt x="24" y="1"/>
                      </a:lnTo>
                      <a:lnTo>
                        <a:pt x="0" y="0"/>
                      </a:lnTo>
                      <a:lnTo>
                        <a:pt x="0" y="7"/>
                      </a:lnTo>
                      <a:lnTo>
                        <a:pt x="23" y="7"/>
                      </a:lnTo>
                      <a:lnTo>
                        <a:pt x="45" y="8"/>
                      </a:lnTo>
                      <a:lnTo>
                        <a:pt x="66" y="10"/>
                      </a:lnTo>
                      <a:lnTo>
                        <a:pt x="85" y="13"/>
                      </a:lnTo>
                      <a:lnTo>
                        <a:pt x="102" y="16"/>
                      </a:lnTo>
                      <a:lnTo>
                        <a:pt x="116" y="19"/>
                      </a:lnTo>
                      <a:lnTo>
                        <a:pt x="128" y="23"/>
                      </a:lnTo>
                      <a:lnTo>
                        <a:pt x="137" y="28"/>
                      </a:lnTo>
                      <a:lnTo>
                        <a:pt x="142" y="32"/>
                      </a:lnTo>
                      <a:lnTo>
                        <a:pt x="144" y="37"/>
                      </a:lnTo>
                      <a:lnTo>
                        <a:pt x="142" y="42"/>
                      </a:lnTo>
                      <a:lnTo>
                        <a:pt x="137" y="47"/>
                      </a:lnTo>
                      <a:lnTo>
                        <a:pt x="128" y="51"/>
                      </a:lnTo>
                      <a:lnTo>
                        <a:pt x="116" y="55"/>
                      </a:lnTo>
                      <a:lnTo>
                        <a:pt x="102" y="59"/>
                      </a:lnTo>
                      <a:lnTo>
                        <a:pt x="85" y="62"/>
                      </a:lnTo>
                      <a:lnTo>
                        <a:pt x="66" y="64"/>
                      </a:lnTo>
                      <a:lnTo>
                        <a:pt x="45" y="66"/>
                      </a:lnTo>
                      <a:lnTo>
                        <a:pt x="23" y="67"/>
                      </a:lnTo>
                      <a:lnTo>
                        <a:pt x="0" y="68"/>
                      </a:lnTo>
                      <a:close/>
                    </a:path>
                  </a:pathLst>
                </a:custGeom>
                <a:solidFill>
                  <a:srgbClr val="A0A0A0"/>
                </a:solidFill>
                <a:ln w="0">
                  <a:solidFill>
                    <a:srgbClr val="A0A0A0"/>
                  </a:solidFill>
                  <a:prstDash val="solid"/>
                  <a:round/>
                  <a:headEnd/>
                  <a:tailEnd/>
                </a:ln>
              </p:spPr>
              <p:txBody>
                <a:bodyPr/>
                <a:lstStyle/>
                <a:p>
                  <a:endParaRPr lang="fr-FR"/>
                </a:p>
              </p:txBody>
            </p:sp>
            <p:sp>
              <p:nvSpPr>
                <p:cNvPr id="5216" name="Freeform 94"/>
                <p:cNvSpPr>
                  <a:spLocks/>
                </p:cNvSpPr>
                <p:nvPr/>
              </p:nvSpPr>
              <p:spPr bwMode="auto">
                <a:xfrm>
                  <a:off x="1133" y="2633"/>
                  <a:ext cx="153" cy="74"/>
                </a:xfrm>
                <a:custGeom>
                  <a:avLst/>
                  <a:gdLst>
                    <a:gd name="T0" fmla="*/ 153 w 153"/>
                    <a:gd name="T1" fmla="*/ 7 h 74"/>
                    <a:gd name="T2" fmla="*/ 153 w 153"/>
                    <a:gd name="T3" fmla="*/ 0 h 74"/>
                    <a:gd name="T4" fmla="*/ 128 w 153"/>
                    <a:gd name="T5" fmla="*/ 1 h 74"/>
                    <a:gd name="T6" fmla="*/ 105 w 153"/>
                    <a:gd name="T7" fmla="*/ 2 h 74"/>
                    <a:gd name="T8" fmla="*/ 83 w 153"/>
                    <a:gd name="T9" fmla="*/ 4 h 74"/>
                    <a:gd name="T10" fmla="*/ 63 w 153"/>
                    <a:gd name="T11" fmla="*/ 7 h 74"/>
                    <a:gd name="T12" fmla="*/ 45 w 153"/>
                    <a:gd name="T13" fmla="*/ 11 h 74"/>
                    <a:gd name="T14" fmla="*/ 30 w 153"/>
                    <a:gd name="T15" fmla="*/ 15 h 74"/>
                    <a:gd name="T16" fmla="*/ 17 w 153"/>
                    <a:gd name="T17" fmla="*/ 20 h 74"/>
                    <a:gd name="T18" fmla="*/ 8 w 153"/>
                    <a:gd name="T19" fmla="*/ 26 h 74"/>
                    <a:gd name="T20" fmla="*/ 2 w 153"/>
                    <a:gd name="T21" fmla="*/ 31 h 74"/>
                    <a:gd name="T22" fmla="*/ 0 w 153"/>
                    <a:gd name="T23" fmla="*/ 37 h 74"/>
                    <a:gd name="T24" fmla="*/ 2 w 153"/>
                    <a:gd name="T25" fmla="*/ 43 h 74"/>
                    <a:gd name="T26" fmla="*/ 8 w 153"/>
                    <a:gd name="T27" fmla="*/ 49 h 74"/>
                    <a:gd name="T28" fmla="*/ 17 w 153"/>
                    <a:gd name="T29" fmla="*/ 54 h 74"/>
                    <a:gd name="T30" fmla="*/ 30 w 153"/>
                    <a:gd name="T31" fmla="*/ 59 h 74"/>
                    <a:gd name="T32" fmla="*/ 45 w 153"/>
                    <a:gd name="T33" fmla="*/ 63 h 74"/>
                    <a:gd name="T34" fmla="*/ 63 w 153"/>
                    <a:gd name="T35" fmla="*/ 67 h 74"/>
                    <a:gd name="T36" fmla="*/ 83 w 153"/>
                    <a:gd name="T37" fmla="*/ 70 h 74"/>
                    <a:gd name="T38" fmla="*/ 105 w 153"/>
                    <a:gd name="T39" fmla="*/ 72 h 74"/>
                    <a:gd name="T40" fmla="*/ 128 w 153"/>
                    <a:gd name="T41" fmla="*/ 74 h 74"/>
                    <a:gd name="T42" fmla="*/ 153 w 153"/>
                    <a:gd name="T43" fmla="*/ 74 h 74"/>
                    <a:gd name="T44" fmla="*/ 153 w 153"/>
                    <a:gd name="T45" fmla="*/ 68 h 74"/>
                    <a:gd name="T46" fmla="*/ 129 w 153"/>
                    <a:gd name="T47" fmla="*/ 67 h 74"/>
                    <a:gd name="T48" fmla="*/ 107 w 153"/>
                    <a:gd name="T49" fmla="*/ 66 h 74"/>
                    <a:gd name="T50" fmla="*/ 86 w 153"/>
                    <a:gd name="T51" fmla="*/ 64 h 74"/>
                    <a:gd name="T52" fmla="*/ 67 w 153"/>
                    <a:gd name="T53" fmla="*/ 62 h 74"/>
                    <a:gd name="T54" fmla="*/ 51 w 153"/>
                    <a:gd name="T55" fmla="*/ 59 h 74"/>
                    <a:gd name="T56" fmla="*/ 36 w 153"/>
                    <a:gd name="T57" fmla="*/ 55 h 74"/>
                    <a:gd name="T58" fmla="*/ 24 w 153"/>
                    <a:gd name="T59" fmla="*/ 51 h 74"/>
                    <a:gd name="T60" fmla="*/ 15 w 153"/>
                    <a:gd name="T61" fmla="*/ 47 h 74"/>
                    <a:gd name="T62" fmla="*/ 10 w 153"/>
                    <a:gd name="T63" fmla="*/ 42 h 74"/>
                    <a:gd name="T64" fmla="*/ 8 w 153"/>
                    <a:gd name="T65" fmla="*/ 37 h 74"/>
                    <a:gd name="T66" fmla="*/ 10 w 153"/>
                    <a:gd name="T67" fmla="*/ 32 h 74"/>
                    <a:gd name="T68" fmla="*/ 15 w 153"/>
                    <a:gd name="T69" fmla="*/ 28 h 74"/>
                    <a:gd name="T70" fmla="*/ 24 w 153"/>
                    <a:gd name="T71" fmla="*/ 23 h 74"/>
                    <a:gd name="T72" fmla="*/ 36 w 153"/>
                    <a:gd name="T73" fmla="*/ 19 h 74"/>
                    <a:gd name="T74" fmla="*/ 51 w 153"/>
                    <a:gd name="T75" fmla="*/ 16 h 74"/>
                    <a:gd name="T76" fmla="*/ 67 w 153"/>
                    <a:gd name="T77" fmla="*/ 13 h 74"/>
                    <a:gd name="T78" fmla="*/ 86 w 153"/>
                    <a:gd name="T79" fmla="*/ 10 h 74"/>
                    <a:gd name="T80" fmla="*/ 107 w 153"/>
                    <a:gd name="T81" fmla="*/ 8 h 74"/>
                    <a:gd name="T82" fmla="*/ 129 w 153"/>
                    <a:gd name="T83" fmla="*/ 7 h 74"/>
                    <a:gd name="T84" fmla="*/ 153 w 153"/>
                    <a:gd name="T85" fmla="*/ 7 h 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3"/>
                    <a:gd name="T130" fmla="*/ 0 h 74"/>
                    <a:gd name="T131" fmla="*/ 153 w 153"/>
                    <a:gd name="T132" fmla="*/ 74 h 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3" h="74">
                      <a:moveTo>
                        <a:pt x="153" y="7"/>
                      </a:moveTo>
                      <a:lnTo>
                        <a:pt x="153" y="0"/>
                      </a:lnTo>
                      <a:lnTo>
                        <a:pt x="128" y="1"/>
                      </a:lnTo>
                      <a:lnTo>
                        <a:pt x="105" y="2"/>
                      </a:lnTo>
                      <a:lnTo>
                        <a:pt x="83" y="4"/>
                      </a:lnTo>
                      <a:lnTo>
                        <a:pt x="63" y="7"/>
                      </a:lnTo>
                      <a:lnTo>
                        <a:pt x="45" y="11"/>
                      </a:lnTo>
                      <a:lnTo>
                        <a:pt x="30" y="15"/>
                      </a:lnTo>
                      <a:lnTo>
                        <a:pt x="17" y="20"/>
                      </a:lnTo>
                      <a:lnTo>
                        <a:pt x="8" y="26"/>
                      </a:lnTo>
                      <a:lnTo>
                        <a:pt x="2" y="31"/>
                      </a:lnTo>
                      <a:lnTo>
                        <a:pt x="0" y="37"/>
                      </a:lnTo>
                      <a:lnTo>
                        <a:pt x="2" y="43"/>
                      </a:lnTo>
                      <a:lnTo>
                        <a:pt x="8" y="49"/>
                      </a:lnTo>
                      <a:lnTo>
                        <a:pt x="17" y="54"/>
                      </a:lnTo>
                      <a:lnTo>
                        <a:pt x="30" y="59"/>
                      </a:lnTo>
                      <a:lnTo>
                        <a:pt x="45" y="63"/>
                      </a:lnTo>
                      <a:lnTo>
                        <a:pt x="63" y="67"/>
                      </a:lnTo>
                      <a:lnTo>
                        <a:pt x="83" y="70"/>
                      </a:lnTo>
                      <a:lnTo>
                        <a:pt x="105" y="72"/>
                      </a:lnTo>
                      <a:lnTo>
                        <a:pt x="128" y="74"/>
                      </a:lnTo>
                      <a:lnTo>
                        <a:pt x="153" y="74"/>
                      </a:lnTo>
                      <a:lnTo>
                        <a:pt x="153" y="68"/>
                      </a:lnTo>
                      <a:lnTo>
                        <a:pt x="129" y="67"/>
                      </a:lnTo>
                      <a:lnTo>
                        <a:pt x="107" y="66"/>
                      </a:lnTo>
                      <a:lnTo>
                        <a:pt x="86" y="64"/>
                      </a:lnTo>
                      <a:lnTo>
                        <a:pt x="67" y="62"/>
                      </a:lnTo>
                      <a:lnTo>
                        <a:pt x="51" y="59"/>
                      </a:lnTo>
                      <a:lnTo>
                        <a:pt x="36" y="55"/>
                      </a:lnTo>
                      <a:lnTo>
                        <a:pt x="24" y="51"/>
                      </a:lnTo>
                      <a:lnTo>
                        <a:pt x="15" y="47"/>
                      </a:lnTo>
                      <a:lnTo>
                        <a:pt x="10" y="42"/>
                      </a:lnTo>
                      <a:lnTo>
                        <a:pt x="8" y="37"/>
                      </a:lnTo>
                      <a:lnTo>
                        <a:pt x="10" y="32"/>
                      </a:lnTo>
                      <a:lnTo>
                        <a:pt x="15" y="28"/>
                      </a:lnTo>
                      <a:lnTo>
                        <a:pt x="24" y="23"/>
                      </a:lnTo>
                      <a:lnTo>
                        <a:pt x="36" y="19"/>
                      </a:lnTo>
                      <a:lnTo>
                        <a:pt x="51" y="16"/>
                      </a:lnTo>
                      <a:lnTo>
                        <a:pt x="67" y="13"/>
                      </a:lnTo>
                      <a:lnTo>
                        <a:pt x="86" y="10"/>
                      </a:lnTo>
                      <a:lnTo>
                        <a:pt x="107" y="8"/>
                      </a:lnTo>
                      <a:lnTo>
                        <a:pt x="129" y="7"/>
                      </a:lnTo>
                      <a:lnTo>
                        <a:pt x="153" y="7"/>
                      </a:lnTo>
                      <a:close/>
                    </a:path>
                  </a:pathLst>
                </a:custGeom>
                <a:solidFill>
                  <a:srgbClr val="A0A0A0"/>
                </a:solidFill>
                <a:ln w="0">
                  <a:solidFill>
                    <a:srgbClr val="A0A0A0"/>
                  </a:solidFill>
                  <a:prstDash val="solid"/>
                  <a:round/>
                  <a:headEnd/>
                  <a:tailEnd/>
                </a:ln>
              </p:spPr>
              <p:txBody>
                <a:bodyPr/>
                <a:lstStyle/>
                <a:p>
                  <a:endParaRPr lang="fr-FR"/>
                </a:p>
              </p:txBody>
            </p:sp>
            <p:sp>
              <p:nvSpPr>
                <p:cNvPr id="5217" name="Freeform 95"/>
                <p:cNvSpPr>
                  <a:spLocks/>
                </p:cNvSpPr>
                <p:nvPr/>
              </p:nvSpPr>
              <p:spPr bwMode="auto">
                <a:xfrm>
                  <a:off x="1133" y="2633"/>
                  <a:ext cx="305" cy="74"/>
                </a:xfrm>
                <a:custGeom>
                  <a:avLst/>
                  <a:gdLst>
                    <a:gd name="T0" fmla="*/ 153 w 305"/>
                    <a:gd name="T1" fmla="*/ 74 h 74"/>
                    <a:gd name="T2" fmla="*/ 177 w 305"/>
                    <a:gd name="T3" fmla="*/ 74 h 74"/>
                    <a:gd name="T4" fmla="*/ 201 w 305"/>
                    <a:gd name="T5" fmla="*/ 72 h 74"/>
                    <a:gd name="T6" fmla="*/ 223 w 305"/>
                    <a:gd name="T7" fmla="*/ 70 h 74"/>
                    <a:gd name="T8" fmla="*/ 243 w 305"/>
                    <a:gd name="T9" fmla="*/ 67 h 74"/>
                    <a:gd name="T10" fmla="*/ 260 w 305"/>
                    <a:gd name="T11" fmla="*/ 63 h 74"/>
                    <a:gd name="T12" fmla="*/ 276 w 305"/>
                    <a:gd name="T13" fmla="*/ 59 h 74"/>
                    <a:gd name="T14" fmla="*/ 288 w 305"/>
                    <a:gd name="T15" fmla="*/ 54 h 74"/>
                    <a:gd name="T16" fmla="*/ 297 w 305"/>
                    <a:gd name="T17" fmla="*/ 49 h 74"/>
                    <a:gd name="T18" fmla="*/ 303 w 305"/>
                    <a:gd name="T19" fmla="*/ 43 h 74"/>
                    <a:gd name="T20" fmla="*/ 305 w 305"/>
                    <a:gd name="T21" fmla="*/ 37 h 74"/>
                    <a:gd name="T22" fmla="*/ 303 w 305"/>
                    <a:gd name="T23" fmla="*/ 31 h 74"/>
                    <a:gd name="T24" fmla="*/ 297 w 305"/>
                    <a:gd name="T25" fmla="*/ 26 h 74"/>
                    <a:gd name="T26" fmla="*/ 288 w 305"/>
                    <a:gd name="T27" fmla="*/ 20 h 74"/>
                    <a:gd name="T28" fmla="*/ 276 w 305"/>
                    <a:gd name="T29" fmla="*/ 15 h 74"/>
                    <a:gd name="T30" fmla="*/ 260 w 305"/>
                    <a:gd name="T31" fmla="*/ 11 h 74"/>
                    <a:gd name="T32" fmla="*/ 243 w 305"/>
                    <a:gd name="T33" fmla="*/ 7 h 74"/>
                    <a:gd name="T34" fmla="*/ 223 w 305"/>
                    <a:gd name="T35" fmla="*/ 4 h 74"/>
                    <a:gd name="T36" fmla="*/ 201 w 305"/>
                    <a:gd name="T37" fmla="*/ 2 h 74"/>
                    <a:gd name="T38" fmla="*/ 177 w 305"/>
                    <a:gd name="T39" fmla="*/ 1 h 74"/>
                    <a:gd name="T40" fmla="*/ 153 w 305"/>
                    <a:gd name="T41" fmla="*/ 0 h 74"/>
                    <a:gd name="T42" fmla="*/ 128 w 305"/>
                    <a:gd name="T43" fmla="*/ 1 h 74"/>
                    <a:gd name="T44" fmla="*/ 105 w 305"/>
                    <a:gd name="T45" fmla="*/ 2 h 74"/>
                    <a:gd name="T46" fmla="*/ 83 w 305"/>
                    <a:gd name="T47" fmla="*/ 4 h 74"/>
                    <a:gd name="T48" fmla="*/ 63 w 305"/>
                    <a:gd name="T49" fmla="*/ 7 h 74"/>
                    <a:gd name="T50" fmla="*/ 45 w 305"/>
                    <a:gd name="T51" fmla="*/ 11 h 74"/>
                    <a:gd name="T52" fmla="*/ 30 w 305"/>
                    <a:gd name="T53" fmla="*/ 15 h 74"/>
                    <a:gd name="T54" fmla="*/ 17 w 305"/>
                    <a:gd name="T55" fmla="*/ 20 h 74"/>
                    <a:gd name="T56" fmla="*/ 8 w 305"/>
                    <a:gd name="T57" fmla="*/ 26 h 74"/>
                    <a:gd name="T58" fmla="*/ 2 w 305"/>
                    <a:gd name="T59" fmla="*/ 31 h 74"/>
                    <a:gd name="T60" fmla="*/ 0 w 305"/>
                    <a:gd name="T61" fmla="*/ 37 h 74"/>
                    <a:gd name="T62" fmla="*/ 2 w 305"/>
                    <a:gd name="T63" fmla="*/ 43 h 74"/>
                    <a:gd name="T64" fmla="*/ 8 w 305"/>
                    <a:gd name="T65" fmla="*/ 49 h 74"/>
                    <a:gd name="T66" fmla="*/ 17 w 305"/>
                    <a:gd name="T67" fmla="*/ 54 h 74"/>
                    <a:gd name="T68" fmla="*/ 30 w 305"/>
                    <a:gd name="T69" fmla="*/ 59 h 74"/>
                    <a:gd name="T70" fmla="*/ 45 w 305"/>
                    <a:gd name="T71" fmla="*/ 63 h 74"/>
                    <a:gd name="T72" fmla="*/ 63 w 305"/>
                    <a:gd name="T73" fmla="*/ 67 h 74"/>
                    <a:gd name="T74" fmla="*/ 83 w 305"/>
                    <a:gd name="T75" fmla="*/ 70 h 74"/>
                    <a:gd name="T76" fmla="*/ 105 w 305"/>
                    <a:gd name="T77" fmla="*/ 72 h 74"/>
                    <a:gd name="T78" fmla="*/ 128 w 305"/>
                    <a:gd name="T79" fmla="*/ 74 h 74"/>
                    <a:gd name="T80" fmla="*/ 153 w 305"/>
                    <a:gd name="T81" fmla="*/ 74 h 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5"/>
                    <a:gd name="T124" fmla="*/ 0 h 74"/>
                    <a:gd name="T125" fmla="*/ 305 w 305"/>
                    <a:gd name="T126" fmla="*/ 74 h 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5" h="74">
                      <a:moveTo>
                        <a:pt x="153" y="74"/>
                      </a:moveTo>
                      <a:lnTo>
                        <a:pt x="177" y="74"/>
                      </a:lnTo>
                      <a:lnTo>
                        <a:pt x="201" y="72"/>
                      </a:lnTo>
                      <a:lnTo>
                        <a:pt x="223" y="70"/>
                      </a:lnTo>
                      <a:lnTo>
                        <a:pt x="243" y="67"/>
                      </a:lnTo>
                      <a:lnTo>
                        <a:pt x="260" y="63"/>
                      </a:lnTo>
                      <a:lnTo>
                        <a:pt x="276" y="59"/>
                      </a:lnTo>
                      <a:lnTo>
                        <a:pt x="288" y="54"/>
                      </a:lnTo>
                      <a:lnTo>
                        <a:pt x="297" y="49"/>
                      </a:lnTo>
                      <a:lnTo>
                        <a:pt x="303" y="43"/>
                      </a:lnTo>
                      <a:lnTo>
                        <a:pt x="305" y="37"/>
                      </a:lnTo>
                      <a:lnTo>
                        <a:pt x="303" y="31"/>
                      </a:lnTo>
                      <a:lnTo>
                        <a:pt x="297" y="26"/>
                      </a:lnTo>
                      <a:lnTo>
                        <a:pt x="288" y="20"/>
                      </a:lnTo>
                      <a:lnTo>
                        <a:pt x="276" y="15"/>
                      </a:lnTo>
                      <a:lnTo>
                        <a:pt x="260" y="11"/>
                      </a:lnTo>
                      <a:lnTo>
                        <a:pt x="243" y="7"/>
                      </a:lnTo>
                      <a:lnTo>
                        <a:pt x="223" y="4"/>
                      </a:lnTo>
                      <a:lnTo>
                        <a:pt x="201" y="2"/>
                      </a:lnTo>
                      <a:lnTo>
                        <a:pt x="177" y="1"/>
                      </a:lnTo>
                      <a:lnTo>
                        <a:pt x="153" y="0"/>
                      </a:lnTo>
                      <a:lnTo>
                        <a:pt x="128" y="1"/>
                      </a:lnTo>
                      <a:lnTo>
                        <a:pt x="105" y="2"/>
                      </a:lnTo>
                      <a:lnTo>
                        <a:pt x="83" y="4"/>
                      </a:lnTo>
                      <a:lnTo>
                        <a:pt x="63" y="7"/>
                      </a:lnTo>
                      <a:lnTo>
                        <a:pt x="45" y="11"/>
                      </a:lnTo>
                      <a:lnTo>
                        <a:pt x="30" y="15"/>
                      </a:lnTo>
                      <a:lnTo>
                        <a:pt x="17" y="20"/>
                      </a:lnTo>
                      <a:lnTo>
                        <a:pt x="8" y="26"/>
                      </a:lnTo>
                      <a:lnTo>
                        <a:pt x="2" y="31"/>
                      </a:lnTo>
                      <a:lnTo>
                        <a:pt x="0" y="37"/>
                      </a:lnTo>
                      <a:lnTo>
                        <a:pt x="2" y="43"/>
                      </a:lnTo>
                      <a:lnTo>
                        <a:pt x="8" y="49"/>
                      </a:lnTo>
                      <a:lnTo>
                        <a:pt x="17" y="54"/>
                      </a:lnTo>
                      <a:lnTo>
                        <a:pt x="30" y="59"/>
                      </a:lnTo>
                      <a:lnTo>
                        <a:pt x="45" y="63"/>
                      </a:lnTo>
                      <a:lnTo>
                        <a:pt x="63" y="67"/>
                      </a:lnTo>
                      <a:lnTo>
                        <a:pt x="83" y="70"/>
                      </a:lnTo>
                      <a:lnTo>
                        <a:pt x="105" y="72"/>
                      </a:lnTo>
                      <a:lnTo>
                        <a:pt x="128" y="74"/>
                      </a:lnTo>
                      <a:lnTo>
                        <a:pt x="153" y="74"/>
                      </a:lnTo>
                    </a:path>
                  </a:pathLst>
                </a:custGeom>
                <a:noFill/>
                <a:ln w="0">
                  <a:solidFill>
                    <a:srgbClr val="505050"/>
                  </a:solidFill>
                  <a:prstDash val="solid"/>
                  <a:round/>
                  <a:headEnd/>
                  <a:tailEnd/>
                </a:ln>
              </p:spPr>
              <p:txBody>
                <a:bodyPr/>
                <a:lstStyle/>
                <a:p>
                  <a:endParaRPr lang="fr-FR"/>
                </a:p>
              </p:txBody>
            </p:sp>
            <p:sp>
              <p:nvSpPr>
                <p:cNvPr id="5218" name="Freeform 96"/>
                <p:cNvSpPr>
                  <a:spLocks/>
                </p:cNvSpPr>
                <p:nvPr/>
              </p:nvSpPr>
              <p:spPr bwMode="auto">
                <a:xfrm>
                  <a:off x="1141" y="2640"/>
                  <a:ext cx="289" cy="61"/>
                </a:xfrm>
                <a:custGeom>
                  <a:avLst/>
                  <a:gdLst>
                    <a:gd name="T0" fmla="*/ 145 w 289"/>
                    <a:gd name="T1" fmla="*/ 61 h 61"/>
                    <a:gd name="T2" fmla="*/ 168 w 289"/>
                    <a:gd name="T3" fmla="*/ 60 h 61"/>
                    <a:gd name="T4" fmla="*/ 190 w 289"/>
                    <a:gd name="T5" fmla="*/ 59 h 61"/>
                    <a:gd name="T6" fmla="*/ 211 w 289"/>
                    <a:gd name="T7" fmla="*/ 57 h 61"/>
                    <a:gd name="T8" fmla="*/ 230 w 289"/>
                    <a:gd name="T9" fmla="*/ 55 h 61"/>
                    <a:gd name="T10" fmla="*/ 247 w 289"/>
                    <a:gd name="T11" fmla="*/ 52 h 61"/>
                    <a:gd name="T12" fmla="*/ 261 w 289"/>
                    <a:gd name="T13" fmla="*/ 48 h 61"/>
                    <a:gd name="T14" fmla="*/ 273 w 289"/>
                    <a:gd name="T15" fmla="*/ 44 h 61"/>
                    <a:gd name="T16" fmla="*/ 282 w 289"/>
                    <a:gd name="T17" fmla="*/ 40 h 61"/>
                    <a:gd name="T18" fmla="*/ 287 w 289"/>
                    <a:gd name="T19" fmla="*/ 35 h 61"/>
                    <a:gd name="T20" fmla="*/ 289 w 289"/>
                    <a:gd name="T21" fmla="*/ 30 h 61"/>
                    <a:gd name="T22" fmla="*/ 287 w 289"/>
                    <a:gd name="T23" fmla="*/ 25 h 61"/>
                    <a:gd name="T24" fmla="*/ 282 w 289"/>
                    <a:gd name="T25" fmla="*/ 21 h 61"/>
                    <a:gd name="T26" fmla="*/ 273 w 289"/>
                    <a:gd name="T27" fmla="*/ 16 h 61"/>
                    <a:gd name="T28" fmla="*/ 261 w 289"/>
                    <a:gd name="T29" fmla="*/ 12 h 61"/>
                    <a:gd name="T30" fmla="*/ 247 w 289"/>
                    <a:gd name="T31" fmla="*/ 9 h 61"/>
                    <a:gd name="T32" fmla="*/ 230 w 289"/>
                    <a:gd name="T33" fmla="*/ 6 h 61"/>
                    <a:gd name="T34" fmla="*/ 211 w 289"/>
                    <a:gd name="T35" fmla="*/ 3 h 61"/>
                    <a:gd name="T36" fmla="*/ 190 w 289"/>
                    <a:gd name="T37" fmla="*/ 1 h 61"/>
                    <a:gd name="T38" fmla="*/ 168 w 289"/>
                    <a:gd name="T39" fmla="*/ 0 h 61"/>
                    <a:gd name="T40" fmla="*/ 145 w 289"/>
                    <a:gd name="T41" fmla="*/ 0 h 61"/>
                    <a:gd name="T42" fmla="*/ 121 w 289"/>
                    <a:gd name="T43" fmla="*/ 0 h 61"/>
                    <a:gd name="T44" fmla="*/ 99 w 289"/>
                    <a:gd name="T45" fmla="*/ 1 h 61"/>
                    <a:gd name="T46" fmla="*/ 78 w 289"/>
                    <a:gd name="T47" fmla="*/ 3 h 61"/>
                    <a:gd name="T48" fmla="*/ 59 w 289"/>
                    <a:gd name="T49" fmla="*/ 6 h 61"/>
                    <a:gd name="T50" fmla="*/ 43 w 289"/>
                    <a:gd name="T51" fmla="*/ 9 h 61"/>
                    <a:gd name="T52" fmla="*/ 28 w 289"/>
                    <a:gd name="T53" fmla="*/ 12 h 61"/>
                    <a:gd name="T54" fmla="*/ 16 w 289"/>
                    <a:gd name="T55" fmla="*/ 16 h 61"/>
                    <a:gd name="T56" fmla="*/ 7 w 289"/>
                    <a:gd name="T57" fmla="*/ 21 h 61"/>
                    <a:gd name="T58" fmla="*/ 2 w 289"/>
                    <a:gd name="T59" fmla="*/ 25 h 61"/>
                    <a:gd name="T60" fmla="*/ 0 w 289"/>
                    <a:gd name="T61" fmla="*/ 30 h 61"/>
                    <a:gd name="T62" fmla="*/ 2 w 289"/>
                    <a:gd name="T63" fmla="*/ 35 h 61"/>
                    <a:gd name="T64" fmla="*/ 7 w 289"/>
                    <a:gd name="T65" fmla="*/ 40 h 61"/>
                    <a:gd name="T66" fmla="*/ 16 w 289"/>
                    <a:gd name="T67" fmla="*/ 44 h 61"/>
                    <a:gd name="T68" fmla="*/ 28 w 289"/>
                    <a:gd name="T69" fmla="*/ 48 h 61"/>
                    <a:gd name="T70" fmla="*/ 43 w 289"/>
                    <a:gd name="T71" fmla="*/ 52 h 61"/>
                    <a:gd name="T72" fmla="*/ 59 w 289"/>
                    <a:gd name="T73" fmla="*/ 55 h 61"/>
                    <a:gd name="T74" fmla="*/ 78 w 289"/>
                    <a:gd name="T75" fmla="*/ 57 h 61"/>
                    <a:gd name="T76" fmla="*/ 99 w 289"/>
                    <a:gd name="T77" fmla="*/ 59 h 61"/>
                    <a:gd name="T78" fmla="*/ 121 w 289"/>
                    <a:gd name="T79" fmla="*/ 60 h 61"/>
                    <a:gd name="T80" fmla="*/ 145 w 289"/>
                    <a:gd name="T81" fmla="*/ 61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89"/>
                    <a:gd name="T124" fmla="*/ 0 h 61"/>
                    <a:gd name="T125" fmla="*/ 289 w 289"/>
                    <a:gd name="T126" fmla="*/ 61 h 6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89" h="61">
                      <a:moveTo>
                        <a:pt x="145" y="61"/>
                      </a:moveTo>
                      <a:lnTo>
                        <a:pt x="168" y="60"/>
                      </a:lnTo>
                      <a:lnTo>
                        <a:pt x="190" y="59"/>
                      </a:lnTo>
                      <a:lnTo>
                        <a:pt x="211" y="57"/>
                      </a:lnTo>
                      <a:lnTo>
                        <a:pt x="230" y="55"/>
                      </a:lnTo>
                      <a:lnTo>
                        <a:pt x="247" y="52"/>
                      </a:lnTo>
                      <a:lnTo>
                        <a:pt x="261" y="48"/>
                      </a:lnTo>
                      <a:lnTo>
                        <a:pt x="273" y="44"/>
                      </a:lnTo>
                      <a:lnTo>
                        <a:pt x="282" y="40"/>
                      </a:lnTo>
                      <a:lnTo>
                        <a:pt x="287" y="35"/>
                      </a:lnTo>
                      <a:lnTo>
                        <a:pt x="289" y="30"/>
                      </a:lnTo>
                      <a:lnTo>
                        <a:pt x="287" y="25"/>
                      </a:lnTo>
                      <a:lnTo>
                        <a:pt x="282" y="21"/>
                      </a:lnTo>
                      <a:lnTo>
                        <a:pt x="273" y="16"/>
                      </a:lnTo>
                      <a:lnTo>
                        <a:pt x="261" y="12"/>
                      </a:lnTo>
                      <a:lnTo>
                        <a:pt x="247" y="9"/>
                      </a:lnTo>
                      <a:lnTo>
                        <a:pt x="230" y="6"/>
                      </a:lnTo>
                      <a:lnTo>
                        <a:pt x="211" y="3"/>
                      </a:lnTo>
                      <a:lnTo>
                        <a:pt x="190" y="1"/>
                      </a:lnTo>
                      <a:lnTo>
                        <a:pt x="168" y="0"/>
                      </a:lnTo>
                      <a:lnTo>
                        <a:pt x="145" y="0"/>
                      </a:lnTo>
                      <a:lnTo>
                        <a:pt x="121" y="0"/>
                      </a:lnTo>
                      <a:lnTo>
                        <a:pt x="99" y="1"/>
                      </a:lnTo>
                      <a:lnTo>
                        <a:pt x="78" y="3"/>
                      </a:lnTo>
                      <a:lnTo>
                        <a:pt x="59" y="6"/>
                      </a:lnTo>
                      <a:lnTo>
                        <a:pt x="43" y="9"/>
                      </a:lnTo>
                      <a:lnTo>
                        <a:pt x="28" y="12"/>
                      </a:lnTo>
                      <a:lnTo>
                        <a:pt x="16" y="16"/>
                      </a:lnTo>
                      <a:lnTo>
                        <a:pt x="7" y="21"/>
                      </a:lnTo>
                      <a:lnTo>
                        <a:pt x="2" y="25"/>
                      </a:lnTo>
                      <a:lnTo>
                        <a:pt x="0" y="30"/>
                      </a:lnTo>
                      <a:lnTo>
                        <a:pt x="2" y="35"/>
                      </a:lnTo>
                      <a:lnTo>
                        <a:pt x="7" y="40"/>
                      </a:lnTo>
                      <a:lnTo>
                        <a:pt x="16" y="44"/>
                      </a:lnTo>
                      <a:lnTo>
                        <a:pt x="28" y="48"/>
                      </a:lnTo>
                      <a:lnTo>
                        <a:pt x="43" y="52"/>
                      </a:lnTo>
                      <a:lnTo>
                        <a:pt x="59" y="55"/>
                      </a:lnTo>
                      <a:lnTo>
                        <a:pt x="78" y="57"/>
                      </a:lnTo>
                      <a:lnTo>
                        <a:pt x="99" y="59"/>
                      </a:lnTo>
                      <a:lnTo>
                        <a:pt x="121" y="60"/>
                      </a:lnTo>
                      <a:lnTo>
                        <a:pt x="145" y="61"/>
                      </a:lnTo>
                    </a:path>
                  </a:pathLst>
                </a:custGeom>
                <a:noFill/>
                <a:ln w="0">
                  <a:solidFill>
                    <a:srgbClr val="505050"/>
                  </a:solidFill>
                  <a:prstDash val="solid"/>
                  <a:round/>
                  <a:headEnd/>
                  <a:tailEnd/>
                </a:ln>
              </p:spPr>
              <p:txBody>
                <a:bodyPr/>
                <a:lstStyle/>
                <a:p>
                  <a:endParaRPr lang="fr-FR"/>
                </a:p>
              </p:txBody>
            </p:sp>
            <p:sp>
              <p:nvSpPr>
                <p:cNvPr id="5219" name="Freeform 97"/>
                <p:cNvSpPr>
                  <a:spLocks/>
                </p:cNvSpPr>
                <p:nvPr/>
              </p:nvSpPr>
              <p:spPr bwMode="auto">
                <a:xfrm>
                  <a:off x="1277" y="2679"/>
                  <a:ext cx="154" cy="25"/>
                </a:xfrm>
                <a:custGeom>
                  <a:avLst/>
                  <a:gdLst>
                    <a:gd name="T0" fmla="*/ 0 w 154"/>
                    <a:gd name="T1" fmla="*/ 25 h 25"/>
                    <a:gd name="T2" fmla="*/ 15 w 154"/>
                    <a:gd name="T3" fmla="*/ 25 h 25"/>
                    <a:gd name="T4" fmla="*/ 31 w 154"/>
                    <a:gd name="T5" fmla="*/ 25 h 25"/>
                    <a:gd name="T6" fmla="*/ 47 w 154"/>
                    <a:gd name="T7" fmla="*/ 24 h 25"/>
                    <a:gd name="T8" fmla="*/ 64 w 154"/>
                    <a:gd name="T9" fmla="*/ 23 h 25"/>
                    <a:gd name="T10" fmla="*/ 81 w 154"/>
                    <a:gd name="T11" fmla="*/ 22 h 25"/>
                    <a:gd name="T12" fmla="*/ 98 w 154"/>
                    <a:gd name="T13" fmla="*/ 19 h 25"/>
                    <a:gd name="T14" fmla="*/ 114 w 154"/>
                    <a:gd name="T15" fmla="*/ 16 h 25"/>
                    <a:gd name="T16" fmla="*/ 129 w 154"/>
                    <a:gd name="T17" fmla="*/ 12 h 25"/>
                    <a:gd name="T18" fmla="*/ 142 w 154"/>
                    <a:gd name="T19" fmla="*/ 6 h 25"/>
                    <a:gd name="T20" fmla="*/ 154 w 154"/>
                    <a:gd name="T21" fmla="*/ 0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25"/>
                    <a:gd name="T35" fmla="*/ 154 w 154"/>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25">
                      <a:moveTo>
                        <a:pt x="0" y="25"/>
                      </a:moveTo>
                      <a:lnTo>
                        <a:pt x="15" y="25"/>
                      </a:lnTo>
                      <a:lnTo>
                        <a:pt x="31" y="25"/>
                      </a:lnTo>
                      <a:lnTo>
                        <a:pt x="47" y="24"/>
                      </a:lnTo>
                      <a:lnTo>
                        <a:pt x="64" y="23"/>
                      </a:lnTo>
                      <a:lnTo>
                        <a:pt x="81" y="22"/>
                      </a:lnTo>
                      <a:lnTo>
                        <a:pt x="98" y="19"/>
                      </a:lnTo>
                      <a:lnTo>
                        <a:pt x="114" y="16"/>
                      </a:lnTo>
                      <a:lnTo>
                        <a:pt x="129" y="12"/>
                      </a:lnTo>
                      <a:lnTo>
                        <a:pt x="142" y="6"/>
                      </a:lnTo>
                      <a:lnTo>
                        <a:pt x="154" y="0"/>
                      </a:lnTo>
                    </a:path>
                  </a:pathLst>
                </a:custGeom>
                <a:noFill/>
                <a:ln w="4763">
                  <a:solidFill>
                    <a:srgbClr val="FFFFFF"/>
                  </a:solidFill>
                  <a:prstDash val="solid"/>
                  <a:round/>
                  <a:headEnd/>
                  <a:tailEnd/>
                </a:ln>
              </p:spPr>
              <p:txBody>
                <a:bodyPr/>
                <a:lstStyle/>
                <a:p>
                  <a:endParaRPr lang="fr-FR"/>
                </a:p>
              </p:txBody>
            </p:sp>
            <p:sp>
              <p:nvSpPr>
                <p:cNvPr id="5220" name="Freeform 98"/>
                <p:cNvSpPr>
                  <a:spLocks/>
                </p:cNvSpPr>
                <p:nvPr/>
              </p:nvSpPr>
              <p:spPr bwMode="auto">
                <a:xfrm>
                  <a:off x="1372" y="2705"/>
                  <a:ext cx="13" cy="187"/>
                </a:xfrm>
                <a:custGeom>
                  <a:avLst/>
                  <a:gdLst>
                    <a:gd name="T0" fmla="*/ 0 w 13"/>
                    <a:gd name="T1" fmla="*/ 187 h 187"/>
                    <a:gd name="T2" fmla="*/ 13 w 13"/>
                    <a:gd name="T3" fmla="*/ 184 h 187"/>
                    <a:gd name="T4" fmla="*/ 13 w 13"/>
                    <a:gd name="T5" fmla="*/ 0 h 187"/>
                    <a:gd name="T6" fmla="*/ 0 w 13"/>
                    <a:gd name="T7" fmla="*/ 4 h 187"/>
                    <a:gd name="T8" fmla="*/ 0 w 13"/>
                    <a:gd name="T9" fmla="*/ 187 h 187"/>
                    <a:gd name="T10" fmla="*/ 0 60000 65536"/>
                    <a:gd name="T11" fmla="*/ 0 60000 65536"/>
                    <a:gd name="T12" fmla="*/ 0 60000 65536"/>
                    <a:gd name="T13" fmla="*/ 0 60000 65536"/>
                    <a:gd name="T14" fmla="*/ 0 60000 65536"/>
                    <a:gd name="T15" fmla="*/ 0 w 13"/>
                    <a:gd name="T16" fmla="*/ 0 h 187"/>
                    <a:gd name="T17" fmla="*/ 13 w 13"/>
                    <a:gd name="T18" fmla="*/ 187 h 187"/>
                  </a:gdLst>
                  <a:ahLst/>
                  <a:cxnLst>
                    <a:cxn ang="T10">
                      <a:pos x="T0" y="T1"/>
                    </a:cxn>
                    <a:cxn ang="T11">
                      <a:pos x="T2" y="T3"/>
                    </a:cxn>
                    <a:cxn ang="T12">
                      <a:pos x="T4" y="T5"/>
                    </a:cxn>
                    <a:cxn ang="T13">
                      <a:pos x="T6" y="T7"/>
                    </a:cxn>
                    <a:cxn ang="T14">
                      <a:pos x="T8" y="T9"/>
                    </a:cxn>
                  </a:cxnLst>
                  <a:rect l="T15" t="T16" r="T17" b="T18"/>
                  <a:pathLst>
                    <a:path w="13" h="187">
                      <a:moveTo>
                        <a:pt x="0" y="187"/>
                      </a:moveTo>
                      <a:lnTo>
                        <a:pt x="13" y="184"/>
                      </a:lnTo>
                      <a:lnTo>
                        <a:pt x="13" y="0"/>
                      </a:lnTo>
                      <a:lnTo>
                        <a:pt x="0" y="4"/>
                      </a:lnTo>
                      <a:lnTo>
                        <a:pt x="0" y="187"/>
                      </a:lnTo>
                      <a:close/>
                    </a:path>
                  </a:pathLst>
                </a:custGeom>
                <a:solidFill>
                  <a:srgbClr val="E0E0E0"/>
                </a:solidFill>
                <a:ln w="0">
                  <a:solidFill>
                    <a:srgbClr val="E0E0E0"/>
                  </a:solidFill>
                  <a:prstDash val="solid"/>
                  <a:round/>
                  <a:headEnd/>
                  <a:tailEnd/>
                </a:ln>
              </p:spPr>
              <p:txBody>
                <a:bodyPr/>
                <a:lstStyle/>
                <a:p>
                  <a:endParaRPr lang="fr-FR"/>
                </a:p>
              </p:txBody>
            </p:sp>
            <p:sp>
              <p:nvSpPr>
                <p:cNvPr id="5221" name="Freeform 99"/>
                <p:cNvSpPr>
                  <a:spLocks/>
                </p:cNvSpPr>
                <p:nvPr/>
              </p:nvSpPr>
              <p:spPr bwMode="auto">
                <a:xfrm>
                  <a:off x="1208" y="2709"/>
                  <a:ext cx="28" cy="185"/>
                </a:xfrm>
                <a:custGeom>
                  <a:avLst/>
                  <a:gdLst>
                    <a:gd name="T0" fmla="*/ 28 w 28"/>
                    <a:gd name="T1" fmla="*/ 185 h 185"/>
                    <a:gd name="T2" fmla="*/ 0 w 28"/>
                    <a:gd name="T3" fmla="*/ 180 h 185"/>
                    <a:gd name="T4" fmla="*/ 0 w 28"/>
                    <a:gd name="T5" fmla="*/ 0 h 185"/>
                    <a:gd name="T6" fmla="*/ 28 w 28"/>
                    <a:gd name="T7" fmla="*/ 3 h 185"/>
                    <a:gd name="T8" fmla="*/ 28 w 28"/>
                    <a:gd name="T9" fmla="*/ 185 h 185"/>
                    <a:gd name="T10" fmla="*/ 0 60000 65536"/>
                    <a:gd name="T11" fmla="*/ 0 60000 65536"/>
                    <a:gd name="T12" fmla="*/ 0 60000 65536"/>
                    <a:gd name="T13" fmla="*/ 0 60000 65536"/>
                    <a:gd name="T14" fmla="*/ 0 60000 65536"/>
                    <a:gd name="T15" fmla="*/ 0 w 28"/>
                    <a:gd name="T16" fmla="*/ 0 h 185"/>
                    <a:gd name="T17" fmla="*/ 28 w 28"/>
                    <a:gd name="T18" fmla="*/ 185 h 185"/>
                  </a:gdLst>
                  <a:ahLst/>
                  <a:cxnLst>
                    <a:cxn ang="T10">
                      <a:pos x="T0" y="T1"/>
                    </a:cxn>
                    <a:cxn ang="T11">
                      <a:pos x="T2" y="T3"/>
                    </a:cxn>
                    <a:cxn ang="T12">
                      <a:pos x="T4" y="T5"/>
                    </a:cxn>
                    <a:cxn ang="T13">
                      <a:pos x="T6" y="T7"/>
                    </a:cxn>
                    <a:cxn ang="T14">
                      <a:pos x="T8" y="T9"/>
                    </a:cxn>
                  </a:cxnLst>
                  <a:rect l="T15" t="T16" r="T17" b="T18"/>
                  <a:pathLst>
                    <a:path w="28" h="185">
                      <a:moveTo>
                        <a:pt x="28" y="185"/>
                      </a:moveTo>
                      <a:lnTo>
                        <a:pt x="0" y="180"/>
                      </a:lnTo>
                      <a:lnTo>
                        <a:pt x="0" y="0"/>
                      </a:lnTo>
                      <a:lnTo>
                        <a:pt x="28" y="3"/>
                      </a:lnTo>
                      <a:lnTo>
                        <a:pt x="28" y="185"/>
                      </a:lnTo>
                      <a:close/>
                    </a:path>
                  </a:pathLst>
                </a:custGeom>
                <a:solidFill>
                  <a:srgbClr val="B0B0B0"/>
                </a:solidFill>
                <a:ln w="0">
                  <a:solidFill>
                    <a:srgbClr val="B0B0B0"/>
                  </a:solidFill>
                  <a:prstDash val="solid"/>
                  <a:round/>
                  <a:headEnd/>
                  <a:tailEnd/>
                </a:ln>
              </p:spPr>
              <p:txBody>
                <a:bodyPr/>
                <a:lstStyle/>
                <a:p>
                  <a:endParaRPr lang="fr-FR"/>
                </a:p>
              </p:txBody>
            </p:sp>
            <p:sp>
              <p:nvSpPr>
                <p:cNvPr id="5222" name="Freeform 100"/>
                <p:cNvSpPr>
                  <a:spLocks/>
                </p:cNvSpPr>
                <p:nvPr/>
              </p:nvSpPr>
              <p:spPr bwMode="auto">
                <a:xfrm>
                  <a:off x="1398" y="2701"/>
                  <a:ext cx="6" cy="187"/>
                </a:xfrm>
                <a:custGeom>
                  <a:avLst/>
                  <a:gdLst>
                    <a:gd name="T0" fmla="*/ 0 w 6"/>
                    <a:gd name="T1" fmla="*/ 187 h 187"/>
                    <a:gd name="T2" fmla="*/ 6 w 6"/>
                    <a:gd name="T3" fmla="*/ 184 h 187"/>
                    <a:gd name="T4" fmla="*/ 6 w 6"/>
                    <a:gd name="T5" fmla="*/ 0 h 187"/>
                    <a:gd name="T6" fmla="*/ 0 w 6"/>
                    <a:gd name="T7" fmla="*/ 3 h 187"/>
                    <a:gd name="T8" fmla="*/ 0 w 6"/>
                    <a:gd name="T9" fmla="*/ 187 h 187"/>
                    <a:gd name="T10" fmla="*/ 0 60000 65536"/>
                    <a:gd name="T11" fmla="*/ 0 60000 65536"/>
                    <a:gd name="T12" fmla="*/ 0 60000 65536"/>
                    <a:gd name="T13" fmla="*/ 0 60000 65536"/>
                    <a:gd name="T14" fmla="*/ 0 60000 65536"/>
                    <a:gd name="T15" fmla="*/ 0 w 6"/>
                    <a:gd name="T16" fmla="*/ 0 h 187"/>
                    <a:gd name="T17" fmla="*/ 6 w 6"/>
                    <a:gd name="T18" fmla="*/ 187 h 187"/>
                  </a:gdLst>
                  <a:ahLst/>
                  <a:cxnLst>
                    <a:cxn ang="T10">
                      <a:pos x="T0" y="T1"/>
                    </a:cxn>
                    <a:cxn ang="T11">
                      <a:pos x="T2" y="T3"/>
                    </a:cxn>
                    <a:cxn ang="T12">
                      <a:pos x="T4" y="T5"/>
                    </a:cxn>
                    <a:cxn ang="T13">
                      <a:pos x="T6" y="T7"/>
                    </a:cxn>
                    <a:cxn ang="T14">
                      <a:pos x="T8" y="T9"/>
                    </a:cxn>
                  </a:cxnLst>
                  <a:rect l="T15" t="T16" r="T17" b="T18"/>
                  <a:pathLst>
                    <a:path w="6" h="187">
                      <a:moveTo>
                        <a:pt x="0" y="187"/>
                      </a:moveTo>
                      <a:lnTo>
                        <a:pt x="6" y="184"/>
                      </a:lnTo>
                      <a:lnTo>
                        <a:pt x="6" y="0"/>
                      </a:lnTo>
                      <a:lnTo>
                        <a:pt x="0" y="3"/>
                      </a:lnTo>
                      <a:lnTo>
                        <a:pt x="0" y="187"/>
                      </a:lnTo>
                      <a:close/>
                    </a:path>
                  </a:pathLst>
                </a:custGeom>
                <a:solidFill>
                  <a:srgbClr val="E0E0E0"/>
                </a:solidFill>
                <a:ln w="0">
                  <a:solidFill>
                    <a:srgbClr val="E0E0E0"/>
                  </a:solidFill>
                  <a:prstDash val="solid"/>
                  <a:round/>
                  <a:headEnd/>
                  <a:tailEnd/>
                </a:ln>
              </p:spPr>
              <p:txBody>
                <a:bodyPr/>
                <a:lstStyle/>
                <a:p>
                  <a:endParaRPr lang="fr-FR"/>
                </a:p>
              </p:txBody>
            </p:sp>
            <p:sp>
              <p:nvSpPr>
                <p:cNvPr id="5223" name="Freeform 101"/>
                <p:cNvSpPr>
                  <a:spLocks/>
                </p:cNvSpPr>
                <p:nvPr/>
              </p:nvSpPr>
              <p:spPr bwMode="auto">
                <a:xfrm>
                  <a:off x="1180" y="2701"/>
                  <a:ext cx="7" cy="184"/>
                </a:xfrm>
                <a:custGeom>
                  <a:avLst/>
                  <a:gdLst>
                    <a:gd name="T0" fmla="*/ 7 w 7"/>
                    <a:gd name="T1" fmla="*/ 184 h 184"/>
                    <a:gd name="T2" fmla="*/ 0 w 7"/>
                    <a:gd name="T3" fmla="*/ 181 h 184"/>
                    <a:gd name="T4" fmla="*/ 0 w 7"/>
                    <a:gd name="T5" fmla="*/ 0 h 184"/>
                    <a:gd name="T6" fmla="*/ 7 w 7"/>
                    <a:gd name="T7" fmla="*/ 2 h 184"/>
                    <a:gd name="T8" fmla="*/ 7 w 7"/>
                    <a:gd name="T9" fmla="*/ 184 h 184"/>
                    <a:gd name="T10" fmla="*/ 0 60000 65536"/>
                    <a:gd name="T11" fmla="*/ 0 60000 65536"/>
                    <a:gd name="T12" fmla="*/ 0 60000 65536"/>
                    <a:gd name="T13" fmla="*/ 0 60000 65536"/>
                    <a:gd name="T14" fmla="*/ 0 60000 65536"/>
                    <a:gd name="T15" fmla="*/ 0 w 7"/>
                    <a:gd name="T16" fmla="*/ 0 h 184"/>
                    <a:gd name="T17" fmla="*/ 7 w 7"/>
                    <a:gd name="T18" fmla="*/ 184 h 184"/>
                  </a:gdLst>
                  <a:ahLst/>
                  <a:cxnLst>
                    <a:cxn ang="T10">
                      <a:pos x="T0" y="T1"/>
                    </a:cxn>
                    <a:cxn ang="T11">
                      <a:pos x="T2" y="T3"/>
                    </a:cxn>
                    <a:cxn ang="T12">
                      <a:pos x="T4" y="T5"/>
                    </a:cxn>
                    <a:cxn ang="T13">
                      <a:pos x="T6" y="T7"/>
                    </a:cxn>
                    <a:cxn ang="T14">
                      <a:pos x="T8" y="T9"/>
                    </a:cxn>
                  </a:cxnLst>
                  <a:rect l="T15" t="T16" r="T17" b="T18"/>
                  <a:pathLst>
                    <a:path w="7" h="184">
                      <a:moveTo>
                        <a:pt x="7" y="184"/>
                      </a:moveTo>
                      <a:lnTo>
                        <a:pt x="0" y="181"/>
                      </a:lnTo>
                      <a:lnTo>
                        <a:pt x="0" y="0"/>
                      </a:lnTo>
                      <a:lnTo>
                        <a:pt x="7" y="2"/>
                      </a:lnTo>
                      <a:lnTo>
                        <a:pt x="7" y="184"/>
                      </a:lnTo>
                      <a:close/>
                    </a:path>
                  </a:pathLst>
                </a:custGeom>
                <a:solidFill>
                  <a:srgbClr val="B0B0B0"/>
                </a:solidFill>
                <a:ln w="0">
                  <a:solidFill>
                    <a:srgbClr val="B0B0B0"/>
                  </a:solidFill>
                  <a:prstDash val="solid"/>
                  <a:round/>
                  <a:headEnd/>
                  <a:tailEnd/>
                </a:ln>
              </p:spPr>
              <p:txBody>
                <a:bodyPr/>
                <a:lstStyle/>
                <a:p>
                  <a:endParaRPr lang="fr-FR"/>
                </a:p>
              </p:txBody>
            </p:sp>
            <p:sp>
              <p:nvSpPr>
                <p:cNvPr id="5224" name="Freeform 102"/>
                <p:cNvSpPr>
                  <a:spLocks/>
                </p:cNvSpPr>
                <p:nvPr/>
              </p:nvSpPr>
              <p:spPr bwMode="auto">
                <a:xfrm>
                  <a:off x="1409" y="2711"/>
                  <a:ext cx="13" cy="5"/>
                </a:xfrm>
                <a:custGeom>
                  <a:avLst/>
                  <a:gdLst>
                    <a:gd name="T0" fmla="*/ 0 w 13"/>
                    <a:gd name="T1" fmla="*/ 0 h 5"/>
                    <a:gd name="T2" fmla="*/ 0 w 13"/>
                    <a:gd name="T3" fmla="*/ 5 h 5"/>
                    <a:gd name="T4" fmla="*/ 13 w 13"/>
                    <a:gd name="T5" fmla="*/ 0 h 5"/>
                    <a:gd name="T6" fmla="*/ 0 w 13"/>
                    <a:gd name="T7" fmla="*/ 0 h 5"/>
                    <a:gd name="T8" fmla="*/ 0 60000 65536"/>
                    <a:gd name="T9" fmla="*/ 0 60000 65536"/>
                    <a:gd name="T10" fmla="*/ 0 60000 65536"/>
                    <a:gd name="T11" fmla="*/ 0 60000 65536"/>
                    <a:gd name="T12" fmla="*/ 0 w 13"/>
                    <a:gd name="T13" fmla="*/ 0 h 5"/>
                    <a:gd name="T14" fmla="*/ 13 w 13"/>
                    <a:gd name="T15" fmla="*/ 5 h 5"/>
                  </a:gdLst>
                  <a:ahLst/>
                  <a:cxnLst>
                    <a:cxn ang="T8">
                      <a:pos x="T0" y="T1"/>
                    </a:cxn>
                    <a:cxn ang="T9">
                      <a:pos x="T2" y="T3"/>
                    </a:cxn>
                    <a:cxn ang="T10">
                      <a:pos x="T4" y="T5"/>
                    </a:cxn>
                    <a:cxn ang="T11">
                      <a:pos x="T6" y="T7"/>
                    </a:cxn>
                  </a:cxnLst>
                  <a:rect l="T12" t="T13" r="T14" b="T15"/>
                  <a:pathLst>
                    <a:path w="13" h="5">
                      <a:moveTo>
                        <a:pt x="0" y="0"/>
                      </a:moveTo>
                      <a:lnTo>
                        <a:pt x="0" y="5"/>
                      </a:lnTo>
                      <a:lnTo>
                        <a:pt x="13" y="0"/>
                      </a:lnTo>
                      <a:lnTo>
                        <a:pt x="0" y="0"/>
                      </a:lnTo>
                      <a:close/>
                    </a:path>
                  </a:pathLst>
                </a:custGeom>
                <a:solidFill>
                  <a:srgbClr val="404040"/>
                </a:solidFill>
                <a:ln w="0">
                  <a:solidFill>
                    <a:srgbClr val="505050"/>
                  </a:solidFill>
                  <a:prstDash val="solid"/>
                  <a:round/>
                  <a:headEnd/>
                  <a:tailEnd/>
                </a:ln>
              </p:spPr>
              <p:txBody>
                <a:bodyPr/>
                <a:lstStyle/>
                <a:p>
                  <a:endParaRPr lang="fr-FR"/>
                </a:p>
              </p:txBody>
            </p:sp>
            <p:sp>
              <p:nvSpPr>
                <p:cNvPr id="5225" name="Freeform 103"/>
                <p:cNvSpPr>
                  <a:spLocks/>
                </p:cNvSpPr>
                <p:nvPr/>
              </p:nvSpPr>
              <p:spPr bwMode="auto">
                <a:xfrm>
                  <a:off x="1338" y="2705"/>
                  <a:ext cx="105" cy="27"/>
                </a:xfrm>
                <a:custGeom>
                  <a:avLst/>
                  <a:gdLst>
                    <a:gd name="T0" fmla="*/ 72 w 105"/>
                    <a:gd name="T1" fmla="*/ 5 h 27"/>
                    <a:gd name="T2" fmla="*/ 83 w 105"/>
                    <a:gd name="T3" fmla="*/ 6 h 27"/>
                    <a:gd name="T4" fmla="*/ 80 w 105"/>
                    <a:gd name="T5" fmla="*/ 8 h 27"/>
                    <a:gd name="T6" fmla="*/ 76 w 105"/>
                    <a:gd name="T7" fmla="*/ 9 h 27"/>
                    <a:gd name="T8" fmla="*/ 72 w 105"/>
                    <a:gd name="T9" fmla="*/ 11 h 27"/>
                    <a:gd name="T10" fmla="*/ 68 w 105"/>
                    <a:gd name="T11" fmla="*/ 12 h 27"/>
                    <a:gd name="T12" fmla="*/ 64 w 105"/>
                    <a:gd name="T13" fmla="*/ 14 h 27"/>
                    <a:gd name="T14" fmla="*/ 59 w 105"/>
                    <a:gd name="T15" fmla="*/ 15 h 27"/>
                    <a:gd name="T16" fmla="*/ 55 w 105"/>
                    <a:gd name="T17" fmla="*/ 16 h 27"/>
                    <a:gd name="T18" fmla="*/ 51 w 105"/>
                    <a:gd name="T19" fmla="*/ 18 h 27"/>
                    <a:gd name="T20" fmla="*/ 47 w 105"/>
                    <a:gd name="T21" fmla="*/ 19 h 27"/>
                    <a:gd name="T22" fmla="*/ 43 w 105"/>
                    <a:gd name="T23" fmla="*/ 20 h 27"/>
                    <a:gd name="T24" fmla="*/ 26 w 105"/>
                    <a:gd name="T25" fmla="*/ 18 h 27"/>
                    <a:gd name="T26" fmla="*/ 23 w 105"/>
                    <a:gd name="T27" fmla="*/ 18 h 27"/>
                    <a:gd name="T28" fmla="*/ 21 w 105"/>
                    <a:gd name="T29" fmla="*/ 18 h 27"/>
                    <a:gd name="T30" fmla="*/ 18 w 105"/>
                    <a:gd name="T31" fmla="*/ 19 h 27"/>
                    <a:gd name="T32" fmla="*/ 16 w 105"/>
                    <a:gd name="T33" fmla="*/ 19 h 27"/>
                    <a:gd name="T34" fmla="*/ 13 w 105"/>
                    <a:gd name="T35" fmla="*/ 19 h 27"/>
                    <a:gd name="T36" fmla="*/ 11 w 105"/>
                    <a:gd name="T37" fmla="*/ 19 h 27"/>
                    <a:gd name="T38" fmla="*/ 8 w 105"/>
                    <a:gd name="T39" fmla="*/ 20 h 27"/>
                    <a:gd name="T40" fmla="*/ 5 w 105"/>
                    <a:gd name="T41" fmla="*/ 20 h 27"/>
                    <a:gd name="T42" fmla="*/ 3 w 105"/>
                    <a:gd name="T43" fmla="*/ 20 h 27"/>
                    <a:gd name="T44" fmla="*/ 0 w 105"/>
                    <a:gd name="T45" fmla="*/ 20 h 27"/>
                    <a:gd name="T46" fmla="*/ 3 w 105"/>
                    <a:gd name="T47" fmla="*/ 21 h 27"/>
                    <a:gd name="T48" fmla="*/ 6 w 105"/>
                    <a:gd name="T49" fmla="*/ 22 h 27"/>
                    <a:gd name="T50" fmla="*/ 10 w 105"/>
                    <a:gd name="T51" fmla="*/ 23 h 27"/>
                    <a:gd name="T52" fmla="*/ 13 w 105"/>
                    <a:gd name="T53" fmla="*/ 24 h 27"/>
                    <a:gd name="T54" fmla="*/ 16 w 105"/>
                    <a:gd name="T55" fmla="*/ 25 h 27"/>
                    <a:gd name="T56" fmla="*/ 20 w 105"/>
                    <a:gd name="T57" fmla="*/ 25 h 27"/>
                    <a:gd name="T58" fmla="*/ 23 w 105"/>
                    <a:gd name="T59" fmla="*/ 26 h 27"/>
                    <a:gd name="T60" fmla="*/ 27 w 105"/>
                    <a:gd name="T61" fmla="*/ 26 h 27"/>
                    <a:gd name="T62" fmla="*/ 31 w 105"/>
                    <a:gd name="T63" fmla="*/ 27 h 27"/>
                    <a:gd name="T64" fmla="*/ 35 w 105"/>
                    <a:gd name="T65" fmla="*/ 27 h 27"/>
                    <a:gd name="T66" fmla="*/ 43 w 105"/>
                    <a:gd name="T67" fmla="*/ 26 h 27"/>
                    <a:gd name="T68" fmla="*/ 51 w 105"/>
                    <a:gd name="T69" fmla="*/ 24 h 27"/>
                    <a:gd name="T70" fmla="*/ 59 w 105"/>
                    <a:gd name="T71" fmla="*/ 22 h 27"/>
                    <a:gd name="T72" fmla="*/ 66 w 105"/>
                    <a:gd name="T73" fmla="*/ 20 h 27"/>
                    <a:gd name="T74" fmla="*/ 73 w 105"/>
                    <a:gd name="T75" fmla="*/ 18 h 27"/>
                    <a:gd name="T76" fmla="*/ 80 w 105"/>
                    <a:gd name="T77" fmla="*/ 15 h 27"/>
                    <a:gd name="T78" fmla="*/ 87 w 105"/>
                    <a:gd name="T79" fmla="*/ 12 h 27"/>
                    <a:gd name="T80" fmla="*/ 93 w 105"/>
                    <a:gd name="T81" fmla="*/ 9 h 27"/>
                    <a:gd name="T82" fmla="*/ 99 w 105"/>
                    <a:gd name="T83" fmla="*/ 6 h 27"/>
                    <a:gd name="T84" fmla="*/ 105 w 105"/>
                    <a:gd name="T85" fmla="*/ 3 h 27"/>
                    <a:gd name="T86" fmla="*/ 85 w 105"/>
                    <a:gd name="T87" fmla="*/ 0 h 27"/>
                    <a:gd name="T88" fmla="*/ 84 w 105"/>
                    <a:gd name="T89" fmla="*/ 1 h 27"/>
                    <a:gd name="T90" fmla="*/ 83 w 105"/>
                    <a:gd name="T91" fmla="*/ 1 h 27"/>
                    <a:gd name="T92" fmla="*/ 82 w 105"/>
                    <a:gd name="T93" fmla="*/ 2 h 27"/>
                    <a:gd name="T94" fmla="*/ 80 w 105"/>
                    <a:gd name="T95" fmla="*/ 2 h 27"/>
                    <a:gd name="T96" fmla="*/ 79 w 105"/>
                    <a:gd name="T97" fmla="*/ 3 h 27"/>
                    <a:gd name="T98" fmla="*/ 77 w 105"/>
                    <a:gd name="T99" fmla="*/ 4 h 27"/>
                    <a:gd name="T100" fmla="*/ 76 w 105"/>
                    <a:gd name="T101" fmla="*/ 4 h 27"/>
                    <a:gd name="T102" fmla="*/ 74 w 105"/>
                    <a:gd name="T103" fmla="*/ 5 h 27"/>
                    <a:gd name="T104" fmla="*/ 73 w 105"/>
                    <a:gd name="T105" fmla="*/ 5 h 27"/>
                    <a:gd name="T106" fmla="*/ 72 w 105"/>
                    <a:gd name="T107" fmla="*/ 5 h 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5"/>
                    <a:gd name="T163" fmla="*/ 0 h 27"/>
                    <a:gd name="T164" fmla="*/ 105 w 105"/>
                    <a:gd name="T165" fmla="*/ 27 h 2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5" h="27">
                      <a:moveTo>
                        <a:pt x="72" y="5"/>
                      </a:moveTo>
                      <a:lnTo>
                        <a:pt x="83" y="6"/>
                      </a:lnTo>
                      <a:lnTo>
                        <a:pt x="80" y="8"/>
                      </a:lnTo>
                      <a:lnTo>
                        <a:pt x="76" y="9"/>
                      </a:lnTo>
                      <a:lnTo>
                        <a:pt x="72" y="11"/>
                      </a:lnTo>
                      <a:lnTo>
                        <a:pt x="68" y="12"/>
                      </a:lnTo>
                      <a:lnTo>
                        <a:pt x="64" y="14"/>
                      </a:lnTo>
                      <a:lnTo>
                        <a:pt x="59" y="15"/>
                      </a:lnTo>
                      <a:lnTo>
                        <a:pt x="55" y="16"/>
                      </a:lnTo>
                      <a:lnTo>
                        <a:pt x="51" y="18"/>
                      </a:lnTo>
                      <a:lnTo>
                        <a:pt x="47" y="19"/>
                      </a:lnTo>
                      <a:lnTo>
                        <a:pt x="43" y="20"/>
                      </a:lnTo>
                      <a:lnTo>
                        <a:pt x="26" y="18"/>
                      </a:lnTo>
                      <a:lnTo>
                        <a:pt x="23" y="18"/>
                      </a:lnTo>
                      <a:lnTo>
                        <a:pt x="21" y="18"/>
                      </a:lnTo>
                      <a:lnTo>
                        <a:pt x="18" y="19"/>
                      </a:lnTo>
                      <a:lnTo>
                        <a:pt x="16" y="19"/>
                      </a:lnTo>
                      <a:lnTo>
                        <a:pt x="13" y="19"/>
                      </a:lnTo>
                      <a:lnTo>
                        <a:pt x="11" y="19"/>
                      </a:lnTo>
                      <a:lnTo>
                        <a:pt x="8" y="20"/>
                      </a:lnTo>
                      <a:lnTo>
                        <a:pt x="5" y="20"/>
                      </a:lnTo>
                      <a:lnTo>
                        <a:pt x="3" y="20"/>
                      </a:lnTo>
                      <a:lnTo>
                        <a:pt x="0" y="20"/>
                      </a:lnTo>
                      <a:lnTo>
                        <a:pt x="3" y="21"/>
                      </a:lnTo>
                      <a:lnTo>
                        <a:pt x="6" y="22"/>
                      </a:lnTo>
                      <a:lnTo>
                        <a:pt x="10" y="23"/>
                      </a:lnTo>
                      <a:lnTo>
                        <a:pt x="13" y="24"/>
                      </a:lnTo>
                      <a:lnTo>
                        <a:pt x="16" y="25"/>
                      </a:lnTo>
                      <a:lnTo>
                        <a:pt x="20" y="25"/>
                      </a:lnTo>
                      <a:lnTo>
                        <a:pt x="23" y="26"/>
                      </a:lnTo>
                      <a:lnTo>
                        <a:pt x="27" y="26"/>
                      </a:lnTo>
                      <a:lnTo>
                        <a:pt x="31" y="27"/>
                      </a:lnTo>
                      <a:lnTo>
                        <a:pt x="35" y="27"/>
                      </a:lnTo>
                      <a:lnTo>
                        <a:pt x="43" y="26"/>
                      </a:lnTo>
                      <a:lnTo>
                        <a:pt x="51" y="24"/>
                      </a:lnTo>
                      <a:lnTo>
                        <a:pt x="59" y="22"/>
                      </a:lnTo>
                      <a:lnTo>
                        <a:pt x="66" y="20"/>
                      </a:lnTo>
                      <a:lnTo>
                        <a:pt x="73" y="18"/>
                      </a:lnTo>
                      <a:lnTo>
                        <a:pt x="80" y="15"/>
                      </a:lnTo>
                      <a:lnTo>
                        <a:pt x="87" y="12"/>
                      </a:lnTo>
                      <a:lnTo>
                        <a:pt x="93" y="9"/>
                      </a:lnTo>
                      <a:lnTo>
                        <a:pt x="99" y="6"/>
                      </a:lnTo>
                      <a:lnTo>
                        <a:pt x="105" y="3"/>
                      </a:lnTo>
                      <a:lnTo>
                        <a:pt x="85" y="0"/>
                      </a:lnTo>
                      <a:lnTo>
                        <a:pt x="84" y="1"/>
                      </a:lnTo>
                      <a:lnTo>
                        <a:pt x="83" y="1"/>
                      </a:lnTo>
                      <a:lnTo>
                        <a:pt x="82" y="2"/>
                      </a:lnTo>
                      <a:lnTo>
                        <a:pt x="80" y="2"/>
                      </a:lnTo>
                      <a:lnTo>
                        <a:pt x="79" y="3"/>
                      </a:lnTo>
                      <a:lnTo>
                        <a:pt x="77" y="4"/>
                      </a:lnTo>
                      <a:lnTo>
                        <a:pt x="76" y="4"/>
                      </a:lnTo>
                      <a:lnTo>
                        <a:pt x="74" y="5"/>
                      </a:lnTo>
                      <a:lnTo>
                        <a:pt x="73" y="5"/>
                      </a:lnTo>
                      <a:lnTo>
                        <a:pt x="72" y="5"/>
                      </a:lnTo>
                      <a:close/>
                    </a:path>
                  </a:pathLst>
                </a:custGeom>
                <a:solidFill>
                  <a:srgbClr val="101010"/>
                </a:solidFill>
                <a:ln w="0">
                  <a:solidFill>
                    <a:srgbClr val="505050"/>
                  </a:solidFill>
                  <a:prstDash val="solid"/>
                  <a:round/>
                  <a:headEnd/>
                  <a:tailEnd/>
                </a:ln>
              </p:spPr>
              <p:txBody>
                <a:bodyPr/>
                <a:lstStyle/>
                <a:p>
                  <a:endParaRPr lang="fr-FR"/>
                </a:p>
              </p:txBody>
            </p:sp>
            <p:sp>
              <p:nvSpPr>
                <p:cNvPr id="5226" name="Freeform 104"/>
                <p:cNvSpPr>
                  <a:spLocks/>
                </p:cNvSpPr>
                <p:nvPr/>
              </p:nvSpPr>
              <p:spPr bwMode="auto">
                <a:xfrm>
                  <a:off x="1336" y="2726"/>
                  <a:ext cx="38" cy="19"/>
                </a:xfrm>
                <a:custGeom>
                  <a:avLst/>
                  <a:gdLst>
                    <a:gd name="T0" fmla="*/ 0 w 38"/>
                    <a:gd name="T1" fmla="*/ 19 h 19"/>
                    <a:gd name="T2" fmla="*/ 2 w 38"/>
                    <a:gd name="T3" fmla="*/ 0 h 19"/>
                    <a:gd name="T4" fmla="*/ 5 w 38"/>
                    <a:gd name="T5" fmla="*/ 1 h 19"/>
                    <a:gd name="T6" fmla="*/ 8 w 38"/>
                    <a:gd name="T7" fmla="*/ 1 h 19"/>
                    <a:gd name="T8" fmla="*/ 12 w 38"/>
                    <a:gd name="T9" fmla="*/ 2 h 19"/>
                    <a:gd name="T10" fmla="*/ 15 w 38"/>
                    <a:gd name="T11" fmla="*/ 2 h 19"/>
                    <a:gd name="T12" fmla="*/ 19 w 38"/>
                    <a:gd name="T13" fmla="*/ 3 h 19"/>
                    <a:gd name="T14" fmla="*/ 23 w 38"/>
                    <a:gd name="T15" fmla="*/ 3 h 19"/>
                    <a:gd name="T16" fmla="*/ 26 w 38"/>
                    <a:gd name="T17" fmla="*/ 3 h 19"/>
                    <a:gd name="T18" fmla="*/ 30 w 38"/>
                    <a:gd name="T19" fmla="*/ 3 h 19"/>
                    <a:gd name="T20" fmla="*/ 33 w 38"/>
                    <a:gd name="T21" fmla="*/ 4 h 19"/>
                    <a:gd name="T22" fmla="*/ 37 w 38"/>
                    <a:gd name="T23" fmla="*/ 4 h 19"/>
                    <a:gd name="T24" fmla="*/ 38 w 38"/>
                    <a:gd name="T25" fmla="*/ 17 h 19"/>
                    <a:gd name="T26" fmla="*/ 34 w 38"/>
                    <a:gd name="T27" fmla="*/ 17 h 19"/>
                    <a:gd name="T28" fmla="*/ 30 w 38"/>
                    <a:gd name="T29" fmla="*/ 18 h 19"/>
                    <a:gd name="T30" fmla="*/ 26 w 38"/>
                    <a:gd name="T31" fmla="*/ 18 h 19"/>
                    <a:gd name="T32" fmla="*/ 23 w 38"/>
                    <a:gd name="T33" fmla="*/ 18 h 19"/>
                    <a:gd name="T34" fmla="*/ 19 w 38"/>
                    <a:gd name="T35" fmla="*/ 18 h 19"/>
                    <a:gd name="T36" fmla="*/ 16 w 38"/>
                    <a:gd name="T37" fmla="*/ 18 h 19"/>
                    <a:gd name="T38" fmla="*/ 12 w 38"/>
                    <a:gd name="T39" fmla="*/ 18 h 19"/>
                    <a:gd name="T40" fmla="*/ 8 w 38"/>
                    <a:gd name="T41" fmla="*/ 18 h 19"/>
                    <a:gd name="T42" fmla="*/ 4 w 38"/>
                    <a:gd name="T43" fmla="*/ 18 h 19"/>
                    <a:gd name="T44" fmla="*/ 0 w 38"/>
                    <a:gd name="T45" fmla="*/ 19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9"/>
                    <a:gd name="T71" fmla="*/ 38 w 38"/>
                    <a:gd name="T72" fmla="*/ 19 h 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9">
                      <a:moveTo>
                        <a:pt x="0" y="19"/>
                      </a:moveTo>
                      <a:lnTo>
                        <a:pt x="2" y="0"/>
                      </a:lnTo>
                      <a:lnTo>
                        <a:pt x="5" y="1"/>
                      </a:lnTo>
                      <a:lnTo>
                        <a:pt x="8" y="1"/>
                      </a:lnTo>
                      <a:lnTo>
                        <a:pt x="12" y="2"/>
                      </a:lnTo>
                      <a:lnTo>
                        <a:pt x="15" y="2"/>
                      </a:lnTo>
                      <a:lnTo>
                        <a:pt x="19" y="3"/>
                      </a:lnTo>
                      <a:lnTo>
                        <a:pt x="23" y="3"/>
                      </a:lnTo>
                      <a:lnTo>
                        <a:pt x="26" y="3"/>
                      </a:lnTo>
                      <a:lnTo>
                        <a:pt x="30" y="3"/>
                      </a:lnTo>
                      <a:lnTo>
                        <a:pt x="33" y="4"/>
                      </a:lnTo>
                      <a:lnTo>
                        <a:pt x="37" y="4"/>
                      </a:lnTo>
                      <a:lnTo>
                        <a:pt x="38" y="17"/>
                      </a:lnTo>
                      <a:lnTo>
                        <a:pt x="34" y="17"/>
                      </a:lnTo>
                      <a:lnTo>
                        <a:pt x="30" y="18"/>
                      </a:lnTo>
                      <a:lnTo>
                        <a:pt x="26" y="18"/>
                      </a:lnTo>
                      <a:lnTo>
                        <a:pt x="23" y="18"/>
                      </a:lnTo>
                      <a:lnTo>
                        <a:pt x="19" y="18"/>
                      </a:lnTo>
                      <a:lnTo>
                        <a:pt x="16" y="18"/>
                      </a:lnTo>
                      <a:lnTo>
                        <a:pt x="12" y="18"/>
                      </a:lnTo>
                      <a:lnTo>
                        <a:pt x="8" y="18"/>
                      </a:lnTo>
                      <a:lnTo>
                        <a:pt x="4" y="18"/>
                      </a:lnTo>
                      <a:lnTo>
                        <a:pt x="0" y="19"/>
                      </a:lnTo>
                      <a:close/>
                    </a:path>
                  </a:pathLst>
                </a:custGeom>
                <a:solidFill>
                  <a:srgbClr val="000000"/>
                </a:solidFill>
                <a:ln w="0">
                  <a:solidFill>
                    <a:srgbClr val="505050"/>
                  </a:solidFill>
                  <a:prstDash val="solid"/>
                  <a:round/>
                  <a:headEnd/>
                  <a:tailEnd/>
                </a:ln>
              </p:spPr>
              <p:txBody>
                <a:bodyPr/>
                <a:lstStyle/>
                <a:p>
                  <a:endParaRPr lang="fr-FR"/>
                </a:p>
              </p:txBody>
            </p:sp>
            <p:sp>
              <p:nvSpPr>
                <p:cNvPr id="5227" name="Freeform 105"/>
                <p:cNvSpPr>
                  <a:spLocks/>
                </p:cNvSpPr>
                <p:nvPr/>
              </p:nvSpPr>
              <p:spPr bwMode="auto">
                <a:xfrm>
                  <a:off x="1373" y="2708"/>
                  <a:ext cx="74" cy="35"/>
                </a:xfrm>
                <a:custGeom>
                  <a:avLst/>
                  <a:gdLst>
                    <a:gd name="T0" fmla="*/ 70 w 74"/>
                    <a:gd name="T1" fmla="*/ 0 h 35"/>
                    <a:gd name="T2" fmla="*/ 70 w 74"/>
                    <a:gd name="T3" fmla="*/ 1 h 35"/>
                    <a:gd name="T4" fmla="*/ 71 w 74"/>
                    <a:gd name="T5" fmla="*/ 1 h 35"/>
                    <a:gd name="T6" fmla="*/ 72 w 74"/>
                    <a:gd name="T7" fmla="*/ 2 h 35"/>
                    <a:gd name="T8" fmla="*/ 72 w 74"/>
                    <a:gd name="T9" fmla="*/ 4 h 35"/>
                    <a:gd name="T10" fmla="*/ 73 w 74"/>
                    <a:gd name="T11" fmla="*/ 5 h 35"/>
                    <a:gd name="T12" fmla="*/ 73 w 74"/>
                    <a:gd name="T13" fmla="*/ 6 h 35"/>
                    <a:gd name="T14" fmla="*/ 73 w 74"/>
                    <a:gd name="T15" fmla="*/ 7 h 35"/>
                    <a:gd name="T16" fmla="*/ 74 w 74"/>
                    <a:gd name="T17" fmla="*/ 9 h 35"/>
                    <a:gd name="T18" fmla="*/ 74 w 74"/>
                    <a:gd name="T19" fmla="*/ 10 h 35"/>
                    <a:gd name="T20" fmla="*/ 74 w 74"/>
                    <a:gd name="T21" fmla="*/ 11 h 35"/>
                    <a:gd name="T22" fmla="*/ 68 w 74"/>
                    <a:gd name="T23" fmla="*/ 15 h 35"/>
                    <a:gd name="T24" fmla="*/ 62 w 74"/>
                    <a:gd name="T25" fmla="*/ 18 h 35"/>
                    <a:gd name="T26" fmla="*/ 55 w 74"/>
                    <a:gd name="T27" fmla="*/ 21 h 35"/>
                    <a:gd name="T28" fmla="*/ 48 w 74"/>
                    <a:gd name="T29" fmla="*/ 24 h 35"/>
                    <a:gd name="T30" fmla="*/ 41 w 74"/>
                    <a:gd name="T31" fmla="*/ 26 h 35"/>
                    <a:gd name="T32" fmla="*/ 34 w 74"/>
                    <a:gd name="T33" fmla="*/ 29 h 35"/>
                    <a:gd name="T34" fmla="*/ 26 w 74"/>
                    <a:gd name="T35" fmla="*/ 30 h 35"/>
                    <a:gd name="T36" fmla="*/ 18 w 74"/>
                    <a:gd name="T37" fmla="*/ 32 h 35"/>
                    <a:gd name="T38" fmla="*/ 9 w 74"/>
                    <a:gd name="T39" fmla="*/ 33 h 35"/>
                    <a:gd name="T40" fmla="*/ 1 w 74"/>
                    <a:gd name="T41" fmla="*/ 35 h 35"/>
                    <a:gd name="T42" fmla="*/ 1 w 74"/>
                    <a:gd name="T43" fmla="*/ 33 h 35"/>
                    <a:gd name="T44" fmla="*/ 1 w 74"/>
                    <a:gd name="T45" fmla="*/ 32 h 35"/>
                    <a:gd name="T46" fmla="*/ 1 w 74"/>
                    <a:gd name="T47" fmla="*/ 31 h 35"/>
                    <a:gd name="T48" fmla="*/ 1 w 74"/>
                    <a:gd name="T49" fmla="*/ 30 h 35"/>
                    <a:gd name="T50" fmla="*/ 1 w 74"/>
                    <a:gd name="T51" fmla="*/ 29 h 35"/>
                    <a:gd name="T52" fmla="*/ 1 w 74"/>
                    <a:gd name="T53" fmla="*/ 27 h 35"/>
                    <a:gd name="T54" fmla="*/ 0 w 74"/>
                    <a:gd name="T55" fmla="*/ 26 h 35"/>
                    <a:gd name="T56" fmla="*/ 0 w 74"/>
                    <a:gd name="T57" fmla="*/ 25 h 35"/>
                    <a:gd name="T58" fmla="*/ 0 w 74"/>
                    <a:gd name="T59" fmla="*/ 24 h 35"/>
                    <a:gd name="T60" fmla="*/ 0 w 74"/>
                    <a:gd name="T61" fmla="*/ 23 h 35"/>
                    <a:gd name="T62" fmla="*/ 8 w 74"/>
                    <a:gd name="T63" fmla="*/ 21 h 35"/>
                    <a:gd name="T64" fmla="*/ 15 w 74"/>
                    <a:gd name="T65" fmla="*/ 20 h 35"/>
                    <a:gd name="T66" fmla="*/ 23 w 74"/>
                    <a:gd name="T67" fmla="*/ 18 h 35"/>
                    <a:gd name="T68" fmla="*/ 30 w 74"/>
                    <a:gd name="T69" fmla="*/ 16 h 35"/>
                    <a:gd name="T70" fmla="*/ 37 w 74"/>
                    <a:gd name="T71" fmla="*/ 14 h 35"/>
                    <a:gd name="T72" fmla="*/ 44 w 74"/>
                    <a:gd name="T73" fmla="*/ 12 h 35"/>
                    <a:gd name="T74" fmla="*/ 50 w 74"/>
                    <a:gd name="T75" fmla="*/ 9 h 35"/>
                    <a:gd name="T76" fmla="*/ 57 w 74"/>
                    <a:gd name="T77" fmla="*/ 6 h 35"/>
                    <a:gd name="T78" fmla="*/ 63 w 74"/>
                    <a:gd name="T79" fmla="*/ 3 h 35"/>
                    <a:gd name="T80" fmla="*/ 70 w 74"/>
                    <a:gd name="T81" fmla="*/ 0 h 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4"/>
                    <a:gd name="T124" fmla="*/ 0 h 35"/>
                    <a:gd name="T125" fmla="*/ 74 w 74"/>
                    <a:gd name="T126" fmla="*/ 35 h 3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4" h="35">
                      <a:moveTo>
                        <a:pt x="70" y="0"/>
                      </a:moveTo>
                      <a:lnTo>
                        <a:pt x="70" y="1"/>
                      </a:lnTo>
                      <a:lnTo>
                        <a:pt x="71" y="1"/>
                      </a:lnTo>
                      <a:lnTo>
                        <a:pt x="72" y="2"/>
                      </a:lnTo>
                      <a:lnTo>
                        <a:pt x="72" y="4"/>
                      </a:lnTo>
                      <a:lnTo>
                        <a:pt x="73" y="5"/>
                      </a:lnTo>
                      <a:lnTo>
                        <a:pt x="73" y="6"/>
                      </a:lnTo>
                      <a:lnTo>
                        <a:pt x="73" y="7"/>
                      </a:lnTo>
                      <a:lnTo>
                        <a:pt x="74" y="9"/>
                      </a:lnTo>
                      <a:lnTo>
                        <a:pt x="74" y="10"/>
                      </a:lnTo>
                      <a:lnTo>
                        <a:pt x="74" y="11"/>
                      </a:lnTo>
                      <a:lnTo>
                        <a:pt x="68" y="15"/>
                      </a:lnTo>
                      <a:lnTo>
                        <a:pt x="62" y="18"/>
                      </a:lnTo>
                      <a:lnTo>
                        <a:pt x="55" y="21"/>
                      </a:lnTo>
                      <a:lnTo>
                        <a:pt x="48" y="24"/>
                      </a:lnTo>
                      <a:lnTo>
                        <a:pt x="41" y="26"/>
                      </a:lnTo>
                      <a:lnTo>
                        <a:pt x="34" y="29"/>
                      </a:lnTo>
                      <a:lnTo>
                        <a:pt x="26" y="30"/>
                      </a:lnTo>
                      <a:lnTo>
                        <a:pt x="18" y="32"/>
                      </a:lnTo>
                      <a:lnTo>
                        <a:pt x="9" y="33"/>
                      </a:lnTo>
                      <a:lnTo>
                        <a:pt x="1" y="35"/>
                      </a:lnTo>
                      <a:lnTo>
                        <a:pt x="1" y="33"/>
                      </a:lnTo>
                      <a:lnTo>
                        <a:pt x="1" y="32"/>
                      </a:lnTo>
                      <a:lnTo>
                        <a:pt x="1" y="31"/>
                      </a:lnTo>
                      <a:lnTo>
                        <a:pt x="1" y="30"/>
                      </a:lnTo>
                      <a:lnTo>
                        <a:pt x="1" y="29"/>
                      </a:lnTo>
                      <a:lnTo>
                        <a:pt x="1" y="27"/>
                      </a:lnTo>
                      <a:lnTo>
                        <a:pt x="0" y="26"/>
                      </a:lnTo>
                      <a:lnTo>
                        <a:pt x="0" y="25"/>
                      </a:lnTo>
                      <a:lnTo>
                        <a:pt x="0" y="24"/>
                      </a:lnTo>
                      <a:lnTo>
                        <a:pt x="0" y="23"/>
                      </a:lnTo>
                      <a:lnTo>
                        <a:pt x="8" y="21"/>
                      </a:lnTo>
                      <a:lnTo>
                        <a:pt x="15" y="20"/>
                      </a:lnTo>
                      <a:lnTo>
                        <a:pt x="23" y="18"/>
                      </a:lnTo>
                      <a:lnTo>
                        <a:pt x="30" y="16"/>
                      </a:lnTo>
                      <a:lnTo>
                        <a:pt x="37" y="14"/>
                      </a:lnTo>
                      <a:lnTo>
                        <a:pt x="44" y="12"/>
                      </a:lnTo>
                      <a:lnTo>
                        <a:pt x="50" y="9"/>
                      </a:lnTo>
                      <a:lnTo>
                        <a:pt x="57" y="6"/>
                      </a:lnTo>
                      <a:lnTo>
                        <a:pt x="63" y="3"/>
                      </a:lnTo>
                      <a:lnTo>
                        <a:pt x="70" y="0"/>
                      </a:lnTo>
                      <a:close/>
                    </a:path>
                  </a:pathLst>
                </a:custGeom>
                <a:solidFill>
                  <a:srgbClr val="303030"/>
                </a:solidFill>
                <a:ln w="0">
                  <a:solidFill>
                    <a:srgbClr val="505050"/>
                  </a:solidFill>
                  <a:prstDash val="solid"/>
                  <a:round/>
                  <a:headEnd/>
                  <a:tailEnd/>
                </a:ln>
              </p:spPr>
              <p:txBody>
                <a:bodyPr/>
                <a:lstStyle/>
                <a:p>
                  <a:endParaRPr lang="fr-FR"/>
                </a:p>
              </p:txBody>
            </p:sp>
            <p:sp>
              <p:nvSpPr>
                <p:cNvPr id="5228" name="Freeform 106"/>
                <p:cNvSpPr>
                  <a:spLocks/>
                </p:cNvSpPr>
                <p:nvPr/>
              </p:nvSpPr>
              <p:spPr bwMode="auto">
                <a:xfrm>
                  <a:off x="1374" y="2711"/>
                  <a:ext cx="68" cy="20"/>
                </a:xfrm>
                <a:custGeom>
                  <a:avLst/>
                  <a:gdLst>
                    <a:gd name="T0" fmla="*/ 0 w 68"/>
                    <a:gd name="T1" fmla="*/ 20 h 20"/>
                    <a:gd name="T2" fmla="*/ 6 w 68"/>
                    <a:gd name="T3" fmla="*/ 20 h 20"/>
                    <a:gd name="T4" fmla="*/ 12 w 68"/>
                    <a:gd name="T5" fmla="*/ 19 h 20"/>
                    <a:gd name="T6" fmla="*/ 19 w 68"/>
                    <a:gd name="T7" fmla="*/ 18 h 20"/>
                    <a:gd name="T8" fmla="*/ 26 w 68"/>
                    <a:gd name="T9" fmla="*/ 16 h 20"/>
                    <a:gd name="T10" fmla="*/ 33 w 68"/>
                    <a:gd name="T11" fmla="*/ 14 h 20"/>
                    <a:gd name="T12" fmla="*/ 40 w 68"/>
                    <a:gd name="T13" fmla="*/ 11 h 20"/>
                    <a:gd name="T14" fmla="*/ 47 w 68"/>
                    <a:gd name="T15" fmla="*/ 9 h 20"/>
                    <a:gd name="T16" fmla="*/ 54 w 68"/>
                    <a:gd name="T17" fmla="*/ 6 h 20"/>
                    <a:gd name="T18" fmla="*/ 61 w 68"/>
                    <a:gd name="T19" fmla="*/ 3 h 20"/>
                    <a:gd name="T20" fmla="*/ 68 w 68"/>
                    <a:gd name="T21" fmla="*/ 0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0"/>
                    <a:gd name="T35" fmla="*/ 68 w 68"/>
                    <a:gd name="T36" fmla="*/ 20 h 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0">
                      <a:moveTo>
                        <a:pt x="0" y="20"/>
                      </a:moveTo>
                      <a:lnTo>
                        <a:pt x="6" y="20"/>
                      </a:lnTo>
                      <a:lnTo>
                        <a:pt x="12" y="19"/>
                      </a:lnTo>
                      <a:lnTo>
                        <a:pt x="19" y="18"/>
                      </a:lnTo>
                      <a:lnTo>
                        <a:pt x="26" y="16"/>
                      </a:lnTo>
                      <a:lnTo>
                        <a:pt x="33" y="14"/>
                      </a:lnTo>
                      <a:lnTo>
                        <a:pt x="40" y="11"/>
                      </a:lnTo>
                      <a:lnTo>
                        <a:pt x="47" y="9"/>
                      </a:lnTo>
                      <a:lnTo>
                        <a:pt x="54" y="6"/>
                      </a:lnTo>
                      <a:lnTo>
                        <a:pt x="61" y="3"/>
                      </a:lnTo>
                      <a:lnTo>
                        <a:pt x="68" y="0"/>
                      </a:lnTo>
                    </a:path>
                  </a:pathLst>
                </a:custGeom>
                <a:noFill/>
                <a:ln w="4763">
                  <a:solidFill>
                    <a:srgbClr val="B0B0B0"/>
                  </a:solidFill>
                  <a:prstDash val="solid"/>
                  <a:round/>
                  <a:headEnd/>
                  <a:tailEnd/>
                </a:ln>
              </p:spPr>
              <p:txBody>
                <a:bodyPr/>
                <a:lstStyle/>
                <a:p>
                  <a:endParaRPr lang="fr-FR"/>
                </a:p>
              </p:txBody>
            </p:sp>
            <p:sp>
              <p:nvSpPr>
                <p:cNvPr id="5229" name="Freeform 107"/>
                <p:cNvSpPr>
                  <a:spLocks/>
                </p:cNvSpPr>
                <p:nvPr/>
              </p:nvSpPr>
              <p:spPr bwMode="auto">
                <a:xfrm>
                  <a:off x="893" y="2147"/>
                  <a:ext cx="262" cy="477"/>
                </a:xfrm>
                <a:custGeom>
                  <a:avLst/>
                  <a:gdLst>
                    <a:gd name="T0" fmla="*/ 63 w 262"/>
                    <a:gd name="T1" fmla="*/ 37 h 477"/>
                    <a:gd name="T2" fmla="*/ 50 w 262"/>
                    <a:gd name="T3" fmla="*/ 103 h 477"/>
                    <a:gd name="T4" fmla="*/ 52 w 262"/>
                    <a:gd name="T5" fmla="*/ 125 h 477"/>
                    <a:gd name="T6" fmla="*/ 48 w 262"/>
                    <a:gd name="T7" fmla="*/ 130 h 477"/>
                    <a:gd name="T8" fmla="*/ 42 w 262"/>
                    <a:gd name="T9" fmla="*/ 128 h 477"/>
                    <a:gd name="T10" fmla="*/ 32 w 262"/>
                    <a:gd name="T11" fmla="*/ 149 h 477"/>
                    <a:gd name="T12" fmla="*/ 28 w 262"/>
                    <a:gd name="T13" fmla="*/ 180 h 477"/>
                    <a:gd name="T14" fmla="*/ 25 w 262"/>
                    <a:gd name="T15" fmla="*/ 206 h 477"/>
                    <a:gd name="T16" fmla="*/ 13 w 262"/>
                    <a:gd name="T17" fmla="*/ 238 h 477"/>
                    <a:gd name="T18" fmla="*/ 0 w 262"/>
                    <a:gd name="T19" fmla="*/ 272 h 477"/>
                    <a:gd name="T20" fmla="*/ 4 w 262"/>
                    <a:gd name="T21" fmla="*/ 287 h 477"/>
                    <a:gd name="T22" fmla="*/ 11 w 262"/>
                    <a:gd name="T23" fmla="*/ 288 h 477"/>
                    <a:gd name="T24" fmla="*/ 12 w 262"/>
                    <a:gd name="T25" fmla="*/ 293 h 477"/>
                    <a:gd name="T26" fmla="*/ 11 w 262"/>
                    <a:gd name="T27" fmla="*/ 300 h 477"/>
                    <a:gd name="T28" fmla="*/ 11 w 262"/>
                    <a:gd name="T29" fmla="*/ 332 h 477"/>
                    <a:gd name="T30" fmla="*/ 42 w 262"/>
                    <a:gd name="T31" fmla="*/ 363 h 477"/>
                    <a:gd name="T32" fmla="*/ 63 w 262"/>
                    <a:gd name="T33" fmla="*/ 374 h 477"/>
                    <a:gd name="T34" fmla="*/ 78 w 262"/>
                    <a:gd name="T35" fmla="*/ 393 h 477"/>
                    <a:gd name="T36" fmla="*/ 95 w 262"/>
                    <a:gd name="T37" fmla="*/ 406 h 477"/>
                    <a:gd name="T38" fmla="*/ 114 w 262"/>
                    <a:gd name="T39" fmla="*/ 411 h 477"/>
                    <a:gd name="T40" fmla="*/ 128 w 262"/>
                    <a:gd name="T41" fmla="*/ 411 h 477"/>
                    <a:gd name="T42" fmla="*/ 134 w 262"/>
                    <a:gd name="T43" fmla="*/ 415 h 477"/>
                    <a:gd name="T44" fmla="*/ 132 w 262"/>
                    <a:gd name="T45" fmla="*/ 424 h 477"/>
                    <a:gd name="T46" fmla="*/ 135 w 262"/>
                    <a:gd name="T47" fmla="*/ 430 h 477"/>
                    <a:gd name="T48" fmla="*/ 177 w 262"/>
                    <a:gd name="T49" fmla="*/ 461 h 477"/>
                    <a:gd name="T50" fmla="*/ 252 w 262"/>
                    <a:gd name="T51" fmla="*/ 474 h 477"/>
                    <a:gd name="T52" fmla="*/ 229 w 262"/>
                    <a:gd name="T53" fmla="*/ 411 h 477"/>
                    <a:gd name="T54" fmla="*/ 227 w 262"/>
                    <a:gd name="T55" fmla="*/ 293 h 477"/>
                    <a:gd name="T56" fmla="*/ 211 w 262"/>
                    <a:gd name="T57" fmla="*/ 269 h 477"/>
                    <a:gd name="T58" fmla="*/ 179 w 262"/>
                    <a:gd name="T59" fmla="*/ 276 h 477"/>
                    <a:gd name="T60" fmla="*/ 166 w 262"/>
                    <a:gd name="T61" fmla="*/ 267 h 477"/>
                    <a:gd name="T62" fmla="*/ 159 w 262"/>
                    <a:gd name="T63" fmla="*/ 260 h 477"/>
                    <a:gd name="T64" fmla="*/ 137 w 262"/>
                    <a:gd name="T65" fmla="*/ 265 h 477"/>
                    <a:gd name="T66" fmla="*/ 117 w 262"/>
                    <a:gd name="T67" fmla="*/ 275 h 477"/>
                    <a:gd name="T68" fmla="*/ 102 w 262"/>
                    <a:gd name="T69" fmla="*/ 281 h 477"/>
                    <a:gd name="T70" fmla="*/ 93 w 262"/>
                    <a:gd name="T71" fmla="*/ 279 h 477"/>
                    <a:gd name="T72" fmla="*/ 104 w 262"/>
                    <a:gd name="T73" fmla="*/ 264 h 477"/>
                    <a:gd name="T74" fmla="*/ 127 w 262"/>
                    <a:gd name="T75" fmla="*/ 258 h 477"/>
                    <a:gd name="T76" fmla="*/ 138 w 262"/>
                    <a:gd name="T77" fmla="*/ 244 h 477"/>
                    <a:gd name="T78" fmla="*/ 136 w 262"/>
                    <a:gd name="T79" fmla="*/ 232 h 477"/>
                    <a:gd name="T80" fmla="*/ 117 w 262"/>
                    <a:gd name="T81" fmla="*/ 227 h 477"/>
                    <a:gd name="T82" fmla="*/ 94 w 262"/>
                    <a:gd name="T83" fmla="*/ 222 h 477"/>
                    <a:gd name="T84" fmla="*/ 91 w 262"/>
                    <a:gd name="T85" fmla="*/ 212 h 477"/>
                    <a:gd name="T86" fmla="*/ 103 w 262"/>
                    <a:gd name="T87" fmla="*/ 210 h 477"/>
                    <a:gd name="T88" fmla="*/ 123 w 262"/>
                    <a:gd name="T89" fmla="*/ 215 h 477"/>
                    <a:gd name="T90" fmla="*/ 142 w 262"/>
                    <a:gd name="T91" fmla="*/ 214 h 477"/>
                    <a:gd name="T92" fmla="*/ 149 w 262"/>
                    <a:gd name="T93" fmla="*/ 195 h 477"/>
                    <a:gd name="T94" fmla="*/ 138 w 262"/>
                    <a:gd name="T95" fmla="*/ 177 h 477"/>
                    <a:gd name="T96" fmla="*/ 134 w 262"/>
                    <a:gd name="T97" fmla="*/ 165 h 477"/>
                    <a:gd name="T98" fmla="*/ 138 w 262"/>
                    <a:gd name="T99" fmla="*/ 159 h 477"/>
                    <a:gd name="T100" fmla="*/ 143 w 262"/>
                    <a:gd name="T101" fmla="*/ 172 h 477"/>
                    <a:gd name="T102" fmla="*/ 147 w 262"/>
                    <a:gd name="T103" fmla="*/ 186 h 477"/>
                    <a:gd name="T104" fmla="*/ 163 w 262"/>
                    <a:gd name="T105" fmla="*/ 187 h 477"/>
                    <a:gd name="T106" fmla="*/ 167 w 262"/>
                    <a:gd name="T107" fmla="*/ 168 h 477"/>
                    <a:gd name="T108" fmla="*/ 167 w 262"/>
                    <a:gd name="T109" fmla="*/ 145 h 477"/>
                    <a:gd name="T110" fmla="*/ 163 w 262"/>
                    <a:gd name="T111" fmla="*/ 119 h 477"/>
                    <a:gd name="T112" fmla="*/ 162 w 262"/>
                    <a:gd name="T113" fmla="*/ 54 h 477"/>
                    <a:gd name="T114" fmla="*/ 121 w 262"/>
                    <a:gd name="T115" fmla="*/ 0 h 47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2"/>
                    <a:gd name="T175" fmla="*/ 0 h 477"/>
                    <a:gd name="T176" fmla="*/ 262 w 262"/>
                    <a:gd name="T177" fmla="*/ 477 h 47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2" h="477">
                      <a:moveTo>
                        <a:pt x="102" y="3"/>
                      </a:moveTo>
                      <a:lnTo>
                        <a:pt x="89" y="8"/>
                      </a:lnTo>
                      <a:lnTo>
                        <a:pt x="79" y="16"/>
                      </a:lnTo>
                      <a:lnTo>
                        <a:pt x="70" y="26"/>
                      </a:lnTo>
                      <a:lnTo>
                        <a:pt x="63" y="37"/>
                      </a:lnTo>
                      <a:lnTo>
                        <a:pt x="58" y="50"/>
                      </a:lnTo>
                      <a:lnTo>
                        <a:pt x="54" y="64"/>
                      </a:lnTo>
                      <a:lnTo>
                        <a:pt x="51" y="77"/>
                      </a:lnTo>
                      <a:lnTo>
                        <a:pt x="50" y="90"/>
                      </a:lnTo>
                      <a:lnTo>
                        <a:pt x="50" y="103"/>
                      </a:lnTo>
                      <a:lnTo>
                        <a:pt x="51" y="113"/>
                      </a:lnTo>
                      <a:lnTo>
                        <a:pt x="52" y="117"/>
                      </a:lnTo>
                      <a:lnTo>
                        <a:pt x="52" y="121"/>
                      </a:lnTo>
                      <a:lnTo>
                        <a:pt x="52" y="123"/>
                      </a:lnTo>
                      <a:lnTo>
                        <a:pt x="52" y="125"/>
                      </a:lnTo>
                      <a:lnTo>
                        <a:pt x="51" y="126"/>
                      </a:lnTo>
                      <a:lnTo>
                        <a:pt x="51" y="127"/>
                      </a:lnTo>
                      <a:lnTo>
                        <a:pt x="50" y="128"/>
                      </a:lnTo>
                      <a:lnTo>
                        <a:pt x="49" y="129"/>
                      </a:lnTo>
                      <a:lnTo>
                        <a:pt x="48" y="130"/>
                      </a:lnTo>
                      <a:lnTo>
                        <a:pt x="48" y="131"/>
                      </a:lnTo>
                      <a:lnTo>
                        <a:pt x="46" y="131"/>
                      </a:lnTo>
                      <a:lnTo>
                        <a:pt x="44" y="131"/>
                      </a:lnTo>
                      <a:lnTo>
                        <a:pt x="43" y="129"/>
                      </a:lnTo>
                      <a:lnTo>
                        <a:pt x="42" y="128"/>
                      </a:lnTo>
                      <a:lnTo>
                        <a:pt x="40" y="128"/>
                      </a:lnTo>
                      <a:lnTo>
                        <a:pt x="39" y="129"/>
                      </a:lnTo>
                      <a:lnTo>
                        <a:pt x="37" y="133"/>
                      </a:lnTo>
                      <a:lnTo>
                        <a:pt x="34" y="139"/>
                      </a:lnTo>
                      <a:lnTo>
                        <a:pt x="32" y="149"/>
                      </a:lnTo>
                      <a:lnTo>
                        <a:pt x="28" y="163"/>
                      </a:lnTo>
                      <a:lnTo>
                        <a:pt x="28" y="167"/>
                      </a:lnTo>
                      <a:lnTo>
                        <a:pt x="28" y="172"/>
                      </a:lnTo>
                      <a:lnTo>
                        <a:pt x="28" y="176"/>
                      </a:lnTo>
                      <a:lnTo>
                        <a:pt x="28" y="180"/>
                      </a:lnTo>
                      <a:lnTo>
                        <a:pt x="28" y="185"/>
                      </a:lnTo>
                      <a:lnTo>
                        <a:pt x="27" y="190"/>
                      </a:lnTo>
                      <a:lnTo>
                        <a:pt x="27" y="195"/>
                      </a:lnTo>
                      <a:lnTo>
                        <a:pt x="26" y="200"/>
                      </a:lnTo>
                      <a:lnTo>
                        <a:pt x="25" y="206"/>
                      </a:lnTo>
                      <a:lnTo>
                        <a:pt x="24" y="212"/>
                      </a:lnTo>
                      <a:lnTo>
                        <a:pt x="22" y="218"/>
                      </a:lnTo>
                      <a:lnTo>
                        <a:pt x="20" y="224"/>
                      </a:lnTo>
                      <a:lnTo>
                        <a:pt x="17" y="231"/>
                      </a:lnTo>
                      <a:lnTo>
                        <a:pt x="13" y="238"/>
                      </a:lnTo>
                      <a:lnTo>
                        <a:pt x="10" y="246"/>
                      </a:lnTo>
                      <a:lnTo>
                        <a:pt x="6" y="253"/>
                      </a:lnTo>
                      <a:lnTo>
                        <a:pt x="4" y="260"/>
                      </a:lnTo>
                      <a:lnTo>
                        <a:pt x="2" y="266"/>
                      </a:lnTo>
                      <a:lnTo>
                        <a:pt x="0" y="272"/>
                      </a:lnTo>
                      <a:lnTo>
                        <a:pt x="0" y="278"/>
                      </a:lnTo>
                      <a:lnTo>
                        <a:pt x="1" y="282"/>
                      </a:lnTo>
                      <a:lnTo>
                        <a:pt x="2" y="285"/>
                      </a:lnTo>
                      <a:lnTo>
                        <a:pt x="3" y="286"/>
                      </a:lnTo>
                      <a:lnTo>
                        <a:pt x="4" y="287"/>
                      </a:lnTo>
                      <a:lnTo>
                        <a:pt x="5" y="287"/>
                      </a:lnTo>
                      <a:lnTo>
                        <a:pt x="7" y="287"/>
                      </a:lnTo>
                      <a:lnTo>
                        <a:pt x="8" y="286"/>
                      </a:lnTo>
                      <a:lnTo>
                        <a:pt x="9" y="287"/>
                      </a:lnTo>
                      <a:lnTo>
                        <a:pt x="11" y="288"/>
                      </a:lnTo>
                      <a:lnTo>
                        <a:pt x="12" y="290"/>
                      </a:lnTo>
                      <a:lnTo>
                        <a:pt x="12" y="291"/>
                      </a:lnTo>
                      <a:lnTo>
                        <a:pt x="12" y="292"/>
                      </a:lnTo>
                      <a:lnTo>
                        <a:pt x="12" y="293"/>
                      </a:lnTo>
                      <a:lnTo>
                        <a:pt x="12" y="294"/>
                      </a:lnTo>
                      <a:lnTo>
                        <a:pt x="12" y="295"/>
                      </a:lnTo>
                      <a:lnTo>
                        <a:pt x="12" y="296"/>
                      </a:lnTo>
                      <a:lnTo>
                        <a:pt x="12" y="298"/>
                      </a:lnTo>
                      <a:lnTo>
                        <a:pt x="11" y="300"/>
                      </a:lnTo>
                      <a:lnTo>
                        <a:pt x="10" y="302"/>
                      </a:lnTo>
                      <a:lnTo>
                        <a:pt x="10" y="311"/>
                      </a:lnTo>
                      <a:lnTo>
                        <a:pt x="10" y="318"/>
                      </a:lnTo>
                      <a:lnTo>
                        <a:pt x="10" y="325"/>
                      </a:lnTo>
                      <a:lnTo>
                        <a:pt x="11" y="332"/>
                      </a:lnTo>
                      <a:lnTo>
                        <a:pt x="14" y="339"/>
                      </a:lnTo>
                      <a:lnTo>
                        <a:pt x="18" y="345"/>
                      </a:lnTo>
                      <a:lnTo>
                        <a:pt x="24" y="351"/>
                      </a:lnTo>
                      <a:lnTo>
                        <a:pt x="32" y="357"/>
                      </a:lnTo>
                      <a:lnTo>
                        <a:pt x="42" y="363"/>
                      </a:lnTo>
                      <a:lnTo>
                        <a:pt x="56" y="369"/>
                      </a:lnTo>
                      <a:lnTo>
                        <a:pt x="59" y="370"/>
                      </a:lnTo>
                      <a:lnTo>
                        <a:pt x="62" y="371"/>
                      </a:lnTo>
                      <a:lnTo>
                        <a:pt x="63" y="373"/>
                      </a:lnTo>
                      <a:lnTo>
                        <a:pt x="63" y="374"/>
                      </a:lnTo>
                      <a:lnTo>
                        <a:pt x="64" y="376"/>
                      </a:lnTo>
                      <a:lnTo>
                        <a:pt x="65" y="378"/>
                      </a:lnTo>
                      <a:lnTo>
                        <a:pt x="68" y="382"/>
                      </a:lnTo>
                      <a:lnTo>
                        <a:pt x="72" y="387"/>
                      </a:lnTo>
                      <a:lnTo>
                        <a:pt x="78" y="393"/>
                      </a:lnTo>
                      <a:lnTo>
                        <a:pt x="86" y="402"/>
                      </a:lnTo>
                      <a:lnTo>
                        <a:pt x="88" y="403"/>
                      </a:lnTo>
                      <a:lnTo>
                        <a:pt x="90" y="404"/>
                      </a:lnTo>
                      <a:lnTo>
                        <a:pt x="93" y="405"/>
                      </a:lnTo>
                      <a:lnTo>
                        <a:pt x="95" y="406"/>
                      </a:lnTo>
                      <a:lnTo>
                        <a:pt x="98" y="408"/>
                      </a:lnTo>
                      <a:lnTo>
                        <a:pt x="101" y="409"/>
                      </a:lnTo>
                      <a:lnTo>
                        <a:pt x="105" y="410"/>
                      </a:lnTo>
                      <a:lnTo>
                        <a:pt x="109" y="411"/>
                      </a:lnTo>
                      <a:lnTo>
                        <a:pt x="114" y="411"/>
                      </a:lnTo>
                      <a:lnTo>
                        <a:pt x="119" y="412"/>
                      </a:lnTo>
                      <a:lnTo>
                        <a:pt x="121" y="411"/>
                      </a:lnTo>
                      <a:lnTo>
                        <a:pt x="123" y="411"/>
                      </a:lnTo>
                      <a:lnTo>
                        <a:pt x="126" y="411"/>
                      </a:lnTo>
                      <a:lnTo>
                        <a:pt x="128" y="411"/>
                      </a:lnTo>
                      <a:lnTo>
                        <a:pt x="130" y="411"/>
                      </a:lnTo>
                      <a:lnTo>
                        <a:pt x="132" y="411"/>
                      </a:lnTo>
                      <a:lnTo>
                        <a:pt x="133" y="412"/>
                      </a:lnTo>
                      <a:lnTo>
                        <a:pt x="134" y="413"/>
                      </a:lnTo>
                      <a:lnTo>
                        <a:pt x="134" y="415"/>
                      </a:lnTo>
                      <a:lnTo>
                        <a:pt x="134" y="417"/>
                      </a:lnTo>
                      <a:lnTo>
                        <a:pt x="134" y="420"/>
                      </a:lnTo>
                      <a:lnTo>
                        <a:pt x="133" y="422"/>
                      </a:lnTo>
                      <a:lnTo>
                        <a:pt x="133" y="423"/>
                      </a:lnTo>
                      <a:lnTo>
                        <a:pt x="132" y="424"/>
                      </a:lnTo>
                      <a:lnTo>
                        <a:pt x="132" y="425"/>
                      </a:lnTo>
                      <a:lnTo>
                        <a:pt x="131" y="426"/>
                      </a:lnTo>
                      <a:lnTo>
                        <a:pt x="132" y="427"/>
                      </a:lnTo>
                      <a:lnTo>
                        <a:pt x="133" y="428"/>
                      </a:lnTo>
                      <a:lnTo>
                        <a:pt x="135" y="430"/>
                      </a:lnTo>
                      <a:lnTo>
                        <a:pt x="138" y="434"/>
                      </a:lnTo>
                      <a:lnTo>
                        <a:pt x="143" y="439"/>
                      </a:lnTo>
                      <a:lnTo>
                        <a:pt x="151" y="446"/>
                      </a:lnTo>
                      <a:lnTo>
                        <a:pt x="163" y="454"/>
                      </a:lnTo>
                      <a:lnTo>
                        <a:pt x="177" y="461"/>
                      </a:lnTo>
                      <a:lnTo>
                        <a:pt x="193" y="468"/>
                      </a:lnTo>
                      <a:lnTo>
                        <a:pt x="209" y="473"/>
                      </a:lnTo>
                      <a:lnTo>
                        <a:pt x="225" y="477"/>
                      </a:lnTo>
                      <a:lnTo>
                        <a:pt x="240" y="477"/>
                      </a:lnTo>
                      <a:lnTo>
                        <a:pt x="252" y="474"/>
                      </a:lnTo>
                      <a:lnTo>
                        <a:pt x="262" y="467"/>
                      </a:lnTo>
                      <a:lnTo>
                        <a:pt x="252" y="463"/>
                      </a:lnTo>
                      <a:lnTo>
                        <a:pt x="243" y="451"/>
                      </a:lnTo>
                      <a:lnTo>
                        <a:pt x="235" y="433"/>
                      </a:lnTo>
                      <a:lnTo>
                        <a:pt x="229" y="411"/>
                      </a:lnTo>
                      <a:lnTo>
                        <a:pt x="225" y="386"/>
                      </a:lnTo>
                      <a:lnTo>
                        <a:pt x="222" y="360"/>
                      </a:lnTo>
                      <a:lnTo>
                        <a:pt x="222" y="335"/>
                      </a:lnTo>
                      <a:lnTo>
                        <a:pt x="223" y="312"/>
                      </a:lnTo>
                      <a:lnTo>
                        <a:pt x="227" y="293"/>
                      </a:lnTo>
                      <a:lnTo>
                        <a:pt x="233" y="280"/>
                      </a:lnTo>
                      <a:lnTo>
                        <a:pt x="229" y="274"/>
                      </a:lnTo>
                      <a:lnTo>
                        <a:pt x="224" y="271"/>
                      </a:lnTo>
                      <a:lnTo>
                        <a:pt x="218" y="269"/>
                      </a:lnTo>
                      <a:lnTo>
                        <a:pt x="211" y="269"/>
                      </a:lnTo>
                      <a:lnTo>
                        <a:pt x="204" y="270"/>
                      </a:lnTo>
                      <a:lnTo>
                        <a:pt x="197" y="272"/>
                      </a:lnTo>
                      <a:lnTo>
                        <a:pt x="191" y="273"/>
                      </a:lnTo>
                      <a:lnTo>
                        <a:pt x="184" y="275"/>
                      </a:lnTo>
                      <a:lnTo>
                        <a:pt x="179" y="276"/>
                      </a:lnTo>
                      <a:lnTo>
                        <a:pt x="174" y="275"/>
                      </a:lnTo>
                      <a:lnTo>
                        <a:pt x="171" y="274"/>
                      </a:lnTo>
                      <a:lnTo>
                        <a:pt x="168" y="272"/>
                      </a:lnTo>
                      <a:lnTo>
                        <a:pt x="167" y="270"/>
                      </a:lnTo>
                      <a:lnTo>
                        <a:pt x="166" y="267"/>
                      </a:lnTo>
                      <a:lnTo>
                        <a:pt x="165" y="265"/>
                      </a:lnTo>
                      <a:lnTo>
                        <a:pt x="165" y="263"/>
                      </a:lnTo>
                      <a:lnTo>
                        <a:pt x="164" y="261"/>
                      </a:lnTo>
                      <a:lnTo>
                        <a:pt x="162" y="260"/>
                      </a:lnTo>
                      <a:lnTo>
                        <a:pt x="159" y="260"/>
                      </a:lnTo>
                      <a:lnTo>
                        <a:pt x="155" y="260"/>
                      </a:lnTo>
                      <a:lnTo>
                        <a:pt x="150" y="261"/>
                      </a:lnTo>
                      <a:lnTo>
                        <a:pt x="146" y="262"/>
                      </a:lnTo>
                      <a:lnTo>
                        <a:pt x="141" y="264"/>
                      </a:lnTo>
                      <a:lnTo>
                        <a:pt x="137" y="265"/>
                      </a:lnTo>
                      <a:lnTo>
                        <a:pt x="133" y="267"/>
                      </a:lnTo>
                      <a:lnTo>
                        <a:pt x="129" y="269"/>
                      </a:lnTo>
                      <a:lnTo>
                        <a:pt x="125" y="271"/>
                      </a:lnTo>
                      <a:lnTo>
                        <a:pt x="121" y="273"/>
                      </a:lnTo>
                      <a:lnTo>
                        <a:pt x="117" y="275"/>
                      </a:lnTo>
                      <a:lnTo>
                        <a:pt x="112" y="277"/>
                      </a:lnTo>
                      <a:lnTo>
                        <a:pt x="109" y="278"/>
                      </a:lnTo>
                      <a:lnTo>
                        <a:pt x="107" y="279"/>
                      </a:lnTo>
                      <a:lnTo>
                        <a:pt x="104" y="280"/>
                      </a:lnTo>
                      <a:lnTo>
                        <a:pt x="102" y="281"/>
                      </a:lnTo>
                      <a:lnTo>
                        <a:pt x="100" y="281"/>
                      </a:lnTo>
                      <a:lnTo>
                        <a:pt x="98" y="281"/>
                      </a:lnTo>
                      <a:lnTo>
                        <a:pt x="96" y="281"/>
                      </a:lnTo>
                      <a:lnTo>
                        <a:pt x="95" y="280"/>
                      </a:lnTo>
                      <a:lnTo>
                        <a:pt x="93" y="279"/>
                      </a:lnTo>
                      <a:lnTo>
                        <a:pt x="92" y="277"/>
                      </a:lnTo>
                      <a:lnTo>
                        <a:pt x="94" y="271"/>
                      </a:lnTo>
                      <a:lnTo>
                        <a:pt x="96" y="268"/>
                      </a:lnTo>
                      <a:lnTo>
                        <a:pt x="100" y="265"/>
                      </a:lnTo>
                      <a:lnTo>
                        <a:pt x="104" y="264"/>
                      </a:lnTo>
                      <a:lnTo>
                        <a:pt x="108" y="263"/>
                      </a:lnTo>
                      <a:lnTo>
                        <a:pt x="113" y="262"/>
                      </a:lnTo>
                      <a:lnTo>
                        <a:pt x="118" y="262"/>
                      </a:lnTo>
                      <a:lnTo>
                        <a:pt x="122" y="260"/>
                      </a:lnTo>
                      <a:lnTo>
                        <a:pt x="127" y="258"/>
                      </a:lnTo>
                      <a:lnTo>
                        <a:pt x="131" y="254"/>
                      </a:lnTo>
                      <a:lnTo>
                        <a:pt x="133" y="251"/>
                      </a:lnTo>
                      <a:lnTo>
                        <a:pt x="135" y="249"/>
                      </a:lnTo>
                      <a:lnTo>
                        <a:pt x="137" y="246"/>
                      </a:lnTo>
                      <a:lnTo>
                        <a:pt x="138" y="244"/>
                      </a:lnTo>
                      <a:lnTo>
                        <a:pt x="139" y="241"/>
                      </a:lnTo>
                      <a:lnTo>
                        <a:pt x="140" y="238"/>
                      </a:lnTo>
                      <a:lnTo>
                        <a:pt x="139" y="236"/>
                      </a:lnTo>
                      <a:lnTo>
                        <a:pt x="138" y="234"/>
                      </a:lnTo>
                      <a:lnTo>
                        <a:pt x="136" y="232"/>
                      </a:lnTo>
                      <a:lnTo>
                        <a:pt x="133" y="230"/>
                      </a:lnTo>
                      <a:lnTo>
                        <a:pt x="130" y="229"/>
                      </a:lnTo>
                      <a:lnTo>
                        <a:pt x="126" y="228"/>
                      </a:lnTo>
                      <a:lnTo>
                        <a:pt x="121" y="228"/>
                      </a:lnTo>
                      <a:lnTo>
                        <a:pt x="117" y="227"/>
                      </a:lnTo>
                      <a:lnTo>
                        <a:pt x="112" y="227"/>
                      </a:lnTo>
                      <a:lnTo>
                        <a:pt x="107" y="226"/>
                      </a:lnTo>
                      <a:lnTo>
                        <a:pt x="102" y="226"/>
                      </a:lnTo>
                      <a:lnTo>
                        <a:pt x="97" y="224"/>
                      </a:lnTo>
                      <a:lnTo>
                        <a:pt x="94" y="222"/>
                      </a:lnTo>
                      <a:lnTo>
                        <a:pt x="91" y="220"/>
                      </a:lnTo>
                      <a:lnTo>
                        <a:pt x="90" y="217"/>
                      </a:lnTo>
                      <a:lnTo>
                        <a:pt x="90" y="215"/>
                      </a:lnTo>
                      <a:lnTo>
                        <a:pt x="90" y="214"/>
                      </a:lnTo>
                      <a:lnTo>
                        <a:pt x="91" y="212"/>
                      </a:lnTo>
                      <a:lnTo>
                        <a:pt x="92" y="211"/>
                      </a:lnTo>
                      <a:lnTo>
                        <a:pt x="94" y="211"/>
                      </a:lnTo>
                      <a:lnTo>
                        <a:pt x="97" y="210"/>
                      </a:lnTo>
                      <a:lnTo>
                        <a:pt x="100" y="210"/>
                      </a:lnTo>
                      <a:lnTo>
                        <a:pt x="103" y="210"/>
                      </a:lnTo>
                      <a:lnTo>
                        <a:pt x="107" y="211"/>
                      </a:lnTo>
                      <a:lnTo>
                        <a:pt x="111" y="211"/>
                      </a:lnTo>
                      <a:lnTo>
                        <a:pt x="115" y="213"/>
                      </a:lnTo>
                      <a:lnTo>
                        <a:pt x="119" y="214"/>
                      </a:lnTo>
                      <a:lnTo>
                        <a:pt x="123" y="215"/>
                      </a:lnTo>
                      <a:lnTo>
                        <a:pt x="127" y="216"/>
                      </a:lnTo>
                      <a:lnTo>
                        <a:pt x="131" y="217"/>
                      </a:lnTo>
                      <a:lnTo>
                        <a:pt x="134" y="216"/>
                      </a:lnTo>
                      <a:lnTo>
                        <a:pt x="138" y="215"/>
                      </a:lnTo>
                      <a:lnTo>
                        <a:pt x="142" y="214"/>
                      </a:lnTo>
                      <a:lnTo>
                        <a:pt x="146" y="210"/>
                      </a:lnTo>
                      <a:lnTo>
                        <a:pt x="149" y="206"/>
                      </a:lnTo>
                      <a:lnTo>
                        <a:pt x="150" y="202"/>
                      </a:lnTo>
                      <a:lnTo>
                        <a:pt x="150" y="199"/>
                      </a:lnTo>
                      <a:lnTo>
                        <a:pt x="149" y="195"/>
                      </a:lnTo>
                      <a:lnTo>
                        <a:pt x="147" y="192"/>
                      </a:lnTo>
                      <a:lnTo>
                        <a:pt x="144" y="188"/>
                      </a:lnTo>
                      <a:lnTo>
                        <a:pt x="142" y="185"/>
                      </a:lnTo>
                      <a:lnTo>
                        <a:pt x="140" y="181"/>
                      </a:lnTo>
                      <a:lnTo>
                        <a:pt x="138" y="177"/>
                      </a:lnTo>
                      <a:lnTo>
                        <a:pt x="138" y="173"/>
                      </a:lnTo>
                      <a:lnTo>
                        <a:pt x="136" y="172"/>
                      </a:lnTo>
                      <a:lnTo>
                        <a:pt x="135" y="170"/>
                      </a:lnTo>
                      <a:lnTo>
                        <a:pt x="135" y="167"/>
                      </a:lnTo>
                      <a:lnTo>
                        <a:pt x="134" y="165"/>
                      </a:lnTo>
                      <a:lnTo>
                        <a:pt x="134" y="163"/>
                      </a:lnTo>
                      <a:lnTo>
                        <a:pt x="134" y="161"/>
                      </a:lnTo>
                      <a:lnTo>
                        <a:pt x="135" y="160"/>
                      </a:lnTo>
                      <a:lnTo>
                        <a:pt x="136" y="159"/>
                      </a:lnTo>
                      <a:lnTo>
                        <a:pt x="138" y="159"/>
                      </a:lnTo>
                      <a:lnTo>
                        <a:pt x="141" y="161"/>
                      </a:lnTo>
                      <a:lnTo>
                        <a:pt x="142" y="163"/>
                      </a:lnTo>
                      <a:lnTo>
                        <a:pt x="143" y="166"/>
                      </a:lnTo>
                      <a:lnTo>
                        <a:pt x="143" y="169"/>
                      </a:lnTo>
                      <a:lnTo>
                        <a:pt x="143" y="172"/>
                      </a:lnTo>
                      <a:lnTo>
                        <a:pt x="143" y="175"/>
                      </a:lnTo>
                      <a:lnTo>
                        <a:pt x="143" y="178"/>
                      </a:lnTo>
                      <a:lnTo>
                        <a:pt x="144" y="181"/>
                      </a:lnTo>
                      <a:lnTo>
                        <a:pt x="145" y="183"/>
                      </a:lnTo>
                      <a:lnTo>
                        <a:pt x="147" y="186"/>
                      </a:lnTo>
                      <a:lnTo>
                        <a:pt x="151" y="187"/>
                      </a:lnTo>
                      <a:lnTo>
                        <a:pt x="155" y="189"/>
                      </a:lnTo>
                      <a:lnTo>
                        <a:pt x="158" y="190"/>
                      </a:lnTo>
                      <a:lnTo>
                        <a:pt x="161" y="189"/>
                      </a:lnTo>
                      <a:lnTo>
                        <a:pt x="163" y="187"/>
                      </a:lnTo>
                      <a:lnTo>
                        <a:pt x="165" y="184"/>
                      </a:lnTo>
                      <a:lnTo>
                        <a:pt x="166" y="181"/>
                      </a:lnTo>
                      <a:lnTo>
                        <a:pt x="167" y="177"/>
                      </a:lnTo>
                      <a:lnTo>
                        <a:pt x="167" y="172"/>
                      </a:lnTo>
                      <a:lnTo>
                        <a:pt x="167" y="168"/>
                      </a:lnTo>
                      <a:lnTo>
                        <a:pt x="167" y="163"/>
                      </a:lnTo>
                      <a:lnTo>
                        <a:pt x="168" y="159"/>
                      </a:lnTo>
                      <a:lnTo>
                        <a:pt x="168" y="155"/>
                      </a:lnTo>
                      <a:lnTo>
                        <a:pt x="167" y="150"/>
                      </a:lnTo>
                      <a:lnTo>
                        <a:pt x="167" y="145"/>
                      </a:lnTo>
                      <a:lnTo>
                        <a:pt x="166" y="140"/>
                      </a:lnTo>
                      <a:lnTo>
                        <a:pt x="165" y="135"/>
                      </a:lnTo>
                      <a:lnTo>
                        <a:pt x="165" y="130"/>
                      </a:lnTo>
                      <a:lnTo>
                        <a:pt x="164" y="124"/>
                      </a:lnTo>
                      <a:lnTo>
                        <a:pt x="163" y="119"/>
                      </a:lnTo>
                      <a:lnTo>
                        <a:pt x="163" y="113"/>
                      </a:lnTo>
                      <a:lnTo>
                        <a:pt x="163" y="101"/>
                      </a:lnTo>
                      <a:lnTo>
                        <a:pt x="163" y="87"/>
                      </a:lnTo>
                      <a:lnTo>
                        <a:pt x="163" y="71"/>
                      </a:lnTo>
                      <a:lnTo>
                        <a:pt x="162" y="54"/>
                      </a:lnTo>
                      <a:lnTo>
                        <a:pt x="159" y="37"/>
                      </a:lnTo>
                      <a:lnTo>
                        <a:pt x="154" y="23"/>
                      </a:lnTo>
                      <a:lnTo>
                        <a:pt x="146" y="11"/>
                      </a:lnTo>
                      <a:lnTo>
                        <a:pt x="136" y="3"/>
                      </a:lnTo>
                      <a:lnTo>
                        <a:pt x="121" y="0"/>
                      </a:lnTo>
                      <a:lnTo>
                        <a:pt x="102" y="3"/>
                      </a:lnTo>
                      <a:close/>
                    </a:path>
                  </a:pathLst>
                </a:custGeom>
                <a:solidFill>
                  <a:srgbClr val="E0E0E0"/>
                </a:solidFill>
                <a:ln w="0">
                  <a:solidFill>
                    <a:srgbClr val="E0E0E0"/>
                  </a:solidFill>
                  <a:prstDash val="solid"/>
                  <a:round/>
                  <a:headEnd/>
                  <a:tailEnd/>
                </a:ln>
              </p:spPr>
              <p:txBody>
                <a:bodyPr/>
                <a:lstStyle/>
                <a:p>
                  <a:endParaRPr lang="fr-FR"/>
                </a:p>
              </p:txBody>
            </p:sp>
            <p:sp>
              <p:nvSpPr>
                <p:cNvPr id="5230" name="Freeform 108"/>
                <p:cNvSpPr>
                  <a:spLocks/>
                </p:cNvSpPr>
                <p:nvPr/>
              </p:nvSpPr>
              <p:spPr bwMode="auto">
                <a:xfrm>
                  <a:off x="901" y="2149"/>
                  <a:ext cx="244" cy="463"/>
                </a:xfrm>
                <a:custGeom>
                  <a:avLst/>
                  <a:gdLst>
                    <a:gd name="T0" fmla="*/ 59 w 244"/>
                    <a:gd name="T1" fmla="*/ 38 h 463"/>
                    <a:gd name="T2" fmla="*/ 49 w 244"/>
                    <a:gd name="T3" fmla="*/ 103 h 463"/>
                    <a:gd name="T4" fmla="*/ 52 w 244"/>
                    <a:gd name="T5" fmla="*/ 125 h 463"/>
                    <a:gd name="T6" fmla="*/ 51 w 244"/>
                    <a:gd name="T7" fmla="*/ 131 h 463"/>
                    <a:gd name="T8" fmla="*/ 41 w 244"/>
                    <a:gd name="T9" fmla="*/ 131 h 463"/>
                    <a:gd name="T10" fmla="*/ 30 w 244"/>
                    <a:gd name="T11" fmla="*/ 149 h 463"/>
                    <a:gd name="T12" fmla="*/ 26 w 244"/>
                    <a:gd name="T13" fmla="*/ 180 h 463"/>
                    <a:gd name="T14" fmla="*/ 24 w 244"/>
                    <a:gd name="T15" fmla="*/ 205 h 463"/>
                    <a:gd name="T16" fmla="*/ 12 w 244"/>
                    <a:gd name="T17" fmla="*/ 236 h 463"/>
                    <a:gd name="T18" fmla="*/ 0 w 244"/>
                    <a:gd name="T19" fmla="*/ 268 h 463"/>
                    <a:gd name="T20" fmla="*/ 5 w 244"/>
                    <a:gd name="T21" fmla="*/ 281 h 463"/>
                    <a:gd name="T22" fmla="*/ 12 w 244"/>
                    <a:gd name="T23" fmla="*/ 282 h 463"/>
                    <a:gd name="T24" fmla="*/ 14 w 244"/>
                    <a:gd name="T25" fmla="*/ 289 h 463"/>
                    <a:gd name="T26" fmla="*/ 11 w 244"/>
                    <a:gd name="T27" fmla="*/ 297 h 463"/>
                    <a:gd name="T28" fmla="*/ 11 w 244"/>
                    <a:gd name="T29" fmla="*/ 329 h 463"/>
                    <a:gd name="T30" fmla="*/ 37 w 244"/>
                    <a:gd name="T31" fmla="*/ 355 h 463"/>
                    <a:gd name="T32" fmla="*/ 59 w 244"/>
                    <a:gd name="T33" fmla="*/ 365 h 463"/>
                    <a:gd name="T34" fmla="*/ 76 w 244"/>
                    <a:gd name="T35" fmla="*/ 384 h 463"/>
                    <a:gd name="T36" fmla="*/ 94 w 244"/>
                    <a:gd name="T37" fmla="*/ 397 h 463"/>
                    <a:gd name="T38" fmla="*/ 112 w 244"/>
                    <a:gd name="T39" fmla="*/ 402 h 463"/>
                    <a:gd name="T40" fmla="*/ 125 w 244"/>
                    <a:gd name="T41" fmla="*/ 401 h 463"/>
                    <a:gd name="T42" fmla="*/ 131 w 244"/>
                    <a:gd name="T43" fmla="*/ 405 h 463"/>
                    <a:gd name="T44" fmla="*/ 129 w 244"/>
                    <a:gd name="T45" fmla="*/ 414 h 463"/>
                    <a:gd name="T46" fmla="*/ 132 w 244"/>
                    <a:gd name="T47" fmla="*/ 421 h 463"/>
                    <a:gd name="T48" fmla="*/ 170 w 244"/>
                    <a:gd name="T49" fmla="*/ 448 h 463"/>
                    <a:gd name="T50" fmla="*/ 235 w 244"/>
                    <a:gd name="T51" fmla="*/ 460 h 463"/>
                    <a:gd name="T52" fmla="*/ 219 w 244"/>
                    <a:gd name="T53" fmla="*/ 395 h 463"/>
                    <a:gd name="T54" fmla="*/ 219 w 244"/>
                    <a:gd name="T55" fmla="*/ 290 h 463"/>
                    <a:gd name="T56" fmla="*/ 202 w 244"/>
                    <a:gd name="T57" fmla="*/ 268 h 463"/>
                    <a:gd name="T58" fmla="*/ 170 w 244"/>
                    <a:gd name="T59" fmla="*/ 273 h 463"/>
                    <a:gd name="T60" fmla="*/ 159 w 244"/>
                    <a:gd name="T61" fmla="*/ 264 h 463"/>
                    <a:gd name="T62" fmla="*/ 151 w 244"/>
                    <a:gd name="T63" fmla="*/ 258 h 463"/>
                    <a:gd name="T64" fmla="*/ 127 w 244"/>
                    <a:gd name="T65" fmla="*/ 266 h 463"/>
                    <a:gd name="T66" fmla="*/ 101 w 244"/>
                    <a:gd name="T67" fmla="*/ 279 h 463"/>
                    <a:gd name="T68" fmla="*/ 86 w 244"/>
                    <a:gd name="T69" fmla="*/ 284 h 463"/>
                    <a:gd name="T70" fmla="*/ 77 w 244"/>
                    <a:gd name="T71" fmla="*/ 281 h 463"/>
                    <a:gd name="T72" fmla="*/ 88 w 244"/>
                    <a:gd name="T73" fmla="*/ 263 h 463"/>
                    <a:gd name="T74" fmla="*/ 116 w 244"/>
                    <a:gd name="T75" fmla="*/ 255 h 463"/>
                    <a:gd name="T76" fmla="*/ 128 w 244"/>
                    <a:gd name="T77" fmla="*/ 242 h 463"/>
                    <a:gd name="T78" fmla="*/ 125 w 244"/>
                    <a:gd name="T79" fmla="*/ 231 h 463"/>
                    <a:gd name="T80" fmla="*/ 104 w 244"/>
                    <a:gd name="T81" fmla="*/ 227 h 463"/>
                    <a:gd name="T82" fmla="*/ 78 w 244"/>
                    <a:gd name="T83" fmla="*/ 219 h 463"/>
                    <a:gd name="T84" fmla="*/ 77 w 244"/>
                    <a:gd name="T85" fmla="*/ 208 h 463"/>
                    <a:gd name="T86" fmla="*/ 92 w 244"/>
                    <a:gd name="T87" fmla="*/ 206 h 463"/>
                    <a:gd name="T88" fmla="*/ 112 w 244"/>
                    <a:gd name="T89" fmla="*/ 211 h 463"/>
                    <a:gd name="T90" fmla="*/ 133 w 244"/>
                    <a:gd name="T91" fmla="*/ 210 h 463"/>
                    <a:gd name="T92" fmla="*/ 139 w 244"/>
                    <a:gd name="T93" fmla="*/ 192 h 463"/>
                    <a:gd name="T94" fmla="*/ 127 w 244"/>
                    <a:gd name="T95" fmla="*/ 175 h 463"/>
                    <a:gd name="T96" fmla="*/ 124 w 244"/>
                    <a:gd name="T97" fmla="*/ 159 h 463"/>
                    <a:gd name="T98" fmla="*/ 130 w 244"/>
                    <a:gd name="T99" fmla="*/ 151 h 463"/>
                    <a:gd name="T100" fmla="*/ 136 w 244"/>
                    <a:gd name="T101" fmla="*/ 165 h 463"/>
                    <a:gd name="T102" fmla="*/ 140 w 244"/>
                    <a:gd name="T103" fmla="*/ 181 h 463"/>
                    <a:gd name="T104" fmla="*/ 154 w 244"/>
                    <a:gd name="T105" fmla="*/ 184 h 463"/>
                    <a:gd name="T106" fmla="*/ 158 w 244"/>
                    <a:gd name="T107" fmla="*/ 167 h 463"/>
                    <a:gd name="T108" fmla="*/ 157 w 244"/>
                    <a:gd name="T109" fmla="*/ 145 h 463"/>
                    <a:gd name="T110" fmla="*/ 154 w 244"/>
                    <a:gd name="T111" fmla="*/ 119 h 463"/>
                    <a:gd name="T112" fmla="*/ 152 w 244"/>
                    <a:gd name="T113" fmla="*/ 54 h 463"/>
                    <a:gd name="T114" fmla="*/ 112 w 244"/>
                    <a:gd name="T115" fmla="*/ 0 h 4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44"/>
                    <a:gd name="T175" fmla="*/ 0 h 463"/>
                    <a:gd name="T176" fmla="*/ 244 w 244"/>
                    <a:gd name="T177" fmla="*/ 463 h 46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44" h="463">
                      <a:moveTo>
                        <a:pt x="93" y="3"/>
                      </a:moveTo>
                      <a:lnTo>
                        <a:pt x="82" y="8"/>
                      </a:lnTo>
                      <a:lnTo>
                        <a:pt x="73" y="16"/>
                      </a:lnTo>
                      <a:lnTo>
                        <a:pt x="65" y="26"/>
                      </a:lnTo>
                      <a:lnTo>
                        <a:pt x="59" y="38"/>
                      </a:lnTo>
                      <a:lnTo>
                        <a:pt x="55" y="51"/>
                      </a:lnTo>
                      <a:lnTo>
                        <a:pt x="52" y="64"/>
                      </a:lnTo>
                      <a:lnTo>
                        <a:pt x="50" y="78"/>
                      </a:lnTo>
                      <a:lnTo>
                        <a:pt x="49" y="91"/>
                      </a:lnTo>
                      <a:lnTo>
                        <a:pt x="49" y="103"/>
                      </a:lnTo>
                      <a:lnTo>
                        <a:pt x="49" y="114"/>
                      </a:lnTo>
                      <a:lnTo>
                        <a:pt x="50" y="118"/>
                      </a:lnTo>
                      <a:lnTo>
                        <a:pt x="51" y="121"/>
                      </a:lnTo>
                      <a:lnTo>
                        <a:pt x="51" y="123"/>
                      </a:lnTo>
                      <a:lnTo>
                        <a:pt x="52" y="125"/>
                      </a:lnTo>
                      <a:lnTo>
                        <a:pt x="52" y="127"/>
                      </a:lnTo>
                      <a:lnTo>
                        <a:pt x="52" y="128"/>
                      </a:lnTo>
                      <a:lnTo>
                        <a:pt x="52" y="129"/>
                      </a:lnTo>
                      <a:lnTo>
                        <a:pt x="52" y="130"/>
                      </a:lnTo>
                      <a:lnTo>
                        <a:pt x="51" y="131"/>
                      </a:lnTo>
                      <a:lnTo>
                        <a:pt x="50" y="132"/>
                      </a:lnTo>
                      <a:lnTo>
                        <a:pt x="48" y="133"/>
                      </a:lnTo>
                      <a:lnTo>
                        <a:pt x="45" y="133"/>
                      </a:lnTo>
                      <a:lnTo>
                        <a:pt x="43" y="132"/>
                      </a:lnTo>
                      <a:lnTo>
                        <a:pt x="41" y="131"/>
                      </a:lnTo>
                      <a:lnTo>
                        <a:pt x="39" y="130"/>
                      </a:lnTo>
                      <a:lnTo>
                        <a:pt x="37" y="130"/>
                      </a:lnTo>
                      <a:lnTo>
                        <a:pt x="35" y="133"/>
                      </a:lnTo>
                      <a:lnTo>
                        <a:pt x="33" y="139"/>
                      </a:lnTo>
                      <a:lnTo>
                        <a:pt x="30" y="149"/>
                      </a:lnTo>
                      <a:lnTo>
                        <a:pt x="27" y="163"/>
                      </a:lnTo>
                      <a:lnTo>
                        <a:pt x="26" y="167"/>
                      </a:lnTo>
                      <a:lnTo>
                        <a:pt x="26" y="171"/>
                      </a:lnTo>
                      <a:lnTo>
                        <a:pt x="26" y="176"/>
                      </a:lnTo>
                      <a:lnTo>
                        <a:pt x="26" y="180"/>
                      </a:lnTo>
                      <a:lnTo>
                        <a:pt x="26" y="185"/>
                      </a:lnTo>
                      <a:lnTo>
                        <a:pt x="26" y="189"/>
                      </a:lnTo>
                      <a:lnTo>
                        <a:pt x="25" y="194"/>
                      </a:lnTo>
                      <a:lnTo>
                        <a:pt x="25" y="200"/>
                      </a:lnTo>
                      <a:lnTo>
                        <a:pt x="24" y="205"/>
                      </a:lnTo>
                      <a:lnTo>
                        <a:pt x="23" y="211"/>
                      </a:lnTo>
                      <a:lnTo>
                        <a:pt x="21" y="216"/>
                      </a:lnTo>
                      <a:lnTo>
                        <a:pt x="18" y="223"/>
                      </a:lnTo>
                      <a:lnTo>
                        <a:pt x="15" y="229"/>
                      </a:lnTo>
                      <a:lnTo>
                        <a:pt x="12" y="236"/>
                      </a:lnTo>
                      <a:lnTo>
                        <a:pt x="9" y="243"/>
                      </a:lnTo>
                      <a:lnTo>
                        <a:pt x="6" y="250"/>
                      </a:lnTo>
                      <a:lnTo>
                        <a:pt x="3" y="256"/>
                      </a:lnTo>
                      <a:lnTo>
                        <a:pt x="1" y="262"/>
                      </a:lnTo>
                      <a:lnTo>
                        <a:pt x="0" y="268"/>
                      </a:lnTo>
                      <a:lnTo>
                        <a:pt x="0" y="274"/>
                      </a:lnTo>
                      <a:lnTo>
                        <a:pt x="1" y="278"/>
                      </a:lnTo>
                      <a:lnTo>
                        <a:pt x="2" y="280"/>
                      </a:lnTo>
                      <a:lnTo>
                        <a:pt x="3" y="281"/>
                      </a:lnTo>
                      <a:lnTo>
                        <a:pt x="5" y="281"/>
                      </a:lnTo>
                      <a:lnTo>
                        <a:pt x="7" y="281"/>
                      </a:lnTo>
                      <a:lnTo>
                        <a:pt x="8" y="281"/>
                      </a:lnTo>
                      <a:lnTo>
                        <a:pt x="10" y="281"/>
                      </a:lnTo>
                      <a:lnTo>
                        <a:pt x="11" y="281"/>
                      </a:lnTo>
                      <a:lnTo>
                        <a:pt x="12" y="282"/>
                      </a:lnTo>
                      <a:lnTo>
                        <a:pt x="13" y="285"/>
                      </a:lnTo>
                      <a:lnTo>
                        <a:pt x="13" y="286"/>
                      </a:lnTo>
                      <a:lnTo>
                        <a:pt x="14" y="287"/>
                      </a:lnTo>
                      <a:lnTo>
                        <a:pt x="14" y="289"/>
                      </a:lnTo>
                      <a:lnTo>
                        <a:pt x="13" y="290"/>
                      </a:lnTo>
                      <a:lnTo>
                        <a:pt x="13" y="292"/>
                      </a:lnTo>
                      <a:lnTo>
                        <a:pt x="13" y="293"/>
                      </a:lnTo>
                      <a:lnTo>
                        <a:pt x="12" y="295"/>
                      </a:lnTo>
                      <a:lnTo>
                        <a:pt x="11" y="297"/>
                      </a:lnTo>
                      <a:lnTo>
                        <a:pt x="11" y="299"/>
                      </a:lnTo>
                      <a:lnTo>
                        <a:pt x="10" y="307"/>
                      </a:lnTo>
                      <a:lnTo>
                        <a:pt x="10" y="315"/>
                      </a:lnTo>
                      <a:lnTo>
                        <a:pt x="10" y="322"/>
                      </a:lnTo>
                      <a:lnTo>
                        <a:pt x="11" y="329"/>
                      </a:lnTo>
                      <a:lnTo>
                        <a:pt x="12" y="335"/>
                      </a:lnTo>
                      <a:lnTo>
                        <a:pt x="16" y="340"/>
                      </a:lnTo>
                      <a:lnTo>
                        <a:pt x="21" y="346"/>
                      </a:lnTo>
                      <a:lnTo>
                        <a:pt x="28" y="351"/>
                      </a:lnTo>
                      <a:lnTo>
                        <a:pt x="37" y="355"/>
                      </a:lnTo>
                      <a:lnTo>
                        <a:pt x="49" y="360"/>
                      </a:lnTo>
                      <a:lnTo>
                        <a:pt x="53" y="362"/>
                      </a:lnTo>
                      <a:lnTo>
                        <a:pt x="55" y="363"/>
                      </a:lnTo>
                      <a:lnTo>
                        <a:pt x="57" y="364"/>
                      </a:lnTo>
                      <a:lnTo>
                        <a:pt x="59" y="365"/>
                      </a:lnTo>
                      <a:lnTo>
                        <a:pt x="60" y="367"/>
                      </a:lnTo>
                      <a:lnTo>
                        <a:pt x="62" y="369"/>
                      </a:lnTo>
                      <a:lnTo>
                        <a:pt x="65" y="373"/>
                      </a:lnTo>
                      <a:lnTo>
                        <a:pt x="70" y="378"/>
                      </a:lnTo>
                      <a:lnTo>
                        <a:pt x="76" y="384"/>
                      </a:lnTo>
                      <a:lnTo>
                        <a:pt x="84" y="392"/>
                      </a:lnTo>
                      <a:lnTo>
                        <a:pt x="86" y="393"/>
                      </a:lnTo>
                      <a:lnTo>
                        <a:pt x="89" y="394"/>
                      </a:lnTo>
                      <a:lnTo>
                        <a:pt x="91" y="396"/>
                      </a:lnTo>
                      <a:lnTo>
                        <a:pt x="94" y="397"/>
                      </a:lnTo>
                      <a:lnTo>
                        <a:pt x="97" y="398"/>
                      </a:lnTo>
                      <a:lnTo>
                        <a:pt x="100" y="399"/>
                      </a:lnTo>
                      <a:lnTo>
                        <a:pt x="103" y="400"/>
                      </a:lnTo>
                      <a:lnTo>
                        <a:pt x="107" y="401"/>
                      </a:lnTo>
                      <a:lnTo>
                        <a:pt x="112" y="402"/>
                      </a:lnTo>
                      <a:lnTo>
                        <a:pt x="116" y="402"/>
                      </a:lnTo>
                      <a:lnTo>
                        <a:pt x="119" y="401"/>
                      </a:lnTo>
                      <a:lnTo>
                        <a:pt x="121" y="401"/>
                      </a:lnTo>
                      <a:lnTo>
                        <a:pt x="123" y="401"/>
                      </a:lnTo>
                      <a:lnTo>
                        <a:pt x="125" y="401"/>
                      </a:lnTo>
                      <a:lnTo>
                        <a:pt x="127" y="401"/>
                      </a:lnTo>
                      <a:lnTo>
                        <a:pt x="129" y="402"/>
                      </a:lnTo>
                      <a:lnTo>
                        <a:pt x="130" y="402"/>
                      </a:lnTo>
                      <a:lnTo>
                        <a:pt x="131" y="404"/>
                      </a:lnTo>
                      <a:lnTo>
                        <a:pt x="131" y="405"/>
                      </a:lnTo>
                      <a:lnTo>
                        <a:pt x="131" y="407"/>
                      </a:lnTo>
                      <a:lnTo>
                        <a:pt x="131" y="410"/>
                      </a:lnTo>
                      <a:lnTo>
                        <a:pt x="131" y="412"/>
                      </a:lnTo>
                      <a:lnTo>
                        <a:pt x="130" y="413"/>
                      </a:lnTo>
                      <a:lnTo>
                        <a:pt x="129" y="414"/>
                      </a:lnTo>
                      <a:lnTo>
                        <a:pt x="129" y="415"/>
                      </a:lnTo>
                      <a:lnTo>
                        <a:pt x="129" y="416"/>
                      </a:lnTo>
                      <a:lnTo>
                        <a:pt x="129" y="417"/>
                      </a:lnTo>
                      <a:lnTo>
                        <a:pt x="130" y="418"/>
                      </a:lnTo>
                      <a:lnTo>
                        <a:pt x="132" y="421"/>
                      </a:lnTo>
                      <a:lnTo>
                        <a:pt x="135" y="424"/>
                      </a:lnTo>
                      <a:lnTo>
                        <a:pt x="140" y="429"/>
                      </a:lnTo>
                      <a:lnTo>
                        <a:pt x="147" y="435"/>
                      </a:lnTo>
                      <a:lnTo>
                        <a:pt x="158" y="442"/>
                      </a:lnTo>
                      <a:lnTo>
                        <a:pt x="170" y="448"/>
                      </a:lnTo>
                      <a:lnTo>
                        <a:pt x="184" y="454"/>
                      </a:lnTo>
                      <a:lnTo>
                        <a:pt x="198" y="459"/>
                      </a:lnTo>
                      <a:lnTo>
                        <a:pt x="211" y="462"/>
                      </a:lnTo>
                      <a:lnTo>
                        <a:pt x="224" y="463"/>
                      </a:lnTo>
                      <a:lnTo>
                        <a:pt x="235" y="460"/>
                      </a:lnTo>
                      <a:lnTo>
                        <a:pt x="244" y="455"/>
                      </a:lnTo>
                      <a:lnTo>
                        <a:pt x="236" y="447"/>
                      </a:lnTo>
                      <a:lnTo>
                        <a:pt x="229" y="434"/>
                      </a:lnTo>
                      <a:lnTo>
                        <a:pt x="223" y="416"/>
                      </a:lnTo>
                      <a:lnTo>
                        <a:pt x="219" y="395"/>
                      </a:lnTo>
                      <a:lnTo>
                        <a:pt x="216" y="372"/>
                      </a:lnTo>
                      <a:lnTo>
                        <a:pt x="214" y="349"/>
                      </a:lnTo>
                      <a:lnTo>
                        <a:pt x="214" y="326"/>
                      </a:lnTo>
                      <a:lnTo>
                        <a:pt x="216" y="306"/>
                      </a:lnTo>
                      <a:lnTo>
                        <a:pt x="219" y="290"/>
                      </a:lnTo>
                      <a:lnTo>
                        <a:pt x="224" y="279"/>
                      </a:lnTo>
                      <a:lnTo>
                        <a:pt x="220" y="274"/>
                      </a:lnTo>
                      <a:lnTo>
                        <a:pt x="215" y="270"/>
                      </a:lnTo>
                      <a:lnTo>
                        <a:pt x="209" y="268"/>
                      </a:lnTo>
                      <a:lnTo>
                        <a:pt x="202" y="268"/>
                      </a:lnTo>
                      <a:lnTo>
                        <a:pt x="195" y="269"/>
                      </a:lnTo>
                      <a:lnTo>
                        <a:pt x="188" y="270"/>
                      </a:lnTo>
                      <a:lnTo>
                        <a:pt x="182" y="271"/>
                      </a:lnTo>
                      <a:lnTo>
                        <a:pt x="175" y="273"/>
                      </a:lnTo>
                      <a:lnTo>
                        <a:pt x="170" y="273"/>
                      </a:lnTo>
                      <a:lnTo>
                        <a:pt x="165" y="273"/>
                      </a:lnTo>
                      <a:lnTo>
                        <a:pt x="162" y="271"/>
                      </a:lnTo>
                      <a:lnTo>
                        <a:pt x="160" y="269"/>
                      </a:lnTo>
                      <a:lnTo>
                        <a:pt x="159" y="267"/>
                      </a:lnTo>
                      <a:lnTo>
                        <a:pt x="159" y="264"/>
                      </a:lnTo>
                      <a:lnTo>
                        <a:pt x="158" y="262"/>
                      </a:lnTo>
                      <a:lnTo>
                        <a:pt x="157" y="260"/>
                      </a:lnTo>
                      <a:lnTo>
                        <a:pt x="156" y="259"/>
                      </a:lnTo>
                      <a:lnTo>
                        <a:pt x="154" y="258"/>
                      </a:lnTo>
                      <a:lnTo>
                        <a:pt x="151" y="258"/>
                      </a:lnTo>
                      <a:lnTo>
                        <a:pt x="147" y="258"/>
                      </a:lnTo>
                      <a:lnTo>
                        <a:pt x="142" y="259"/>
                      </a:lnTo>
                      <a:lnTo>
                        <a:pt x="137" y="261"/>
                      </a:lnTo>
                      <a:lnTo>
                        <a:pt x="132" y="263"/>
                      </a:lnTo>
                      <a:lnTo>
                        <a:pt x="127" y="266"/>
                      </a:lnTo>
                      <a:lnTo>
                        <a:pt x="121" y="268"/>
                      </a:lnTo>
                      <a:lnTo>
                        <a:pt x="116" y="271"/>
                      </a:lnTo>
                      <a:lnTo>
                        <a:pt x="111" y="274"/>
                      </a:lnTo>
                      <a:lnTo>
                        <a:pt x="106" y="276"/>
                      </a:lnTo>
                      <a:lnTo>
                        <a:pt x="101" y="279"/>
                      </a:lnTo>
                      <a:lnTo>
                        <a:pt x="97" y="281"/>
                      </a:lnTo>
                      <a:lnTo>
                        <a:pt x="94" y="282"/>
                      </a:lnTo>
                      <a:lnTo>
                        <a:pt x="91" y="283"/>
                      </a:lnTo>
                      <a:lnTo>
                        <a:pt x="88" y="283"/>
                      </a:lnTo>
                      <a:lnTo>
                        <a:pt x="86" y="284"/>
                      </a:lnTo>
                      <a:lnTo>
                        <a:pt x="84" y="284"/>
                      </a:lnTo>
                      <a:lnTo>
                        <a:pt x="82" y="284"/>
                      </a:lnTo>
                      <a:lnTo>
                        <a:pt x="80" y="283"/>
                      </a:lnTo>
                      <a:lnTo>
                        <a:pt x="79" y="282"/>
                      </a:lnTo>
                      <a:lnTo>
                        <a:pt x="77" y="281"/>
                      </a:lnTo>
                      <a:lnTo>
                        <a:pt x="77" y="279"/>
                      </a:lnTo>
                      <a:lnTo>
                        <a:pt x="77" y="273"/>
                      </a:lnTo>
                      <a:lnTo>
                        <a:pt x="80" y="268"/>
                      </a:lnTo>
                      <a:lnTo>
                        <a:pt x="84" y="265"/>
                      </a:lnTo>
                      <a:lnTo>
                        <a:pt x="88" y="263"/>
                      </a:lnTo>
                      <a:lnTo>
                        <a:pt x="94" y="262"/>
                      </a:lnTo>
                      <a:lnTo>
                        <a:pt x="99" y="261"/>
                      </a:lnTo>
                      <a:lnTo>
                        <a:pt x="105" y="259"/>
                      </a:lnTo>
                      <a:lnTo>
                        <a:pt x="111" y="257"/>
                      </a:lnTo>
                      <a:lnTo>
                        <a:pt x="116" y="255"/>
                      </a:lnTo>
                      <a:lnTo>
                        <a:pt x="120" y="251"/>
                      </a:lnTo>
                      <a:lnTo>
                        <a:pt x="123" y="249"/>
                      </a:lnTo>
                      <a:lnTo>
                        <a:pt x="125" y="246"/>
                      </a:lnTo>
                      <a:lnTo>
                        <a:pt x="126" y="244"/>
                      </a:lnTo>
                      <a:lnTo>
                        <a:pt x="128" y="242"/>
                      </a:lnTo>
                      <a:lnTo>
                        <a:pt x="129" y="239"/>
                      </a:lnTo>
                      <a:lnTo>
                        <a:pt x="129" y="237"/>
                      </a:lnTo>
                      <a:lnTo>
                        <a:pt x="129" y="235"/>
                      </a:lnTo>
                      <a:lnTo>
                        <a:pt x="128" y="233"/>
                      </a:lnTo>
                      <a:lnTo>
                        <a:pt x="125" y="231"/>
                      </a:lnTo>
                      <a:lnTo>
                        <a:pt x="122" y="230"/>
                      </a:lnTo>
                      <a:lnTo>
                        <a:pt x="119" y="229"/>
                      </a:lnTo>
                      <a:lnTo>
                        <a:pt x="115" y="228"/>
                      </a:lnTo>
                      <a:lnTo>
                        <a:pt x="110" y="227"/>
                      </a:lnTo>
                      <a:lnTo>
                        <a:pt x="104" y="227"/>
                      </a:lnTo>
                      <a:lnTo>
                        <a:pt x="98" y="226"/>
                      </a:lnTo>
                      <a:lnTo>
                        <a:pt x="92" y="225"/>
                      </a:lnTo>
                      <a:lnTo>
                        <a:pt x="87" y="224"/>
                      </a:lnTo>
                      <a:lnTo>
                        <a:pt x="82" y="222"/>
                      </a:lnTo>
                      <a:lnTo>
                        <a:pt x="78" y="219"/>
                      </a:lnTo>
                      <a:lnTo>
                        <a:pt x="75" y="215"/>
                      </a:lnTo>
                      <a:lnTo>
                        <a:pt x="75" y="213"/>
                      </a:lnTo>
                      <a:lnTo>
                        <a:pt x="75" y="211"/>
                      </a:lnTo>
                      <a:lnTo>
                        <a:pt x="76" y="209"/>
                      </a:lnTo>
                      <a:lnTo>
                        <a:pt x="77" y="208"/>
                      </a:lnTo>
                      <a:lnTo>
                        <a:pt x="80" y="207"/>
                      </a:lnTo>
                      <a:lnTo>
                        <a:pt x="82" y="206"/>
                      </a:lnTo>
                      <a:lnTo>
                        <a:pt x="85" y="206"/>
                      </a:lnTo>
                      <a:lnTo>
                        <a:pt x="88" y="206"/>
                      </a:lnTo>
                      <a:lnTo>
                        <a:pt x="92" y="206"/>
                      </a:lnTo>
                      <a:lnTo>
                        <a:pt x="96" y="206"/>
                      </a:lnTo>
                      <a:lnTo>
                        <a:pt x="100" y="207"/>
                      </a:lnTo>
                      <a:lnTo>
                        <a:pt x="104" y="208"/>
                      </a:lnTo>
                      <a:lnTo>
                        <a:pt x="108" y="210"/>
                      </a:lnTo>
                      <a:lnTo>
                        <a:pt x="112" y="211"/>
                      </a:lnTo>
                      <a:lnTo>
                        <a:pt x="116" y="212"/>
                      </a:lnTo>
                      <a:lnTo>
                        <a:pt x="121" y="213"/>
                      </a:lnTo>
                      <a:lnTo>
                        <a:pt x="125" y="213"/>
                      </a:lnTo>
                      <a:lnTo>
                        <a:pt x="129" y="212"/>
                      </a:lnTo>
                      <a:lnTo>
                        <a:pt x="133" y="210"/>
                      </a:lnTo>
                      <a:lnTo>
                        <a:pt x="137" y="207"/>
                      </a:lnTo>
                      <a:lnTo>
                        <a:pt x="139" y="203"/>
                      </a:lnTo>
                      <a:lnTo>
                        <a:pt x="140" y="199"/>
                      </a:lnTo>
                      <a:lnTo>
                        <a:pt x="140" y="196"/>
                      </a:lnTo>
                      <a:lnTo>
                        <a:pt x="139" y="192"/>
                      </a:lnTo>
                      <a:lnTo>
                        <a:pt x="136" y="189"/>
                      </a:lnTo>
                      <a:lnTo>
                        <a:pt x="134" y="185"/>
                      </a:lnTo>
                      <a:lnTo>
                        <a:pt x="131" y="182"/>
                      </a:lnTo>
                      <a:lnTo>
                        <a:pt x="129" y="178"/>
                      </a:lnTo>
                      <a:lnTo>
                        <a:pt x="127" y="175"/>
                      </a:lnTo>
                      <a:lnTo>
                        <a:pt x="126" y="171"/>
                      </a:lnTo>
                      <a:lnTo>
                        <a:pt x="125" y="168"/>
                      </a:lnTo>
                      <a:lnTo>
                        <a:pt x="125" y="165"/>
                      </a:lnTo>
                      <a:lnTo>
                        <a:pt x="124" y="162"/>
                      </a:lnTo>
                      <a:lnTo>
                        <a:pt x="124" y="159"/>
                      </a:lnTo>
                      <a:lnTo>
                        <a:pt x="125" y="156"/>
                      </a:lnTo>
                      <a:lnTo>
                        <a:pt x="126" y="154"/>
                      </a:lnTo>
                      <a:lnTo>
                        <a:pt x="127" y="152"/>
                      </a:lnTo>
                      <a:lnTo>
                        <a:pt x="128" y="151"/>
                      </a:lnTo>
                      <a:lnTo>
                        <a:pt x="130" y="151"/>
                      </a:lnTo>
                      <a:lnTo>
                        <a:pt x="133" y="153"/>
                      </a:lnTo>
                      <a:lnTo>
                        <a:pt x="135" y="155"/>
                      </a:lnTo>
                      <a:lnTo>
                        <a:pt x="136" y="158"/>
                      </a:lnTo>
                      <a:lnTo>
                        <a:pt x="136" y="161"/>
                      </a:lnTo>
                      <a:lnTo>
                        <a:pt x="136" y="165"/>
                      </a:lnTo>
                      <a:lnTo>
                        <a:pt x="136" y="169"/>
                      </a:lnTo>
                      <a:lnTo>
                        <a:pt x="136" y="172"/>
                      </a:lnTo>
                      <a:lnTo>
                        <a:pt x="137" y="176"/>
                      </a:lnTo>
                      <a:lnTo>
                        <a:pt x="138" y="179"/>
                      </a:lnTo>
                      <a:lnTo>
                        <a:pt x="140" y="181"/>
                      </a:lnTo>
                      <a:lnTo>
                        <a:pt x="144" y="184"/>
                      </a:lnTo>
                      <a:lnTo>
                        <a:pt x="147" y="185"/>
                      </a:lnTo>
                      <a:lnTo>
                        <a:pt x="150" y="186"/>
                      </a:lnTo>
                      <a:lnTo>
                        <a:pt x="152" y="185"/>
                      </a:lnTo>
                      <a:lnTo>
                        <a:pt x="154" y="184"/>
                      </a:lnTo>
                      <a:lnTo>
                        <a:pt x="156" y="182"/>
                      </a:lnTo>
                      <a:lnTo>
                        <a:pt x="157" y="179"/>
                      </a:lnTo>
                      <a:lnTo>
                        <a:pt x="157" y="175"/>
                      </a:lnTo>
                      <a:lnTo>
                        <a:pt x="158" y="171"/>
                      </a:lnTo>
                      <a:lnTo>
                        <a:pt x="158" y="167"/>
                      </a:lnTo>
                      <a:lnTo>
                        <a:pt x="158" y="163"/>
                      </a:lnTo>
                      <a:lnTo>
                        <a:pt x="158" y="159"/>
                      </a:lnTo>
                      <a:lnTo>
                        <a:pt x="158" y="154"/>
                      </a:lnTo>
                      <a:lnTo>
                        <a:pt x="158" y="150"/>
                      </a:lnTo>
                      <a:lnTo>
                        <a:pt x="157" y="145"/>
                      </a:lnTo>
                      <a:lnTo>
                        <a:pt x="157" y="141"/>
                      </a:lnTo>
                      <a:lnTo>
                        <a:pt x="156" y="136"/>
                      </a:lnTo>
                      <a:lnTo>
                        <a:pt x="155" y="130"/>
                      </a:lnTo>
                      <a:lnTo>
                        <a:pt x="155" y="125"/>
                      </a:lnTo>
                      <a:lnTo>
                        <a:pt x="154" y="119"/>
                      </a:lnTo>
                      <a:lnTo>
                        <a:pt x="154" y="114"/>
                      </a:lnTo>
                      <a:lnTo>
                        <a:pt x="154" y="102"/>
                      </a:lnTo>
                      <a:lnTo>
                        <a:pt x="154" y="88"/>
                      </a:lnTo>
                      <a:lnTo>
                        <a:pt x="154" y="71"/>
                      </a:lnTo>
                      <a:lnTo>
                        <a:pt x="152" y="54"/>
                      </a:lnTo>
                      <a:lnTo>
                        <a:pt x="150" y="38"/>
                      </a:lnTo>
                      <a:lnTo>
                        <a:pt x="145" y="23"/>
                      </a:lnTo>
                      <a:lnTo>
                        <a:pt x="137" y="11"/>
                      </a:lnTo>
                      <a:lnTo>
                        <a:pt x="126" y="3"/>
                      </a:lnTo>
                      <a:lnTo>
                        <a:pt x="112" y="0"/>
                      </a:lnTo>
                      <a:lnTo>
                        <a:pt x="93" y="3"/>
                      </a:lnTo>
                      <a:close/>
                    </a:path>
                  </a:pathLst>
                </a:custGeom>
                <a:solidFill>
                  <a:srgbClr val="E0E0E0"/>
                </a:solidFill>
                <a:ln w="0">
                  <a:solidFill>
                    <a:srgbClr val="E0E0E0"/>
                  </a:solidFill>
                  <a:prstDash val="solid"/>
                  <a:round/>
                  <a:headEnd/>
                  <a:tailEnd/>
                </a:ln>
              </p:spPr>
              <p:txBody>
                <a:bodyPr/>
                <a:lstStyle/>
                <a:p>
                  <a:endParaRPr lang="fr-FR"/>
                </a:p>
              </p:txBody>
            </p:sp>
            <p:sp>
              <p:nvSpPr>
                <p:cNvPr id="5231" name="Freeform 109"/>
                <p:cNvSpPr>
                  <a:spLocks/>
                </p:cNvSpPr>
                <p:nvPr/>
              </p:nvSpPr>
              <p:spPr bwMode="auto">
                <a:xfrm>
                  <a:off x="910" y="2151"/>
                  <a:ext cx="224" cy="448"/>
                </a:xfrm>
                <a:custGeom>
                  <a:avLst/>
                  <a:gdLst>
                    <a:gd name="T0" fmla="*/ 55 w 224"/>
                    <a:gd name="T1" fmla="*/ 38 h 448"/>
                    <a:gd name="T2" fmla="*/ 47 w 224"/>
                    <a:gd name="T3" fmla="*/ 104 h 448"/>
                    <a:gd name="T4" fmla="*/ 51 w 224"/>
                    <a:gd name="T5" fmla="*/ 125 h 448"/>
                    <a:gd name="T6" fmla="*/ 53 w 224"/>
                    <a:gd name="T7" fmla="*/ 132 h 448"/>
                    <a:gd name="T8" fmla="*/ 40 w 224"/>
                    <a:gd name="T9" fmla="*/ 133 h 448"/>
                    <a:gd name="T10" fmla="*/ 27 w 224"/>
                    <a:gd name="T11" fmla="*/ 149 h 448"/>
                    <a:gd name="T12" fmla="*/ 23 w 224"/>
                    <a:gd name="T13" fmla="*/ 180 h 448"/>
                    <a:gd name="T14" fmla="*/ 21 w 224"/>
                    <a:gd name="T15" fmla="*/ 204 h 448"/>
                    <a:gd name="T16" fmla="*/ 10 w 224"/>
                    <a:gd name="T17" fmla="*/ 234 h 448"/>
                    <a:gd name="T18" fmla="*/ 0 w 224"/>
                    <a:gd name="T19" fmla="*/ 264 h 448"/>
                    <a:gd name="T20" fmla="*/ 5 w 224"/>
                    <a:gd name="T21" fmla="*/ 276 h 448"/>
                    <a:gd name="T22" fmla="*/ 13 w 224"/>
                    <a:gd name="T23" fmla="*/ 277 h 448"/>
                    <a:gd name="T24" fmla="*/ 14 w 224"/>
                    <a:gd name="T25" fmla="*/ 286 h 448"/>
                    <a:gd name="T26" fmla="*/ 11 w 224"/>
                    <a:gd name="T27" fmla="*/ 294 h 448"/>
                    <a:gd name="T28" fmla="*/ 9 w 224"/>
                    <a:gd name="T29" fmla="*/ 325 h 448"/>
                    <a:gd name="T30" fmla="*/ 31 w 224"/>
                    <a:gd name="T31" fmla="*/ 349 h 448"/>
                    <a:gd name="T32" fmla="*/ 53 w 224"/>
                    <a:gd name="T33" fmla="*/ 357 h 448"/>
                    <a:gd name="T34" fmla="*/ 73 w 224"/>
                    <a:gd name="T35" fmla="*/ 375 h 448"/>
                    <a:gd name="T36" fmla="*/ 91 w 224"/>
                    <a:gd name="T37" fmla="*/ 388 h 448"/>
                    <a:gd name="T38" fmla="*/ 109 w 224"/>
                    <a:gd name="T39" fmla="*/ 391 h 448"/>
                    <a:gd name="T40" fmla="*/ 122 w 224"/>
                    <a:gd name="T41" fmla="*/ 391 h 448"/>
                    <a:gd name="T42" fmla="*/ 128 w 224"/>
                    <a:gd name="T43" fmla="*/ 396 h 448"/>
                    <a:gd name="T44" fmla="*/ 125 w 224"/>
                    <a:gd name="T45" fmla="*/ 404 h 448"/>
                    <a:gd name="T46" fmla="*/ 128 w 224"/>
                    <a:gd name="T47" fmla="*/ 411 h 448"/>
                    <a:gd name="T48" fmla="*/ 162 w 224"/>
                    <a:gd name="T49" fmla="*/ 435 h 448"/>
                    <a:gd name="T50" fmla="*/ 217 w 224"/>
                    <a:gd name="T51" fmla="*/ 447 h 448"/>
                    <a:gd name="T52" fmla="*/ 208 w 224"/>
                    <a:gd name="T53" fmla="*/ 379 h 448"/>
                    <a:gd name="T54" fmla="*/ 210 w 224"/>
                    <a:gd name="T55" fmla="*/ 288 h 448"/>
                    <a:gd name="T56" fmla="*/ 192 w 224"/>
                    <a:gd name="T57" fmla="*/ 267 h 448"/>
                    <a:gd name="T58" fmla="*/ 160 w 224"/>
                    <a:gd name="T59" fmla="*/ 271 h 448"/>
                    <a:gd name="T60" fmla="*/ 150 w 224"/>
                    <a:gd name="T61" fmla="*/ 262 h 448"/>
                    <a:gd name="T62" fmla="*/ 143 w 224"/>
                    <a:gd name="T63" fmla="*/ 256 h 448"/>
                    <a:gd name="T64" fmla="*/ 115 w 224"/>
                    <a:gd name="T65" fmla="*/ 266 h 448"/>
                    <a:gd name="T66" fmla="*/ 85 w 224"/>
                    <a:gd name="T67" fmla="*/ 282 h 448"/>
                    <a:gd name="T68" fmla="*/ 69 w 224"/>
                    <a:gd name="T69" fmla="*/ 287 h 448"/>
                    <a:gd name="T70" fmla="*/ 60 w 224"/>
                    <a:gd name="T71" fmla="*/ 283 h 448"/>
                    <a:gd name="T72" fmla="*/ 72 w 224"/>
                    <a:gd name="T73" fmla="*/ 262 h 448"/>
                    <a:gd name="T74" fmla="*/ 104 w 224"/>
                    <a:gd name="T75" fmla="*/ 252 h 448"/>
                    <a:gd name="T76" fmla="*/ 116 w 224"/>
                    <a:gd name="T77" fmla="*/ 240 h 448"/>
                    <a:gd name="T78" fmla="*/ 114 w 224"/>
                    <a:gd name="T79" fmla="*/ 230 h 448"/>
                    <a:gd name="T80" fmla="*/ 91 w 224"/>
                    <a:gd name="T81" fmla="*/ 227 h 448"/>
                    <a:gd name="T82" fmla="*/ 61 w 224"/>
                    <a:gd name="T83" fmla="*/ 215 h 448"/>
                    <a:gd name="T84" fmla="*/ 63 w 224"/>
                    <a:gd name="T85" fmla="*/ 203 h 448"/>
                    <a:gd name="T86" fmla="*/ 80 w 224"/>
                    <a:gd name="T87" fmla="*/ 202 h 448"/>
                    <a:gd name="T88" fmla="*/ 100 w 224"/>
                    <a:gd name="T89" fmla="*/ 207 h 448"/>
                    <a:gd name="T90" fmla="*/ 123 w 224"/>
                    <a:gd name="T91" fmla="*/ 207 h 448"/>
                    <a:gd name="T92" fmla="*/ 127 w 224"/>
                    <a:gd name="T93" fmla="*/ 189 h 448"/>
                    <a:gd name="T94" fmla="*/ 115 w 224"/>
                    <a:gd name="T95" fmla="*/ 172 h 448"/>
                    <a:gd name="T96" fmla="*/ 114 w 224"/>
                    <a:gd name="T97" fmla="*/ 153 h 448"/>
                    <a:gd name="T98" fmla="*/ 122 w 224"/>
                    <a:gd name="T99" fmla="*/ 143 h 448"/>
                    <a:gd name="T100" fmla="*/ 128 w 224"/>
                    <a:gd name="T101" fmla="*/ 158 h 448"/>
                    <a:gd name="T102" fmla="*/ 132 w 224"/>
                    <a:gd name="T103" fmla="*/ 177 h 448"/>
                    <a:gd name="T104" fmla="*/ 144 w 224"/>
                    <a:gd name="T105" fmla="*/ 180 h 448"/>
                    <a:gd name="T106" fmla="*/ 147 w 224"/>
                    <a:gd name="T107" fmla="*/ 167 h 448"/>
                    <a:gd name="T108" fmla="*/ 147 w 224"/>
                    <a:gd name="T109" fmla="*/ 145 h 448"/>
                    <a:gd name="T110" fmla="*/ 144 w 224"/>
                    <a:gd name="T111" fmla="*/ 120 h 448"/>
                    <a:gd name="T112" fmla="*/ 142 w 224"/>
                    <a:gd name="T113" fmla="*/ 55 h 448"/>
                    <a:gd name="T114" fmla="*/ 102 w 224"/>
                    <a:gd name="T115" fmla="*/ 0 h 4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4"/>
                    <a:gd name="T175" fmla="*/ 0 h 448"/>
                    <a:gd name="T176" fmla="*/ 224 w 224"/>
                    <a:gd name="T177" fmla="*/ 448 h 4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4" h="448">
                      <a:moveTo>
                        <a:pt x="84" y="3"/>
                      </a:moveTo>
                      <a:lnTo>
                        <a:pt x="74" y="8"/>
                      </a:lnTo>
                      <a:lnTo>
                        <a:pt x="66" y="16"/>
                      </a:lnTo>
                      <a:lnTo>
                        <a:pt x="60" y="26"/>
                      </a:lnTo>
                      <a:lnTo>
                        <a:pt x="55" y="38"/>
                      </a:lnTo>
                      <a:lnTo>
                        <a:pt x="51" y="51"/>
                      </a:lnTo>
                      <a:lnTo>
                        <a:pt x="49" y="65"/>
                      </a:lnTo>
                      <a:lnTo>
                        <a:pt x="48" y="78"/>
                      </a:lnTo>
                      <a:lnTo>
                        <a:pt x="47" y="92"/>
                      </a:lnTo>
                      <a:lnTo>
                        <a:pt x="47" y="104"/>
                      </a:lnTo>
                      <a:lnTo>
                        <a:pt x="47" y="114"/>
                      </a:lnTo>
                      <a:lnTo>
                        <a:pt x="48" y="118"/>
                      </a:lnTo>
                      <a:lnTo>
                        <a:pt x="49" y="121"/>
                      </a:lnTo>
                      <a:lnTo>
                        <a:pt x="50" y="124"/>
                      </a:lnTo>
                      <a:lnTo>
                        <a:pt x="51" y="125"/>
                      </a:lnTo>
                      <a:lnTo>
                        <a:pt x="52" y="127"/>
                      </a:lnTo>
                      <a:lnTo>
                        <a:pt x="53" y="129"/>
                      </a:lnTo>
                      <a:lnTo>
                        <a:pt x="53" y="130"/>
                      </a:lnTo>
                      <a:lnTo>
                        <a:pt x="53" y="131"/>
                      </a:lnTo>
                      <a:lnTo>
                        <a:pt x="53" y="132"/>
                      </a:lnTo>
                      <a:lnTo>
                        <a:pt x="52" y="134"/>
                      </a:lnTo>
                      <a:lnTo>
                        <a:pt x="48" y="136"/>
                      </a:lnTo>
                      <a:lnTo>
                        <a:pt x="45" y="136"/>
                      </a:lnTo>
                      <a:lnTo>
                        <a:pt x="43" y="135"/>
                      </a:lnTo>
                      <a:lnTo>
                        <a:pt x="40" y="133"/>
                      </a:lnTo>
                      <a:lnTo>
                        <a:pt x="38" y="131"/>
                      </a:lnTo>
                      <a:lnTo>
                        <a:pt x="35" y="131"/>
                      </a:lnTo>
                      <a:lnTo>
                        <a:pt x="32" y="134"/>
                      </a:lnTo>
                      <a:lnTo>
                        <a:pt x="30" y="139"/>
                      </a:lnTo>
                      <a:lnTo>
                        <a:pt x="27" y="149"/>
                      </a:lnTo>
                      <a:lnTo>
                        <a:pt x="24" y="164"/>
                      </a:lnTo>
                      <a:lnTo>
                        <a:pt x="24" y="167"/>
                      </a:lnTo>
                      <a:lnTo>
                        <a:pt x="24" y="171"/>
                      </a:lnTo>
                      <a:lnTo>
                        <a:pt x="23" y="176"/>
                      </a:lnTo>
                      <a:lnTo>
                        <a:pt x="23" y="180"/>
                      </a:lnTo>
                      <a:lnTo>
                        <a:pt x="23" y="184"/>
                      </a:lnTo>
                      <a:lnTo>
                        <a:pt x="23" y="189"/>
                      </a:lnTo>
                      <a:lnTo>
                        <a:pt x="23" y="194"/>
                      </a:lnTo>
                      <a:lnTo>
                        <a:pt x="22" y="199"/>
                      </a:lnTo>
                      <a:lnTo>
                        <a:pt x="21" y="204"/>
                      </a:lnTo>
                      <a:lnTo>
                        <a:pt x="20" y="210"/>
                      </a:lnTo>
                      <a:lnTo>
                        <a:pt x="18" y="215"/>
                      </a:lnTo>
                      <a:lnTo>
                        <a:pt x="16" y="221"/>
                      </a:lnTo>
                      <a:lnTo>
                        <a:pt x="13" y="227"/>
                      </a:lnTo>
                      <a:lnTo>
                        <a:pt x="10" y="234"/>
                      </a:lnTo>
                      <a:lnTo>
                        <a:pt x="7" y="240"/>
                      </a:lnTo>
                      <a:lnTo>
                        <a:pt x="5" y="246"/>
                      </a:lnTo>
                      <a:lnTo>
                        <a:pt x="2" y="253"/>
                      </a:lnTo>
                      <a:lnTo>
                        <a:pt x="1" y="259"/>
                      </a:lnTo>
                      <a:lnTo>
                        <a:pt x="0" y="264"/>
                      </a:lnTo>
                      <a:lnTo>
                        <a:pt x="0" y="269"/>
                      </a:lnTo>
                      <a:lnTo>
                        <a:pt x="1" y="273"/>
                      </a:lnTo>
                      <a:lnTo>
                        <a:pt x="2" y="275"/>
                      </a:lnTo>
                      <a:lnTo>
                        <a:pt x="3" y="276"/>
                      </a:lnTo>
                      <a:lnTo>
                        <a:pt x="5" y="276"/>
                      </a:lnTo>
                      <a:lnTo>
                        <a:pt x="7" y="276"/>
                      </a:lnTo>
                      <a:lnTo>
                        <a:pt x="8" y="275"/>
                      </a:lnTo>
                      <a:lnTo>
                        <a:pt x="10" y="275"/>
                      </a:lnTo>
                      <a:lnTo>
                        <a:pt x="11" y="275"/>
                      </a:lnTo>
                      <a:lnTo>
                        <a:pt x="13" y="277"/>
                      </a:lnTo>
                      <a:lnTo>
                        <a:pt x="13" y="280"/>
                      </a:lnTo>
                      <a:lnTo>
                        <a:pt x="14" y="281"/>
                      </a:lnTo>
                      <a:lnTo>
                        <a:pt x="14" y="283"/>
                      </a:lnTo>
                      <a:lnTo>
                        <a:pt x="14" y="284"/>
                      </a:lnTo>
                      <a:lnTo>
                        <a:pt x="14" y="286"/>
                      </a:lnTo>
                      <a:lnTo>
                        <a:pt x="14" y="287"/>
                      </a:lnTo>
                      <a:lnTo>
                        <a:pt x="13" y="288"/>
                      </a:lnTo>
                      <a:lnTo>
                        <a:pt x="12" y="290"/>
                      </a:lnTo>
                      <a:lnTo>
                        <a:pt x="12" y="292"/>
                      </a:lnTo>
                      <a:lnTo>
                        <a:pt x="11" y="294"/>
                      </a:lnTo>
                      <a:lnTo>
                        <a:pt x="10" y="297"/>
                      </a:lnTo>
                      <a:lnTo>
                        <a:pt x="10" y="305"/>
                      </a:lnTo>
                      <a:lnTo>
                        <a:pt x="9" y="312"/>
                      </a:lnTo>
                      <a:lnTo>
                        <a:pt x="9" y="319"/>
                      </a:lnTo>
                      <a:lnTo>
                        <a:pt x="9" y="325"/>
                      </a:lnTo>
                      <a:lnTo>
                        <a:pt x="10" y="331"/>
                      </a:lnTo>
                      <a:lnTo>
                        <a:pt x="13" y="336"/>
                      </a:lnTo>
                      <a:lnTo>
                        <a:pt x="17" y="341"/>
                      </a:lnTo>
                      <a:lnTo>
                        <a:pt x="23" y="345"/>
                      </a:lnTo>
                      <a:lnTo>
                        <a:pt x="31" y="349"/>
                      </a:lnTo>
                      <a:lnTo>
                        <a:pt x="42" y="352"/>
                      </a:lnTo>
                      <a:lnTo>
                        <a:pt x="46" y="353"/>
                      </a:lnTo>
                      <a:lnTo>
                        <a:pt x="48" y="354"/>
                      </a:lnTo>
                      <a:lnTo>
                        <a:pt x="51" y="355"/>
                      </a:lnTo>
                      <a:lnTo>
                        <a:pt x="53" y="357"/>
                      </a:lnTo>
                      <a:lnTo>
                        <a:pt x="55" y="358"/>
                      </a:lnTo>
                      <a:lnTo>
                        <a:pt x="58" y="361"/>
                      </a:lnTo>
                      <a:lnTo>
                        <a:pt x="62" y="364"/>
                      </a:lnTo>
                      <a:lnTo>
                        <a:pt x="67" y="369"/>
                      </a:lnTo>
                      <a:lnTo>
                        <a:pt x="73" y="375"/>
                      </a:lnTo>
                      <a:lnTo>
                        <a:pt x="82" y="383"/>
                      </a:lnTo>
                      <a:lnTo>
                        <a:pt x="84" y="384"/>
                      </a:lnTo>
                      <a:lnTo>
                        <a:pt x="86" y="385"/>
                      </a:lnTo>
                      <a:lnTo>
                        <a:pt x="89" y="386"/>
                      </a:lnTo>
                      <a:lnTo>
                        <a:pt x="91" y="388"/>
                      </a:lnTo>
                      <a:lnTo>
                        <a:pt x="94" y="389"/>
                      </a:lnTo>
                      <a:lnTo>
                        <a:pt x="98" y="389"/>
                      </a:lnTo>
                      <a:lnTo>
                        <a:pt x="101" y="390"/>
                      </a:lnTo>
                      <a:lnTo>
                        <a:pt x="105" y="391"/>
                      </a:lnTo>
                      <a:lnTo>
                        <a:pt x="109" y="391"/>
                      </a:lnTo>
                      <a:lnTo>
                        <a:pt x="113" y="392"/>
                      </a:lnTo>
                      <a:lnTo>
                        <a:pt x="115" y="391"/>
                      </a:lnTo>
                      <a:lnTo>
                        <a:pt x="117" y="391"/>
                      </a:lnTo>
                      <a:lnTo>
                        <a:pt x="119" y="391"/>
                      </a:lnTo>
                      <a:lnTo>
                        <a:pt x="122" y="391"/>
                      </a:lnTo>
                      <a:lnTo>
                        <a:pt x="123" y="391"/>
                      </a:lnTo>
                      <a:lnTo>
                        <a:pt x="125" y="392"/>
                      </a:lnTo>
                      <a:lnTo>
                        <a:pt x="126" y="393"/>
                      </a:lnTo>
                      <a:lnTo>
                        <a:pt x="127" y="394"/>
                      </a:lnTo>
                      <a:lnTo>
                        <a:pt x="128" y="396"/>
                      </a:lnTo>
                      <a:lnTo>
                        <a:pt x="128" y="398"/>
                      </a:lnTo>
                      <a:lnTo>
                        <a:pt x="127" y="400"/>
                      </a:lnTo>
                      <a:lnTo>
                        <a:pt x="127" y="402"/>
                      </a:lnTo>
                      <a:lnTo>
                        <a:pt x="126" y="404"/>
                      </a:lnTo>
                      <a:lnTo>
                        <a:pt x="125" y="404"/>
                      </a:lnTo>
                      <a:lnTo>
                        <a:pt x="125" y="405"/>
                      </a:lnTo>
                      <a:lnTo>
                        <a:pt x="125" y="406"/>
                      </a:lnTo>
                      <a:lnTo>
                        <a:pt x="125" y="407"/>
                      </a:lnTo>
                      <a:lnTo>
                        <a:pt x="127" y="409"/>
                      </a:lnTo>
                      <a:lnTo>
                        <a:pt x="128" y="411"/>
                      </a:lnTo>
                      <a:lnTo>
                        <a:pt x="131" y="414"/>
                      </a:lnTo>
                      <a:lnTo>
                        <a:pt x="136" y="418"/>
                      </a:lnTo>
                      <a:lnTo>
                        <a:pt x="143" y="423"/>
                      </a:lnTo>
                      <a:lnTo>
                        <a:pt x="151" y="429"/>
                      </a:lnTo>
                      <a:lnTo>
                        <a:pt x="162" y="435"/>
                      </a:lnTo>
                      <a:lnTo>
                        <a:pt x="173" y="440"/>
                      </a:lnTo>
                      <a:lnTo>
                        <a:pt x="185" y="445"/>
                      </a:lnTo>
                      <a:lnTo>
                        <a:pt x="196" y="447"/>
                      </a:lnTo>
                      <a:lnTo>
                        <a:pt x="207" y="448"/>
                      </a:lnTo>
                      <a:lnTo>
                        <a:pt x="217" y="447"/>
                      </a:lnTo>
                      <a:lnTo>
                        <a:pt x="224" y="442"/>
                      </a:lnTo>
                      <a:lnTo>
                        <a:pt x="219" y="432"/>
                      </a:lnTo>
                      <a:lnTo>
                        <a:pt x="214" y="417"/>
                      </a:lnTo>
                      <a:lnTo>
                        <a:pt x="210" y="399"/>
                      </a:lnTo>
                      <a:lnTo>
                        <a:pt x="208" y="379"/>
                      </a:lnTo>
                      <a:lnTo>
                        <a:pt x="206" y="358"/>
                      </a:lnTo>
                      <a:lnTo>
                        <a:pt x="205" y="337"/>
                      </a:lnTo>
                      <a:lnTo>
                        <a:pt x="206" y="318"/>
                      </a:lnTo>
                      <a:lnTo>
                        <a:pt x="207" y="301"/>
                      </a:lnTo>
                      <a:lnTo>
                        <a:pt x="210" y="288"/>
                      </a:lnTo>
                      <a:lnTo>
                        <a:pt x="214" y="279"/>
                      </a:lnTo>
                      <a:lnTo>
                        <a:pt x="210" y="273"/>
                      </a:lnTo>
                      <a:lnTo>
                        <a:pt x="205" y="270"/>
                      </a:lnTo>
                      <a:lnTo>
                        <a:pt x="199" y="268"/>
                      </a:lnTo>
                      <a:lnTo>
                        <a:pt x="192" y="267"/>
                      </a:lnTo>
                      <a:lnTo>
                        <a:pt x="185" y="268"/>
                      </a:lnTo>
                      <a:lnTo>
                        <a:pt x="178" y="269"/>
                      </a:lnTo>
                      <a:lnTo>
                        <a:pt x="172" y="270"/>
                      </a:lnTo>
                      <a:lnTo>
                        <a:pt x="165" y="271"/>
                      </a:lnTo>
                      <a:lnTo>
                        <a:pt x="160" y="271"/>
                      </a:lnTo>
                      <a:lnTo>
                        <a:pt x="155" y="271"/>
                      </a:lnTo>
                      <a:lnTo>
                        <a:pt x="153" y="268"/>
                      </a:lnTo>
                      <a:lnTo>
                        <a:pt x="152" y="266"/>
                      </a:lnTo>
                      <a:lnTo>
                        <a:pt x="151" y="264"/>
                      </a:lnTo>
                      <a:lnTo>
                        <a:pt x="150" y="262"/>
                      </a:lnTo>
                      <a:lnTo>
                        <a:pt x="150" y="260"/>
                      </a:lnTo>
                      <a:lnTo>
                        <a:pt x="149" y="258"/>
                      </a:lnTo>
                      <a:lnTo>
                        <a:pt x="148" y="257"/>
                      </a:lnTo>
                      <a:lnTo>
                        <a:pt x="146" y="256"/>
                      </a:lnTo>
                      <a:lnTo>
                        <a:pt x="143" y="256"/>
                      </a:lnTo>
                      <a:lnTo>
                        <a:pt x="138" y="257"/>
                      </a:lnTo>
                      <a:lnTo>
                        <a:pt x="133" y="258"/>
                      </a:lnTo>
                      <a:lnTo>
                        <a:pt x="128" y="260"/>
                      </a:lnTo>
                      <a:lnTo>
                        <a:pt x="122" y="263"/>
                      </a:lnTo>
                      <a:lnTo>
                        <a:pt x="115" y="266"/>
                      </a:lnTo>
                      <a:lnTo>
                        <a:pt x="109" y="270"/>
                      </a:lnTo>
                      <a:lnTo>
                        <a:pt x="103" y="273"/>
                      </a:lnTo>
                      <a:lnTo>
                        <a:pt x="96" y="276"/>
                      </a:lnTo>
                      <a:lnTo>
                        <a:pt x="91" y="280"/>
                      </a:lnTo>
                      <a:lnTo>
                        <a:pt x="85" y="282"/>
                      </a:lnTo>
                      <a:lnTo>
                        <a:pt x="81" y="284"/>
                      </a:lnTo>
                      <a:lnTo>
                        <a:pt x="77" y="285"/>
                      </a:lnTo>
                      <a:lnTo>
                        <a:pt x="74" y="286"/>
                      </a:lnTo>
                      <a:lnTo>
                        <a:pt x="71" y="287"/>
                      </a:lnTo>
                      <a:lnTo>
                        <a:pt x="69" y="287"/>
                      </a:lnTo>
                      <a:lnTo>
                        <a:pt x="66" y="287"/>
                      </a:lnTo>
                      <a:lnTo>
                        <a:pt x="64" y="287"/>
                      </a:lnTo>
                      <a:lnTo>
                        <a:pt x="63" y="286"/>
                      </a:lnTo>
                      <a:lnTo>
                        <a:pt x="61" y="285"/>
                      </a:lnTo>
                      <a:lnTo>
                        <a:pt x="60" y="283"/>
                      </a:lnTo>
                      <a:lnTo>
                        <a:pt x="60" y="281"/>
                      </a:lnTo>
                      <a:lnTo>
                        <a:pt x="60" y="274"/>
                      </a:lnTo>
                      <a:lnTo>
                        <a:pt x="63" y="269"/>
                      </a:lnTo>
                      <a:lnTo>
                        <a:pt x="67" y="265"/>
                      </a:lnTo>
                      <a:lnTo>
                        <a:pt x="72" y="262"/>
                      </a:lnTo>
                      <a:lnTo>
                        <a:pt x="78" y="260"/>
                      </a:lnTo>
                      <a:lnTo>
                        <a:pt x="85" y="258"/>
                      </a:lnTo>
                      <a:lnTo>
                        <a:pt x="91" y="256"/>
                      </a:lnTo>
                      <a:lnTo>
                        <a:pt x="98" y="254"/>
                      </a:lnTo>
                      <a:lnTo>
                        <a:pt x="104" y="252"/>
                      </a:lnTo>
                      <a:lnTo>
                        <a:pt x="109" y="248"/>
                      </a:lnTo>
                      <a:lnTo>
                        <a:pt x="111" y="246"/>
                      </a:lnTo>
                      <a:lnTo>
                        <a:pt x="113" y="244"/>
                      </a:lnTo>
                      <a:lnTo>
                        <a:pt x="115" y="242"/>
                      </a:lnTo>
                      <a:lnTo>
                        <a:pt x="116" y="240"/>
                      </a:lnTo>
                      <a:lnTo>
                        <a:pt x="117" y="238"/>
                      </a:lnTo>
                      <a:lnTo>
                        <a:pt x="118" y="236"/>
                      </a:lnTo>
                      <a:lnTo>
                        <a:pt x="117" y="234"/>
                      </a:lnTo>
                      <a:lnTo>
                        <a:pt x="116" y="232"/>
                      </a:lnTo>
                      <a:lnTo>
                        <a:pt x="114" y="230"/>
                      </a:lnTo>
                      <a:lnTo>
                        <a:pt x="111" y="229"/>
                      </a:lnTo>
                      <a:lnTo>
                        <a:pt x="108" y="228"/>
                      </a:lnTo>
                      <a:lnTo>
                        <a:pt x="103" y="228"/>
                      </a:lnTo>
                      <a:lnTo>
                        <a:pt x="98" y="227"/>
                      </a:lnTo>
                      <a:lnTo>
                        <a:pt x="91" y="227"/>
                      </a:lnTo>
                      <a:lnTo>
                        <a:pt x="84" y="226"/>
                      </a:lnTo>
                      <a:lnTo>
                        <a:pt x="77" y="224"/>
                      </a:lnTo>
                      <a:lnTo>
                        <a:pt x="70" y="222"/>
                      </a:lnTo>
                      <a:lnTo>
                        <a:pt x="65" y="219"/>
                      </a:lnTo>
                      <a:lnTo>
                        <a:pt x="61" y="215"/>
                      </a:lnTo>
                      <a:lnTo>
                        <a:pt x="58" y="210"/>
                      </a:lnTo>
                      <a:lnTo>
                        <a:pt x="58" y="208"/>
                      </a:lnTo>
                      <a:lnTo>
                        <a:pt x="59" y="206"/>
                      </a:lnTo>
                      <a:lnTo>
                        <a:pt x="61" y="205"/>
                      </a:lnTo>
                      <a:lnTo>
                        <a:pt x="63" y="203"/>
                      </a:lnTo>
                      <a:lnTo>
                        <a:pt x="66" y="203"/>
                      </a:lnTo>
                      <a:lnTo>
                        <a:pt x="69" y="202"/>
                      </a:lnTo>
                      <a:lnTo>
                        <a:pt x="72" y="202"/>
                      </a:lnTo>
                      <a:lnTo>
                        <a:pt x="76" y="202"/>
                      </a:lnTo>
                      <a:lnTo>
                        <a:pt x="80" y="202"/>
                      </a:lnTo>
                      <a:lnTo>
                        <a:pt x="83" y="202"/>
                      </a:lnTo>
                      <a:lnTo>
                        <a:pt x="87" y="203"/>
                      </a:lnTo>
                      <a:lnTo>
                        <a:pt x="91" y="204"/>
                      </a:lnTo>
                      <a:lnTo>
                        <a:pt x="96" y="206"/>
                      </a:lnTo>
                      <a:lnTo>
                        <a:pt x="100" y="207"/>
                      </a:lnTo>
                      <a:lnTo>
                        <a:pt x="105" y="208"/>
                      </a:lnTo>
                      <a:lnTo>
                        <a:pt x="110" y="209"/>
                      </a:lnTo>
                      <a:lnTo>
                        <a:pt x="114" y="209"/>
                      </a:lnTo>
                      <a:lnTo>
                        <a:pt x="118" y="209"/>
                      </a:lnTo>
                      <a:lnTo>
                        <a:pt x="123" y="207"/>
                      </a:lnTo>
                      <a:lnTo>
                        <a:pt x="126" y="204"/>
                      </a:lnTo>
                      <a:lnTo>
                        <a:pt x="129" y="200"/>
                      </a:lnTo>
                      <a:lnTo>
                        <a:pt x="130" y="196"/>
                      </a:lnTo>
                      <a:lnTo>
                        <a:pt x="129" y="193"/>
                      </a:lnTo>
                      <a:lnTo>
                        <a:pt x="127" y="189"/>
                      </a:lnTo>
                      <a:lnTo>
                        <a:pt x="125" y="186"/>
                      </a:lnTo>
                      <a:lnTo>
                        <a:pt x="122" y="182"/>
                      </a:lnTo>
                      <a:lnTo>
                        <a:pt x="119" y="179"/>
                      </a:lnTo>
                      <a:lnTo>
                        <a:pt x="117" y="175"/>
                      </a:lnTo>
                      <a:lnTo>
                        <a:pt x="115" y="172"/>
                      </a:lnTo>
                      <a:lnTo>
                        <a:pt x="114" y="168"/>
                      </a:lnTo>
                      <a:lnTo>
                        <a:pt x="113" y="164"/>
                      </a:lnTo>
                      <a:lnTo>
                        <a:pt x="113" y="161"/>
                      </a:lnTo>
                      <a:lnTo>
                        <a:pt x="113" y="157"/>
                      </a:lnTo>
                      <a:lnTo>
                        <a:pt x="114" y="153"/>
                      </a:lnTo>
                      <a:lnTo>
                        <a:pt x="115" y="149"/>
                      </a:lnTo>
                      <a:lnTo>
                        <a:pt x="116" y="146"/>
                      </a:lnTo>
                      <a:lnTo>
                        <a:pt x="117" y="144"/>
                      </a:lnTo>
                      <a:lnTo>
                        <a:pt x="119" y="143"/>
                      </a:lnTo>
                      <a:lnTo>
                        <a:pt x="122" y="143"/>
                      </a:lnTo>
                      <a:lnTo>
                        <a:pt x="124" y="145"/>
                      </a:lnTo>
                      <a:lnTo>
                        <a:pt x="126" y="147"/>
                      </a:lnTo>
                      <a:lnTo>
                        <a:pt x="127" y="150"/>
                      </a:lnTo>
                      <a:lnTo>
                        <a:pt x="128" y="154"/>
                      </a:lnTo>
                      <a:lnTo>
                        <a:pt x="128" y="158"/>
                      </a:lnTo>
                      <a:lnTo>
                        <a:pt x="128" y="163"/>
                      </a:lnTo>
                      <a:lnTo>
                        <a:pt x="128" y="167"/>
                      </a:lnTo>
                      <a:lnTo>
                        <a:pt x="129" y="171"/>
                      </a:lnTo>
                      <a:lnTo>
                        <a:pt x="130" y="174"/>
                      </a:lnTo>
                      <a:lnTo>
                        <a:pt x="132" y="177"/>
                      </a:lnTo>
                      <a:lnTo>
                        <a:pt x="135" y="180"/>
                      </a:lnTo>
                      <a:lnTo>
                        <a:pt x="138" y="181"/>
                      </a:lnTo>
                      <a:lnTo>
                        <a:pt x="141" y="182"/>
                      </a:lnTo>
                      <a:lnTo>
                        <a:pt x="143" y="181"/>
                      </a:lnTo>
                      <a:lnTo>
                        <a:pt x="144" y="180"/>
                      </a:lnTo>
                      <a:lnTo>
                        <a:pt x="146" y="179"/>
                      </a:lnTo>
                      <a:lnTo>
                        <a:pt x="146" y="176"/>
                      </a:lnTo>
                      <a:lnTo>
                        <a:pt x="147" y="174"/>
                      </a:lnTo>
                      <a:lnTo>
                        <a:pt x="147" y="170"/>
                      </a:lnTo>
                      <a:lnTo>
                        <a:pt x="147" y="167"/>
                      </a:lnTo>
                      <a:lnTo>
                        <a:pt x="148" y="163"/>
                      </a:lnTo>
                      <a:lnTo>
                        <a:pt x="148" y="159"/>
                      </a:lnTo>
                      <a:lnTo>
                        <a:pt x="148" y="154"/>
                      </a:lnTo>
                      <a:lnTo>
                        <a:pt x="148" y="150"/>
                      </a:lnTo>
                      <a:lnTo>
                        <a:pt x="147" y="145"/>
                      </a:lnTo>
                      <a:lnTo>
                        <a:pt x="147" y="141"/>
                      </a:lnTo>
                      <a:lnTo>
                        <a:pt x="146" y="136"/>
                      </a:lnTo>
                      <a:lnTo>
                        <a:pt x="145" y="131"/>
                      </a:lnTo>
                      <a:lnTo>
                        <a:pt x="145" y="126"/>
                      </a:lnTo>
                      <a:lnTo>
                        <a:pt x="144" y="120"/>
                      </a:lnTo>
                      <a:lnTo>
                        <a:pt x="144" y="115"/>
                      </a:lnTo>
                      <a:lnTo>
                        <a:pt x="144" y="103"/>
                      </a:lnTo>
                      <a:lnTo>
                        <a:pt x="144" y="89"/>
                      </a:lnTo>
                      <a:lnTo>
                        <a:pt x="143" y="72"/>
                      </a:lnTo>
                      <a:lnTo>
                        <a:pt x="142" y="55"/>
                      </a:lnTo>
                      <a:lnTo>
                        <a:pt x="139" y="38"/>
                      </a:lnTo>
                      <a:lnTo>
                        <a:pt x="134" y="23"/>
                      </a:lnTo>
                      <a:lnTo>
                        <a:pt x="127" y="11"/>
                      </a:lnTo>
                      <a:lnTo>
                        <a:pt x="116" y="3"/>
                      </a:lnTo>
                      <a:lnTo>
                        <a:pt x="102" y="0"/>
                      </a:lnTo>
                      <a:lnTo>
                        <a:pt x="84" y="3"/>
                      </a:lnTo>
                      <a:close/>
                    </a:path>
                  </a:pathLst>
                </a:custGeom>
                <a:solidFill>
                  <a:srgbClr val="F0F0F0"/>
                </a:solidFill>
                <a:ln w="0">
                  <a:solidFill>
                    <a:srgbClr val="F0F0F0"/>
                  </a:solidFill>
                  <a:prstDash val="solid"/>
                  <a:round/>
                  <a:headEnd/>
                  <a:tailEnd/>
                </a:ln>
              </p:spPr>
              <p:txBody>
                <a:bodyPr/>
                <a:lstStyle/>
                <a:p>
                  <a:endParaRPr lang="fr-FR"/>
                </a:p>
              </p:txBody>
            </p:sp>
            <p:sp>
              <p:nvSpPr>
                <p:cNvPr id="5232" name="Freeform 110"/>
                <p:cNvSpPr>
                  <a:spLocks/>
                </p:cNvSpPr>
                <p:nvPr/>
              </p:nvSpPr>
              <p:spPr bwMode="auto">
                <a:xfrm>
                  <a:off x="918" y="2152"/>
                  <a:ext cx="206" cy="435"/>
                </a:xfrm>
                <a:custGeom>
                  <a:avLst/>
                  <a:gdLst>
                    <a:gd name="T0" fmla="*/ 51 w 206"/>
                    <a:gd name="T1" fmla="*/ 39 h 435"/>
                    <a:gd name="T2" fmla="*/ 46 w 206"/>
                    <a:gd name="T3" fmla="*/ 105 h 435"/>
                    <a:gd name="T4" fmla="*/ 51 w 206"/>
                    <a:gd name="T5" fmla="*/ 127 h 435"/>
                    <a:gd name="T6" fmla="*/ 55 w 206"/>
                    <a:gd name="T7" fmla="*/ 134 h 435"/>
                    <a:gd name="T8" fmla="*/ 40 w 206"/>
                    <a:gd name="T9" fmla="*/ 136 h 435"/>
                    <a:gd name="T10" fmla="*/ 25 w 206"/>
                    <a:gd name="T11" fmla="*/ 150 h 435"/>
                    <a:gd name="T12" fmla="*/ 22 w 206"/>
                    <a:gd name="T13" fmla="*/ 180 h 435"/>
                    <a:gd name="T14" fmla="*/ 19 w 206"/>
                    <a:gd name="T15" fmla="*/ 204 h 435"/>
                    <a:gd name="T16" fmla="*/ 9 w 206"/>
                    <a:gd name="T17" fmla="*/ 233 h 435"/>
                    <a:gd name="T18" fmla="*/ 0 w 206"/>
                    <a:gd name="T19" fmla="*/ 261 h 435"/>
                    <a:gd name="T20" fmla="*/ 6 w 206"/>
                    <a:gd name="T21" fmla="*/ 272 h 435"/>
                    <a:gd name="T22" fmla="*/ 14 w 206"/>
                    <a:gd name="T23" fmla="*/ 272 h 435"/>
                    <a:gd name="T24" fmla="*/ 15 w 206"/>
                    <a:gd name="T25" fmla="*/ 283 h 435"/>
                    <a:gd name="T26" fmla="*/ 11 w 206"/>
                    <a:gd name="T27" fmla="*/ 292 h 435"/>
                    <a:gd name="T28" fmla="*/ 9 w 206"/>
                    <a:gd name="T29" fmla="*/ 322 h 435"/>
                    <a:gd name="T30" fmla="*/ 26 w 206"/>
                    <a:gd name="T31" fmla="*/ 342 h 435"/>
                    <a:gd name="T32" fmla="*/ 48 w 206"/>
                    <a:gd name="T33" fmla="*/ 349 h 435"/>
                    <a:gd name="T34" fmla="*/ 71 w 206"/>
                    <a:gd name="T35" fmla="*/ 367 h 435"/>
                    <a:gd name="T36" fmla="*/ 90 w 206"/>
                    <a:gd name="T37" fmla="*/ 379 h 435"/>
                    <a:gd name="T38" fmla="*/ 107 w 206"/>
                    <a:gd name="T39" fmla="*/ 383 h 435"/>
                    <a:gd name="T40" fmla="*/ 119 w 206"/>
                    <a:gd name="T41" fmla="*/ 382 h 435"/>
                    <a:gd name="T42" fmla="*/ 125 w 206"/>
                    <a:gd name="T43" fmla="*/ 387 h 435"/>
                    <a:gd name="T44" fmla="*/ 123 w 206"/>
                    <a:gd name="T45" fmla="*/ 396 h 435"/>
                    <a:gd name="T46" fmla="*/ 126 w 206"/>
                    <a:gd name="T47" fmla="*/ 402 h 435"/>
                    <a:gd name="T48" fmla="*/ 154 w 206"/>
                    <a:gd name="T49" fmla="*/ 423 h 435"/>
                    <a:gd name="T50" fmla="*/ 199 w 206"/>
                    <a:gd name="T51" fmla="*/ 434 h 435"/>
                    <a:gd name="T52" fmla="*/ 197 w 206"/>
                    <a:gd name="T53" fmla="*/ 364 h 435"/>
                    <a:gd name="T54" fmla="*/ 202 w 206"/>
                    <a:gd name="T55" fmla="*/ 286 h 435"/>
                    <a:gd name="T56" fmla="*/ 183 w 206"/>
                    <a:gd name="T57" fmla="*/ 267 h 435"/>
                    <a:gd name="T58" fmla="*/ 151 w 206"/>
                    <a:gd name="T59" fmla="*/ 270 h 435"/>
                    <a:gd name="T60" fmla="*/ 143 w 206"/>
                    <a:gd name="T61" fmla="*/ 260 h 435"/>
                    <a:gd name="T62" fmla="*/ 135 w 206"/>
                    <a:gd name="T63" fmla="*/ 256 h 435"/>
                    <a:gd name="T64" fmla="*/ 105 w 206"/>
                    <a:gd name="T65" fmla="*/ 267 h 435"/>
                    <a:gd name="T66" fmla="*/ 70 w 206"/>
                    <a:gd name="T67" fmla="*/ 286 h 435"/>
                    <a:gd name="T68" fmla="*/ 53 w 206"/>
                    <a:gd name="T69" fmla="*/ 291 h 435"/>
                    <a:gd name="T70" fmla="*/ 44 w 206"/>
                    <a:gd name="T71" fmla="*/ 286 h 435"/>
                    <a:gd name="T72" fmla="*/ 57 w 206"/>
                    <a:gd name="T73" fmla="*/ 263 h 435"/>
                    <a:gd name="T74" fmla="*/ 93 w 206"/>
                    <a:gd name="T75" fmla="*/ 250 h 435"/>
                    <a:gd name="T76" fmla="*/ 105 w 206"/>
                    <a:gd name="T77" fmla="*/ 239 h 435"/>
                    <a:gd name="T78" fmla="*/ 104 w 206"/>
                    <a:gd name="T79" fmla="*/ 231 h 435"/>
                    <a:gd name="T80" fmla="*/ 78 w 206"/>
                    <a:gd name="T81" fmla="*/ 227 h 435"/>
                    <a:gd name="T82" fmla="*/ 44 w 206"/>
                    <a:gd name="T83" fmla="*/ 213 h 435"/>
                    <a:gd name="T84" fmla="*/ 49 w 206"/>
                    <a:gd name="T85" fmla="*/ 200 h 435"/>
                    <a:gd name="T86" fmla="*/ 68 w 206"/>
                    <a:gd name="T87" fmla="*/ 198 h 435"/>
                    <a:gd name="T88" fmla="*/ 90 w 206"/>
                    <a:gd name="T89" fmla="*/ 204 h 435"/>
                    <a:gd name="T90" fmla="*/ 113 w 206"/>
                    <a:gd name="T91" fmla="*/ 204 h 435"/>
                    <a:gd name="T92" fmla="*/ 117 w 206"/>
                    <a:gd name="T93" fmla="*/ 187 h 435"/>
                    <a:gd name="T94" fmla="*/ 103 w 206"/>
                    <a:gd name="T95" fmla="*/ 170 h 435"/>
                    <a:gd name="T96" fmla="*/ 104 w 206"/>
                    <a:gd name="T97" fmla="*/ 148 h 435"/>
                    <a:gd name="T98" fmla="*/ 114 w 206"/>
                    <a:gd name="T99" fmla="*/ 135 h 435"/>
                    <a:gd name="T100" fmla="*/ 121 w 206"/>
                    <a:gd name="T101" fmla="*/ 152 h 435"/>
                    <a:gd name="T102" fmla="*/ 125 w 206"/>
                    <a:gd name="T103" fmla="*/ 174 h 435"/>
                    <a:gd name="T104" fmla="*/ 135 w 206"/>
                    <a:gd name="T105" fmla="*/ 178 h 435"/>
                    <a:gd name="T106" fmla="*/ 138 w 206"/>
                    <a:gd name="T107" fmla="*/ 167 h 435"/>
                    <a:gd name="T108" fmla="*/ 138 w 206"/>
                    <a:gd name="T109" fmla="*/ 147 h 435"/>
                    <a:gd name="T110" fmla="*/ 135 w 206"/>
                    <a:gd name="T111" fmla="*/ 122 h 435"/>
                    <a:gd name="T112" fmla="*/ 133 w 206"/>
                    <a:gd name="T113" fmla="*/ 56 h 435"/>
                    <a:gd name="T114" fmla="*/ 93 w 206"/>
                    <a:gd name="T115" fmla="*/ 0 h 43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6"/>
                    <a:gd name="T175" fmla="*/ 0 h 435"/>
                    <a:gd name="T176" fmla="*/ 206 w 206"/>
                    <a:gd name="T177" fmla="*/ 435 h 43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6" h="435">
                      <a:moveTo>
                        <a:pt x="75" y="4"/>
                      </a:moveTo>
                      <a:lnTo>
                        <a:pt x="67" y="9"/>
                      </a:lnTo>
                      <a:lnTo>
                        <a:pt x="60" y="17"/>
                      </a:lnTo>
                      <a:lnTo>
                        <a:pt x="55" y="27"/>
                      </a:lnTo>
                      <a:lnTo>
                        <a:pt x="51" y="39"/>
                      </a:lnTo>
                      <a:lnTo>
                        <a:pt x="49" y="53"/>
                      </a:lnTo>
                      <a:lnTo>
                        <a:pt x="47" y="66"/>
                      </a:lnTo>
                      <a:lnTo>
                        <a:pt x="46" y="80"/>
                      </a:lnTo>
                      <a:lnTo>
                        <a:pt x="46" y="93"/>
                      </a:lnTo>
                      <a:lnTo>
                        <a:pt x="46" y="105"/>
                      </a:lnTo>
                      <a:lnTo>
                        <a:pt x="46" y="115"/>
                      </a:lnTo>
                      <a:lnTo>
                        <a:pt x="47" y="119"/>
                      </a:lnTo>
                      <a:lnTo>
                        <a:pt x="48" y="122"/>
                      </a:lnTo>
                      <a:lnTo>
                        <a:pt x="49" y="125"/>
                      </a:lnTo>
                      <a:lnTo>
                        <a:pt x="51" y="127"/>
                      </a:lnTo>
                      <a:lnTo>
                        <a:pt x="53" y="129"/>
                      </a:lnTo>
                      <a:lnTo>
                        <a:pt x="54" y="130"/>
                      </a:lnTo>
                      <a:lnTo>
                        <a:pt x="55" y="132"/>
                      </a:lnTo>
                      <a:lnTo>
                        <a:pt x="56" y="133"/>
                      </a:lnTo>
                      <a:lnTo>
                        <a:pt x="55" y="134"/>
                      </a:lnTo>
                      <a:lnTo>
                        <a:pt x="54" y="136"/>
                      </a:lnTo>
                      <a:lnTo>
                        <a:pt x="50" y="139"/>
                      </a:lnTo>
                      <a:lnTo>
                        <a:pt x="46" y="140"/>
                      </a:lnTo>
                      <a:lnTo>
                        <a:pt x="43" y="138"/>
                      </a:lnTo>
                      <a:lnTo>
                        <a:pt x="40" y="136"/>
                      </a:lnTo>
                      <a:lnTo>
                        <a:pt x="37" y="134"/>
                      </a:lnTo>
                      <a:lnTo>
                        <a:pt x="34" y="133"/>
                      </a:lnTo>
                      <a:lnTo>
                        <a:pt x="31" y="135"/>
                      </a:lnTo>
                      <a:lnTo>
                        <a:pt x="28" y="140"/>
                      </a:lnTo>
                      <a:lnTo>
                        <a:pt x="25" y="150"/>
                      </a:lnTo>
                      <a:lnTo>
                        <a:pt x="22" y="165"/>
                      </a:lnTo>
                      <a:lnTo>
                        <a:pt x="22" y="168"/>
                      </a:lnTo>
                      <a:lnTo>
                        <a:pt x="22" y="172"/>
                      </a:lnTo>
                      <a:lnTo>
                        <a:pt x="22" y="176"/>
                      </a:lnTo>
                      <a:lnTo>
                        <a:pt x="22" y="180"/>
                      </a:lnTo>
                      <a:lnTo>
                        <a:pt x="21" y="185"/>
                      </a:lnTo>
                      <a:lnTo>
                        <a:pt x="21" y="189"/>
                      </a:lnTo>
                      <a:lnTo>
                        <a:pt x="21" y="194"/>
                      </a:lnTo>
                      <a:lnTo>
                        <a:pt x="20" y="199"/>
                      </a:lnTo>
                      <a:lnTo>
                        <a:pt x="19" y="204"/>
                      </a:lnTo>
                      <a:lnTo>
                        <a:pt x="18" y="209"/>
                      </a:lnTo>
                      <a:lnTo>
                        <a:pt x="17" y="215"/>
                      </a:lnTo>
                      <a:lnTo>
                        <a:pt x="15" y="221"/>
                      </a:lnTo>
                      <a:lnTo>
                        <a:pt x="12" y="227"/>
                      </a:lnTo>
                      <a:lnTo>
                        <a:pt x="9" y="233"/>
                      </a:lnTo>
                      <a:lnTo>
                        <a:pt x="7" y="239"/>
                      </a:lnTo>
                      <a:lnTo>
                        <a:pt x="4" y="244"/>
                      </a:lnTo>
                      <a:lnTo>
                        <a:pt x="2" y="250"/>
                      </a:lnTo>
                      <a:lnTo>
                        <a:pt x="1" y="256"/>
                      </a:lnTo>
                      <a:lnTo>
                        <a:pt x="0" y="261"/>
                      </a:lnTo>
                      <a:lnTo>
                        <a:pt x="0" y="266"/>
                      </a:lnTo>
                      <a:lnTo>
                        <a:pt x="1" y="270"/>
                      </a:lnTo>
                      <a:lnTo>
                        <a:pt x="2" y="271"/>
                      </a:lnTo>
                      <a:lnTo>
                        <a:pt x="4" y="272"/>
                      </a:lnTo>
                      <a:lnTo>
                        <a:pt x="6" y="272"/>
                      </a:lnTo>
                      <a:lnTo>
                        <a:pt x="8" y="271"/>
                      </a:lnTo>
                      <a:lnTo>
                        <a:pt x="10" y="270"/>
                      </a:lnTo>
                      <a:lnTo>
                        <a:pt x="11" y="270"/>
                      </a:lnTo>
                      <a:lnTo>
                        <a:pt x="13" y="270"/>
                      </a:lnTo>
                      <a:lnTo>
                        <a:pt x="14" y="272"/>
                      </a:lnTo>
                      <a:lnTo>
                        <a:pt x="15" y="276"/>
                      </a:lnTo>
                      <a:lnTo>
                        <a:pt x="15" y="278"/>
                      </a:lnTo>
                      <a:lnTo>
                        <a:pt x="15" y="280"/>
                      </a:lnTo>
                      <a:lnTo>
                        <a:pt x="15" y="281"/>
                      </a:lnTo>
                      <a:lnTo>
                        <a:pt x="15" y="283"/>
                      </a:lnTo>
                      <a:lnTo>
                        <a:pt x="15" y="285"/>
                      </a:lnTo>
                      <a:lnTo>
                        <a:pt x="14" y="286"/>
                      </a:lnTo>
                      <a:lnTo>
                        <a:pt x="13" y="288"/>
                      </a:lnTo>
                      <a:lnTo>
                        <a:pt x="12" y="290"/>
                      </a:lnTo>
                      <a:lnTo>
                        <a:pt x="11" y="292"/>
                      </a:lnTo>
                      <a:lnTo>
                        <a:pt x="10" y="295"/>
                      </a:lnTo>
                      <a:lnTo>
                        <a:pt x="10" y="302"/>
                      </a:lnTo>
                      <a:lnTo>
                        <a:pt x="9" y="310"/>
                      </a:lnTo>
                      <a:lnTo>
                        <a:pt x="9" y="316"/>
                      </a:lnTo>
                      <a:lnTo>
                        <a:pt x="9" y="322"/>
                      </a:lnTo>
                      <a:lnTo>
                        <a:pt x="9" y="328"/>
                      </a:lnTo>
                      <a:lnTo>
                        <a:pt x="11" y="333"/>
                      </a:lnTo>
                      <a:lnTo>
                        <a:pt x="14" y="337"/>
                      </a:lnTo>
                      <a:lnTo>
                        <a:pt x="19" y="340"/>
                      </a:lnTo>
                      <a:lnTo>
                        <a:pt x="26" y="342"/>
                      </a:lnTo>
                      <a:lnTo>
                        <a:pt x="35" y="344"/>
                      </a:lnTo>
                      <a:lnTo>
                        <a:pt x="39" y="346"/>
                      </a:lnTo>
                      <a:lnTo>
                        <a:pt x="42" y="347"/>
                      </a:lnTo>
                      <a:lnTo>
                        <a:pt x="45" y="348"/>
                      </a:lnTo>
                      <a:lnTo>
                        <a:pt x="48" y="349"/>
                      </a:lnTo>
                      <a:lnTo>
                        <a:pt x="51" y="351"/>
                      </a:lnTo>
                      <a:lnTo>
                        <a:pt x="55" y="353"/>
                      </a:lnTo>
                      <a:lnTo>
                        <a:pt x="59" y="357"/>
                      </a:lnTo>
                      <a:lnTo>
                        <a:pt x="65" y="361"/>
                      </a:lnTo>
                      <a:lnTo>
                        <a:pt x="71" y="367"/>
                      </a:lnTo>
                      <a:lnTo>
                        <a:pt x="80" y="375"/>
                      </a:lnTo>
                      <a:lnTo>
                        <a:pt x="82" y="376"/>
                      </a:lnTo>
                      <a:lnTo>
                        <a:pt x="85" y="377"/>
                      </a:lnTo>
                      <a:lnTo>
                        <a:pt x="87" y="378"/>
                      </a:lnTo>
                      <a:lnTo>
                        <a:pt x="90" y="379"/>
                      </a:lnTo>
                      <a:lnTo>
                        <a:pt x="93" y="380"/>
                      </a:lnTo>
                      <a:lnTo>
                        <a:pt x="96" y="381"/>
                      </a:lnTo>
                      <a:lnTo>
                        <a:pt x="99" y="382"/>
                      </a:lnTo>
                      <a:lnTo>
                        <a:pt x="103" y="382"/>
                      </a:lnTo>
                      <a:lnTo>
                        <a:pt x="107" y="383"/>
                      </a:lnTo>
                      <a:lnTo>
                        <a:pt x="111" y="383"/>
                      </a:lnTo>
                      <a:lnTo>
                        <a:pt x="113" y="382"/>
                      </a:lnTo>
                      <a:lnTo>
                        <a:pt x="115" y="382"/>
                      </a:lnTo>
                      <a:lnTo>
                        <a:pt x="117" y="382"/>
                      </a:lnTo>
                      <a:lnTo>
                        <a:pt x="119" y="382"/>
                      </a:lnTo>
                      <a:lnTo>
                        <a:pt x="121" y="383"/>
                      </a:lnTo>
                      <a:lnTo>
                        <a:pt x="122" y="383"/>
                      </a:lnTo>
                      <a:lnTo>
                        <a:pt x="123" y="384"/>
                      </a:lnTo>
                      <a:lnTo>
                        <a:pt x="124" y="386"/>
                      </a:lnTo>
                      <a:lnTo>
                        <a:pt x="125" y="387"/>
                      </a:lnTo>
                      <a:lnTo>
                        <a:pt x="125" y="390"/>
                      </a:lnTo>
                      <a:lnTo>
                        <a:pt x="124" y="392"/>
                      </a:lnTo>
                      <a:lnTo>
                        <a:pt x="124" y="394"/>
                      </a:lnTo>
                      <a:lnTo>
                        <a:pt x="123" y="395"/>
                      </a:lnTo>
                      <a:lnTo>
                        <a:pt x="123" y="396"/>
                      </a:lnTo>
                      <a:lnTo>
                        <a:pt x="122" y="397"/>
                      </a:lnTo>
                      <a:lnTo>
                        <a:pt x="122" y="398"/>
                      </a:lnTo>
                      <a:lnTo>
                        <a:pt x="123" y="399"/>
                      </a:lnTo>
                      <a:lnTo>
                        <a:pt x="124" y="400"/>
                      </a:lnTo>
                      <a:lnTo>
                        <a:pt x="126" y="402"/>
                      </a:lnTo>
                      <a:lnTo>
                        <a:pt x="128" y="405"/>
                      </a:lnTo>
                      <a:lnTo>
                        <a:pt x="132" y="409"/>
                      </a:lnTo>
                      <a:lnTo>
                        <a:pt x="138" y="413"/>
                      </a:lnTo>
                      <a:lnTo>
                        <a:pt x="146" y="418"/>
                      </a:lnTo>
                      <a:lnTo>
                        <a:pt x="154" y="423"/>
                      </a:lnTo>
                      <a:lnTo>
                        <a:pt x="164" y="428"/>
                      </a:lnTo>
                      <a:lnTo>
                        <a:pt x="173" y="432"/>
                      </a:lnTo>
                      <a:lnTo>
                        <a:pt x="183" y="434"/>
                      </a:lnTo>
                      <a:lnTo>
                        <a:pt x="192" y="435"/>
                      </a:lnTo>
                      <a:lnTo>
                        <a:pt x="199" y="434"/>
                      </a:lnTo>
                      <a:lnTo>
                        <a:pt x="206" y="430"/>
                      </a:lnTo>
                      <a:lnTo>
                        <a:pt x="203" y="417"/>
                      </a:lnTo>
                      <a:lnTo>
                        <a:pt x="200" y="401"/>
                      </a:lnTo>
                      <a:lnTo>
                        <a:pt x="198" y="383"/>
                      </a:lnTo>
                      <a:lnTo>
                        <a:pt x="197" y="364"/>
                      </a:lnTo>
                      <a:lnTo>
                        <a:pt x="197" y="345"/>
                      </a:lnTo>
                      <a:lnTo>
                        <a:pt x="197" y="327"/>
                      </a:lnTo>
                      <a:lnTo>
                        <a:pt x="198" y="310"/>
                      </a:lnTo>
                      <a:lnTo>
                        <a:pt x="200" y="296"/>
                      </a:lnTo>
                      <a:lnTo>
                        <a:pt x="202" y="286"/>
                      </a:lnTo>
                      <a:lnTo>
                        <a:pt x="205" y="279"/>
                      </a:lnTo>
                      <a:lnTo>
                        <a:pt x="201" y="274"/>
                      </a:lnTo>
                      <a:lnTo>
                        <a:pt x="196" y="270"/>
                      </a:lnTo>
                      <a:lnTo>
                        <a:pt x="190" y="268"/>
                      </a:lnTo>
                      <a:lnTo>
                        <a:pt x="183" y="267"/>
                      </a:lnTo>
                      <a:lnTo>
                        <a:pt x="176" y="267"/>
                      </a:lnTo>
                      <a:lnTo>
                        <a:pt x="169" y="268"/>
                      </a:lnTo>
                      <a:lnTo>
                        <a:pt x="163" y="269"/>
                      </a:lnTo>
                      <a:lnTo>
                        <a:pt x="157" y="269"/>
                      </a:lnTo>
                      <a:lnTo>
                        <a:pt x="151" y="270"/>
                      </a:lnTo>
                      <a:lnTo>
                        <a:pt x="147" y="269"/>
                      </a:lnTo>
                      <a:lnTo>
                        <a:pt x="145" y="267"/>
                      </a:lnTo>
                      <a:lnTo>
                        <a:pt x="144" y="264"/>
                      </a:lnTo>
                      <a:lnTo>
                        <a:pt x="143" y="262"/>
                      </a:lnTo>
                      <a:lnTo>
                        <a:pt x="143" y="260"/>
                      </a:lnTo>
                      <a:lnTo>
                        <a:pt x="142" y="258"/>
                      </a:lnTo>
                      <a:lnTo>
                        <a:pt x="142" y="257"/>
                      </a:lnTo>
                      <a:lnTo>
                        <a:pt x="140" y="256"/>
                      </a:lnTo>
                      <a:lnTo>
                        <a:pt x="138" y="256"/>
                      </a:lnTo>
                      <a:lnTo>
                        <a:pt x="135" y="256"/>
                      </a:lnTo>
                      <a:lnTo>
                        <a:pt x="131" y="257"/>
                      </a:lnTo>
                      <a:lnTo>
                        <a:pt x="126" y="258"/>
                      </a:lnTo>
                      <a:lnTo>
                        <a:pt x="119" y="260"/>
                      </a:lnTo>
                      <a:lnTo>
                        <a:pt x="112" y="264"/>
                      </a:lnTo>
                      <a:lnTo>
                        <a:pt x="105" y="267"/>
                      </a:lnTo>
                      <a:lnTo>
                        <a:pt x="97" y="272"/>
                      </a:lnTo>
                      <a:lnTo>
                        <a:pt x="90" y="276"/>
                      </a:lnTo>
                      <a:lnTo>
                        <a:pt x="82" y="280"/>
                      </a:lnTo>
                      <a:lnTo>
                        <a:pt x="76" y="283"/>
                      </a:lnTo>
                      <a:lnTo>
                        <a:pt x="70" y="286"/>
                      </a:lnTo>
                      <a:lnTo>
                        <a:pt x="65" y="289"/>
                      </a:lnTo>
                      <a:lnTo>
                        <a:pt x="62" y="290"/>
                      </a:lnTo>
                      <a:lnTo>
                        <a:pt x="58" y="291"/>
                      </a:lnTo>
                      <a:lnTo>
                        <a:pt x="55" y="291"/>
                      </a:lnTo>
                      <a:lnTo>
                        <a:pt x="53" y="291"/>
                      </a:lnTo>
                      <a:lnTo>
                        <a:pt x="50" y="291"/>
                      </a:lnTo>
                      <a:lnTo>
                        <a:pt x="48" y="290"/>
                      </a:lnTo>
                      <a:lnTo>
                        <a:pt x="47" y="289"/>
                      </a:lnTo>
                      <a:lnTo>
                        <a:pt x="45" y="288"/>
                      </a:lnTo>
                      <a:lnTo>
                        <a:pt x="44" y="286"/>
                      </a:lnTo>
                      <a:lnTo>
                        <a:pt x="44" y="284"/>
                      </a:lnTo>
                      <a:lnTo>
                        <a:pt x="44" y="277"/>
                      </a:lnTo>
                      <a:lnTo>
                        <a:pt x="47" y="271"/>
                      </a:lnTo>
                      <a:lnTo>
                        <a:pt x="51" y="267"/>
                      </a:lnTo>
                      <a:lnTo>
                        <a:pt x="57" y="263"/>
                      </a:lnTo>
                      <a:lnTo>
                        <a:pt x="64" y="260"/>
                      </a:lnTo>
                      <a:lnTo>
                        <a:pt x="71" y="257"/>
                      </a:lnTo>
                      <a:lnTo>
                        <a:pt x="79" y="255"/>
                      </a:lnTo>
                      <a:lnTo>
                        <a:pt x="86" y="252"/>
                      </a:lnTo>
                      <a:lnTo>
                        <a:pt x="93" y="250"/>
                      </a:lnTo>
                      <a:lnTo>
                        <a:pt x="98" y="246"/>
                      </a:lnTo>
                      <a:lnTo>
                        <a:pt x="100" y="244"/>
                      </a:lnTo>
                      <a:lnTo>
                        <a:pt x="102" y="242"/>
                      </a:lnTo>
                      <a:lnTo>
                        <a:pt x="104" y="240"/>
                      </a:lnTo>
                      <a:lnTo>
                        <a:pt x="105" y="239"/>
                      </a:lnTo>
                      <a:lnTo>
                        <a:pt x="106" y="237"/>
                      </a:lnTo>
                      <a:lnTo>
                        <a:pt x="107" y="235"/>
                      </a:lnTo>
                      <a:lnTo>
                        <a:pt x="107" y="234"/>
                      </a:lnTo>
                      <a:lnTo>
                        <a:pt x="106" y="232"/>
                      </a:lnTo>
                      <a:lnTo>
                        <a:pt x="104" y="231"/>
                      </a:lnTo>
                      <a:lnTo>
                        <a:pt x="101" y="229"/>
                      </a:lnTo>
                      <a:lnTo>
                        <a:pt x="98" y="229"/>
                      </a:lnTo>
                      <a:lnTo>
                        <a:pt x="93" y="229"/>
                      </a:lnTo>
                      <a:lnTo>
                        <a:pt x="86" y="228"/>
                      </a:lnTo>
                      <a:lnTo>
                        <a:pt x="78" y="227"/>
                      </a:lnTo>
                      <a:lnTo>
                        <a:pt x="70" y="226"/>
                      </a:lnTo>
                      <a:lnTo>
                        <a:pt x="62" y="224"/>
                      </a:lnTo>
                      <a:lnTo>
                        <a:pt x="55" y="221"/>
                      </a:lnTo>
                      <a:lnTo>
                        <a:pt x="49" y="218"/>
                      </a:lnTo>
                      <a:lnTo>
                        <a:pt x="44" y="213"/>
                      </a:lnTo>
                      <a:lnTo>
                        <a:pt x="42" y="206"/>
                      </a:lnTo>
                      <a:lnTo>
                        <a:pt x="43" y="204"/>
                      </a:lnTo>
                      <a:lnTo>
                        <a:pt x="44" y="202"/>
                      </a:lnTo>
                      <a:lnTo>
                        <a:pt x="47" y="201"/>
                      </a:lnTo>
                      <a:lnTo>
                        <a:pt x="49" y="200"/>
                      </a:lnTo>
                      <a:lnTo>
                        <a:pt x="53" y="199"/>
                      </a:lnTo>
                      <a:lnTo>
                        <a:pt x="57" y="198"/>
                      </a:lnTo>
                      <a:lnTo>
                        <a:pt x="60" y="198"/>
                      </a:lnTo>
                      <a:lnTo>
                        <a:pt x="64" y="198"/>
                      </a:lnTo>
                      <a:lnTo>
                        <a:pt x="68" y="198"/>
                      </a:lnTo>
                      <a:lnTo>
                        <a:pt x="72" y="199"/>
                      </a:lnTo>
                      <a:lnTo>
                        <a:pt x="76" y="200"/>
                      </a:lnTo>
                      <a:lnTo>
                        <a:pt x="80" y="201"/>
                      </a:lnTo>
                      <a:lnTo>
                        <a:pt x="85" y="202"/>
                      </a:lnTo>
                      <a:lnTo>
                        <a:pt x="90" y="204"/>
                      </a:lnTo>
                      <a:lnTo>
                        <a:pt x="95" y="205"/>
                      </a:lnTo>
                      <a:lnTo>
                        <a:pt x="100" y="206"/>
                      </a:lnTo>
                      <a:lnTo>
                        <a:pt x="105" y="207"/>
                      </a:lnTo>
                      <a:lnTo>
                        <a:pt x="109" y="206"/>
                      </a:lnTo>
                      <a:lnTo>
                        <a:pt x="113" y="204"/>
                      </a:lnTo>
                      <a:lnTo>
                        <a:pt x="117" y="201"/>
                      </a:lnTo>
                      <a:lnTo>
                        <a:pt x="120" y="198"/>
                      </a:lnTo>
                      <a:lnTo>
                        <a:pt x="120" y="194"/>
                      </a:lnTo>
                      <a:lnTo>
                        <a:pt x="119" y="191"/>
                      </a:lnTo>
                      <a:lnTo>
                        <a:pt x="117" y="187"/>
                      </a:lnTo>
                      <a:lnTo>
                        <a:pt x="115" y="184"/>
                      </a:lnTo>
                      <a:lnTo>
                        <a:pt x="111" y="180"/>
                      </a:lnTo>
                      <a:lnTo>
                        <a:pt x="108" y="177"/>
                      </a:lnTo>
                      <a:lnTo>
                        <a:pt x="105" y="173"/>
                      </a:lnTo>
                      <a:lnTo>
                        <a:pt x="103" y="170"/>
                      </a:lnTo>
                      <a:lnTo>
                        <a:pt x="103" y="166"/>
                      </a:lnTo>
                      <a:lnTo>
                        <a:pt x="102" y="162"/>
                      </a:lnTo>
                      <a:lnTo>
                        <a:pt x="102" y="157"/>
                      </a:lnTo>
                      <a:lnTo>
                        <a:pt x="103" y="152"/>
                      </a:lnTo>
                      <a:lnTo>
                        <a:pt x="104" y="148"/>
                      </a:lnTo>
                      <a:lnTo>
                        <a:pt x="105" y="143"/>
                      </a:lnTo>
                      <a:lnTo>
                        <a:pt x="107" y="140"/>
                      </a:lnTo>
                      <a:lnTo>
                        <a:pt x="109" y="137"/>
                      </a:lnTo>
                      <a:lnTo>
                        <a:pt x="112" y="135"/>
                      </a:lnTo>
                      <a:lnTo>
                        <a:pt x="114" y="135"/>
                      </a:lnTo>
                      <a:lnTo>
                        <a:pt x="117" y="137"/>
                      </a:lnTo>
                      <a:lnTo>
                        <a:pt x="119" y="140"/>
                      </a:lnTo>
                      <a:lnTo>
                        <a:pt x="120" y="143"/>
                      </a:lnTo>
                      <a:lnTo>
                        <a:pt x="121" y="148"/>
                      </a:lnTo>
                      <a:lnTo>
                        <a:pt x="121" y="152"/>
                      </a:lnTo>
                      <a:lnTo>
                        <a:pt x="121" y="157"/>
                      </a:lnTo>
                      <a:lnTo>
                        <a:pt x="121" y="162"/>
                      </a:lnTo>
                      <a:lnTo>
                        <a:pt x="122" y="167"/>
                      </a:lnTo>
                      <a:lnTo>
                        <a:pt x="123" y="171"/>
                      </a:lnTo>
                      <a:lnTo>
                        <a:pt x="125" y="174"/>
                      </a:lnTo>
                      <a:lnTo>
                        <a:pt x="128" y="177"/>
                      </a:lnTo>
                      <a:lnTo>
                        <a:pt x="130" y="178"/>
                      </a:lnTo>
                      <a:lnTo>
                        <a:pt x="133" y="179"/>
                      </a:lnTo>
                      <a:lnTo>
                        <a:pt x="134" y="179"/>
                      </a:lnTo>
                      <a:lnTo>
                        <a:pt x="135" y="178"/>
                      </a:lnTo>
                      <a:lnTo>
                        <a:pt x="136" y="177"/>
                      </a:lnTo>
                      <a:lnTo>
                        <a:pt x="137" y="175"/>
                      </a:lnTo>
                      <a:lnTo>
                        <a:pt x="137" y="173"/>
                      </a:lnTo>
                      <a:lnTo>
                        <a:pt x="138" y="170"/>
                      </a:lnTo>
                      <a:lnTo>
                        <a:pt x="138" y="167"/>
                      </a:lnTo>
                      <a:lnTo>
                        <a:pt x="138" y="163"/>
                      </a:lnTo>
                      <a:lnTo>
                        <a:pt x="139" y="159"/>
                      </a:lnTo>
                      <a:lnTo>
                        <a:pt x="139" y="155"/>
                      </a:lnTo>
                      <a:lnTo>
                        <a:pt x="138" y="151"/>
                      </a:lnTo>
                      <a:lnTo>
                        <a:pt x="138" y="147"/>
                      </a:lnTo>
                      <a:lnTo>
                        <a:pt x="137" y="142"/>
                      </a:lnTo>
                      <a:lnTo>
                        <a:pt x="137" y="137"/>
                      </a:lnTo>
                      <a:lnTo>
                        <a:pt x="136" y="132"/>
                      </a:lnTo>
                      <a:lnTo>
                        <a:pt x="135" y="127"/>
                      </a:lnTo>
                      <a:lnTo>
                        <a:pt x="135" y="122"/>
                      </a:lnTo>
                      <a:lnTo>
                        <a:pt x="135" y="117"/>
                      </a:lnTo>
                      <a:lnTo>
                        <a:pt x="135" y="105"/>
                      </a:lnTo>
                      <a:lnTo>
                        <a:pt x="135" y="90"/>
                      </a:lnTo>
                      <a:lnTo>
                        <a:pt x="134" y="74"/>
                      </a:lnTo>
                      <a:lnTo>
                        <a:pt x="133" y="56"/>
                      </a:lnTo>
                      <a:lnTo>
                        <a:pt x="130" y="40"/>
                      </a:lnTo>
                      <a:lnTo>
                        <a:pt x="125" y="24"/>
                      </a:lnTo>
                      <a:lnTo>
                        <a:pt x="118" y="12"/>
                      </a:lnTo>
                      <a:lnTo>
                        <a:pt x="107" y="4"/>
                      </a:lnTo>
                      <a:lnTo>
                        <a:pt x="93" y="0"/>
                      </a:lnTo>
                      <a:lnTo>
                        <a:pt x="75" y="4"/>
                      </a:lnTo>
                      <a:close/>
                    </a:path>
                  </a:pathLst>
                </a:custGeom>
                <a:solidFill>
                  <a:srgbClr val="F8F8F8"/>
                </a:solidFill>
                <a:ln w="0">
                  <a:solidFill>
                    <a:srgbClr val="F8F8F8"/>
                  </a:solidFill>
                  <a:prstDash val="solid"/>
                  <a:round/>
                  <a:headEnd/>
                  <a:tailEnd/>
                </a:ln>
              </p:spPr>
              <p:txBody>
                <a:bodyPr/>
                <a:lstStyle/>
                <a:p>
                  <a:endParaRPr lang="fr-FR"/>
                </a:p>
              </p:txBody>
            </p:sp>
            <p:sp>
              <p:nvSpPr>
                <p:cNvPr id="5233" name="Freeform 111"/>
                <p:cNvSpPr>
                  <a:spLocks/>
                </p:cNvSpPr>
                <p:nvPr/>
              </p:nvSpPr>
              <p:spPr bwMode="auto">
                <a:xfrm>
                  <a:off x="926" y="2154"/>
                  <a:ext cx="196" cy="421"/>
                </a:xfrm>
                <a:custGeom>
                  <a:avLst/>
                  <a:gdLst>
                    <a:gd name="T0" fmla="*/ 48 w 196"/>
                    <a:gd name="T1" fmla="*/ 40 h 421"/>
                    <a:gd name="T2" fmla="*/ 44 w 196"/>
                    <a:gd name="T3" fmla="*/ 106 h 421"/>
                    <a:gd name="T4" fmla="*/ 51 w 196"/>
                    <a:gd name="T5" fmla="*/ 127 h 421"/>
                    <a:gd name="T6" fmla="*/ 58 w 196"/>
                    <a:gd name="T7" fmla="*/ 136 h 421"/>
                    <a:gd name="T8" fmla="*/ 39 w 196"/>
                    <a:gd name="T9" fmla="*/ 138 h 421"/>
                    <a:gd name="T10" fmla="*/ 23 w 196"/>
                    <a:gd name="T11" fmla="*/ 150 h 421"/>
                    <a:gd name="T12" fmla="*/ 20 w 196"/>
                    <a:gd name="T13" fmla="*/ 180 h 421"/>
                    <a:gd name="T14" fmla="*/ 18 w 196"/>
                    <a:gd name="T15" fmla="*/ 203 h 421"/>
                    <a:gd name="T16" fmla="*/ 9 w 196"/>
                    <a:gd name="T17" fmla="*/ 230 h 421"/>
                    <a:gd name="T18" fmla="*/ 0 w 196"/>
                    <a:gd name="T19" fmla="*/ 257 h 421"/>
                    <a:gd name="T20" fmla="*/ 7 w 196"/>
                    <a:gd name="T21" fmla="*/ 266 h 421"/>
                    <a:gd name="T22" fmla="*/ 15 w 196"/>
                    <a:gd name="T23" fmla="*/ 267 h 421"/>
                    <a:gd name="T24" fmla="*/ 17 w 196"/>
                    <a:gd name="T25" fmla="*/ 279 h 421"/>
                    <a:gd name="T26" fmla="*/ 12 w 196"/>
                    <a:gd name="T27" fmla="*/ 290 h 421"/>
                    <a:gd name="T28" fmla="*/ 8 w 196"/>
                    <a:gd name="T29" fmla="*/ 319 h 421"/>
                    <a:gd name="T30" fmla="*/ 21 w 196"/>
                    <a:gd name="T31" fmla="*/ 336 h 421"/>
                    <a:gd name="T32" fmla="*/ 43 w 196"/>
                    <a:gd name="T33" fmla="*/ 340 h 421"/>
                    <a:gd name="T34" fmla="*/ 70 w 196"/>
                    <a:gd name="T35" fmla="*/ 358 h 421"/>
                    <a:gd name="T36" fmla="*/ 89 w 196"/>
                    <a:gd name="T37" fmla="*/ 370 h 421"/>
                    <a:gd name="T38" fmla="*/ 104 w 196"/>
                    <a:gd name="T39" fmla="*/ 372 h 421"/>
                    <a:gd name="T40" fmla="*/ 116 w 196"/>
                    <a:gd name="T41" fmla="*/ 373 h 421"/>
                    <a:gd name="T42" fmla="*/ 122 w 196"/>
                    <a:gd name="T43" fmla="*/ 378 h 421"/>
                    <a:gd name="T44" fmla="*/ 120 w 196"/>
                    <a:gd name="T45" fmla="*/ 386 h 421"/>
                    <a:gd name="T46" fmla="*/ 123 w 196"/>
                    <a:gd name="T47" fmla="*/ 392 h 421"/>
                    <a:gd name="T48" fmla="*/ 147 w 196"/>
                    <a:gd name="T49" fmla="*/ 410 h 421"/>
                    <a:gd name="T50" fmla="*/ 182 w 196"/>
                    <a:gd name="T51" fmla="*/ 420 h 421"/>
                    <a:gd name="T52" fmla="*/ 187 w 196"/>
                    <a:gd name="T53" fmla="*/ 348 h 421"/>
                    <a:gd name="T54" fmla="*/ 194 w 196"/>
                    <a:gd name="T55" fmla="*/ 283 h 421"/>
                    <a:gd name="T56" fmla="*/ 174 w 196"/>
                    <a:gd name="T57" fmla="*/ 266 h 421"/>
                    <a:gd name="T58" fmla="*/ 142 w 196"/>
                    <a:gd name="T59" fmla="*/ 267 h 421"/>
                    <a:gd name="T60" fmla="*/ 136 w 196"/>
                    <a:gd name="T61" fmla="*/ 257 h 421"/>
                    <a:gd name="T62" fmla="*/ 127 w 196"/>
                    <a:gd name="T63" fmla="*/ 254 h 421"/>
                    <a:gd name="T64" fmla="*/ 95 w 196"/>
                    <a:gd name="T65" fmla="*/ 268 h 421"/>
                    <a:gd name="T66" fmla="*/ 55 w 196"/>
                    <a:gd name="T67" fmla="*/ 290 h 421"/>
                    <a:gd name="T68" fmla="*/ 37 w 196"/>
                    <a:gd name="T69" fmla="*/ 294 h 421"/>
                    <a:gd name="T70" fmla="*/ 28 w 196"/>
                    <a:gd name="T71" fmla="*/ 288 h 421"/>
                    <a:gd name="T72" fmla="*/ 42 w 196"/>
                    <a:gd name="T73" fmla="*/ 262 h 421"/>
                    <a:gd name="T74" fmla="*/ 82 w 196"/>
                    <a:gd name="T75" fmla="*/ 247 h 421"/>
                    <a:gd name="T76" fmla="*/ 95 w 196"/>
                    <a:gd name="T77" fmla="*/ 237 h 421"/>
                    <a:gd name="T78" fmla="*/ 94 w 196"/>
                    <a:gd name="T79" fmla="*/ 230 h 421"/>
                    <a:gd name="T80" fmla="*/ 66 w 196"/>
                    <a:gd name="T81" fmla="*/ 227 h 421"/>
                    <a:gd name="T82" fmla="*/ 28 w 196"/>
                    <a:gd name="T83" fmla="*/ 209 h 421"/>
                    <a:gd name="T84" fmla="*/ 36 w 196"/>
                    <a:gd name="T85" fmla="*/ 195 h 421"/>
                    <a:gd name="T86" fmla="*/ 57 w 196"/>
                    <a:gd name="T87" fmla="*/ 194 h 421"/>
                    <a:gd name="T88" fmla="*/ 79 w 196"/>
                    <a:gd name="T89" fmla="*/ 200 h 421"/>
                    <a:gd name="T90" fmla="*/ 104 w 196"/>
                    <a:gd name="T91" fmla="*/ 201 h 421"/>
                    <a:gd name="T92" fmla="*/ 107 w 196"/>
                    <a:gd name="T93" fmla="*/ 184 h 421"/>
                    <a:gd name="T94" fmla="*/ 92 w 196"/>
                    <a:gd name="T95" fmla="*/ 167 h 421"/>
                    <a:gd name="T96" fmla="*/ 94 w 196"/>
                    <a:gd name="T97" fmla="*/ 142 h 421"/>
                    <a:gd name="T98" fmla="*/ 107 w 196"/>
                    <a:gd name="T99" fmla="*/ 127 h 421"/>
                    <a:gd name="T100" fmla="*/ 114 w 196"/>
                    <a:gd name="T101" fmla="*/ 145 h 421"/>
                    <a:gd name="T102" fmla="*/ 118 w 196"/>
                    <a:gd name="T103" fmla="*/ 170 h 421"/>
                    <a:gd name="T104" fmla="*/ 127 w 196"/>
                    <a:gd name="T105" fmla="*/ 175 h 421"/>
                    <a:gd name="T106" fmla="*/ 128 w 196"/>
                    <a:gd name="T107" fmla="*/ 166 h 421"/>
                    <a:gd name="T108" fmla="*/ 129 w 196"/>
                    <a:gd name="T109" fmla="*/ 147 h 421"/>
                    <a:gd name="T110" fmla="*/ 126 w 196"/>
                    <a:gd name="T111" fmla="*/ 123 h 421"/>
                    <a:gd name="T112" fmla="*/ 124 w 196"/>
                    <a:gd name="T113" fmla="*/ 57 h 421"/>
                    <a:gd name="T114" fmla="*/ 85 w 196"/>
                    <a:gd name="T115" fmla="*/ 0 h 4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6"/>
                    <a:gd name="T175" fmla="*/ 0 h 421"/>
                    <a:gd name="T176" fmla="*/ 196 w 196"/>
                    <a:gd name="T177" fmla="*/ 421 h 42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6" h="421">
                      <a:moveTo>
                        <a:pt x="67" y="4"/>
                      </a:moveTo>
                      <a:lnTo>
                        <a:pt x="60" y="9"/>
                      </a:lnTo>
                      <a:lnTo>
                        <a:pt x="54" y="17"/>
                      </a:lnTo>
                      <a:lnTo>
                        <a:pt x="50" y="27"/>
                      </a:lnTo>
                      <a:lnTo>
                        <a:pt x="48" y="40"/>
                      </a:lnTo>
                      <a:lnTo>
                        <a:pt x="46" y="53"/>
                      </a:lnTo>
                      <a:lnTo>
                        <a:pt x="45" y="67"/>
                      </a:lnTo>
                      <a:lnTo>
                        <a:pt x="44" y="81"/>
                      </a:lnTo>
                      <a:lnTo>
                        <a:pt x="44" y="94"/>
                      </a:lnTo>
                      <a:lnTo>
                        <a:pt x="44" y="106"/>
                      </a:lnTo>
                      <a:lnTo>
                        <a:pt x="44" y="116"/>
                      </a:lnTo>
                      <a:lnTo>
                        <a:pt x="45" y="119"/>
                      </a:lnTo>
                      <a:lnTo>
                        <a:pt x="47" y="123"/>
                      </a:lnTo>
                      <a:lnTo>
                        <a:pt x="49" y="125"/>
                      </a:lnTo>
                      <a:lnTo>
                        <a:pt x="51" y="127"/>
                      </a:lnTo>
                      <a:lnTo>
                        <a:pt x="54" y="129"/>
                      </a:lnTo>
                      <a:lnTo>
                        <a:pt x="56" y="131"/>
                      </a:lnTo>
                      <a:lnTo>
                        <a:pt x="57" y="132"/>
                      </a:lnTo>
                      <a:lnTo>
                        <a:pt x="58" y="134"/>
                      </a:lnTo>
                      <a:lnTo>
                        <a:pt x="58" y="136"/>
                      </a:lnTo>
                      <a:lnTo>
                        <a:pt x="57" y="137"/>
                      </a:lnTo>
                      <a:lnTo>
                        <a:pt x="52" y="141"/>
                      </a:lnTo>
                      <a:lnTo>
                        <a:pt x="47" y="142"/>
                      </a:lnTo>
                      <a:lnTo>
                        <a:pt x="43" y="141"/>
                      </a:lnTo>
                      <a:lnTo>
                        <a:pt x="39" y="138"/>
                      </a:lnTo>
                      <a:lnTo>
                        <a:pt x="36" y="136"/>
                      </a:lnTo>
                      <a:lnTo>
                        <a:pt x="32" y="135"/>
                      </a:lnTo>
                      <a:lnTo>
                        <a:pt x="29" y="136"/>
                      </a:lnTo>
                      <a:lnTo>
                        <a:pt x="26" y="140"/>
                      </a:lnTo>
                      <a:lnTo>
                        <a:pt x="23" y="150"/>
                      </a:lnTo>
                      <a:lnTo>
                        <a:pt x="20" y="165"/>
                      </a:lnTo>
                      <a:lnTo>
                        <a:pt x="20" y="168"/>
                      </a:lnTo>
                      <a:lnTo>
                        <a:pt x="20" y="172"/>
                      </a:lnTo>
                      <a:lnTo>
                        <a:pt x="20" y="176"/>
                      </a:lnTo>
                      <a:lnTo>
                        <a:pt x="20" y="180"/>
                      </a:lnTo>
                      <a:lnTo>
                        <a:pt x="20" y="185"/>
                      </a:lnTo>
                      <a:lnTo>
                        <a:pt x="20" y="189"/>
                      </a:lnTo>
                      <a:lnTo>
                        <a:pt x="19" y="193"/>
                      </a:lnTo>
                      <a:lnTo>
                        <a:pt x="19" y="198"/>
                      </a:lnTo>
                      <a:lnTo>
                        <a:pt x="18" y="203"/>
                      </a:lnTo>
                      <a:lnTo>
                        <a:pt x="17" y="208"/>
                      </a:lnTo>
                      <a:lnTo>
                        <a:pt x="15" y="214"/>
                      </a:lnTo>
                      <a:lnTo>
                        <a:pt x="13" y="219"/>
                      </a:lnTo>
                      <a:lnTo>
                        <a:pt x="11" y="225"/>
                      </a:lnTo>
                      <a:lnTo>
                        <a:pt x="9" y="230"/>
                      </a:lnTo>
                      <a:lnTo>
                        <a:pt x="6" y="236"/>
                      </a:lnTo>
                      <a:lnTo>
                        <a:pt x="4" y="241"/>
                      </a:lnTo>
                      <a:lnTo>
                        <a:pt x="2" y="247"/>
                      </a:lnTo>
                      <a:lnTo>
                        <a:pt x="1" y="252"/>
                      </a:lnTo>
                      <a:lnTo>
                        <a:pt x="0" y="257"/>
                      </a:lnTo>
                      <a:lnTo>
                        <a:pt x="0" y="261"/>
                      </a:lnTo>
                      <a:lnTo>
                        <a:pt x="1" y="265"/>
                      </a:lnTo>
                      <a:lnTo>
                        <a:pt x="3" y="266"/>
                      </a:lnTo>
                      <a:lnTo>
                        <a:pt x="4" y="267"/>
                      </a:lnTo>
                      <a:lnTo>
                        <a:pt x="7" y="266"/>
                      </a:lnTo>
                      <a:lnTo>
                        <a:pt x="9" y="265"/>
                      </a:lnTo>
                      <a:lnTo>
                        <a:pt x="11" y="265"/>
                      </a:lnTo>
                      <a:lnTo>
                        <a:pt x="13" y="264"/>
                      </a:lnTo>
                      <a:lnTo>
                        <a:pt x="14" y="265"/>
                      </a:lnTo>
                      <a:lnTo>
                        <a:pt x="15" y="267"/>
                      </a:lnTo>
                      <a:lnTo>
                        <a:pt x="16" y="271"/>
                      </a:lnTo>
                      <a:lnTo>
                        <a:pt x="17" y="273"/>
                      </a:lnTo>
                      <a:lnTo>
                        <a:pt x="17" y="275"/>
                      </a:lnTo>
                      <a:lnTo>
                        <a:pt x="17" y="277"/>
                      </a:lnTo>
                      <a:lnTo>
                        <a:pt x="17" y="279"/>
                      </a:lnTo>
                      <a:lnTo>
                        <a:pt x="16" y="281"/>
                      </a:lnTo>
                      <a:lnTo>
                        <a:pt x="15" y="283"/>
                      </a:lnTo>
                      <a:lnTo>
                        <a:pt x="14" y="285"/>
                      </a:lnTo>
                      <a:lnTo>
                        <a:pt x="13" y="287"/>
                      </a:lnTo>
                      <a:lnTo>
                        <a:pt x="12" y="290"/>
                      </a:lnTo>
                      <a:lnTo>
                        <a:pt x="11" y="292"/>
                      </a:lnTo>
                      <a:lnTo>
                        <a:pt x="10" y="300"/>
                      </a:lnTo>
                      <a:lnTo>
                        <a:pt x="10" y="307"/>
                      </a:lnTo>
                      <a:lnTo>
                        <a:pt x="9" y="313"/>
                      </a:lnTo>
                      <a:lnTo>
                        <a:pt x="8" y="319"/>
                      </a:lnTo>
                      <a:lnTo>
                        <a:pt x="8" y="324"/>
                      </a:lnTo>
                      <a:lnTo>
                        <a:pt x="9" y="328"/>
                      </a:lnTo>
                      <a:lnTo>
                        <a:pt x="11" y="332"/>
                      </a:lnTo>
                      <a:lnTo>
                        <a:pt x="15" y="334"/>
                      </a:lnTo>
                      <a:lnTo>
                        <a:pt x="21" y="336"/>
                      </a:lnTo>
                      <a:lnTo>
                        <a:pt x="28" y="336"/>
                      </a:lnTo>
                      <a:lnTo>
                        <a:pt x="32" y="337"/>
                      </a:lnTo>
                      <a:lnTo>
                        <a:pt x="36" y="338"/>
                      </a:lnTo>
                      <a:lnTo>
                        <a:pt x="40" y="339"/>
                      </a:lnTo>
                      <a:lnTo>
                        <a:pt x="43" y="340"/>
                      </a:lnTo>
                      <a:lnTo>
                        <a:pt x="47" y="342"/>
                      </a:lnTo>
                      <a:lnTo>
                        <a:pt x="52" y="345"/>
                      </a:lnTo>
                      <a:lnTo>
                        <a:pt x="57" y="348"/>
                      </a:lnTo>
                      <a:lnTo>
                        <a:pt x="63" y="352"/>
                      </a:lnTo>
                      <a:lnTo>
                        <a:pt x="70" y="358"/>
                      </a:lnTo>
                      <a:lnTo>
                        <a:pt x="78" y="366"/>
                      </a:lnTo>
                      <a:lnTo>
                        <a:pt x="80" y="367"/>
                      </a:lnTo>
                      <a:lnTo>
                        <a:pt x="83" y="368"/>
                      </a:lnTo>
                      <a:lnTo>
                        <a:pt x="86" y="369"/>
                      </a:lnTo>
                      <a:lnTo>
                        <a:pt x="89" y="370"/>
                      </a:lnTo>
                      <a:lnTo>
                        <a:pt x="91" y="370"/>
                      </a:lnTo>
                      <a:lnTo>
                        <a:pt x="94" y="371"/>
                      </a:lnTo>
                      <a:lnTo>
                        <a:pt x="98" y="371"/>
                      </a:lnTo>
                      <a:lnTo>
                        <a:pt x="101" y="372"/>
                      </a:lnTo>
                      <a:lnTo>
                        <a:pt x="104" y="372"/>
                      </a:lnTo>
                      <a:lnTo>
                        <a:pt x="108" y="373"/>
                      </a:lnTo>
                      <a:lnTo>
                        <a:pt x="110" y="372"/>
                      </a:lnTo>
                      <a:lnTo>
                        <a:pt x="112" y="372"/>
                      </a:lnTo>
                      <a:lnTo>
                        <a:pt x="114" y="372"/>
                      </a:lnTo>
                      <a:lnTo>
                        <a:pt x="116" y="373"/>
                      </a:lnTo>
                      <a:lnTo>
                        <a:pt x="118" y="373"/>
                      </a:lnTo>
                      <a:lnTo>
                        <a:pt x="119" y="374"/>
                      </a:lnTo>
                      <a:lnTo>
                        <a:pt x="121" y="375"/>
                      </a:lnTo>
                      <a:lnTo>
                        <a:pt x="122" y="376"/>
                      </a:lnTo>
                      <a:lnTo>
                        <a:pt x="122" y="378"/>
                      </a:lnTo>
                      <a:lnTo>
                        <a:pt x="122" y="380"/>
                      </a:lnTo>
                      <a:lnTo>
                        <a:pt x="122" y="383"/>
                      </a:lnTo>
                      <a:lnTo>
                        <a:pt x="121" y="384"/>
                      </a:lnTo>
                      <a:lnTo>
                        <a:pt x="120" y="386"/>
                      </a:lnTo>
                      <a:lnTo>
                        <a:pt x="119" y="387"/>
                      </a:lnTo>
                      <a:lnTo>
                        <a:pt x="119" y="388"/>
                      </a:lnTo>
                      <a:lnTo>
                        <a:pt x="120" y="389"/>
                      </a:lnTo>
                      <a:lnTo>
                        <a:pt x="121" y="390"/>
                      </a:lnTo>
                      <a:lnTo>
                        <a:pt x="123" y="392"/>
                      </a:lnTo>
                      <a:lnTo>
                        <a:pt x="126" y="395"/>
                      </a:lnTo>
                      <a:lnTo>
                        <a:pt x="129" y="398"/>
                      </a:lnTo>
                      <a:lnTo>
                        <a:pt x="134" y="402"/>
                      </a:lnTo>
                      <a:lnTo>
                        <a:pt x="140" y="406"/>
                      </a:lnTo>
                      <a:lnTo>
                        <a:pt x="147" y="410"/>
                      </a:lnTo>
                      <a:lnTo>
                        <a:pt x="154" y="414"/>
                      </a:lnTo>
                      <a:lnTo>
                        <a:pt x="161" y="417"/>
                      </a:lnTo>
                      <a:lnTo>
                        <a:pt x="169" y="420"/>
                      </a:lnTo>
                      <a:lnTo>
                        <a:pt x="176" y="421"/>
                      </a:lnTo>
                      <a:lnTo>
                        <a:pt x="182" y="420"/>
                      </a:lnTo>
                      <a:lnTo>
                        <a:pt x="188" y="417"/>
                      </a:lnTo>
                      <a:lnTo>
                        <a:pt x="186" y="401"/>
                      </a:lnTo>
                      <a:lnTo>
                        <a:pt x="186" y="384"/>
                      </a:lnTo>
                      <a:lnTo>
                        <a:pt x="186" y="366"/>
                      </a:lnTo>
                      <a:lnTo>
                        <a:pt x="187" y="348"/>
                      </a:lnTo>
                      <a:lnTo>
                        <a:pt x="188" y="331"/>
                      </a:lnTo>
                      <a:lnTo>
                        <a:pt x="190" y="316"/>
                      </a:lnTo>
                      <a:lnTo>
                        <a:pt x="191" y="302"/>
                      </a:lnTo>
                      <a:lnTo>
                        <a:pt x="193" y="291"/>
                      </a:lnTo>
                      <a:lnTo>
                        <a:pt x="194" y="283"/>
                      </a:lnTo>
                      <a:lnTo>
                        <a:pt x="196" y="279"/>
                      </a:lnTo>
                      <a:lnTo>
                        <a:pt x="192" y="274"/>
                      </a:lnTo>
                      <a:lnTo>
                        <a:pt x="186" y="270"/>
                      </a:lnTo>
                      <a:lnTo>
                        <a:pt x="181" y="268"/>
                      </a:lnTo>
                      <a:lnTo>
                        <a:pt x="174" y="266"/>
                      </a:lnTo>
                      <a:lnTo>
                        <a:pt x="167" y="266"/>
                      </a:lnTo>
                      <a:lnTo>
                        <a:pt x="160" y="266"/>
                      </a:lnTo>
                      <a:lnTo>
                        <a:pt x="154" y="267"/>
                      </a:lnTo>
                      <a:lnTo>
                        <a:pt x="148" y="267"/>
                      </a:lnTo>
                      <a:lnTo>
                        <a:pt x="142" y="267"/>
                      </a:lnTo>
                      <a:lnTo>
                        <a:pt x="138" y="267"/>
                      </a:lnTo>
                      <a:lnTo>
                        <a:pt x="137" y="264"/>
                      </a:lnTo>
                      <a:lnTo>
                        <a:pt x="136" y="261"/>
                      </a:lnTo>
                      <a:lnTo>
                        <a:pt x="136" y="259"/>
                      </a:lnTo>
                      <a:lnTo>
                        <a:pt x="136" y="257"/>
                      </a:lnTo>
                      <a:lnTo>
                        <a:pt x="135" y="255"/>
                      </a:lnTo>
                      <a:lnTo>
                        <a:pt x="134" y="254"/>
                      </a:lnTo>
                      <a:lnTo>
                        <a:pt x="133" y="254"/>
                      </a:lnTo>
                      <a:lnTo>
                        <a:pt x="131" y="254"/>
                      </a:lnTo>
                      <a:lnTo>
                        <a:pt x="127" y="254"/>
                      </a:lnTo>
                      <a:lnTo>
                        <a:pt x="123" y="256"/>
                      </a:lnTo>
                      <a:lnTo>
                        <a:pt x="118" y="257"/>
                      </a:lnTo>
                      <a:lnTo>
                        <a:pt x="111" y="260"/>
                      </a:lnTo>
                      <a:lnTo>
                        <a:pt x="103" y="263"/>
                      </a:lnTo>
                      <a:lnTo>
                        <a:pt x="95" y="268"/>
                      </a:lnTo>
                      <a:lnTo>
                        <a:pt x="86" y="273"/>
                      </a:lnTo>
                      <a:lnTo>
                        <a:pt x="77" y="278"/>
                      </a:lnTo>
                      <a:lnTo>
                        <a:pt x="68" y="282"/>
                      </a:lnTo>
                      <a:lnTo>
                        <a:pt x="61" y="287"/>
                      </a:lnTo>
                      <a:lnTo>
                        <a:pt x="55" y="290"/>
                      </a:lnTo>
                      <a:lnTo>
                        <a:pt x="50" y="292"/>
                      </a:lnTo>
                      <a:lnTo>
                        <a:pt x="46" y="293"/>
                      </a:lnTo>
                      <a:lnTo>
                        <a:pt x="43" y="294"/>
                      </a:lnTo>
                      <a:lnTo>
                        <a:pt x="39" y="294"/>
                      </a:lnTo>
                      <a:lnTo>
                        <a:pt x="37" y="294"/>
                      </a:lnTo>
                      <a:lnTo>
                        <a:pt x="34" y="294"/>
                      </a:lnTo>
                      <a:lnTo>
                        <a:pt x="32" y="293"/>
                      </a:lnTo>
                      <a:lnTo>
                        <a:pt x="30" y="292"/>
                      </a:lnTo>
                      <a:lnTo>
                        <a:pt x="29" y="290"/>
                      </a:lnTo>
                      <a:lnTo>
                        <a:pt x="28" y="288"/>
                      </a:lnTo>
                      <a:lnTo>
                        <a:pt x="28" y="286"/>
                      </a:lnTo>
                      <a:lnTo>
                        <a:pt x="28" y="278"/>
                      </a:lnTo>
                      <a:lnTo>
                        <a:pt x="30" y="272"/>
                      </a:lnTo>
                      <a:lnTo>
                        <a:pt x="35" y="267"/>
                      </a:lnTo>
                      <a:lnTo>
                        <a:pt x="42" y="262"/>
                      </a:lnTo>
                      <a:lnTo>
                        <a:pt x="49" y="259"/>
                      </a:lnTo>
                      <a:lnTo>
                        <a:pt x="58" y="256"/>
                      </a:lnTo>
                      <a:lnTo>
                        <a:pt x="66" y="253"/>
                      </a:lnTo>
                      <a:lnTo>
                        <a:pt x="74" y="250"/>
                      </a:lnTo>
                      <a:lnTo>
                        <a:pt x="82" y="247"/>
                      </a:lnTo>
                      <a:lnTo>
                        <a:pt x="88" y="244"/>
                      </a:lnTo>
                      <a:lnTo>
                        <a:pt x="90" y="242"/>
                      </a:lnTo>
                      <a:lnTo>
                        <a:pt x="92" y="240"/>
                      </a:lnTo>
                      <a:lnTo>
                        <a:pt x="93" y="238"/>
                      </a:lnTo>
                      <a:lnTo>
                        <a:pt x="95" y="237"/>
                      </a:lnTo>
                      <a:lnTo>
                        <a:pt x="96" y="235"/>
                      </a:lnTo>
                      <a:lnTo>
                        <a:pt x="96" y="234"/>
                      </a:lnTo>
                      <a:lnTo>
                        <a:pt x="96" y="233"/>
                      </a:lnTo>
                      <a:lnTo>
                        <a:pt x="95" y="231"/>
                      </a:lnTo>
                      <a:lnTo>
                        <a:pt x="94" y="230"/>
                      </a:lnTo>
                      <a:lnTo>
                        <a:pt x="91" y="229"/>
                      </a:lnTo>
                      <a:lnTo>
                        <a:pt x="88" y="228"/>
                      </a:lnTo>
                      <a:lnTo>
                        <a:pt x="82" y="228"/>
                      </a:lnTo>
                      <a:lnTo>
                        <a:pt x="75" y="228"/>
                      </a:lnTo>
                      <a:lnTo>
                        <a:pt x="66" y="227"/>
                      </a:lnTo>
                      <a:lnTo>
                        <a:pt x="57" y="225"/>
                      </a:lnTo>
                      <a:lnTo>
                        <a:pt x="48" y="223"/>
                      </a:lnTo>
                      <a:lnTo>
                        <a:pt x="40" y="220"/>
                      </a:lnTo>
                      <a:lnTo>
                        <a:pt x="33" y="215"/>
                      </a:lnTo>
                      <a:lnTo>
                        <a:pt x="28" y="209"/>
                      </a:lnTo>
                      <a:lnTo>
                        <a:pt x="26" y="202"/>
                      </a:lnTo>
                      <a:lnTo>
                        <a:pt x="27" y="200"/>
                      </a:lnTo>
                      <a:lnTo>
                        <a:pt x="29" y="198"/>
                      </a:lnTo>
                      <a:lnTo>
                        <a:pt x="32" y="197"/>
                      </a:lnTo>
                      <a:lnTo>
                        <a:pt x="36" y="195"/>
                      </a:lnTo>
                      <a:lnTo>
                        <a:pt x="40" y="195"/>
                      </a:lnTo>
                      <a:lnTo>
                        <a:pt x="44" y="194"/>
                      </a:lnTo>
                      <a:lnTo>
                        <a:pt x="49" y="194"/>
                      </a:lnTo>
                      <a:lnTo>
                        <a:pt x="53" y="194"/>
                      </a:lnTo>
                      <a:lnTo>
                        <a:pt x="57" y="194"/>
                      </a:lnTo>
                      <a:lnTo>
                        <a:pt x="61" y="195"/>
                      </a:lnTo>
                      <a:lnTo>
                        <a:pt x="65" y="195"/>
                      </a:lnTo>
                      <a:lnTo>
                        <a:pt x="69" y="197"/>
                      </a:lnTo>
                      <a:lnTo>
                        <a:pt x="74" y="198"/>
                      </a:lnTo>
                      <a:lnTo>
                        <a:pt x="79" y="200"/>
                      </a:lnTo>
                      <a:lnTo>
                        <a:pt x="85" y="201"/>
                      </a:lnTo>
                      <a:lnTo>
                        <a:pt x="90" y="203"/>
                      </a:lnTo>
                      <a:lnTo>
                        <a:pt x="95" y="203"/>
                      </a:lnTo>
                      <a:lnTo>
                        <a:pt x="100" y="202"/>
                      </a:lnTo>
                      <a:lnTo>
                        <a:pt x="104" y="201"/>
                      </a:lnTo>
                      <a:lnTo>
                        <a:pt x="108" y="198"/>
                      </a:lnTo>
                      <a:lnTo>
                        <a:pt x="110" y="194"/>
                      </a:lnTo>
                      <a:lnTo>
                        <a:pt x="111" y="191"/>
                      </a:lnTo>
                      <a:lnTo>
                        <a:pt x="109" y="188"/>
                      </a:lnTo>
                      <a:lnTo>
                        <a:pt x="107" y="184"/>
                      </a:lnTo>
                      <a:lnTo>
                        <a:pt x="104" y="181"/>
                      </a:lnTo>
                      <a:lnTo>
                        <a:pt x="101" y="177"/>
                      </a:lnTo>
                      <a:lnTo>
                        <a:pt x="97" y="174"/>
                      </a:lnTo>
                      <a:lnTo>
                        <a:pt x="94" y="170"/>
                      </a:lnTo>
                      <a:lnTo>
                        <a:pt x="92" y="167"/>
                      </a:lnTo>
                      <a:lnTo>
                        <a:pt x="91" y="163"/>
                      </a:lnTo>
                      <a:lnTo>
                        <a:pt x="91" y="158"/>
                      </a:lnTo>
                      <a:lnTo>
                        <a:pt x="92" y="153"/>
                      </a:lnTo>
                      <a:lnTo>
                        <a:pt x="93" y="147"/>
                      </a:lnTo>
                      <a:lnTo>
                        <a:pt x="94" y="142"/>
                      </a:lnTo>
                      <a:lnTo>
                        <a:pt x="96" y="137"/>
                      </a:lnTo>
                      <a:lnTo>
                        <a:pt x="99" y="132"/>
                      </a:lnTo>
                      <a:lnTo>
                        <a:pt x="101" y="129"/>
                      </a:lnTo>
                      <a:lnTo>
                        <a:pt x="104" y="127"/>
                      </a:lnTo>
                      <a:lnTo>
                        <a:pt x="107" y="127"/>
                      </a:lnTo>
                      <a:lnTo>
                        <a:pt x="109" y="129"/>
                      </a:lnTo>
                      <a:lnTo>
                        <a:pt x="111" y="132"/>
                      </a:lnTo>
                      <a:lnTo>
                        <a:pt x="113" y="135"/>
                      </a:lnTo>
                      <a:lnTo>
                        <a:pt x="114" y="140"/>
                      </a:lnTo>
                      <a:lnTo>
                        <a:pt x="114" y="145"/>
                      </a:lnTo>
                      <a:lnTo>
                        <a:pt x="114" y="151"/>
                      </a:lnTo>
                      <a:lnTo>
                        <a:pt x="115" y="157"/>
                      </a:lnTo>
                      <a:lnTo>
                        <a:pt x="115" y="162"/>
                      </a:lnTo>
                      <a:lnTo>
                        <a:pt x="116" y="166"/>
                      </a:lnTo>
                      <a:lnTo>
                        <a:pt x="118" y="170"/>
                      </a:lnTo>
                      <a:lnTo>
                        <a:pt x="120" y="173"/>
                      </a:lnTo>
                      <a:lnTo>
                        <a:pt x="122" y="174"/>
                      </a:lnTo>
                      <a:lnTo>
                        <a:pt x="124" y="175"/>
                      </a:lnTo>
                      <a:lnTo>
                        <a:pt x="126" y="175"/>
                      </a:lnTo>
                      <a:lnTo>
                        <a:pt x="127" y="175"/>
                      </a:lnTo>
                      <a:lnTo>
                        <a:pt x="128" y="173"/>
                      </a:lnTo>
                      <a:lnTo>
                        <a:pt x="128" y="172"/>
                      </a:lnTo>
                      <a:lnTo>
                        <a:pt x="128" y="169"/>
                      </a:lnTo>
                      <a:lnTo>
                        <a:pt x="128" y="166"/>
                      </a:lnTo>
                      <a:lnTo>
                        <a:pt x="129" y="163"/>
                      </a:lnTo>
                      <a:lnTo>
                        <a:pt x="129" y="159"/>
                      </a:lnTo>
                      <a:lnTo>
                        <a:pt x="129" y="155"/>
                      </a:lnTo>
                      <a:lnTo>
                        <a:pt x="129" y="151"/>
                      </a:lnTo>
                      <a:lnTo>
                        <a:pt x="129" y="147"/>
                      </a:lnTo>
                      <a:lnTo>
                        <a:pt x="128" y="142"/>
                      </a:lnTo>
                      <a:lnTo>
                        <a:pt x="128" y="138"/>
                      </a:lnTo>
                      <a:lnTo>
                        <a:pt x="127" y="133"/>
                      </a:lnTo>
                      <a:lnTo>
                        <a:pt x="126" y="128"/>
                      </a:lnTo>
                      <a:lnTo>
                        <a:pt x="126" y="123"/>
                      </a:lnTo>
                      <a:lnTo>
                        <a:pt x="126" y="118"/>
                      </a:lnTo>
                      <a:lnTo>
                        <a:pt x="126" y="106"/>
                      </a:lnTo>
                      <a:lnTo>
                        <a:pt x="126" y="91"/>
                      </a:lnTo>
                      <a:lnTo>
                        <a:pt x="125" y="75"/>
                      </a:lnTo>
                      <a:lnTo>
                        <a:pt x="124" y="57"/>
                      </a:lnTo>
                      <a:lnTo>
                        <a:pt x="121" y="40"/>
                      </a:lnTo>
                      <a:lnTo>
                        <a:pt x="116" y="25"/>
                      </a:lnTo>
                      <a:lnTo>
                        <a:pt x="109" y="12"/>
                      </a:lnTo>
                      <a:lnTo>
                        <a:pt x="98" y="3"/>
                      </a:lnTo>
                      <a:lnTo>
                        <a:pt x="85" y="0"/>
                      </a:lnTo>
                      <a:lnTo>
                        <a:pt x="67" y="4"/>
                      </a:lnTo>
                      <a:close/>
                    </a:path>
                  </a:pathLst>
                </a:custGeom>
                <a:solidFill>
                  <a:srgbClr val="FFFFFF"/>
                </a:solidFill>
                <a:ln w="0">
                  <a:solidFill>
                    <a:srgbClr val="FFFFFF"/>
                  </a:solidFill>
                  <a:prstDash val="solid"/>
                  <a:round/>
                  <a:headEnd/>
                  <a:tailEnd/>
                </a:ln>
              </p:spPr>
              <p:txBody>
                <a:bodyPr/>
                <a:lstStyle/>
                <a:p>
                  <a:endParaRPr lang="fr-FR"/>
                </a:p>
              </p:txBody>
            </p:sp>
            <p:sp>
              <p:nvSpPr>
                <p:cNvPr id="5234" name="Freeform 112"/>
                <p:cNvSpPr>
                  <a:spLocks/>
                </p:cNvSpPr>
                <p:nvPr/>
              </p:nvSpPr>
              <p:spPr bwMode="auto">
                <a:xfrm>
                  <a:off x="1007" y="2095"/>
                  <a:ext cx="217" cy="327"/>
                </a:xfrm>
                <a:custGeom>
                  <a:avLst/>
                  <a:gdLst>
                    <a:gd name="T0" fmla="*/ 50 w 217"/>
                    <a:gd name="T1" fmla="*/ 212 h 327"/>
                    <a:gd name="T2" fmla="*/ 44 w 217"/>
                    <a:gd name="T3" fmla="*/ 187 h 327"/>
                    <a:gd name="T4" fmla="*/ 43 w 217"/>
                    <a:gd name="T5" fmla="*/ 150 h 327"/>
                    <a:gd name="T6" fmla="*/ 37 w 217"/>
                    <a:gd name="T7" fmla="*/ 108 h 327"/>
                    <a:gd name="T8" fmla="*/ 18 w 217"/>
                    <a:gd name="T9" fmla="*/ 67 h 327"/>
                    <a:gd name="T10" fmla="*/ 4 w 217"/>
                    <a:gd name="T11" fmla="*/ 42 h 327"/>
                    <a:gd name="T12" fmla="*/ 28 w 217"/>
                    <a:gd name="T13" fmla="*/ 29 h 327"/>
                    <a:gd name="T14" fmla="*/ 63 w 217"/>
                    <a:gd name="T15" fmla="*/ 16 h 327"/>
                    <a:gd name="T16" fmla="*/ 96 w 217"/>
                    <a:gd name="T17" fmla="*/ 6 h 327"/>
                    <a:gd name="T18" fmla="*/ 119 w 217"/>
                    <a:gd name="T19" fmla="*/ 0 h 327"/>
                    <a:gd name="T20" fmla="*/ 124 w 217"/>
                    <a:gd name="T21" fmla="*/ 6 h 327"/>
                    <a:gd name="T22" fmla="*/ 132 w 217"/>
                    <a:gd name="T23" fmla="*/ 20 h 327"/>
                    <a:gd name="T24" fmla="*/ 145 w 217"/>
                    <a:gd name="T25" fmla="*/ 36 h 327"/>
                    <a:gd name="T26" fmla="*/ 161 w 217"/>
                    <a:gd name="T27" fmla="*/ 51 h 327"/>
                    <a:gd name="T28" fmla="*/ 179 w 217"/>
                    <a:gd name="T29" fmla="*/ 62 h 327"/>
                    <a:gd name="T30" fmla="*/ 199 w 217"/>
                    <a:gd name="T31" fmla="*/ 81 h 327"/>
                    <a:gd name="T32" fmla="*/ 211 w 217"/>
                    <a:gd name="T33" fmla="*/ 115 h 327"/>
                    <a:gd name="T34" fmla="*/ 214 w 217"/>
                    <a:gd name="T35" fmla="*/ 149 h 327"/>
                    <a:gd name="T36" fmla="*/ 214 w 217"/>
                    <a:gd name="T37" fmla="*/ 184 h 327"/>
                    <a:gd name="T38" fmla="*/ 214 w 217"/>
                    <a:gd name="T39" fmla="*/ 219 h 327"/>
                    <a:gd name="T40" fmla="*/ 217 w 217"/>
                    <a:gd name="T41" fmla="*/ 246 h 327"/>
                    <a:gd name="T42" fmla="*/ 216 w 217"/>
                    <a:gd name="T43" fmla="*/ 264 h 327"/>
                    <a:gd name="T44" fmla="*/ 216 w 217"/>
                    <a:gd name="T45" fmla="*/ 282 h 327"/>
                    <a:gd name="T46" fmla="*/ 216 w 217"/>
                    <a:gd name="T47" fmla="*/ 300 h 327"/>
                    <a:gd name="T48" fmla="*/ 215 w 217"/>
                    <a:gd name="T49" fmla="*/ 318 h 327"/>
                    <a:gd name="T50" fmla="*/ 205 w 217"/>
                    <a:gd name="T51" fmla="*/ 326 h 327"/>
                    <a:gd name="T52" fmla="*/ 183 w 217"/>
                    <a:gd name="T53" fmla="*/ 324 h 327"/>
                    <a:gd name="T54" fmla="*/ 158 w 217"/>
                    <a:gd name="T55" fmla="*/ 322 h 327"/>
                    <a:gd name="T56" fmla="*/ 133 w 217"/>
                    <a:gd name="T57" fmla="*/ 321 h 327"/>
                    <a:gd name="T58" fmla="*/ 110 w 217"/>
                    <a:gd name="T59" fmla="*/ 320 h 327"/>
                    <a:gd name="T60" fmla="*/ 104 w 217"/>
                    <a:gd name="T61" fmla="*/ 310 h 327"/>
                    <a:gd name="T62" fmla="*/ 109 w 217"/>
                    <a:gd name="T63" fmla="*/ 299 h 327"/>
                    <a:gd name="T64" fmla="*/ 113 w 217"/>
                    <a:gd name="T65" fmla="*/ 293 h 327"/>
                    <a:gd name="T66" fmla="*/ 114 w 217"/>
                    <a:gd name="T67" fmla="*/ 290 h 327"/>
                    <a:gd name="T68" fmla="*/ 112 w 217"/>
                    <a:gd name="T69" fmla="*/ 287 h 327"/>
                    <a:gd name="T70" fmla="*/ 109 w 217"/>
                    <a:gd name="T71" fmla="*/ 287 h 327"/>
                    <a:gd name="T72" fmla="*/ 106 w 217"/>
                    <a:gd name="T73" fmla="*/ 291 h 327"/>
                    <a:gd name="T74" fmla="*/ 103 w 217"/>
                    <a:gd name="T75" fmla="*/ 295 h 327"/>
                    <a:gd name="T76" fmla="*/ 99 w 217"/>
                    <a:gd name="T77" fmla="*/ 298 h 327"/>
                    <a:gd name="T78" fmla="*/ 95 w 217"/>
                    <a:gd name="T79" fmla="*/ 300 h 327"/>
                    <a:gd name="T80" fmla="*/ 87 w 217"/>
                    <a:gd name="T81" fmla="*/ 304 h 327"/>
                    <a:gd name="T82" fmla="*/ 78 w 217"/>
                    <a:gd name="T83" fmla="*/ 305 h 327"/>
                    <a:gd name="T84" fmla="*/ 71 w 217"/>
                    <a:gd name="T85" fmla="*/ 304 h 327"/>
                    <a:gd name="T86" fmla="*/ 66 w 217"/>
                    <a:gd name="T87" fmla="*/ 300 h 327"/>
                    <a:gd name="T88" fmla="*/ 62 w 217"/>
                    <a:gd name="T89" fmla="*/ 295 h 327"/>
                    <a:gd name="T90" fmla="*/ 59 w 217"/>
                    <a:gd name="T91" fmla="*/ 279 h 327"/>
                    <a:gd name="T92" fmla="*/ 62 w 217"/>
                    <a:gd name="T93" fmla="*/ 261 h 327"/>
                    <a:gd name="T94" fmla="*/ 67 w 217"/>
                    <a:gd name="T95" fmla="*/ 250 h 327"/>
                    <a:gd name="T96" fmla="*/ 73 w 217"/>
                    <a:gd name="T97" fmla="*/ 242 h 327"/>
                    <a:gd name="T98" fmla="*/ 76 w 217"/>
                    <a:gd name="T99" fmla="*/ 232 h 327"/>
                    <a:gd name="T100" fmla="*/ 72 w 217"/>
                    <a:gd name="T101" fmla="*/ 227 h 327"/>
                    <a:gd name="T102" fmla="*/ 68 w 217"/>
                    <a:gd name="T103" fmla="*/ 230 h 327"/>
                    <a:gd name="T104" fmla="*/ 66 w 217"/>
                    <a:gd name="T105" fmla="*/ 229 h 327"/>
                    <a:gd name="T106" fmla="*/ 64 w 217"/>
                    <a:gd name="T107" fmla="*/ 225 h 327"/>
                    <a:gd name="T108" fmla="*/ 61 w 217"/>
                    <a:gd name="T109" fmla="*/ 221 h 32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7"/>
                    <a:gd name="T166" fmla="*/ 0 h 327"/>
                    <a:gd name="T167" fmla="*/ 217 w 217"/>
                    <a:gd name="T168" fmla="*/ 327 h 32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7" h="327">
                      <a:moveTo>
                        <a:pt x="59" y="219"/>
                      </a:moveTo>
                      <a:lnTo>
                        <a:pt x="50" y="212"/>
                      </a:lnTo>
                      <a:lnTo>
                        <a:pt x="46" y="202"/>
                      </a:lnTo>
                      <a:lnTo>
                        <a:pt x="44" y="187"/>
                      </a:lnTo>
                      <a:lnTo>
                        <a:pt x="43" y="170"/>
                      </a:lnTo>
                      <a:lnTo>
                        <a:pt x="43" y="150"/>
                      </a:lnTo>
                      <a:lnTo>
                        <a:pt x="41" y="129"/>
                      </a:lnTo>
                      <a:lnTo>
                        <a:pt x="37" y="108"/>
                      </a:lnTo>
                      <a:lnTo>
                        <a:pt x="30" y="87"/>
                      </a:lnTo>
                      <a:lnTo>
                        <a:pt x="18" y="67"/>
                      </a:lnTo>
                      <a:lnTo>
                        <a:pt x="0" y="49"/>
                      </a:lnTo>
                      <a:lnTo>
                        <a:pt x="4" y="42"/>
                      </a:lnTo>
                      <a:lnTo>
                        <a:pt x="14" y="36"/>
                      </a:lnTo>
                      <a:lnTo>
                        <a:pt x="28" y="29"/>
                      </a:lnTo>
                      <a:lnTo>
                        <a:pt x="45" y="22"/>
                      </a:lnTo>
                      <a:lnTo>
                        <a:pt x="63" y="16"/>
                      </a:lnTo>
                      <a:lnTo>
                        <a:pt x="80" y="10"/>
                      </a:lnTo>
                      <a:lnTo>
                        <a:pt x="96" y="6"/>
                      </a:lnTo>
                      <a:lnTo>
                        <a:pt x="110" y="2"/>
                      </a:lnTo>
                      <a:lnTo>
                        <a:pt x="119" y="0"/>
                      </a:lnTo>
                      <a:lnTo>
                        <a:pt x="122" y="0"/>
                      </a:lnTo>
                      <a:lnTo>
                        <a:pt x="124" y="6"/>
                      </a:lnTo>
                      <a:lnTo>
                        <a:pt x="127" y="13"/>
                      </a:lnTo>
                      <a:lnTo>
                        <a:pt x="132" y="20"/>
                      </a:lnTo>
                      <a:lnTo>
                        <a:pt x="138" y="28"/>
                      </a:lnTo>
                      <a:lnTo>
                        <a:pt x="145" y="36"/>
                      </a:lnTo>
                      <a:lnTo>
                        <a:pt x="153" y="44"/>
                      </a:lnTo>
                      <a:lnTo>
                        <a:pt x="161" y="51"/>
                      </a:lnTo>
                      <a:lnTo>
                        <a:pt x="170" y="57"/>
                      </a:lnTo>
                      <a:lnTo>
                        <a:pt x="179" y="62"/>
                      </a:lnTo>
                      <a:lnTo>
                        <a:pt x="188" y="65"/>
                      </a:lnTo>
                      <a:lnTo>
                        <a:pt x="199" y="81"/>
                      </a:lnTo>
                      <a:lnTo>
                        <a:pt x="206" y="98"/>
                      </a:lnTo>
                      <a:lnTo>
                        <a:pt x="211" y="115"/>
                      </a:lnTo>
                      <a:lnTo>
                        <a:pt x="213" y="131"/>
                      </a:lnTo>
                      <a:lnTo>
                        <a:pt x="214" y="149"/>
                      </a:lnTo>
                      <a:lnTo>
                        <a:pt x="214" y="166"/>
                      </a:lnTo>
                      <a:lnTo>
                        <a:pt x="214" y="184"/>
                      </a:lnTo>
                      <a:lnTo>
                        <a:pt x="214" y="201"/>
                      </a:lnTo>
                      <a:lnTo>
                        <a:pt x="214" y="219"/>
                      </a:lnTo>
                      <a:lnTo>
                        <a:pt x="217" y="237"/>
                      </a:lnTo>
                      <a:lnTo>
                        <a:pt x="217" y="246"/>
                      </a:lnTo>
                      <a:lnTo>
                        <a:pt x="216" y="255"/>
                      </a:lnTo>
                      <a:lnTo>
                        <a:pt x="216" y="264"/>
                      </a:lnTo>
                      <a:lnTo>
                        <a:pt x="216" y="273"/>
                      </a:lnTo>
                      <a:lnTo>
                        <a:pt x="216" y="282"/>
                      </a:lnTo>
                      <a:lnTo>
                        <a:pt x="216" y="291"/>
                      </a:lnTo>
                      <a:lnTo>
                        <a:pt x="216" y="300"/>
                      </a:lnTo>
                      <a:lnTo>
                        <a:pt x="215" y="309"/>
                      </a:lnTo>
                      <a:lnTo>
                        <a:pt x="215" y="318"/>
                      </a:lnTo>
                      <a:lnTo>
                        <a:pt x="215" y="327"/>
                      </a:lnTo>
                      <a:lnTo>
                        <a:pt x="205" y="326"/>
                      </a:lnTo>
                      <a:lnTo>
                        <a:pt x="194" y="325"/>
                      </a:lnTo>
                      <a:lnTo>
                        <a:pt x="183" y="324"/>
                      </a:lnTo>
                      <a:lnTo>
                        <a:pt x="170" y="323"/>
                      </a:lnTo>
                      <a:lnTo>
                        <a:pt x="158" y="322"/>
                      </a:lnTo>
                      <a:lnTo>
                        <a:pt x="145" y="321"/>
                      </a:lnTo>
                      <a:lnTo>
                        <a:pt x="133" y="321"/>
                      </a:lnTo>
                      <a:lnTo>
                        <a:pt x="121" y="320"/>
                      </a:lnTo>
                      <a:lnTo>
                        <a:pt x="110" y="320"/>
                      </a:lnTo>
                      <a:lnTo>
                        <a:pt x="100" y="319"/>
                      </a:lnTo>
                      <a:lnTo>
                        <a:pt x="104" y="310"/>
                      </a:lnTo>
                      <a:lnTo>
                        <a:pt x="107" y="303"/>
                      </a:lnTo>
                      <a:lnTo>
                        <a:pt x="109" y="299"/>
                      </a:lnTo>
                      <a:lnTo>
                        <a:pt x="111" y="295"/>
                      </a:lnTo>
                      <a:lnTo>
                        <a:pt x="113" y="293"/>
                      </a:lnTo>
                      <a:lnTo>
                        <a:pt x="114" y="291"/>
                      </a:lnTo>
                      <a:lnTo>
                        <a:pt x="114" y="290"/>
                      </a:lnTo>
                      <a:lnTo>
                        <a:pt x="114" y="289"/>
                      </a:lnTo>
                      <a:lnTo>
                        <a:pt x="112" y="287"/>
                      </a:lnTo>
                      <a:lnTo>
                        <a:pt x="111" y="285"/>
                      </a:lnTo>
                      <a:lnTo>
                        <a:pt x="109" y="287"/>
                      </a:lnTo>
                      <a:lnTo>
                        <a:pt x="108" y="289"/>
                      </a:lnTo>
                      <a:lnTo>
                        <a:pt x="106" y="291"/>
                      </a:lnTo>
                      <a:lnTo>
                        <a:pt x="104" y="293"/>
                      </a:lnTo>
                      <a:lnTo>
                        <a:pt x="103" y="295"/>
                      </a:lnTo>
                      <a:lnTo>
                        <a:pt x="101" y="296"/>
                      </a:lnTo>
                      <a:lnTo>
                        <a:pt x="99" y="298"/>
                      </a:lnTo>
                      <a:lnTo>
                        <a:pt x="97" y="299"/>
                      </a:lnTo>
                      <a:lnTo>
                        <a:pt x="95" y="300"/>
                      </a:lnTo>
                      <a:lnTo>
                        <a:pt x="93" y="301"/>
                      </a:lnTo>
                      <a:lnTo>
                        <a:pt x="87" y="304"/>
                      </a:lnTo>
                      <a:lnTo>
                        <a:pt x="83" y="305"/>
                      </a:lnTo>
                      <a:lnTo>
                        <a:pt x="78" y="305"/>
                      </a:lnTo>
                      <a:lnTo>
                        <a:pt x="75" y="305"/>
                      </a:lnTo>
                      <a:lnTo>
                        <a:pt x="71" y="304"/>
                      </a:lnTo>
                      <a:lnTo>
                        <a:pt x="68" y="302"/>
                      </a:lnTo>
                      <a:lnTo>
                        <a:pt x="66" y="300"/>
                      </a:lnTo>
                      <a:lnTo>
                        <a:pt x="64" y="298"/>
                      </a:lnTo>
                      <a:lnTo>
                        <a:pt x="62" y="295"/>
                      </a:lnTo>
                      <a:lnTo>
                        <a:pt x="61" y="292"/>
                      </a:lnTo>
                      <a:lnTo>
                        <a:pt x="59" y="279"/>
                      </a:lnTo>
                      <a:lnTo>
                        <a:pt x="60" y="269"/>
                      </a:lnTo>
                      <a:lnTo>
                        <a:pt x="62" y="261"/>
                      </a:lnTo>
                      <a:lnTo>
                        <a:pt x="64" y="255"/>
                      </a:lnTo>
                      <a:lnTo>
                        <a:pt x="67" y="250"/>
                      </a:lnTo>
                      <a:lnTo>
                        <a:pt x="70" y="246"/>
                      </a:lnTo>
                      <a:lnTo>
                        <a:pt x="73" y="242"/>
                      </a:lnTo>
                      <a:lnTo>
                        <a:pt x="75" y="238"/>
                      </a:lnTo>
                      <a:lnTo>
                        <a:pt x="76" y="232"/>
                      </a:lnTo>
                      <a:lnTo>
                        <a:pt x="75" y="224"/>
                      </a:lnTo>
                      <a:lnTo>
                        <a:pt x="72" y="227"/>
                      </a:lnTo>
                      <a:lnTo>
                        <a:pt x="70" y="229"/>
                      </a:lnTo>
                      <a:lnTo>
                        <a:pt x="68" y="230"/>
                      </a:lnTo>
                      <a:lnTo>
                        <a:pt x="67" y="230"/>
                      </a:lnTo>
                      <a:lnTo>
                        <a:pt x="66" y="229"/>
                      </a:lnTo>
                      <a:lnTo>
                        <a:pt x="65" y="227"/>
                      </a:lnTo>
                      <a:lnTo>
                        <a:pt x="64" y="225"/>
                      </a:lnTo>
                      <a:lnTo>
                        <a:pt x="63" y="223"/>
                      </a:lnTo>
                      <a:lnTo>
                        <a:pt x="61" y="221"/>
                      </a:lnTo>
                      <a:lnTo>
                        <a:pt x="59" y="219"/>
                      </a:lnTo>
                      <a:close/>
                    </a:path>
                  </a:pathLst>
                </a:custGeom>
                <a:solidFill>
                  <a:srgbClr val="E0E0E0"/>
                </a:solidFill>
                <a:ln w="0">
                  <a:solidFill>
                    <a:srgbClr val="E0E0E0"/>
                  </a:solidFill>
                  <a:prstDash val="solid"/>
                  <a:round/>
                  <a:headEnd/>
                  <a:tailEnd/>
                </a:ln>
              </p:spPr>
              <p:txBody>
                <a:bodyPr/>
                <a:lstStyle/>
                <a:p>
                  <a:endParaRPr lang="fr-FR"/>
                </a:p>
              </p:txBody>
            </p:sp>
            <p:sp>
              <p:nvSpPr>
                <p:cNvPr id="5235" name="Freeform 113"/>
                <p:cNvSpPr>
                  <a:spLocks/>
                </p:cNvSpPr>
                <p:nvPr/>
              </p:nvSpPr>
              <p:spPr bwMode="auto">
                <a:xfrm>
                  <a:off x="1012" y="2100"/>
                  <a:ext cx="210" cy="320"/>
                </a:xfrm>
                <a:custGeom>
                  <a:avLst/>
                  <a:gdLst>
                    <a:gd name="T0" fmla="*/ 51 w 210"/>
                    <a:gd name="T1" fmla="*/ 193 h 320"/>
                    <a:gd name="T2" fmla="*/ 44 w 210"/>
                    <a:gd name="T3" fmla="*/ 170 h 320"/>
                    <a:gd name="T4" fmla="*/ 42 w 210"/>
                    <a:gd name="T5" fmla="*/ 136 h 320"/>
                    <a:gd name="T6" fmla="*/ 36 w 210"/>
                    <a:gd name="T7" fmla="*/ 98 h 320"/>
                    <a:gd name="T8" fmla="*/ 17 w 210"/>
                    <a:gd name="T9" fmla="*/ 60 h 320"/>
                    <a:gd name="T10" fmla="*/ 4 w 210"/>
                    <a:gd name="T11" fmla="*/ 37 h 320"/>
                    <a:gd name="T12" fmla="*/ 25 w 210"/>
                    <a:gd name="T13" fmla="*/ 25 h 320"/>
                    <a:gd name="T14" fmla="*/ 56 w 210"/>
                    <a:gd name="T15" fmla="*/ 14 h 320"/>
                    <a:gd name="T16" fmla="*/ 87 w 210"/>
                    <a:gd name="T17" fmla="*/ 5 h 320"/>
                    <a:gd name="T18" fmla="*/ 107 w 210"/>
                    <a:gd name="T19" fmla="*/ 0 h 320"/>
                    <a:gd name="T20" fmla="*/ 112 w 210"/>
                    <a:gd name="T21" fmla="*/ 5 h 320"/>
                    <a:gd name="T22" fmla="*/ 122 w 210"/>
                    <a:gd name="T23" fmla="*/ 19 h 320"/>
                    <a:gd name="T24" fmla="*/ 136 w 210"/>
                    <a:gd name="T25" fmla="*/ 33 h 320"/>
                    <a:gd name="T26" fmla="*/ 155 w 210"/>
                    <a:gd name="T27" fmla="*/ 46 h 320"/>
                    <a:gd name="T28" fmla="*/ 175 w 210"/>
                    <a:gd name="T29" fmla="*/ 57 h 320"/>
                    <a:gd name="T30" fmla="*/ 194 w 210"/>
                    <a:gd name="T31" fmla="*/ 76 h 320"/>
                    <a:gd name="T32" fmla="*/ 205 w 210"/>
                    <a:gd name="T33" fmla="*/ 109 h 320"/>
                    <a:gd name="T34" fmla="*/ 208 w 210"/>
                    <a:gd name="T35" fmla="*/ 142 h 320"/>
                    <a:gd name="T36" fmla="*/ 207 w 210"/>
                    <a:gd name="T37" fmla="*/ 177 h 320"/>
                    <a:gd name="T38" fmla="*/ 208 w 210"/>
                    <a:gd name="T39" fmla="*/ 213 h 320"/>
                    <a:gd name="T40" fmla="*/ 209 w 210"/>
                    <a:gd name="T41" fmla="*/ 240 h 320"/>
                    <a:gd name="T42" fmla="*/ 209 w 210"/>
                    <a:gd name="T43" fmla="*/ 258 h 320"/>
                    <a:gd name="T44" fmla="*/ 209 w 210"/>
                    <a:gd name="T45" fmla="*/ 275 h 320"/>
                    <a:gd name="T46" fmla="*/ 209 w 210"/>
                    <a:gd name="T47" fmla="*/ 293 h 320"/>
                    <a:gd name="T48" fmla="*/ 209 w 210"/>
                    <a:gd name="T49" fmla="*/ 311 h 320"/>
                    <a:gd name="T50" fmla="*/ 199 w 210"/>
                    <a:gd name="T51" fmla="*/ 318 h 320"/>
                    <a:gd name="T52" fmla="*/ 178 w 210"/>
                    <a:gd name="T53" fmla="*/ 316 h 320"/>
                    <a:gd name="T54" fmla="*/ 155 w 210"/>
                    <a:gd name="T55" fmla="*/ 314 h 320"/>
                    <a:gd name="T56" fmla="*/ 132 w 210"/>
                    <a:gd name="T57" fmla="*/ 311 h 320"/>
                    <a:gd name="T58" fmla="*/ 110 w 210"/>
                    <a:gd name="T59" fmla="*/ 309 h 320"/>
                    <a:gd name="T60" fmla="*/ 105 w 210"/>
                    <a:gd name="T61" fmla="*/ 300 h 320"/>
                    <a:gd name="T62" fmla="*/ 111 w 210"/>
                    <a:gd name="T63" fmla="*/ 287 h 320"/>
                    <a:gd name="T64" fmla="*/ 115 w 210"/>
                    <a:gd name="T65" fmla="*/ 280 h 320"/>
                    <a:gd name="T66" fmla="*/ 116 w 210"/>
                    <a:gd name="T67" fmla="*/ 275 h 320"/>
                    <a:gd name="T68" fmla="*/ 114 w 210"/>
                    <a:gd name="T69" fmla="*/ 271 h 320"/>
                    <a:gd name="T70" fmla="*/ 110 w 210"/>
                    <a:gd name="T71" fmla="*/ 270 h 320"/>
                    <a:gd name="T72" fmla="*/ 107 w 210"/>
                    <a:gd name="T73" fmla="*/ 274 h 320"/>
                    <a:gd name="T74" fmla="*/ 104 w 210"/>
                    <a:gd name="T75" fmla="*/ 278 h 320"/>
                    <a:gd name="T76" fmla="*/ 100 w 210"/>
                    <a:gd name="T77" fmla="*/ 281 h 320"/>
                    <a:gd name="T78" fmla="*/ 96 w 210"/>
                    <a:gd name="T79" fmla="*/ 284 h 320"/>
                    <a:gd name="T80" fmla="*/ 89 w 210"/>
                    <a:gd name="T81" fmla="*/ 289 h 320"/>
                    <a:gd name="T82" fmla="*/ 80 w 210"/>
                    <a:gd name="T83" fmla="*/ 292 h 320"/>
                    <a:gd name="T84" fmla="*/ 73 w 210"/>
                    <a:gd name="T85" fmla="*/ 292 h 320"/>
                    <a:gd name="T86" fmla="*/ 67 w 210"/>
                    <a:gd name="T87" fmla="*/ 289 h 320"/>
                    <a:gd name="T88" fmla="*/ 63 w 210"/>
                    <a:gd name="T89" fmla="*/ 285 h 320"/>
                    <a:gd name="T90" fmla="*/ 61 w 210"/>
                    <a:gd name="T91" fmla="*/ 269 h 320"/>
                    <a:gd name="T92" fmla="*/ 65 w 210"/>
                    <a:gd name="T93" fmla="*/ 249 h 320"/>
                    <a:gd name="T94" fmla="*/ 72 w 210"/>
                    <a:gd name="T95" fmla="*/ 234 h 320"/>
                    <a:gd name="T96" fmla="*/ 79 w 210"/>
                    <a:gd name="T97" fmla="*/ 221 h 320"/>
                    <a:gd name="T98" fmla="*/ 81 w 210"/>
                    <a:gd name="T99" fmla="*/ 206 h 320"/>
                    <a:gd name="T100" fmla="*/ 75 w 210"/>
                    <a:gd name="T101" fmla="*/ 200 h 320"/>
                    <a:gd name="T102" fmla="*/ 71 w 210"/>
                    <a:gd name="T103" fmla="*/ 204 h 320"/>
                    <a:gd name="T104" fmla="*/ 69 w 210"/>
                    <a:gd name="T105" fmla="*/ 206 h 320"/>
                    <a:gd name="T106" fmla="*/ 66 w 210"/>
                    <a:gd name="T107" fmla="*/ 205 h 320"/>
                    <a:gd name="T108" fmla="*/ 62 w 210"/>
                    <a:gd name="T109" fmla="*/ 202 h 3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0"/>
                    <a:gd name="T166" fmla="*/ 0 h 320"/>
                    <a:gd name="T167" fmla="*/ 210 w 210"/>
                    <a:gd name="T168" fmla="*/ 320 h 32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0" h="320">
                      <a:moveTo>
                        <a:pt x="59" y="200"/>
                      </a:moveTo>
                      <a:lnTo>
                        <a:pt x="51" y="193"/>
                      </a:lnTo>
                      <a:lnTo>
                        <a:pt x="46" y="183"/>
                      </a:lnTo>
                      <a:lnTo>
                        <a:pt x="44" y="170"/>
                      </a:lnTo>
                      <a:lnTo>
                        <a:pt x="43" y="154"/>
                      </a:lnTo>
                      <a:lnTo>
                        <a:pt x="42" y="136"/>
                      </a:lnTo>
                      <a:lnTo>
                        <a:pt x="40" y="117"/>
                      </a:lnTo>
                      <a:lnTo>
                        <a:pt x="36" y="98"/>
                      </a:lnTo>
                      <a:lnTo>
                        <a:pt x="29" y="78"/>
                      </a:lnTo>
                      <a:lnTo>
                        <a:pt x="17" y="60"/>
                      </a:lnTo>
                      <a:lnTo>
                        <a:pt x="0" y="43"/>
                      </a:lnTo>
                      <a:lnTo>
                        <a:pt x="4" y="37"/>
                      </a:lnTo>
                      <a:lnTo>
                        <a:pt x="13" y="31"/>
                      </a:lnTo>
                      <a:lnTo>
                        <a:pt x="25" y="25"/>
                      </a:lnTo>
                      <a:lnTo>
                        <a:pt x="40" y="19"/>
                      </a:lnTo>
                      <a:lnTo>
                        <a:pt x="56" y="14"/>
                      </a:lnTo>
                      <a:lnTo>
                        <a:pt x="72" y="9"/>
                      </a:lnTo>
                      <a:lnTo>
                        <a:pt x="87" y="5"/>
                      </a:lnTo>
                      <a:lnTo>
                        <a:pt x="99" y="2"/>
                      </a:lnTo>
                      <a:lnTo>
                        <a:pt x="107" y="0"/>
                      </a:lnTo>
                      <a:lnTo>
                        <a:pt x="111" y="0"/>
                      </a:lnTo>
                      <a:lnTo>
                        <a:pt x="112" y="5"/>
                      </a:lnTo>
                      <a:lnTo>
                        <a:pt x="116" y="12"/>
                      </a:lnTo>
                      <a:lnTo>
                        <a:pt x="122" y="19"/>
                      </a:lnTo>
                      <a:lnTo>
                        <a:pt x="128" y="26"/>
                      </a:lnTo>
                      <a:lnTo>
                        <a:pt x="136" y="33"/>
                      </a:lnTo>
                      <a:lnTo>
                        <a:pt x="145" y="40"/>
                      </a:lnTo>
                      <a:lnTo>
                        <a:pt x="155" y="46"/>
                      </a:lnTo>
                      <a:lnTo>
                        <a:pt x="164" y="52"/>
                      </a:lnTo>
                      <a:lnTo>
                        <a:pt x="175" y="57"/>
                      </a:lnTo>
                      <a:lnTo>
                        <a:pt x="184" y="61"/>
                      </a:lnTo>
                      <a:lnTo>
                        <a:pt x="194" y="76"/>
                      </a:lnTo>
                      <a:lnTo>
                        <a:pt x="201" y="92"/>
                      </a:lnTo>
                      <a:lnTo>
                        <a:pt x="205" y="109"/>
                      </a:lnTo>
                      <a:lnTo>
                        <a:pt x="207" y="125"/>
                      </a:lnTo>
                      <a:lnTo>
                        <a:pt x="208" y="142"/>
                      </a:lnTo>
                      <a:lnTo>
                        <a:pt x="208" y="159"/>
                      </a:lnTo>
                      <a:lnTo>
                        <a:pt x="207" y="177"/>
                      </a:lnTo>
                      <a:lnTo>
                        <a:pt x="207" y="195"/>
                      </a:lnTo>
                      <a:lnTo>
                        <a:pt x="208" y="213"/>
                      </a:lnTo>
                      <a:lnTo>
                        <a:pt x="210" y="231"/>
                      </a:lnTo>
                      <a:lnTo>
                        <a:pt x="209" y="240"/>
                      </a:lnTo>
                      <a:lnTo>
                        <a:pt x="209" y="249"/>
                      </a:lnTo>
                      <a:lnTo>
                        <a:pt x="209" y="258"/>
                      </a:lnTo>
                      <a:lnTo>
                        <a:pt x="209" y="267"/>
                      </a:lnTo>
                      <a:lnTo>
                        <a:pt x="209" y="275"/>
                      </a:lnTo>
                      <a:lnTo>
                        <a:pt x="209" y="284"/>
                      </a:lnTo>
                      <a:lnTo>
                        <a:pt x="209" y="293"/>
                      </a:lnTo>
                      <a:lnTo>
                        <a:pt x="209" y="302"/>
                      </a:lnTo>
                      <a:lnTo>
                        <a:pt x="209" y="311"/>
                      </a:lnTo>
                      <a:lnTo>
                        <a:pt x="209" y="320"/>
                      </a:lnTo>
                      <a:lnTo>
                        <a:pt x="199" y="318"/>
                      </a:lnTo>
                      <a:lnTo>
                        <a:pt x="189" y="317"/>
                      </a:lnTo>
                      <a:lnTo>
                        <a:pt x="178" y="316"/>
                      </a:lnTo>
                      <a:lnTo>
                        <a:pt x="166" y="315"/>
                      </a:lnTo>
                      <a:lnTo>
                        <a:pt x="155" y="314"/>
                      </a:lnTo>
                      <a:lnTo>
                        <a:pt x="143" y="312"/>
                      </a:lnTo>
                      <a:lnTo>
                        <a:pt x="132" y="311"/>
                      </a:lnTo>
                      <a:lnTo>
                        <a:pt x="121" y="310"/>
                      </a:lnTo>
                      <a:lnTo>
                        <a:pt x="110" y="309"/>
                      </a:lnTo>
                      <a:lnTo>
                        <a:pt x="101" y="309"/>
                      </a:lnTo>
                      <a:lnTo>
                        <a:pt x="105" y="300"/>
                      </a:lnTo>
                      <a:lnTo>
                        <a:pt x="108" y="293"/>
                      </a:lnTo>
                      <a:lnTo>
                        <a:pt x="111" y="287"/>
                      </a:lnTo>
                      <a:lnTo>
                        <a:pt x="113" y="283"/>
                      </a:lnTo>
                      <a:lnTo>
                        <a:pt x="115" y="280"/>
                      </a:lnTo>
                      <a:lnTo>
                        <a:pt x="116" y="277"/>
                      </a:lnTo>
                      <a:lnTo>
                        <a:pt x="116" y="275"/>
                      </a:lnTo>
                      <a:lnTo>
                        <a:pt x="116" y="273"/>
                      </a:lnTo>
                      <a:lnTo>
                        <a:pt x="114" y="271"/>
                      </a:lnTo>
                      <a:lnTo>
                        <a:pt x="113" y="268"/>
                      </a:lnTo>
                      <a:lnTo>
                        <a:pt x="110" y="270"/>
                      </a:lnTo>
                      <a:lnTo>
                        <a:pt x="109" y="272"/>
                      </a:lnTo>
                      <a:lnTo>
                        <a:pt x="107" y="274"/>
                      </a:lnTo>
                      <a:lnTo>
                        <a:pt x="105" y="276"/>
                      </a:lnTo>
                      <a:lnTo>
                        <a:pt x="104" y="278"/>
                      </a:lnTo>
                      <a:lnTo>
                        <a:pt x="102" y="280"/>
                      </a:lnTo>
                      <a:lnTo>
                        <a:pt x="100" y="281"/>
                      </a:lnTo>
                      <a:lnTo>
                        <a:pt x="98" y="283"/>
                      </a:lnTo>
                      <a:lnTo>
                        <a:pt x="96" y="284"/>
                      </a:lnTo>
                      <a:lnTo>
                        <a:pt x="94" y="286"/>
                      </a:lnTo>
                      <a:lnTo>
                        <a:pt x="89" y="289"/>
                      </a:lnTo>
                      <a:lnTo>
                        <a:pt x="84" y="291"/>
                      </a:lnTo>
                      <a:lnTo>
                        <a:pt x="80" y="292"/>
                      </a:lnTo>
                      <a:lnTo>
                        <a:pt x="76" y="292"/>
                      </a:lnTo>
                      <a:lnTo>
                        <a:pt x="73" y="292"/>
                      </a:lnTo>
                      <a:lnTo>
                        <a:pt x="70" y="291"/>
                      </a:lnTo>
                      <a:lnTo>
                        <a:pt x="67" y="289"/>
                      </a:lnTo>
                      <a:lnTo>
                        <a:pt x="65" y="287"/>
                      </a:lnTo>
                      <a:lnTo>
                        <a:pt x="63" y="285"/>
                      </a:lnTo>
                      <a:lnTo>
                        <a:pt x="61" y="282"/>
                      </a:lnTo>
                      <a:lnTo>
                        <a:pt x="61" y="269"/>
                      </a:lnTo>
                      <a:lnTo>
                        <a:pt x="62" y="258"/>
                      </a:lnTo>
                      <a:lnTo>
                        <a:pt x="65" y="249"/>
                      </a:lnTo>
                      <a:lnTo>
                        <a:pt x="69" y="241"/>
                      </a:lnTo>
                      <a:lnTo>
                        <a:pt x="72" y="234"/>
                      </a:lnTo>
                      <a:lnTo>
                        <a:pt x="76" y="227"/>
                      </a:lnTo>
                      <a:lnTo>
                        <a:pt x="79" y="221"/>
                      </a:lnTo>
                      <a:lnTo>
                        <a:pt x="81" y="214"/>
                      </a:lnTo>
                      <a:lnTo>
                        <a:pt x="81" y="206"/>
                      </a:lnTo>
                      <a:lnTo>
                        <a:pt x="78" y="197"/>
                      </a:lnTo>
                      <a:lnTo>
                        <a:pt x="75" y="200"/>
                      </a:lnTo>
                      <a:lnTo>
                        <a:pt x="73" y="202"/>
                      </a:lnTo>
                      <a:lnTo>
                        <a:pt x="71" y="204"/>
                      </a:lnTo>
                      <a:lnTo>
                        <a:pt x="70" y="205"/>
                      </a:lnTo>
                      <a:lnTo>
                        <a:pt x="69" y="206"/>
                      </a:lnTo>
                      <a:lnTo>
                        <a:pt x="67" y="206"/>
                      </a:lnTo>
                      <a:lnTo>
                        <a:pt x="66" y="205"/>
                      </a:lnTo>
                      <a:lnTo>
                        <a:pt x="64" y="204"/>
                      </a:lnTo>
                      <a:lnTo>
                        <a:pt x="62" y="202"/>
                      </a:lnTo>
                      <a:lnTo>
                        <a:pt x="59" y="200"/>
                      </a:lnTo>
                      <a:close/>
                    </a:path>
                  </a:pathLst>
                </a:custGeom>
                <a:solidFill>
                  <a:srgbClr val="E0E0E0"/>
                </a:solidFill>
                <a:ln w="0">
                  <a:solidFill>
                    <a:srgbClr val="E0E0E0"/>
                  </a:solidFill>
                  <a:prstDash val="solid"/>
                  <a:round/>
                  <a:headEnd/>
                  <a:tailEnd/>
                </a:ln>
              </p:spPr>
              <p:txBody>
                <a:bodyPr/>
                <a:lstStyle/>
                <a:p>
                  <a:endParaRPr lang="fr-FR"/>
                </a:p>
              </p:txBody>
            </p:sp>
            <p:sp>
              <p:nvSpPr>
                <p:cNvPr id="5236" name="Freeform 114"/>
                <p:cNvSpPr>
                  <a:spLocks/>
                </p:cNvSpPr>
                <p:nvPr/>
              </p:nvSpPr>
              <p:spPr bwMode="auto">
                <a:xfrm>
                  <a:off x="1018" y="2105"/>
                  <a:ext cx="202" cy="312"/>
                </a:xfrm>
                <a:custGeom>
                  <a:avLst/>
                  <a:gdLst>
                    <a:gd name="T0" fmla="*/ 50 w 202"/>
                    <a:gd name="T1" fmla="*/ 174 h 312"/>
                    <a:gd name="T2" fmla="*/ 43 w 202"/>
                    <a:gd name="T3" fmla="*/ 153 h 312"/>
                    <a:gd name="T4" fmla="*/ 41 w 202"/>
                    <a:gd name="T5" fmla="*/ 122 h 312"/>
                    <a:gd name="T6" fmla="*/ 34 w 202"/>
                    <a:gd name="T7" fmla="*/ 87 h 312"/>
                    <a:gd name="T8" fmla="*/ 16 w 202"/>
                    <a:gd name="T9" fmla="*/ 53 h 312"/>
                    <a:gd name="T10" fmla="*/ 3 w 202"/>
                    <a:gd name="T11" fmla="*/ 32 h 312"/>
                    <a:gd name="T12" fmla="*/ 22 w 202"/>
                    <a:gd name="T13" fmla="*/ 21 h 312"/>
                    <a:gd name="T14" fmla="*/ 49 w 202"/>
                    <a:gd name="T15" fmla="*/ 11 h 312"/>
                    <a:gd name="T16" fmla="*/ 76 w 202"/>
                    <a:gd name="T17" fmla="*/ 4 h 312"/>
                    <a:gd name="T18" fmla="*/ 94 w 202"/>
                    <a:gd name="T19" fmla="*/ 0 h 312"/>
                    <a:gd name="T20" fmla="*/ 100 w 202"/>
                    <a:gd name="T21" fmla="*/ 5 h 312"/>
                    <a:gd name="T22" fmla="*/ 110 w 202"/>
                    <a:gd name="T23" fmla="*/ 17 h 312"/>
                    <a:gd name="T24" fmla="*/ 126 w 202"/>
                    <a:gd name="T25" fmla="*/ 30 h 312"/>
                    <a:gd name="T26" fmla="*/ 147 w 202"/>
                    <a:gd name="T27" fmla="*/ 42 h 312"/>
                    <a:gd name="T28" fmla="*/ 169 w 202"/>
                    <a:gd name="T29" fmla="*/ 52 h 312"/>
                    <a:gd name="T30" fmla="*/ 189 w 202"/>
                    <a:gd name="T31" fmla="*/ 72 h 312"/>
                    <a:gd name="T32" fmla="*/ 199 w 202"/>
                    <a:gd name="T33" fmla="*/ 103 h 312"/>
                    <a:gd name="T34" fmla="*/ 201 w 202"/>
                    <a:gd name="T35" fmla="*/ 136 h 312"/>
                    <a:gd name="T36" fmla="*/ 200 w 202"/>
                    <a:gd name="T37" fmla="*/ 170 h 312"/>
                    <a:gd name="T38" fmla="*/ 200 w 202"/>
                    <a:gd name="T39" fmla="*/ 207 h 312"/>
                    <a:gd name="T40" fmla="*/ 202 w 202"/>
                    <a:gd name="T41" fmla="*/ 234 h 312"/>
                    <a:gd name="T42" fmla="*/ 201 w 202"/>
                    <a:gd name="T43" fmla="*/ 251 h 312"/>
                    <a:gd name="T44" fmla="*/ 201 w 202"/>
                    <a:gd name="T45" fmla="*/ 269 h 312"/>
                    <a:gd name="T46" fmla="*/ 201 w 202"/>
                    <a:gd name="T47" fmla="*/ 286 h 312"/>
                    <a:gd name="T48" fmla="*/ 201 w 202"/>
                    <a:gd name="T49" fmla="*/ 303 h 312"/>
                    <a:gd name="T50" fmla="*/ 192 w 202"/>
                    <a:gd name="T51" fmla="*/ 311 h 312"/>
                    <a:gd name="T52" fmla="*/ 172 w 202"/>
                    <a:gd name="T53" fmla="*/ 308 h 312"/>
                    <a:gd name="T54" fmla="*/ 151 w 202"/>
                    <a:gd name="T55" fmla="*/ 305 h 312"/>
                    <a:gd name="T56" fmla="*/ 130 w 202"/>
                    <a:gd name="T57" fmla="*/ 302 h 312"/>
                    <a:gd name="T58" fmla="*/ 110 w 202"/>
                    <a:gd name="T59" fmla="*/ 299 h 312"/>
                    <a:gd name="T60" fmla="*/ 105 w 202"/>
                    <a:gd name="T61" fmla="*/ 290 h 312"/>
                    <a:gd name="T62" fmla="*/ 112 w 202"/>
                    <a:gd name="T63" fmla="*/ 276 h 312"/>
                    <a:gd name="T64" fmla="*/ 116 w 202"/>
                    <a:gd name="T65" fmla="*/ 266 h 312"/>
                    <a:gd name="T66" fmla="*/ 117 w 202"/>
                    <a:gd name="T67" fmla="*/ 260 h 312"/>
                    <a:gd name="T68" fmla="*/ 116 w 202"/>
                    <a:gd name="T69" fmla="*/ 254 h 312"/>
                    <a:gd name="T70" fmla="*/ 111 w 202"/>
                    <a:gd name="T71" fmla="*/ 254 h 312"/>
                    <a:gd name="T72" fmla="*/ 107 w 202"/>
                    <a:gd name="T73" fmla="*/ 257 h 312"/>
                    <a:gd name="T74" fmla="*/ 104 w 202"/>
                    <a:gd name="T75" fmla="*/ 261 h 312"/>
                    <a:gd name="T76" fmla="*/ 101 w 202"/>
                    <a:gd name="T77" fmla="*/ 264 h 312"/>
                    <a:gd name="T78" fmla="*/ 97 w 202"/>
                    <a:gd name="T79" fmla="*/ 268 h 312"/>
                    <a:gd name="T80" fmla="*/ 90 w 202"/>
                    <a:gd name="T81" fmla="*/ 274 h 312"/>
                    <a:gd name="T82" fmla="*/ 81 w 202"/>
                    <a:gd name="T83" fmla="*/ 279 h 312"/>
                    <a:gd name="T84" fmla="*/ 74 w 202"/>
                    <a:gd name="T85" fmla="*/ 280 h 312"/>
                    <a:gd name="T86" fmla="*/ 67 w 202"/>
                    <a:gd name="T87" fmla="*/ 278 h 312"/>
                    <a:gd name="T88" fmla="*/ 62 w 202"/>
                    <a:gd name="T89" fmla="*/ 275 h 312"/>
                    <a:gd name="T90" fmla="*/ 61 w 202"/>
                    <a:gd name="T91" fmla="*/ 259 h 312"/>
                    <a:gd name="T92" fmla="*/ 67 w 202"/>
                    <a:gd name="T93" fmla="*/ 236 h 312"/>
                    <a:gd name="T94" fmla="*/ 77 w 202"/>
                    <a:gd name="T95" fmla="*/ 217 h 312"/>
                    <a:gd name="T96" fmla="*/ 84 w 202"/>
                    <a:gd name="T97" fmla="*/ 200 h 312"/>
                    <a:gd name="T98" fmla="*/ 85 w 202"/>
                    <a:gd name="T99" fmla="*/ 180 h 312"/>
                    <a:gd name="T100" fmla="*/ 77 w 202"/>
                    <a:gd name="T101" fmla="*/ 172 h 312"/>
                    <a:gd name="T102" fmla="*/ 73 w 202"/>
                    <a:gd name="T103" fmla="*/ 178 h 312"/>
                    <a:gd name="T104" fmla="*/ 70 w 202"/>
                    <a:gd name="T105" fmla="*/ 183 h 312"/>
                    <a:gd name="T106" fmla="*/ 67 w 202"/>
                    <a:gd name="T107" fmla="*/ 185 h 312"/>
                    <a:gd name="T108" fmla="*/ 62 w 202"/>
                    <a:gd name="T109" fmla="*/ 183 h 31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2"/>
                    <a:gd name="T166" fmla="*/ 0 h 312"/>
                    <a:gd name="T167" fmla="*/ 202 w 202"/>
                    <a:gd name="T168" fmla="*/ 312 h 31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2" h="312">
                      <a:moveTo>
                        <a:pt x="58" y="181"/>
                      </a:moveTo>
                      <a:lnTo>
                        <a:pt x="50" y="174"/>
                      </a:lnTo>
                      <a:lnTo>
                        <a:pt x="46" y="165"/>
                      </a:lnTo>
                      <a:lnTo>
                        <a:pt x="43" y="153"/>
                      </a:lnTo>
                      <a:lnTo>
                        <a:pt x="42" y="138"/>
                      </a:lnTo>
                      <a:lnTo>
                        <a:pt x="41" y="122"/>
                      </a:lnTo>
                      <a:lnTo>
                        <a:pt x="38" y="105"/>
                      </a:lnTo>
                      <a:lnTo>
                        <a:pt x="34" y="87"/>
                      </a:lnTo>
                      <a:lnTo>
                        <a:pt x="27" y="70"/>
                      </a:lnTo>
                      <a:lnTo>
                        <a:pt x="16" y="53"/>
                      </a:lnTo>
                      <a:lnTo>
                        <a:pt x="0" y="37"/>
                      </a:lnTo>
                      <a:lnTo>
                        <a:pt x="3" y="32"/>
                      </a:lnTo>
                      <a:lnTo>
                        <a:pt x="11" y="26"/>
                      </a:lnTo>
                      <a:lnTo>
                        <a:pt x="22" y="21"/>
                      </a:lnTo>
                      <a:lnTo>
                        <a:pt x="35" y="16"/>
                      </a:lnTo>
                      <a:lnTo>
                        <a:pt x="49" y="11"/>
                      </a:lnTo>
                      <a:lnTo>
                        <a:pt x="63" y="7"/>
                      </a:lnTo>
                      <a:lnTo>
                        <a:pt x="76" y="4"/>
                      </a:lnTo>
                      <a:lnTo>
                        <a:pt x="87" y="2"/>
                      </a:lnTo>
                      <a:lnTo>
                        <a:pt x="94" y="0"/>
                      </a:lnTo>
                      <a:lnTo>
                        <a:pt x="98" y="0"/>
                      </a:lnTo>
                      <a:lnTo>
                        <a:pt x="100" y="5"/>
                      </a:lnTo>
                      <a:lnTo>
                        <a:pt x="104" y="11"/>
                      </a:lnTo>
                      <a:lnTo>
                        <a:pt x="110" y="17"/>
                      </a:lnTo>
                      <a:lnTo>
                        <a:pt x="117" y="23"/>
                      </a:lnTo>
                      <a:lnTo>
                        <a:pt x="126" y="30"/>
                      </a:lnTo>
                      <a:lnTo>
                        <a:pt x="136" y="36"/>
                      </a:lnTo>
                      <a:lnTo>
                        <a:pt x="147" y="42"/>
                      </a:lnTo>
                      <a:lnTo>
                        <a:pt x="158" y="48"/>
                      </a:lnTo>
                      <a:lnTo>
                        <a:pt x="169" y="52"/>
                      </a:lnTo>
                      <a:lnTo>
                        <a:pt x="180" y="57"/>
                      </a:lnTo>
                      <a:lnTo>
                        <a:pt x="189" y="72"/>
                      </a:lnTo>
                      <a:lnTo>
                        <a:pt x="195" y="87"/>
                      </a:lnTo>
                      <a:lnTo>
                        <a:pt x="199" y="103"/>
                      </a:lnTo>
                      <a:lnTo>
                        <a:pt x="200" y="119"/>
                      </a:lnTo>
                      <a:lnTo>
                        <a:pt x="201" y="136"/>
                      </a:lnTo>
                      <a:lnTo>
                        <a:pt x="201" y="153"/>
                      </a:lnTo>
                      <a:lnTo>
                        <a:pt x="200" y="170"/>
                      </a:lnTo>
                      <a:lnTo>
                        <a:pt x="200" y="188"/>
                      </a:lnTo>
                      <a:lnTo>
                        <a:pt x="200" y="207"/>
                      </a:lnTo>
                      <a:lnTo>
                        <a:pt x="202" y="226"/>
                      </a:lnTo>
                      <a:lnTo>
                        <a:pt x="202" y="234"/>
                      </a:lnTo>
                      <a:lnTo>
                        <a:pt x="202" y="243"/>
                      </a:lnTo>
                      <a:lnTo>
                        <a:pt x="201" y="251"/>
                      </a:lnTo>
                      <a:lnTo>
                        <a:pt x="201" y="260"/>
                      </a:lnTo>
                      <a:lnTo>
                        <a:pt x="201" y="269"/>
                      </a:lnTo>
                      <a:lnTo>
                        <a:pt x="201" y="277"/>
                      </a:lnTo>
                      <a:lnTo>
                        <a:pt x="201" y="286"/>
                      </a:lnTo>
                      <a:lnTo>
                        <a:pt x="201" y="295"/>
                      </a:lnTo>
                      <a:lnTo>
                        <a:pt x="201" y="303"/>
                      </a:lnTo>
                      <a:lnTo>
                        <a:pt x="201" y="312"/>
                      </a:lnTo>
                      <a:lnTo>
                        <a:pt x="192" y="311"/>
                      </a:lnTo>
                      <a:lnTo>
                        <a:pt x="182" y="309"/>
                      </a:lnTo>
                      <a:lnTo>
                        <a:pt x="172" y="308"/>
                      </a:lnTo>
                      <a:lnTo>
                        <a:pt x="161" y="306"/>
                      </a:lnTo>
                      <a:lnTo>
                        <a:pt x="151" y="305"/>
                      </a:lnTo>
                      <a:lnTo>
                        <a:pt x="140" y="303"/>
                      </a:lnTo>
                      <a:lnTo>
                        <a:pt x="130" y="302"/>
                      </a:lnTo>
                      <a:lnTo>
                        <a:pt x="119" y="300"/>
                      </a:lnTo>
                      <a:lnTo>
                        <a:pt x="110" y="299"/>
                      </a:lnTo>
                      <a:lnTo>
                        <a:pt x="100" y="299"/>
                      </a:lnTo>
                      <a:lnTo>
                        <a:pt x="105" y="290"/>
                      </a:lnTo>
                      <a:lnTo>
                        <a:pt x="109" y="282"/>
                      </a:lnTo>
                      <a:lnTo>
                        <a:pt x="112" y="276"/>
                      </a:lnTo>
                      <a:lnTo>
                        <a:pt x="114" y="271"/>
                      </a:lnTo>
                      <a:lnTo>
                        <a:pt x="116" y="266"/>
                      </a:lnTo>
                      <a:lnTo>
                        <a:pt x="117" y="263"/>
                      </a:lnTo>
                      <a:lnTo>
                        <a:pt x="117" y="260"/>
                      </a:lnTo>
                      <a:lnTo>
                        <a:pt x="117" y="257"/>
                      </a:lnTo>
                      <a:lnTo>
                        <a:pt x="116" y="254"/>
                      </a:lnTo>
                      <a:lnTo>
                        <a:pt x="114" y="251"/>
                      </a:lnTo>
                      <a:lnTo>
                        <a:pt x="111" y="254"/>
                      </a:lnTo>
                      <a:lnTo>
                        <a:pt x="108" y="256"/>
                      </a:lnTo>
                      <a:lnTo>
                        <a:pt x="107" y="257"/>
                      </a:lnTo>
                      <a:lnTo>
                        <a:pt x="105" y="259"/>
                      </a:lnTo>
                      <a:lnTo>
                        <a:pt x="104" y="261"/>
                      </a:lnTo>
                      <a:lnTo>
                        <a:pt x="102" y="263"/>
                      </a:lnTo>
                      <a:lnTo>
                        <a:pt x="101" y="264"/>
                      </a:lnTo>
                      <a:lnTo>
                        <a:pt x="99" y="266"/>
                      </a:lnTo>
                      <a:lnTo>
                        <a:pt x="97" y="268"/>
                      </a:lnTo>
                      <a:lnTo>
                        <a:pt x="94" y="271"/>
                      </a:lnTo>
                      <a:lnTo>
                        <a:pt x="90" y="274"/>
                      </a:lnTo>
                      <a:lnTo>
                        <a:pt x="85" y="277"/>
                      </a:lnTo>
                      <a:lnTo>
                        <a:pt x="81" y="279"/>
                      </a:lnTo>
                      <a:lnTo>
                        <a:pt x="77" y="280"/>
                      </a:lnTo>
                      <a:lnTo>
                        <a:pt x="74" y="280"/>
                      </a:lnTo>
                      <a:lnTo>
                        <a:pt x="70" y="279"/>
                      </a:lnTo>
                      <a:lnTo>
                        <a:pt x="67" y="278"/>
                      </a:lnTo>
                      <a:lnTo>
                        <a:pt x="65" y="277"/>
                      </a:lnTo>
                      <a:lnTo>
                        <a:pt x="62" y="275"/>
                      </a:lnTo>
                      <a:lnTo>
                        <a:pt x="60" y="273"/>
                      </a:lnTo>
                      <a:lnTo>
                        <a:pt x="61" y="259"/>
                      </a:lnTo>
                      <a:lnTo>
                        <a:pt x="63" y="247"/>
                      </a:lnTo>
                      <a:lnTo>
                        <a:pt x="67" y="236"/>
                      </a:lnTo>
                      <a:lnTo>
                        <a:pt x="72" y="226"/>
                      </a:lnTo>
                      <a:lnTo>
                        <a:pt x="77" y="217"/>
                      </a:lnTo>
                      <a:lnTo>
                        <a:pt x="81" y="209"/>
                      </a:lnTo>
                      <a:lnTo>
                        <a:pt x="84" y="200"/>
                      </a:lnTo>
                      <a:lnTo>
                        <a:pt x="86" y="190"/>
                      </a:lnTo>
                      <a:lnTo>
                        <a:pt x="85" y="180"/>
                      </a:lnTo>
                      <a:lnTo>
                        <a:pt x="81" y="169"/>
                      </a:lnTo>
                      <a:lnTo>
                        <a:pt x="77" y="172"/>
                      </a:lnTo>
                      <a:lnTo>
                        <a:pt x="74" y="175"/>
                      </a:lnTo>
                      <a:lnTo>
                        <a:pt x="73" y="178"/>
                      </a:lnTo>
                      <a:lnTo>
                        <a:pt x="71" y="181"/>
                      </a:lnTo>
                      <a:lnTo>
                        <a:pt x="70" y="183"/>
                      </a:lnTo>
                      <a:lnTo>
                        <a:pt x="69" y="184"/>
                      </a:lnTo>
                      <a:lnTo>
                        <a:pt x="67" y="185"/>
                      </a:lnTo>
                      <a:lnTo>
                        <a:pt x="65" y="185"/>
                      </a:lnTo>
                      <a:lnTo>
                        <a:pt x="62" y="183"/>
                      </a:lnTo>
                      <a:lnTo>
                        <a:pt x="58" y="181"/>
                      </a:lnTo>
                      <a:close/>
                    </a:path>
                  </a:pathLst>
                </a:custGeom>
                <a:solidFill>
                  <a:srgbClr val="F0F0F0"/>
                </a:solidFill>
                <a:ln w="0">
                  <a:solidFill>
                    <a:srgbClr val="F0F0F0"/>
                  </a:solidFill>
                  <a:prstDash val="solid"/>
                  <a:round/>
                  <a:headEnd/>
                  <a:tailEnd/>
                </a:ln>
              </p:spPr>
              <p:txBody>
                <a:bodyPr/>
                <a:lstStyle/>
                <a:p>
                  <a:endParaRPr lang="fr-FR"/>
                </a:p>
              </p:txBody>
            </p:sp>
            <p:sp>
              <p:nvSpPr>
                <p:cNvPr id="5237" name="Freeform 115"/>
                <p:cNvSpPr>
                  <a:spLocks/>
                </p:cNvSpPr>
                <p:nvPr/>
              </p:nvSpPr>
              <p:spPr bwMode="auto">
                <a:xfrm>
                  <a:off x="1023" y="2110"/>
                  <a:ext cx="195" cy="304"/>
                </a:xfrm>
                <a:custGeom>
                  <a:avLst/>
                  <a:gdLst>
                    <a:gd name="T0" fmla="*/ 50 w 195"/>
                    <a:gd name="T1" fmla="*/ 155 h 304"/>
                    <a:gd name="T2" fmla="*/ 43 w 195"/>
                    <a:gd name="T3" fmla="*/ 135 h 304"/>
                    <a:gd name="T4" fmla="*/ 40 w 195"/>
                    <a:gd name="T5" fmla="*/ 108 h 304"/>
                    <a:gd name="T6" fmla="*/ 33 w 195"/>
                    <a:gd name="T7" fmla="*/ 77 h 304"/>
                    <a:gd name="T8" fmla="*/ 15 w 195"/>
                    <a:gd name="T9" fmla="*/ 46 h 304"/>
                    <a:gd name="T10" fmla="*/ 3 w 195"/>
                    <a:gd name="T11" fmla="*/ 26 h 304"/>
                    <a:gd name="T12" fmla="*/ 19 w 195"/>
                    <a:gd name="T13" fmla="*/ 17 h 304"/>
                    <a:gd name="T14" fmla="*/ 42 w 195"/>
                    <a:gd name="T15" fmla="*/ 9 h 304"/>
                    <a:gd name="T16" fmla="*/ 66 w 195"/>
                    <a:gd name="T17" fmla="*/ 3 h 304"/>
                    <a:gd name="T18" fmla="*/ 83 w 195"/>
                    <a:gd name="T19" fmla="*/ 0 h 304"/>
                    <a:gd name="T20" fmla="*/ 88 w 195"/>
                    <a:gd name="T21" fmla="*/ 5 h 304"/>
                    <a:gd name="T22" fmla="*/ 99 w 195"/>
                    <a:gd name="T23" fmla="*/ 15 h 304"/>
                    <a:gd name="T24" fmla="*/ 117 w 195"/>
                    <a:gd name="T25" fmla="*/ 27 h 304"/>
                    <a:gd name="T26" fmla="*/ 140 w 195"/>
                    <a:gd name="T27" fmla="*/ 38 h 304"/>
                    <a:gd name="T28" fmla="*/ 165 w 195"/>
                    <a:gd name="T29" fmla="*/ 48 h 304"/>
                    <a:gd name="T30" fmla="*/ 185 w 195"/>
                    <a:gd name="T31" fmla="*/ 67 h 304"/>
                    <a:gd name="T32" fmla="*/ 193 w 195"/>
                    <a:gd name="T33" fmla="*/ 97 h 304"/>
                    <a:gd name="T34" fmla="*/ 195 w 195"/>
                    <a:gd name="T35" fmla="*/ 129 h 304"/>
                    <a:gd name="T36" fmla="*/ 194 w 195"/>
                    <a:gd name="T37" fmla="*/ 163 h 304"/>
                    <a:gd name="T38" fmla="*/ 193 w 195"/>
                    <a:gd name="T39" fmla="*/ 200 h 304"/>
                    <a:gd name="T40" fmla="*/ 195 w 195"/>
                    <a:gd name="T41" fmla="*/ 228 h 304"/>
                    <a:gd name="T42" fmla="*/ 195 w 195"/>
                    <a:gd name="T43" fmla="*/ 245 h 304"/>
                    <a:gd name="T44" fmla="*/ 195 w 195"/>
                    <a:gd name="T45" fmla="*/ 262 h 304"/>
                    <a:gd name="T46" fmla="*/ 194 w 195"/>
                    <a:gd name="T47" fmla="*/ 279 h 304"/>
                    <a:gd name="T48" fmla="*/ 194 w 195"/>
                    <a:gd name="T49" fmla="*/ 296 h 304"/>
                    <a:gd name="T50" fmla="*/ 186 w 195"/>
                    <a:gd name="T51" fmla="*/ 303 h 304"/>
                    <a:gd name="T52" fmla="*/ 167 w 195"/>
                    <a:gd name="T53" fmla="*/ 300 h 304"/>
                    <a:gd name="T54" fmla="*/ 148 w 195"/>
                    <a:gd name="T55" fmla="*/ 296 h 304"/>
                    <a:gd name="T56" fmla="*/ 129 w 195"/>
                    <a:gd name="T57" fmla="*/ 292 h 304"/>
                    <a:gd name="T58" fmla="*/ 110 w 195"/>
                    <a:gd name="T59" fmla="*/ 290 h 304"/>
                    <a:gd name="T60" fmla="*/ 106 w 195"/>
                    <a:gd name="T61" fmla="*/ 279 h 304"/>
                    <a:gd name="T62" fmla="*/ 114 w 195"/>
                    <a:gd name="T63" fmla="*/ 264 h 304"/>
                    <a:gd name="T64" fmla="*/ 118 w 195"/>
                    <a:gd name="T65" fmla="*/ 253 h 304"/>
                    <a:gd name="T66" fmla="*/ 120 w 195"/>
                    <a:gd name="T67" fmla="*/ 245 h 304"/>
                    <a:gd name="T68" fmla="*/ 118 w 195"/>
                    <a:gd name="T69" fmla="*/ 238 h 304"/>
                    <a:gd name="T70" fmla="*/ 112 w 195"/>
                    <a:gd name="T71" fmla="*/ 237 h 304"/>
                    <a:gd name="T72" fmla="*/ 107 w 195"/>
                    <a:gd name="T73" fmla="*/ 240 h 304"/>
                    <a:gd name="T74" fmla="*/ 105 w 195"/>
                    <a:gd name="T75" fmla="*/ 244 h 304"/>
                    <a:gd name="T76" fmla="*/ 103 w 195"/>
                    <a:gd name="T77" fmla="*/ 248 h 304"/>
                    <a:gd name="T78" fmla="*/ 99 w 195"/>
                    <a:gd name="T79" fmla="*/ 253 h 304"/>
                    <a:gd name="T80" fmla="*/ 91 w 195"/>
                    <a:gd name="T81" fmla="*/ 260 h 304"/>
                    <a:gd name="T82" fmla="*/ 83 w 195"/>
                    <a:gd name="T83" fmla="*/ 266 h 304"/>
                    <a:gd name="T84" fmla="*/ 76 w 195"/>
                    <a:gd name="T85" fmla="*/ 268 h 304"/>
                    <a:gd name="T86" fmla="*/ 69 w 195"/>
                    <a:gd name="T87" fmla="*/ 268 h 304"/>
                    <a:gd name="T88" fmla="*/ 63 w 195"/>
                    <a:gd name="T89" fmla="*/ 265 h 304"/>
                    <a:gd name="T90" fmla="*/ 62 w 195"/>
                    <a:gd name="T91" fmla="*/ 248 h 304"/>
                    <a:gd name="T92" fmla="*/ 70 w 195"/>
                    <a:gd name="T93" fmla="*/ 224 h 304"/>
                    <a:gd name="T94" fmla="*/ 82 w 195"/>
                    <a:gd name="T95" fmla="*/ 201 h 304"/>
                    <a:gd name="T96" fmla="*/ 90 w 195"/>
                    <a:gd name="T97" fmla="*/ 178 h 304"/>
                    <a:gd name="T98" fmla="*/ 89 w 195"/>
                    <a:gd name="T99" fmla="*/ 154 h 304"/>
                    <a:gd name="T100" fmla="*/ 80 w 195"/>
                    <a:gd name="T101" fmla="*/ 144 h 304"/>
                    <a:gd name="T102" fmla="*/ 75 w 195"/>
                    <a:gd name="T103" fmla="*/ 153 h 304"/>
                    <a:gd name="T104" fmla="*/ 73 w 195"/>
                    <a:gd name="T105" fmla="*/ 160 h 304"/>
                    <a:gd name="T106" fmla="*/ 69 w 195"/>
                    <a:gd name="T107" fmla="*/ 165 h 304"/>
                    <a:gd name="T108" fmla="*/ 63 w 195"/>
                    <a:gd name="T109" fmla="*/ 164 h 3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5"/>
                    <a:gd name="T166" fmla="*/ 0 h 304"/>
                    <a:gd name="T167" fmla="*/ 195 w 195"/>
                    <a:gd name="T168" fmla="*/ 304 h 3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5" h="304">
                      <a:moveTo>
                        <a:pt x="58" y="161"/>
                      </a:moveTo>
                      <a:lnTo>
                        <a:pt x="50" y="155"/>
                      </a:lnTo>
                      <a:lnTo>
                        <a:pt x="46" y="146"/>
                      </a:lnTo>
                      <a:lnTo>
                        <a:pt x="43" y="135"/>
                      </a:lnTo>
                      <a:lnTo>
                        <a:pt x="41" y="122"/>
                      </a:lnTo>
                      <a:lnTo>
                        <a:pt x="40" y="108"/>
                      </a:lnTo>
                      <a:lnTo>
                        <a:pt x="37" y="93"/>
                      </a:lnTo>
                      <a:lnTo>
                        <a:pt x="33" y="77"/>
                      </a:lnTo>
                      <a:lnTo>
                        <a:pt x="26" y="61"/>
                      </a:lnTo>
                      <a:lnTo>
                        <a:pt x="15" y="46"/>
                      </a:lnTo>
                      <a:lnTo>
                        <a:pt x="0" y="32"/>
                      </a:lnTo>
                      <a:lnTo>
                        <a:pt x="3" y="26"/>
                      </a:lnTo>
                      <a:lnTo>
                        <a:pt x="9" y="22"/>
                      </a:lnTo>
                      <a:lnTo>
                        <a:pt x="19" y="17"/>
                      </a:lnTo>
                      <a:lnTo>
                        <a:pt x="30" y="13"/>
                      </a:lnTo>
                      <a:lnTo>
                        <a:pt x="42" y="9"/>
                      </a:lnTo>
                      <a:lnTo>
                        <a:pt x="54" y="6"/>
                      </a:lnTo>
                      <a:lnTo>
                        <a:pt x="66" y="3"/>
                      </a:lnTo>
                      <a:lnTo>
                        <a:pt x="76" y="1"/>
                      </a:lnTo>
                      <a:lnTo>
                        <a:pt x="83" y="0"/>
                      </a:lnTo>
                      <a:lnTo>
                        <a:pt x="86" y="0"/>
                      </a:lnTo>
                      <a:lnTo>
                        <a:pt x="88" y="5"/>
                      </a:lnTo>
                      <a:lnTo>
                        <a:pt x="93" y="10"/>
                      </a:lnTo>
                      <a:lnTo>
                        <a:pt x="99" y="15"/>
                      </a:lnTo>
                      <a:lnTo>
                        <a:pt x="108" y="21"/>
                      </a:lnTo>
                      <a:lnTo>
                        <a:pt x="117" y="27"/>
                      </a:lnTo>
                      <a:lnTo>
                        <a:pt x="128" y="32"/>
                      </a:lnTo>
                      <a:lnTo>
                        <a:pt x="140" y="38"/>
                      </a:lnTo>
                      <a:lnTo>
                        <a:pt x="152" y="43"/>
                      </a:lnTo>
                      <a:lnTo>
                        <a:pt x="165" y="48"/>
                      </a:lnTo>
                      <a:lnTo>
                        <a:pt x="177" y="52"/>
                      </a:lnTo>
                      <a:lnTo>
                        <a:pt x="185" y="67"/>
                      </a:lnTo>
                      <a:lnTo>
                        <a:pt x="190" y="82"/>
                      </a:lnTo>
                      <a:lnTo>
                        <a:pt x="193" y="97"/>
                      </a:lnTo>
                      <a:lnTo>
                        <a:pt x="195" y="113"/>
                      </a:lnTo>
                      <a:lnTo>
                        <a:pt x="195" y="129"/>
                      </a:lnTo>
                      <a:lnTo>
                        <a:pt x="194" y="146"/>
                      </a:lnTo>
                      <a:lnTo>
                        <a:pt x="194" y="163"/>
                      </a:lnTo>
                      <a:lnTo>
                        <a:pt x="193" y="182"/>
                      </a:lnTo>
                      <a:lnTo>
                        <a:pt x="193" y="200"/>
                      </a:lnTo>
                      <a:lnTo>
                        <a:pt x="195" y="220"/>
                      </a:lnTo>
                      <a:lnTo>
                        <a:pt x="195" y="228"/>
                      </a:lnTo>
                      <a:lnTo>
                        <a:pt x="195" y="237"/>
                      </a:lnTo>
                      <a:lnTo>
                        <a:pt x="195" y="245"/>
                      </a:lnTo>
                      <a:lnTo>
                        <a:pt x="195" y="254"/>
                      </a:lnTo>
                      <a:lnTo>
                        <a:pt x="195" y="262"/>
                      </a:lnTo>
                      <a:lnTo>
                        <a:pt x="194" y="270"/>
                      </a:lnTo>
                      <a:lnTo>
                        <a:pt x="194" y="279"/>
                      </a:lnTo>
                      <a:lnTo>
                        <a:pt x="194" y="287"/>
                      </a:lnTo>
                      <a:lnTo>
                        <a:pt x="194" y="296"/>
                      </a:lnTo>
                      <a:lnTo>
                        <a:pt x="194" y="304"/>
                      </a:lnTo>
                      <a:lnTo>
                        <a:pt x="186" y="303"/>
                      </a:lnTo>
                      <a:lnTo>
                        <a:pt x="176" y="302"/>
                      </a:lnTo>
                      <a:lnTo>
                        <a:pt x="167" y="300"/>
                      </a:lnTo>
                      <a:lnTo>
                        <a:pt x="157" y="298"/>
                      </a:lnTo>
                      <a:lnTo>
                        <a:pt x="148" y="296"/>
                      </a:lnTo>
                      <a:lnTo>
                        <a:pt x="138" y="294"/>
                      </a:lnTo>
                      <a:lnTo>
                        <a:pt x="129" y="292"/>
                      </a:lnTo>
                      <a:lnTo>
                        <a:pt x="119" y="291"/>
                      </a:lnTo>
                      <a:lnTo>
                        <a:pt x="110" y="290"/>
                      </a:lnTo>
                      <a:lnTo>
                        <a:pt x="101" y="289"/>
                      </a:lnTo>
                      <a:lnTo>
                        <a:pt x="106" y="279"/>
                      </a:lnTo>
                      <a:lnTo>
                        <a:pt x="110" y="271"/>
                      </a:lnTo>
                      <a:lnTo>
                        <a:pt x="114" y="264"/>
                      </a:lnTo>
                      <a:lnTo>
                        <a:pt x="116" y="258"/>
                      </a:lnTo>
                      <a:lnTo>
                        <a:pt x="118" y="253"/>
                      </a:lnTo>
                      <a:lnTo>
                        <a:pt x="119" y="249"/>
                      </a:lnTo>
                      <a:lnTo>
                        <a:pt x="120" y="245"/>
                      </a:lnTo>
                      <a:lnTo>
                        <a:pt x="119" y="241"/>
                      </a:lnTo>
                      <a:lnTo>
                        <a:pt x="118" y="238"/>
                      </a:lnTo>
                      <a:lnTo>
                        <a:pt x="116" y="235"/>
                      </a:lnTo>
                      <a:lnTo>
                        <a:pt x="112" y="237"/>
                      </a:lnTo>
                      <a:lnTo>
                        <a:pt x="109" y="239"/>
                      </a:lnTo>
                      <a:lnTo>
                        <a:pt x="107" y="240"/>
                      </a:lnTo>
                      <a:lnTo>
                        <a:pt x="106" y="242"/>
                      </a:lnTo>
                      <a:lnTo>
                        <a:pt x="105" y="244"/>
                      </a:lnTo>
                      <a:lnTo>
                        <a:pt x="104" y="246"/>
                      </a:lnTo>
                      <a:lnTo>
                        <a:pt x="103" y="248"/>
                      </a:lnTo>
                      <a:lnTo>
                        <a:pt x="101" y="250"/>
                      </a:lnTo>
                      <a:lnTo>
                        <a:pt x="99" y="253"/>
                      </a:lnTo>
                      <a:lnTo>
                        <a:pt x="95" y="256"/>
                      </a:lnTo>
                      <a:lnTo>
                        <a:pt x="91" y="260"/>
                      </a:lnTo>
                      <a:lnTo>
                        <a:pt x="87" y="263"/>
                      </a:lnTo>
                      <a:lnTo>
                        <a:pt x="83" y="266"/>
                      </a:lnTo>
                      <a:lnTo>
                        <a:pt x="80" y="267"/>
                      </a:lnTo>
                      <a:lnTo>
                        <a:pt x="76" y="268"/>
                      </a:lnTo>
                      <a:lnTo>
                        <a:pt x="72" y="268"/>
                      </a:lnTo>
                      <a:lnTo>
                        <a:pt x="69" y="268"/>
                      </a:lnTo>
                      <a:lnTo>
                        <a:pt x="66" y="266"/>
                      </a:lnTo>
                      <a:lnTo>
                        <a:pt x="63" y="265"/>
                      </a:lnTo>
                      <a:lnTo>
                        <a:pt x="61" y="262"/>
                      </a:lnTo>
                      <a:lnTo>
                        <a:pt x="62" y="248"/>
                      </a:lnTo>
                      <a:lnTo>
                        <a:pt x="65" y="236"/>
                      </a:lnTo>
                      <a:lnTo>
                        <a:pt x="70" y="224"/>
                      </a:lnTo>
                      <a:lnTo>
                        <a:pt x="76" y="212"/>
                      </a:lnTo>
                      <a:lnTo>
                        <a:pt x="82" y="201"/>
                      </a:lnTo>
                      <a:lnTo>
                        <a:pt x="87" y="190"/>
                      </a:lnTo>
                      <a:lnTo>
                        <a:pt x="90" y="178"/>
                      </a:lnTo>
                      <a:lnTo>
                        <a:pt x="91" y="167"/>
                      </a:lnTo>
                      <a:lnTo>
                        <a:pt x="89" y="154"/>
                      </a:lnTo>
                      <a:lnTo>
                        <a:pt x="84" y="141"/>
                      </a:lnTo>
                      <a:lnTo>
                        <a:pt x="80" y="144"/>
                      </a:lnTo>
                      <a:lnTo>
                        <a:pt x="77" y="148"/>
                      </a:lnTo>
                      <a:lnTo>
                        <a:pt x="75" y="153"/>
                      </a:lnTo>
                      <a:lnTo>
                        <a:pt x="74" y="157"/>
                      </a:lnTo>
                      <a:lnTo>
                        <a:pt x="73" y="160"/>
                      </a:lnTo>
                      <a:lnTo>
                        <a:pt x="71" y="163"/>
                      </a:lnTo>
                      <a:lnTo>
                        <a:pt x="69" y="165"/>
                      </a:lnTo>
                      <a:lnTo>
                        <a:pt x="67" y="165"/>
                      </a:lnTo>
                      <a:lnTo>
                        <a:pt x="63" y="164"/>
                      </a:lnTo>
                      <a:lnTo>
                        <a:pt x="58" y="161"/>
                      </a:lnTo>
                      <a:close/>
                    </a:path>
                  </a:pathLst>
                </a:custGeom>
                <a:solidFill>
                  <a:srgbClr val="F8F8F8"/>
                </a:solidFill>
                <a:ln w="0">
                  <a:solidFill>
                    <a:srgbClr val="F8F8F8"/>
                  </a:solidFill>
                  <a:prstDash val="solid"/>
                  <a:round/>
                  <a:headEnd/>
                  <a:tailEnd/>
                </a:ln>
              </p:spPr>
              <p:txBody>
                <a:bodyPr/>
                <a:lstStyle/>
                <a:p>
                  <a:endParaRPr lang="fr-FR"/>
                </a:p>
              </p:txBody>
            </p:sp>
            <p:sp>
              <p:nvSpPr>
                <p:cNvPr id="5238" name="Freeform 116"/>
                <p:cNvSpPr>
                  <a:spLocks/>
                </p:cNvSpPr>
                <p:nvPr/>
              </p:nvSpPr>
              <p:spPr bwMode="auto">
                <a:xfrm>
                  <a:off x="1029" y="2115"/>
                  <a:ext cx="188" cy="297"/>
                </a:xfrm>
                <a:custGeom>
                  <a:avLst/>
                  <a:gdLst>
                    <a:gd name="T0" fmla="*/ 50 w 188"/>
                    <a:gd name="T1" fmla="*/ 136 h 297"/>
                    <a:gd name="T2" fmla="*/ 42 w 188"/>
                    <a:gd name="T3" fmla="*/ 118 h 297"/>
                    <a:gd name="T4" fmla="*/ 38 w 188"/>
                    <a:gd name="T5" fmla="*/ 94 h 297"/>
                    <a:gd name="T6" fmla="*/ 31 w 188"/>
                    <a:gd name="T7" fmla="*/ 67 h 297"/>
                    <a:gd name="T8" fmla="*/ 14 w 188"/>
                    <a:gd name="T9" fmla="*/ 39 h 297"/>
                    <a:gd name="T10" fmla="*/ 2 w 188"/>
                    <a:gd name="T11" fmla="*/ 21 h 297"/>
                    <a:gd name="T12" fmla="*/ 15 w 188"/>
                    <a:gd name="T13" fmla="*/ 13 h 297"/>
                    <a:gd name="T14" fmla="*/ 34 w 188"/>
                    <a:gd name="T15" fmla="*/ 7 h 297"/>
                    <a:gd name="T16" fmla="*/ 55 w 188"/>
                    <a:gd name="T17" fmla="*/ 2 h 297"/>
                    <a:gd name="T18" fmla="*/ 70 w 188"/>
                    <a:gd name="T19" fmla="*/ 0 h 297"/>
                    <a:gd name="T20" fmla="*/ 76 w 188"/>
                    <a:gd name="T21" fmla="*/ 5 h 297"/>
                    <a:gd name="T22" fmla="*/ 87 w 188"/>
                    <a:gd name="T23" fmla="*/ 14 h 297"/>
                    <a:gd name="T24" fmla="*/ 108 w 188"/>
                    <a:gd name="T25" fmla="*/ 24 h 297"/>
                    <a:gd name="T26" fmla="*/ 133 w 188"/>
                    <a:gd name="T27" fmla="*/ 33 h 297"/>
                    <a:gd name="T28" fmla="*/ 159 w 188"/>
                    <a:gd name="T29" fmla="*/ 43 h 297"/>
                    <a:gd name="T30" fmla="*/ 179 w 188"/>
                    <a:gd name="T31" fmla="*/ 62 h 297"/>
                    <a:gd name="T32" fmla="*/ 186 w 188"/>
                    <a:gd name="T33" fmla="*/ 91 h 297"/>
                    <a:gd name="T34" fmla="*/ 188 w 188"/>
                    <a:gd name="T35" fmla="*/ 123 h 297"/>
                    <a:gd name="T36" fmla="*/ 186 w 188"/>
                    <a:gd name="T37" fmla="*/ 157 h 297"/>
                    <a:gd name="T38" fmla="*/ 186 w 188"/>
                    <a:gd name="T39" fmla="*/ 194 h 297"/>
                    <a:gd name="T40" fmla="*/ 187 w 188"/>
                    <a:gd name="T41" fmla="*/ 223 h 297"/>
                    <a:gd name="T42" fmla="*/ 187 w 188"/>
                    <a:gd name="T43" fmla="*/ 239 h 297"/>
                    <a:gd name="T44" fmla="*/ 187 w 188"/>
                    <a:gd name="T45" fmla="*/ 256 h 297"/>
                    <a:gd name="T46" fmla="*/ 187 w 188"/>
                    <a:gd name="T47" fmla="*/ 272 h 297"/>
                    <a:gd name="T48" fmla="*/ 187 w 188"/>
                    <a:gd name="T49" fmla="*/ 289 h 297"/>
                    <a:gd name="T50" fmla="*/ 178 w 188"/>
                    <a:gd name="T51" fmla="*/ 296 h 297"/>
                    <a:gd name="T52" fmla="*/ 161 w 188"/>
                    <a:gd name="T53" fmla="*/ 292 h 297"/>
                    <a:gd name="T54" fmla="*/ 144 w 188"/>
                    <a:gd name="T55" fmla="*/ 287 h 297"/>
                    <a:gd name="T56" fmla="*/ 127 w 188"/>
                    <a:gd name="T57" fmla="*/ 283 h 297"/>
                    <a:gd name="T58" fmla="*/ 110 w 188"/>
                    <a:gd name="T59" fmla="*/ 280 h 297"/>
                    <a:gd name="T60" fmla="*/ 106 w 188"/>
                    <a:gd name="T61" fmla="*/ 269 h 297"/>
                    <a:gd name="T62" fmla="*/ 114 w 188"/>
                    <a:gd name="T63" fmla="*/ 253 h 297"/>
                    <a:gd name="T64" fmla="*/ 119 w 188"/>
                    <a:gd name="T65" fmla="*/ 240 h 297"/>
                    <a:gd name="T66" fmla="*/ 121 w 188"/>
                    <a:gd name="T67" fmla="*/ 229 h 297"/>
                    <a:gd name="T68" fmla="*/ 119 w 188"/>
                    <a:gd name="T69" fmla="*/ 221 h 297"/>
                    <a:gd name="T70" fmla="*/ 112 w 188"/>
                    <a:gd name="T71" fmla="*/ 220 h 297"/>
                    <a:gd name="T72" fmla="*/ 107 w 188"/>
                    <a:gd name="T73" fmla="*/ 223 h 297"/>
                    <a:gd name="T74" fmla="*/ 105 w 188"/>
                    <a:gd name="T75" fmla="*/ 227 h 297"/>
                    <a:gd name="T76" fmla="*/ 103 w 188"/>
                    <a:gd name="T77" fmla="*/ 231 h 297"/>
                    <a:gd name="T78" fmla="*/ 99 w 188"/>
                    <a:gd name="T79" fmla="*/ 237 h 297"/>
                    <a:gd name="T80" fmla="*/ 92 w 188"/>
                    <a:gd name="T81" fmla="*/ 245 h 297"/>
                    <a:gd name="T82" fmla="*/ 85 w 188"/>
                    <a:gd name="T83" fmla="*/ 252 h 297"/>
                    <a:gd name="T84" fmla="*/ 77 w 188"/>
                    <a:gd name="T85" fmla="*/ 256 h 297"/>
                    <a:gd name="T86" fmla="*/ 69 w 188"/>
                    <a:gd name="T87" fmla="*/ 257 h 297"/>
                    <a:gd name="T88" fmla="*/ 62 w 188"/>
                    <a:gd name="T89" fmla="*/ 255 h 297"/>
                    <a:gd name="T90" fmla="*/ 62 w 188"/>
                    <a:gd name="T91" fmla="*/ 238 h 297"/>
                    <a:gd name="T92" fmla="*/ 73 w 188"/>
                    <a:gd name="T93" fmla="*/ 211 h 297"/>
                    <a:gd name="T94" fmla="*/ 86 w 188"/>
                    <a:gd name="T95" fmla="*/ 184 h 297"/>
                    <a:gd name="T96" fmla="*/ 95 w 188"/>
                    <a:gd name="T97" fmla="*/ 157 h 297"/>
                    <a:gd name="T98" fmla="*/ 93 w 188"/>
                    <a:gd name="T99" fmla="*/ 128 h 297"/>
                    <a:gd name="T100" fmla="*/ 82 w 188"/>
                    <a:gd name="T101" fmla="*/ 117 h 297"/>
                    <a:gd name="T102" fmla="*/ 77 w 188"/>
                    <a:gd name="T103" fmla="*/ 127 h 297"/>
                    <a:gd name="T104" fmla="*/ 74 w 188"/>
                    <a:gd name="T105" fmla="*/ 137 h 297"/>
                    <a:gd name="T106" fmla="*/ 71 w 188"/>
                    <a:gd name="T107" fmla="*/ 145 h 297"/>
                    <a:gd name="T108" fmla="*/ 63 w 188"/>
                    <a:gd name="T109" fmla="*/ 145 h 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8"/>
                    <a:gd name="T166" fmla="*/ 0 h 297"/>
                    <a:gd name="T167" fmla="*/ 188 w 188"/>
                    <a:gd name="T168" fmla="*/ 297 h 2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8" h="297">
                      <a:moveTo>
                        <a:pt x="57" y="142"/>
                      </a:moveTo>
                      <a:lnTo>
                        <a:pt x="50" y="136"/>
                      </a:lnTo>
                      <a:lnTo>
                        <a:pt x="45" y="128"/>
                      </a:lnTo>
                      <a:lnTo>
                        <a:pt x="42" y="118"/>
                      </a:lnTo>
                      <a:lnTo>
                        <a:pt x="40" y="107"/>
                      </a:lnTo>
                      <a:lnTo>
                        <a:pt x="38" y="94"/>
                      </a:lnTo>
                      <a:lnTo>
                        <a:pt x="35" y="81"/>
                      </a:lnTo>
                      <a:lnTo>
                        <a:pt x="31" y="67"/>
                      </a:lnTo>
                      <a:lnTo>
                        <a:pt x="24" y="53"/>
                      </a:lnTo>
                      <a:lnTo>
                        <a:pt x="14" y="39"/>
                      </a:lnTo>
                      <a:lnTo>
                        <a:pt x="0" y="26"/>
                      </a:lnTo>
                      <a:lnTo>
                        <a:pt x="2" y="21"/>
                      </a:lnTo>
                      <a:lnTo>
                        <a:pt x="7" y="17"/>
                      </a:lnTo>
                      <a:lnTo>
                        <a:pt x="15" y="13"/>
                      </a:lnTo>
                      <a:lnTo>
                        <a:pt x="24" y="10"/>
                      </a:lnTo>
                      <a:lnTo>
                        <a:pt x="34" y="7"/>
                      </a:lnTo>
                      <a:lnTo>
                        <a:pt x="45" y="4"/>
                      </a:lnTo>
                      <a:lnTo>
                        <a:pt x="55" y="2"/>
                      </a:lnTo>
                      <a:lnTo>
                        <a:pt x="64" y="1"/>
                      </a:lnTo>
                      <a:lnTo>
                        <a:pt x="70" y="0"/>
                      </a:lnTo>
                      <a:lnTo>
                        <a:pt x="74" y="0"/>
                      </a:lnTo>
                      <a:lnTo>
                        <a:pt x="76" y="5"/>
                      </a:lnTo>
                      <a:lnTo>
                        <a:pt x="80" y="9"/>
                      </a:lnTo>
                      <a:lnTo>
                        <a:pt x="87" y="14"/>
                      </a:lnTo>
                      <a:lnTo>
                        <a:pt x="97" y="19"/>
                      </a:lnTo>
                      <a:lnTo>
                        <a:pt x="108" y="24"/>
                      </a:lnTo>
                      <a:lnTo>
                        <a:pt x="120" y="29"/>
                      </a:lnTo>
                      <a:lnTo>
                        <a:pt x="133" y="33"/>
                      </a:lnTo>
                      <a:lnTo>
                        <a:pt x="146" y="38"/>
                      </a:lnTo>
                      <a:lnTo>
                        <a:pt x="159" y="43"/>
                      </a:lnTo>
                      <a:lnTo>
                        <a:pt x="172" y="48"/>
                      </a:lnTo>
                      <a:lnTo>
                        <a:pt x="179" y="62"/>
                      </a:lnTo>
                      <a:lnTo>
                        <a:pt x="184" y="76"/>
                      </a:lnTo>
                      <a:lnTo>
                        <a:pt x="186" y="91"/>
                      </a:lnTo>
                      <a:lnTo>
                        <a:pt x="188" y="106"/>
                      </a:lnTo>
                      <a:lnTo>
                        <a:pt x="188" y="123"/>
                      </a:lnTo>
                      <a:lnTo>
                        <a:pt x="187" y="139"/>
                      </a:lnTo>
                      <a:lnTo>
                        <a:pt x="186" y="157"/>
                      </a:lnTo>
                      <a:lnTo>
                        <a:pt x="186" y="175"/>
                      </a:lnTo>
                      <a:lnTo>
                        <a:pt x="186" y="194"/>
                      </a:lnTo>
                      <a:lnTo>
                        <a:pt x="187" y="214"/>
                      </a:lnTo>
                      <a:lnTo>
                        <a:pt x="187" y="223"/>
                      </a:lnTo>
                      <a:lnTo>
                        <a:pt x="187" y="231"/>
                      </a:lnTo>
                      <a:lnTo>
                        <a:pt x="187" y="239"/>
                      </a:lnTo>
                      <a:lnTo>
                        <a:pt x="187" y="247"/>
                      </a:lnTo>
                      <a:lnTo>
                        <a:pt x="187" y="256"/>
                      </a:lnTo>
                      <a:lnTo>
                        <a:pt x="187" y="264"/>
                      </a:lnTo>
                      <a:lnTo>
                        <a:pt x="187" y="272"/>
                      </a:lnTo>
                      <a:lnTo>
                        <a:pt x="187" y="280"/>
                      </a:lnTo>
                      <a:lnTo>
                        <a:pt x="187" y="289"/>
                      </a:lnTo>
                      <a:lnTo>
                        <a:pt x="187" y="297"/>
                      </a:lnTo>
                      <a:lnTo>
                        <a:pt x="178" y="296"/>
                      </a:lnTo>
                      <a:lnTo>
                        <a:pt x="170" y="294"/>
                      </a:lnTo>
                      <a:lnTo>
                        <a:pt x="161" y="292"/>
                      </a:lnTo>
                      <a:lnTo>
                        <a:pt x="153" y="289"/>
                      </a:lnTo>
                      <a:lnTo>
                        <a:pt x="144" y="287"/>
                      </a:lnTo>
                      <a:lnTo>
                        <a:pt x="135" y="285"/>
                      </a:lnTo>
                      <a:lnTo>
                        <a:pt x="127" y="283"/>
                      </a:lnTo>
                      <a:lnTo>
                        <a:pt x="118" y="281"/>
                      </a:lnTo>
                      <a:lnTo>
                        <a:pt x="110" y="280"/>
                      </a:lnTo>
                      <a:lnTo>
                        <a:pt x="101" y="279"/>
                      </a:lnTo>
                      <a:lnTo>
                        <a:pt x="106" y="269"/>
                      </a:lnTo>
                      <a:lnTo>
                        <a:pt x="111" y="261"/>
                      </a:lnTo>
                      <a:lnTo>
                        <a:pt x="114" y="253"/>
                      </a:lnTo>
                      <a:lnTo>
                        <a:pt x="117" y="246"/>
                      </a:lnTo>
                      <a:lnTo>
                        <a:pt x="119" y="240"/>
                      </a:lnTo>
                      <a:lnTo>
                        <a:pt x="120" y="234"/>
                      </a:lnTo>
                      <a:lnTo>
                        <a:pt x="121" y="229"/>
                      </a:lnTo>
                      <a:lnTo>
                        <a:pt x="120" y="225"/>
                      </a:lnTo>
                      <a:lnTo>
                        <a:pt x="119" y="221"/>
                      </a:lnTo>
                      <a:lnTo>
                        <a:pt x="117" y="218"/>
                      </a:lnTo>
                      <a:lnTo>
                        <a:pt x="112" y="220"/>
                      </a:lnTo>
                      <a:lnTo>
                        <a:pt x="109" y="222"/>
                      </a:lnTo>
                      <a:lnTo>
                        <a:pt x="107" y="223"/>
                      </a:lnTo>
                      <a:lnTo>
                        <a:pt x="106" y="225"/>
                      </a:lnTo>
                      <a:lnTo>
                        <a:pt x="105" y="227"/>
                      </a:lnTo>
                      <a:lnTo>
                        <a:pt x="104" y="229"/>
                      </a:lnTo>
                      <a:lnTo>
                        <a:pt x="103" y="231"/>
                      </a:lnTo>
                      <a:lnTo>
                        <a:pt x="102" y="233"/>
                      </a:lnTo>
                      <a:lnTo>
                        <a:pt x="99" y="237"/>
                      </a:lnTo>
                      <a:lnTo>
                        <a:pt x="96" y="241"/>
                      </a:lnTo>
                      <a:lnTo>
                        <a:pt x="92" y="245"/>
                      </a:lnTo>
                      <a:lnTo>
                        <a:pt x="88" y="249"/>
                      </a:lnTo>
                      <a:lnTo>
                        <a:pt x="85" y="252"/>
                      </a:lnTo>
                      <a:lnTo>
                        <a:pt x="81" y="255"/>
                      </a:lnTo>
                      <a:lnTo>
                        <a:pt x="77" y="256"/>
                      </a:lnTo>
                      <a:lnTo>
                        <a:pt x="73" y="257"/>
                      </a:lnTo>
                      <a:lnTo>
                        <a:pt x="69" y="257"/>
                      </a:lnTo>
                      <a:lnTo>
                        <a:pt x="66" y="256"/>
                      </a:lnTo>
                      <a:lnTo>
                        <a:pt x="62" y="255"/>
                      </a:lnTo>
                      <a:lnTo>
                        <a:pt x="60" y="252"/>
                      </a:lnTo>
                      <a:lnTo>
                        <a:pt x="62" y="238"/>
                      </a:lnTo>
                      <a:lnTo>
                        <a:pt x="67" y="224"/>
                      </a:lnTo>
                      <a:lnTo>
                        <a:pt x="73" y="211"/>
                      </a:lnTo>
                      <a:lnTo>
                        <a:pt x="79" y="197"/>
                      </a:lnTo>
                      <a:lnTo>
                        <a:pt x="86" y="184"/>
                      </a:lnTo>
                      <a:lnTo>
                        <a:pt x="92" y="171"/>
                      </a:lnTo>
                      <a:lnTo>
                        <a:pt x="95" y="157"/>
                      </a:lnTo>
                      <a:lnTo>
                        <a:pt x="96" y="143"/>
                      </a:lnTo>
                      <a:lnTo>
                        <a:pt x="93" y="128"/>
                      </a:lnTo>
                      <a:lnTo>
                        <a:pt x="86" y="113"/>
                      </a:lnTo>
                      <a:lnTo>
                        <a:pt x="82" y="117"/>
                      </a:lnTo>
                      <a:lnTo>
                        <a:pt x="79" y="122"/>
                      </a:lnTo>
                      <a:lnTo>
                        <a:pt x="77" y="127"/>
                      </a:lnTo>
                      <a:lnTo>
                        <a:pt x="76" y="132"/>
                      </a:lnTo>
                      <a:lnTo>
                        <a:pt x="74" y="137"/>
                      </a:lnTo>
                      <a:lnTo>
                        <a:pt x="73" y="141"/>
                      </a:lnTo>
                      <a:lnTo>
                        <a:pt x="71" y="145"/>
                      </a:lnTo>
                      <a:lnTo>
                        <a:pt x="68" y="146"/>
                      </a:lnTo>
                      <a:lnTo>
                        <a:pt x="63" y="145"/>
                      </a:lnTo>
                      <a:lnTo>
                        <a:pt x="57" y="142"/>
                      </a:lnTo>
                      <a:close/>
                    </a:path>
                  </a:pathLst>
                </a:custGeom>
                <a:solidFill>
                  <a:srgbClr val="FFFFFF"/>
                </a:solidFill>
                <a:ln w="0">
                  <a:solidFill>
                    <a:srgbClr val="FFFFFF"/>
                  </a:solidFill>
                  <a:prstDash val="solid"/>
                  <a:round/>
                  <a:headEnd/>
                  <a:tailEnd/>
                </a:ln>
              </p:spPr>
              <p:txBody>
                <a:bodyPr/>
                <a:lstStyle/>
                <a:p>
                  <a:endParaRPr lang="fr-FR"/>
                </a:p>
              </p:txBody>
            </p:sp>
            <p:sp>
              <p:nvSpPr>
                <p:cNvPr id="5239" name="Freeform 117"/>
                <p:cNvSpPr>
                  <a:spLocks/>
                </p:cNvSpPr>
                <p:nvPr/>
              </p:nvSpPr>
              <p:spPr bwMode="auto">
                <a:xfrm>
                  <a:off x="1222" y="1988"/>
                  <a:ext cx="48" cy="46"/>
                </a:xfrm>
                <a:custGeom>
                  <a:avLst/>
                  <a:gdLst>
                    <a:gd name="T0" fmla="*/ 0 w 48"/>
                    <a:gd name="T1" fmla="*/ 15 h 46"/>
                    <a:gd name="T2" fmla="*/ 1 w 48"/>
                    <a:gd name="T3" fmla="*/ 18 h 46"/>
                    <a:gd name="T4" fmla="*/ 2 w 48"/>
                    <a:gd name="T5" fmla="*/ 22 h 46"/>
                    <a:gd name="T6" fmla="*/ 3 w 48"/>
                    <a:gd name="T7" fmla="*/ 28 h 46"/>
                    <a:gd name="T8" fmla="*/ 4 w 48"/>
                    <a:gd name="T9" fmla="*/ 34 h 46"/>
                    <a:gd name="T10" fmla="*/ 5 w 48"/>
                    <a:gd name="T11" fmla="*/ 40 h 46"/>
                    <a:gd name="T12" fmla="*/ 7 w 48"/>
                    <a:gd name="T13" fmla="*/ 44 h 46"/>
                    <a:gd name="T14" fmla="*/ 8 w 48"/>
                    <a:gd name="T15" fmla="*/ 46 h 46"/>
                    <a:gd name="T16" fmla="*/ 10 w 48"/>
                    <a:gd name="T17" fmla="*/ 45 h 46"/>
                    <a:gd name="T18" fmla="*/ 11 w 48"/>
                    <a:gd name="T19" fmla="*/ 40 h 46"/>
                    <a:gd name="T20" fmla="*/ 12 w 48"/>
                    <a:gd name="T21" fmla="*/ 31 h 46"/>
                    <a:gd name="T22" fmla="*/ 16 w 48"/>
                    <a:gd name="T23" fmla="*/ 31 h 46"/>
                    <a:gd name="T24" fmla="*/ 19 w 48"/>
                    <a:gd name="T25" fmla="*/ 32 h 46"/>
                    <a:gd name="T26" fmla="*/ 22 w 48"/>
                    <a:gd name="T27" fmla="*/ 31 h 46"/>
                    <a:gd name="T28" fmla="*/ 25 w 48"/>
                    <a:gd name="T29" fmla="*/ 31 h 46"/>
                    <a:gd name="T30" fmla="*/ 28 w 48"/>
                    <a:gd name="T31" fmla="*/ 30 h 46"/>
                    <a:gd name="T32" fmla="*/ 31 w 48"/>
                    <a:gd name="T33" fmla="*/ 29 h 46"/>
                    <a:gd name="T34" fmla="*/ 34 w 48"/>
                    <a:gd name="T35" fmla="*/ 28 h 46"/>
                    <a:gd name="T36" fmla="*/ 36 w 48"/>
                    <a:gd name="T37" fmla="*/ 27 h 46"/>
                    <a:gd name="T38" fmla="*/ 38 w 48"/>
                    <a:gd name="T39" fmla="*/ 26 h 46"/>
                    <a:gd name="T40" fmla="*/ 40 w 48"/>
                    <a:gd name="T41" fmla="*/ 25 h 46"/>
                    <a:gd name="T42" fmla="*/ 42 w 48"/>
                    <a:gd name="T43" fmla="*/ 24 h 46"/>
                    <a:gd name="T44" fmla="*/ 43 w 48"/>
                    <a:gd name="T45" fmla="*/ 22 h 46"/>
                    <a:gd name="T46" fmla="*/ 45 w 48"/>
                    <a:gd name="T47" fmla="*/ 20 h 46"/>
                    <a:gd name="T48" fmla="*/ 46 w 48"/>
                    <a:gd name="T49" fmla="*/ 17 h 46"/>
                    <a:gd name="T50" fmla="*/ 47 w 48"/>
                    <a:gd name="T51" fmla="*/ 15 h 46"/>
                    <a:gd name="T52" fmla="*/ 48 w 48"/>
                    <a:gd name="T53" fmla="*/ 12 h 46"/>
                    <a:gd name="T54" fmla="*/ 48 w 48"/>
                    <a:gd name="T55" fmla="*/ 9 h 46"/>
                    <a:gd name="T56" fmla="*/ 48 w 48"/>
                    <a:gd name="T57" fmla="*/ 7 h 46"/>
                    <a:gd name="T58" fmla="*/ 48 w 48"/>
                    <a:gd name="T59" fmla="*/ 4 h 46"/>
                    <a:gd name="T60" fmla="*/ 48 w 48"/>
                    <a:gd name="T61" fmla="*/ 2 h 46"/>
                    <a:gd name="T62" fmla="*/ 42 w 48"/>
                    <a:gd name="T63" fmla="*/ 1 h 46"/>
                    <a:gd name="T64" fmla="*/ 37 w 48"/>
                    <a:gd name="T65" fmla="*/ 0 h 46"/>
                    <a:gd name="T66" fmla="*/ 31 w 48"/>
                    <a:gd name="T67" fmla="*/ 0 h 46"/>
                    <a:gd name="T68" fmla="*/ 25 w 48"/>
                    <a:gd name="T69" fmla="*/ 2 h 46"/>
                    <a:gd name="T70" fmla="*/ 20 w 48"/>
                    <a:gd name="T71" fmla="*/ 3 h 46"/>
                    <a:gd name="T72" fmla="*/ 15 w 48"/>
                    <a:gd name="T73" fmla="*/ 5 h 46"/>
                    <a:gd name="T74" fmla="*/ 11 w 48"/>
                    <a:gd name="T75" fmla="*/ 8 h 46"/>
                    <a:gd name="T76" fmla="*/ 7 w 48"/>
                    <a:gd name="T77" fmla="*/ 10 h 46"/>
                    <a:gd name="T78" fmla="*/ 3 w 48"/>
                    <a:gd name="T79" fmla="*/ 13 h 46"/>
                    <a:gd name="T80" fmla="*/ 0 w 48"/>
                    <a:gd name="T81" fmla="*/ 15 h 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8"/>
                    <a:gd name="T124" fmla="*/ 0 h 46"/>
                    <a:gd name="T125" fmla="*/ 48 w 48"/>
                    <a:gd name="T126" fmla="*/ 46 h 4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8" h="46">
                      <a:moveTo>
                        <a:pt x="0" y="15"/>
                      </a:moveTo>
                      <a:lnTo>
                        <a:pt x="1" y="18"/>
                      </a:lnTo>
                      <a:lnTo>
                        <a:pt x="2" y="22"/>
                      </a:lnTo>
                      <a:lnTo>
                        <a:pt x="3" y="28"/>
                      </a:lnTo>
                      <a:lnTo>
                        <a:pt x="4" y="34"/>
                      </a:lnTo>
                      <a:lnTo>
                        <a:pt x="5" y="40"/>
                      </a:lnTo>
                      <a:lnTo>
                        <a:pt x="7" y="44"/>
                      </a:lnTo>
                      <a:lnTo>
                        <a:pt x="8" y="46"/>
                      </a:lnTo>
                      <a:lnTo>
                        <a:pt x="10" y="45"/>
                      </a:lnTo>
                      <a:lnTo>
                        <a:pt x="11" y="40"/>
                      </a:lnTo>
                      <a:lnTo>
                        <a:pt x="12" y="31"/>
                      </a:lnTo>
                      <a:lnTo>
                        <a:pt x="16" y="31"/>
                      </a:lnTo>
                      <a:lnTo>
                        <a:pt x="19" y="32"/>
                      </a:lnTo>
                      <a:lnTo>
                        <a:pt x="22" y="31"/>
                      </a:lnTo>
                      <a:lnTo>
                        <a:pt x="25" y="31"/>
                      </a:lnTo>
                      <a:lnTo>
                        <a:pt x="28" y="30"/>
                      </a:lnTo>
                      <a:lnTo>
                        <a:pt x="31" y="29"/>
                      </a:lnTo>
                      <a:lnTo>
                        <a:pt x="34" y="28"/>
                      </a:lnTo>
                      <a:lnTo>
                        <a:pt x="36" y="27"/>
                      </a:lnTo>
                      <a:lnTo>
                        <a:pt x="38" y="26"/>
                      </a:lnTo>
                      <a:lnTo>
                        <a:pt x="40" y="25"/>
                      </a:lnTo>
                      <a:lnTo>
                        <a:pt x="42" y="24"/>
                      </a:lnTo>
                      <a:lnTo>
                        <a:pt x="43" y="22"/>
                      </a:lnTo>
                      <a:lnTo>
                        <a:pt x="45" y="20"/>
                      </a:lnTo>
                      <a:lnTo>
                        <a:pt x="46" y="17"/>
                      </a:lnTo>
                      <a:lnTo>
                        <a:pt x="47" y="15"/>
                      </a:lnTo>
                      <a:lnTo>
                        <a:pt x="48" y="12"/>
                      </a:lnTo>
                      <a:lnTo>
                        <a:pt x="48" y="9"/>
                      </a:lnTo>
                      <a:lnTo>
                        <a:pt x="48" y="7"/>
                      </a:lnTo>
                      <a:lnTo>
                        <a:pt x="48" y="4"/>
                      </a:lnTo>
                      <a:lnTo>
                        <a:pt x="48" y="2"/>
                      </a:lnTo>
                      <a:lnTo>
                        <a:pt x="42" y="1"/>
                      </a:lnTo>
                      <a:lnTo>
                        <a:pt x="37" y="0"/>
                      </a:lnTo>
                      <a:lnTo>
                        <a:pt x="31" y="0"/>
                      </a:lnTo>
                      <a:lnTo>
                        <a:pt x="25" y="2"/>
                      </a:lnTo>
                      <a:lnTo>
                        <a:pt x="20" y="3"/>
                      </a:lnTo>
                      <a:lnTo>
                        <a:pt x="15" y="5"/>
                      </a:lnTo>
                      <a:lnTo>
                        <a:pt x="11" y="8"/>
                      </a:lnTo>
                      <a:lnTo>
                        <a:pt x="7" y="10"/>
                      </a:lnTo>
                      <a:lnTo>
                        <a:pt x="3" y="13"/>
                      </a:lnTo>
                      <a:lnTo>
                        <a:pt x="0" y="15"/>
                      </a:lnTo>
                      <a:close/>
                    </a:path>
                  </a:pathLst>
                </a:custGeom>
                <a:solidFill>
                  <a:srgbClr val="FFD5CF"/>
                </a:solidFill>
                <a:ln w="0">
                  <a:solidFill>
                    <a:srgbClr val="FFD5CF"/>
                  </a:solidFill>
                  <a:prstDash val="solid"/>
                  <a:round/>
                  <a:headEnd/>
                  <a:tailEnd/>
                </a:ln>
              </p:spPr>
              <p:txBody>
                <a:bodyPr/>
                <a:lstStyle/>
                <a:p>
                  <a:endParaRPr lang="fr-FR"/>
                </a:p>
              </p:txBody>
            </p:sp>
            <p:sp>
              <p:nvSpPr>
                <p:cNvPr id="5240" name="Freeform 118"/>
                <p:cNvSpPr>
                  <a:spLocks/>
                </p:cNvSpPr>
                <p:nvPr/>
              </p:nvSpPr>
              <p:spPr bwMode="auto">
                <a:xfrm>
                  <a:off x="1224" y="1989"/>
                  <a:ext cx="45" cy="40"/>
                </a:xfrm>
                <a:custGeom>
                  <a:avLst/>
                  <a:gdLst>
                    <a:gd name="T0" fmla="*/ 0 w 45"/>
                    <a:gd name="T1" fmla="*/ 14 h 40"/>
                    <a:gd name="T2" fmla="*/ 0 w 45"/>
                    <a:gd name="T3" fmla="*/ 16 h 40"/>
                    <a:gd name="T4" fmla="*/ 1 w 45"/>
                    <a:gd name="T5" fmla="*/ 20 h 40"/>
                    <a:gd name="T6" fmla="*/ 2 w 45"/>
                    <a:gd name="T7" fmla="*/ 25 h 40"/>
                    <a:gd name="T8" fmla="*/ 3 w 45"/>
                    <a:gd name="T9" fmla="*/ 30 h 40"/>
                    <a:gd name="T10" fmla="*/ 4 w 45"/>
                    <a:gd name="T11" fmla="*/ 35 h 40"/>
                    <a:gd name="T12" fmla="*/ 6 w 45"/>
                    <a:gd name="T13" fmla="*/ 39 h 40"/>
                    <a:gd name="T14" fmla="*/ 7 w 45"/>
                    <a:gd name="T15" fmla="*/ 40 h 40"/>
                    <a:gd name="T16" fmla="*/ 8 w 45"/>
                    <a:gd name="T17" fmla="*/ 40 h 40"/>
                    <a:gd name="T18" fmla="*/ 10 w 45"/>
                    <a:gd name="T19" fmla="*/ 36 h 40"/>
                    <a:gd name="T20" fmla="*/ 11 w 45"/>
                    <a:gd name="T21" fmla="*/ 29 h 40"/>
                    <a:gd name="T22" fmla="*/ 14 w 45"/>
                    <a:gd name="T23" fmla="*/ 29 h 40"/>
                    <a:gd name="T24" fmla="*/ 17 w 45"/>
                    <a:gd name="T25" fmla="*/ 30 h 40"/>
                    <a:gd name="T26" fmla="*/ 20 w 45"/>
                    <a:gd name="T27" fmla="*/ 29 h 40"/>
                    <a:gd name="T28" fmla="*/ 23 w 45"/>
                    <a:gd name="T29" fmla="*/ 29 h 40"/>
                    <a:gd name="T30" fmla="*/ 26 w 45"/>
                    <a:gd name="T31" fmla="*/ 28 h 40"/>
                    <a:gd name="T32" fmla="*/ 29 w 45"/>
                    <a:gd name="T33" fmla="*/ 28 h 40"/>
                    <a:gd name="T34" fmla="*/ 31 w 45"/>
                    <a:gd name="T35" fmla="*/ 27 h 40"/>
                    <a:gd name="T36" fmla="*/ 34 w 45"/>
                    <a:gd name="T37" fmla="*/ 26 h 40"/>
                    <a:gd name="T38" fmla="*/ 36 w 45"/>
                    <a:gd name="T39" fmla="*/ 24 h 40"/>
                    <a:gd name="T40" fmla="*/ 37 w 45"/>
                    <a:gd name="T41" fmla="*/ 23 h 40"/>
                    <a:gd name="T42" fmla="*/ 39 w 45"/>
                    <a:gd name="T43" fmla="*/ 22 h 40"/>
                    <a:gd name="T44" fmla="*/ 40 w 45"/>
                    <a:gd name="T45" fmla="*/ 21 h 40"/>
                    <a:gd name="T46" fmla="*/ 42 w 45"/>
                    <a:gd name="T47" fmla="*/ 19 h 40"/>
                    <a:gd name="T48" fmla="*/ 43 w 45"/>
                    <a:gd name="T49" fmla="*/ 16 h 40"/>
                    <a:gd name="T50" fmla="*/ 44 w 45"/>
                    <a:gd name="T51" fmla="*/ 14 h 40"/>
                    <a:gd name="T52" fmla="*/ 44 w 45"/>
                    <a:gd name="T53" fmla="*/ 11 h 40"/>
                    <a:gd name="T54" fmla="*/ 45 w 45"/>
                    <a:gd name="T55" fmla="*/ 8 h 40"/>
                    <a:gd name="T56" fmla="*/ 45 w 45"/>
                    <a:gd name="T57" fmla="*/ 6 h 40"/>
                    <a:gd name="T58" fmla="*/ 45 w 45"/>
                    <a:gd name="T59" fmla="*/ 4 h 40"/>
                    <a:gd name="T60" fmla="*/ 45 w 45"/>
                    <a:gd name="T61" fmla="*/ 2 h 40"/>
                    <a:gd name="T62" fmla="*/ 39 w 45"/>
                    <a:gd name="T63" fmla="*/ 0 h 40"/>
                    <a:gd name="T64" fmla="*/ 34 w 45"/>
                    <a:gd name="T65" fmla="*/ 0 h 40"/>
                    <a:gd name="T66" fmla="*/ 28 w 45"/>
                    <a:gd name="T67" fmla="*/ 0 h 40"/>
                    <a:gd name="T68" fmla="*/ 23 w 45"/>
                    <a:gd name="T69" fmla="*/ 1 h 40"/>
                    <a:gd name="T70" fmla="*/ 18 w 45"/>
                    <a:gd name="T71" fmla="*/ 3 h 40"/>
                    <a:gd name="T72" fmla="*/ 14 w 45"/>
                    <a:gd name="T73" fmla="*/ 5 h 40"/>
                    <a:gd name="T74" fmla="*/ 9 w 45"/>
                    <a:gd name="T75" fmla="*/ 7 h 40"/>
                    <a:gd name="T76" fmla="*/ 6 w 45"/>
                    <a:gd name="T77" fmla="*/ 9 h 40"/>
                    <a:gd name="T78" fmla="*/ 2 w 45"/>
                    <a:gd name="T79" fmla="*/ 12 h 40"/>
                    <a:gd name="T80" fmla="*/ 0 w 45"/>
                    <a:gd name="T81" fmla="*/ 14 h 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5"/>
                    <a:gd name="T124" fmla="*/ 0 h 40"/>
                    <a:gd name="T125" fmla="*/ 45 w 45"/>
                    <a:gd name="T126" fmla="*/ 40 h 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5" h="40">
                      <a:moveTo>
                        <a:pt x="0" y="14"/>
                      </a:moveTo>
                      <a:lnTo>
                        <a:pt x="0" y="16"/>
                      </a:lnTo>
                      <a:lnTo>
                        <a:pt x="1" y="20"/>
                      </a:lnTo>
                      <a:lnTo>
                        <a:pt x="2" y="25"/>
                      </a:lnTo>
                      <a:lnTo>
                        <a:pt x="3" y="30"/>
                      </a:lnTo>
                      <a:lnTo>
                        <a:pt x="4" y="35"/>
                      </a:lnTo>
                      <a:lnTo>
                        <a:pt x="6" y="39"/>
                      </a:lnTo>
                      <a:lnTo>
                        <a:pt x="7" y="40"/>
                      </a:lnTo>
                      <a:lnTo>
                        <a:pt x="8" y="40"/>
                      </a:lnTo>
                      <a:lnTo>
                        <a:pt x="10" y="36"/>
                      </a:lnTo>
                      <a:lnTo>
                        <a:pt x="11" y="29"/>
                      </a:lnTo>
                      <a:lnTo>
                        <a:pt x="14" y="29"/>
                      </a:lnTo>
                      <a:lnTo>
                        <a:pt x="17" y="30"/>
                      </a:lnTo>
                      <a:lnTo>
                        <a:pt x="20" y="29"/>
                      </a:lnTo>
                      <a:lnTo>
                        <a:pt x="23" y="29"/>
                      </a:lnTo>
                      <a:lnTo>
                        <a:pt x="26" y="28"/>
                      </a:lnTo>
                      <a:lnTo>
                        <a:pt x="29" y="28"/>
                      </a:lnTo>
                      <a:lnTo>
                        <a:pt x="31" y="27"/>
                      </a:lnTo>
                      <a:lnTo>
                        <a:pt x="34" y="26"/>
                      </a:lnTo>
                      <a:lnTo>
                        <a:pt x="36" y="24"/>
                      </a:lnTo>
                      <a:lnTo>
                        <a:pt x="37" y="23"/>
                      </a:lnTo>
                      <a:lnTo>
                        <a:pt x="39" y="22"/>
                      </a:lnTo>
                      <a:lnTo>
                        <a:pt x="40" y="21"/>
                      </a:lnTo>
                      <a:lnTo>
                        <a:pt x="42" y="19"/>
                      </a:lnTo>
                      <a:lnTo>
                        <a:pt x="43" y="16"/>
                      </a:lnTo>
                      <a:lnTo>
                        <a:pt x="44" y="14"/>
                      </a:lnTo>
                      <a:lnTo>
                        <a:pt x="44" y="11"/>
                      </a:lnTo>
                      <a:lnTo>
                        <a:pt x="45" y="8"/>
                      </a:lnTo>
                      <a:lnTo>
                        <a:pt x="45" y="6"/>
                      </a:lnTo>
                      <a:lnTo>
                        <a:pt x="45" y="4"/>
                      </a:lnTo>
                      <a:lnTo>
                        <a:pt x="45" y="2"/>
                      </a:lnTo>
                      <a:lnTo>
                        <a:pt x="39" y="0"/>
                      </a:lnTo>
                      <a:lnTo>
                        <a:pt x="34" y="0"/>
                      </a:lnTo>
                      <a:lnTo>
                        <a:pt x="28" y="0"/>
                      </a:lnTo>
                      <a:lnTo>
                        <a:pt x="23" y="1"/>
                      </a:lnTo>
                      <a:lnTo>
                        <a:pt x="18" y="3"/>
                      </a:lnTo>
                      <a:lnTo>
                        <a:pt x="14" y="5"/>
                      </a:lnTo>
                      <a:lnTo>
                        <a:pt x="9" y="7"/>
                      </a:lnTo>
                      <a:lnTo>
                        <a:pt x="6" y="9"/>
                      </a:lnTo>
                      <a:lnTo>
                        <a:pt x="2" y="12"/>
                      </a:lnTo>
                      <a:lnTo>
                        <a:pt x="0" y="14"/>
                      </a:lnTo>
                      <a:close/>
                    </a:path>
                  </a:pathLst>
                </a:custGeom>
                <a:solidFill>
                  <a:srgbClr val="FFD5CF"/>
                </a:solidFill>
                <a:ln w="0">
                  <a:solidFill>
                    <a:srgbClr val="FFD5CF"/>
                  </a:solidFill>
                  <a:prstDash val="solid"/>
                  <a:round/>
                  <a:headEnd/>
                  <a:tailEnd/>
                </a:ln>
              </p:spPr>
              <p:txBody>
                <a:bodyPr/>
                <a:lstStyle/>
                <a:p>
                  <a:endParaRPr lang="fr-FR"/>
                </a:p>
              </p:txBody>
            </p:sp>
            <p:sp>
              <p:nvSpPr>
                <p:cNvPr id="5241" name="Freeform 119"/>
                <p:cNvSpPr>
                  <a:spLocks/>
                </p:cNvSpPr>
                <p:nvPr/>
              </p:nvSpPr>
              <p:spPr bwMode="auto">
                <a:xfrm>
                  <a:off x="1225" y="1989"/>
                  <a:ext cx="43" cy="36"/>
                </a:xfrm>
                <a:custGeom>
                  <a:avLst/>
                  <a:gdLst>
                    <a:gd name="T0" fmla="*/ 0 w 43"/>
                    <a:gd name="T1" fmla="*/ 14 h 36"/>
                    <a:gd name="T2" fmla="*/ 0 w 43"/>
                    <a:gd name="T3" fmla="*/ 16 h 36"/>
                    <a:gd name="T4" fmla="*/ 1 w 43"/>
                    <a:gd name="T5" fmla="*/ 19 h 36"/>
                    <a:gd name="T6" fmla="*/ 2 w 43"/>
                    <a:gd name="T7" fmla="*/ 23 h 36"/>
                    <a:gd name="T8" fmla="*/ 3 w 43"/>
                    <a:gd name="T9" fmla="*/ 27 h 36"/>
                    <a:gd name="T10" fmla="*/ 4 w 43"/>
                    <a:gd name="T11" fmla="*/ 31 h 36"/>
                    <a:gd name="T12" fmla="*/ 5 w 43"/>
                    <a:gd name="T13" fmla="*/ 34 h 36"/>
                    <a:gd name="T14" fmla="*/ 6 w 43"/>
                    <a:gd name="T15" fmla="*/ 36 h 36"/>
                    <a:gd name="T16" fmla="*/ 8 w 43"/>
                    <a:gd name="T17" fmla="*/ 36 h 36"/>
                    <a:gd name="T18" fmla="*/ 9 w 43"/>
                    <a:gd name="T19" fmla="*/ 33 h 36"/>
                    <a:gd name="T20" fmla="*/ 11 w 43"/>
                    <a:gd name="T21" fmla="*/ 28 h 36"/>
                    <a:gd name="T22" fmla="*/ 14 w 43"/>
                    <a:gd name="T23" fmla="*/ 28 h 36"/>
                    <a:gd name="T24" fmla="*/ 17 w 43"/>
                    <a:gd name="T25" fmla="*/ 28 h 36"/>
                    <a:gd name="T26" fmla="*/ 19 w 43"/>
                    <a:gd name="T27" fmla="*/ 28 h 36"/>
                    <a:gd name="T28" fmla="*/ 22 w 43"/>
                    <a:gd name="T29" fmla="*/ 28 h 36"/>
                    <a:gd name="T30" fmla="*/ 25 w 43"/>
                    <a:gd name="T31" fmla="*/ 27 h 36"/>
                    <a:gd name="T32" fmla="*/ 27 w 43"/>
                    <a:gd name="T33" fmla="*/ 27 h 36"/>
                    <a:gd name="T34" fmla="*/ 30 w 43"/>
                    <a:gd name="T35" fmla="*/ 26 h 36"/>
                    <a:gd name="T36" fmla="*/ 32 w 43"/>
                    <a:gd name="T37" fmla="*/ 25 h 36"/>
                    <a:gd name="T38" fmla="*/ 34 w 43"/>
                    <a:gd name="T39" fmla="*/ 23 h 36"/>
                    <a:gd name="T40" fmla="*/ 35 w 43"/>
                    <a:gd name="T41" fmla="*/ 22 h 36"/>
                    <a:gd name="T42" fmla="*/ 37 w 43"/>
                    <a:gd name="T43" fmla="*/ 21 h 36"/>
                    <a:gd name="T44" fmla="*/ 38 w 43"/>
                    <a:gd name="T45" fmla="*/ 20 h 36"/>
                    <a:gd name="T46" fmla="*/ 39 w 43"/>
                    <a:gd name="T47" fmla="*/ 18 h 36"/>
                    <a:gd name="T48" fmla="*/ 40 w 43"/>
                    <a:gd name="T49" fmla="*/ 16 h 36"/>
                    <a:gd name="T50" fmla="*/ 41 w 43"/>
                    <a:gd name="T51" fmla="*/ 13 h 36"/>
                    <a:gd name="T52" fmla="*/ 42 w 43"/>
                    <a:gd name="T53" fmla="*/ 11 h 36"/>
                    <a:gd name="T54" fmla="*/ 42 w 43"/>
                    <a:gd name="T55" fmla="*/ 8 h 36"/>
                    <a:gd name="T56" fmla="*/ 43 w 43"/>
                    <a:gd name="T57" fmla="*/ 6 h 36"/>
                    <a:gd name="T58" fmla="*/ 43 w 43"/>
                    <a:gd name="T59" fmla="*/ 4 h 36"/>
                    <a:gd name="T60" fmla="*/ 42 w 43"/>
                    <a:gd name="T61" fmla="*/ 2 h 36"/>
                    <a:gd name="T62" fmla="*/ 37 w 43"/>
                    <a:gd name="T63" fmla="*/ 0 h 36"/>
                    <a:gd name="T64" fmla="*/ 32 w 43"/>
                    <a:gd name="T65" fmla="*/ 0 h 36"/>
                    <a:gd name="T66" fmla="*/ 27 w 43"/>
                    <a:gd name="T67" fmla="*/ 0 h 36"/>
                    <a:gd name="T68" fmla="*/ 22 w 43"/>
                    <a:gd name="T69" fmla="*/ 1 h 36"/>
                    <a:gd name="T70" fmla="*/ 17 w 43"/>
                    <a:gd name="T71" fmla="*/ 3 h 36"/>
                    <a:gd name="T72" fmla="*/ 13 w 43"/>
                    <a:gd name="T73" fmla="*/ 5 h 36"/>
                    <a:gd name="T74" fmla="*/ 9 w 43"/>
                    <a:gd name="T75" fmla="*/ 7 h 36"/>
                    <a:gd name="T76" fmla="*/ 5 w 43"/>
                    <a:gd name="T77" fmla="*/ 9 h 36"/>
                    <a:gd name="T78" fmla="*/ 2 w 43"/>
                    <a:gd name="T79" fmla="*/ 12 h 36"/>
                    <a:gd name="T80" fmla="*/ 0 w 43"/>
                    <a:gd name="T81" fmla="*/ 14 h 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36"/>
                    <a:gd name="T125" fmla="*/ 43 w 43"/>
                    <a:gd name="T126" fmla="*/ 36 h 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36">
                      <a:moveTo>
                        <a:pt x="0" y="14"/>
                      </a:moveTo>
                      <a:lnTo>
                        <a:pt x="0" y="16"/>
                      </a:lnTo>
                      <a:lnTo>
                        <a:pt x="1" y="19"/>
                      </a:lnTo>
                      <a:lnTo>
                        <a:pt x="2" y="23"/>
                      </a:lnTo>
                      <a:lnTo>
                        <a:pt x="3" y="27"/>
                      </a:lnTo>
                      <a:lnTo>
                        <a:pt x="4" y="31"/>
                      </a:lnTo>
                      <a:lnTo>
                        <a:pt x="5" y="34"/>
                      </a:lnTo>
                      <a:lnTo>
                        <a:pt x="6" y="36"/>
                      </a:lnTo>
                      <a:lnTo>
                        <a:pt x="8" y="36"/>
                      </a:lnTo>
                      <a:lnTo>
                        <a:pt x="9" y="33"/>
                      </a:lnTo>
                      <a:lnTo>
                        <a:pt x="11" y="28"/>
                      </a:lnTo>
                      <a:lnTo>
                        <a:pt x="14" y="28"/>
                      </a:lnTo>
                      <a:lnTo>
                        <a:pt x="17" y="28"/>
                      </a:lnTo>
                      <a:lnTo>
                        <a:pt x="19" y="28"/>
                      </a:lnTo>
                      <a:lnTo>
                        <a:pt x="22" y="28"/>
                      </a:lnTo>
                      <a:lnTo>
                        <a:pt x="25" y="27"/>
                      </a:lnTo>
                      <a:lnTo>
                        <a:pt x="27" y="27"/>
                      </a:lnTo>
                      <a:lnTo>
                        <a:pt x="30" y="26"/>
                      </a:lnTo>
                      <a:lnTo>
                        <a:pt x="32" y="25"/>
                      </a:lnTo>
                      <a:lnTo>
                        <a:pt x="34" y="23"/>
                      </a:lnTo>
                      <a:lnTo>
                        <a:pt x="35" y="22"/>
                      </a:lnTo>
                      <a:lnTo>
                        <a:pt x="37" y="21"/>
                      </a:lnTo>
                      <a:lnTo>
                        <a:pt x="38" y="20"/>
                      </a:lnTo>
                      <a:lnTo>
                        <a:pt x="39" y="18"/>
                      </a:lnTo>
                      <a:lnTo>
                        <a:pt x="40" y="16"/>
                      </a:lnTo>
                      <a:lnTo>
                        <a:pt x="41" y="13"/>
                      </a:lnTo>
                      <a:lnTo>
                        <a:pt x="42" y="11"/>
                      </a:lnTo>
                      <a:lnTo>
                        <a:pt x="42" y="8"/>
                      </a:lnTo>
                      <a:lnTo>
                        <a:pt x="43" y="6"/>
                      </a:lnTo>
                      <a:lnTo>
                        <a:pt x="43" y="4"/>
                      </a:lnTo>
                      <a:lnTo>
                        <a:pt x="42" y="2"/>
                      </a:lnTo>
                      <a:lnTo>
                        <a:pt x="37" y="0"/>
                      </a:lnTo>
                      <a:lnTo>
                        <a:pt x="32" y="0"/>
                      </a:lnTo>
                      <a:lnTo>
                        <a:pt x="27" y="0"/>
                      </a:lnTo>
                      <a:lnTo>
                        <a:pt x="22" y="1"/>
                      </a:lnTo>
                      <a:lnTo>
                        <a:pt x="17" y="3"/>
                      </a:lnTo>
                      <a:lnTo>
                        <a:pt x="13" y="5"/>
                      </a:lnTo>
                      <a:lnTo>
                        <a:pt x="9" y="7"/>
                      </a:lnTo>
                      <a:lnTo>
                        <a:pt x="5" y="9"/>
                      </a:lnTo>
                      <a:lnTo>
                        <a:pt x="2" y="12"/>
                      </a:lnTo>
                      <a:lnTo>
                        <a:pt x="0" y="14"/>
                      </a:lnTo>
                      <a:close/>
                    </a:path>
                  </a:pathLst>
                </a:custGeom>
                <a:solidFill>
                  <a:srgbClr val="FFC7BF"/>
                </a:solidFill>
                <a:ln w="0">
                  <a:solidFill>
                    <a:srgbClr val="FFC7BF"/>
                  </a:solidFill>
                  <a:prstDash val="solid"/>
                  <a:round/>
                  <a:headEnd/>
                  <a:tailEnd/>
                </a:ln>
              </p:spPr>
              <p:txBody>
                <a:bodyPr/>
                <a:lstStyle/>
                <a:p>
                  <a:endParaRPr lang="fr-FR"/>
                </a:p>
              </p:txBody>
            </p:sp>
            <p:sp>
              <p:nvSpPr>
                <p:cNvPr id="5242" name="Freeform 120"/>
                <p:cNvSpPr>
                  <a:spLocks/>
                </p:cNvSpPr>
                <p:nvPr/>
              </p:nvSpPr>
              <p:spPr bwMode="auto">
                <a:xfrm>
                  <a:off x="1226" y="1989"/>
                  <a:ext cx="40" cy="31"/>
                </a:xfrm>
                <a:custGeom>
                  <a:avLst/>
                  <a:gdLst>
                    <a:gd name="T0" fmla="*/ 0 w 40"/>
                    <a:gd name="T1" fmla="*/ 13 h 31"/>
                    <a:gd name="T2" fmla="*/ 0 w 40"/>
                    <a:gd name="T3" fmla="*/ 15 h 31"/>
                    <a:gd name="T4" fmla="*/ 1 w 40"/>
                    <a:gd name="T5" fmla="*/ 18 h 31"/>
                    <a:gd name="T6" fmla="*/ 1 w 40"/>
                    <a:gd name="T7" fmla="*/ 21 h 31"/>
                    <a:gd name="T8" fmla="*/ 2 w 40"/>
                    <a:gd name="T9" fmla="*/ 24 h 31"/>
                    <a:gd name="T10" fmla="*/ 3 w 40"/>
                    <a:gd name="T11" fmla="*/ 27 h 31"/>
                    <a:gd name="T12" fmla="*/ 5 w 40"/>
                    <a:gd name="T13" fmla="*/ 30 h 31"/>
                    <a:gd name="T14" fmla="*/ 6 w 40"/>
                    <a:gd name="T15" fmla="*/ 31 h 31"/>
                    <a:gd name="T16" fmla="*/ 7 w 40"/>
                    <a:gd name="T17" fmla="*/ 31 h 31"/>
                    <a:gd name="T18" fmla="*/ 9 w 40"/>
                    <a:gd name="T19" fmla="*/ 30 h 31"/>
                    <a:gd name="T20" fmla="*/ 10 w 40"/>
                    <a:gd name="T21" fmla="*/ 27 h 31"/>
                    <a:gd name="T22" fmla="*/ 13 w 40"/>
                    <a:gd name="T23" fmla="*/ 27 h 31"/>
                    <a:gd name="T24" fmla="*/ 16 w 40"/>
                    <a:gd name="T25" fmla="*/ 27 h 31"/>
                    <a:gd name="T26" fmla="*/ 19 w 40"/>
                    <a:gd name="T27" fmla="*/ 27 h 31"/>
                    <a:gd name="T28" fmla="*/ 21 w 40"/>
                    <a:gd name="T29" fmla="*/ 27 h 31"/>
                    <a:gd name="T30" fmla="*/ 24 w 40"/>
                    <a:gd name="T31" fmla="*/ 27 h 31"/>
                    <a:gd name="T32" fmla="*/ 26 w 40"/>
                    <a:gd name="T33" fmla="*/ 26 h 31"/>
                    <a:gd name="T34" fmla="*/ 28 w 40"/>
                    <a:gd name="T35" fmla="*/ 25 h 31"/>
                    <a:gd name="T36" fmla="*/ 30 w 40"/>
                    <a:gd name="T37" fmla="*/ 24 h 31"/>
                    <a:gd name="T38" fmla="*/ 32 w 40"/>
                    <a:gd name="T39" fmla="*/ 23 h 31"/>
                    <a:gd name="T40" fmla="*/ 33 w 40"/>
                    <a:gd name="T41" fmla="*/ 22 h 31"/>
                    <a:gd name="T42" fmla="*/ 35 w 40"/>
                    <a:gd name="T43" fmla="*/ 21 h 31"/>
                    <a:gd name="T44" fmla="*/ 36 w 40"/>
                    <a:gd name="T45" fmla="*/ 19 h 31"/>
                    <a:gd name="T46" fmla="*/ 37 w 40"/>
                    <a:gd name="T47" fmla="*/ 17 h 31"/>
                    <a:gd name="T48" fmla="*/ 38 w 40"/>
                    <a:gd name="T49" fmla="*/ 15 h 31"/>
                    <a:gd name="T50" fmla="*/ 39 w 40"/>
                    <a:gd name="T51" fmla="*/ 13 h 31"/>
                    <a:gd name="T52" fmla="*/ 40 w 40"/>
                    <a:gd name="T53" fmla="*/ 11 h 31"/>
                    <a:gd name="T54" fmla="*/ 40 w 40"/>
                    <a:gd name="T55" fmla="*/ 8 h 31"/>
                    <a:gd name="T56" fmla="*/ 40 w 40"/>
                    <a:gd name="T57" fmla="*/ 6 h 31"/>
                    <a:gd name="T58" fmla="*/ 40 w 40"/>
                    <a:gd name="T59" fmla="*/ 4 h 31"/>
                    <a:gd name="T60" fmla="*/ 40 w 40"/>
                    <a:gd name="T61" fmla="*/ 2 h 31"/>
                    <a:gd name="T62" fmla="*/ 35 w 40"/>
                    <a:gd name="T63" fmla="*/ 1 h 31"/>
                    <a:gd name="T64" fmla="*/ 30 w 40"/>
                    <a:gd name="T65" fmla="*/ 0 h 31"/>
                    <a:gd name="T66" fmla="*/ 25 w 40"/>
                    <a:gd name="T67" fmla="*/ 1 h 31"/>
                    <a:gd name="T68" fmla="*/ 21 w 40"/>
                    <a:gd name="T69" fmla="*/ 2 h 31"/>
                    <a:gd name="T70" fmla="*/ 16 w 40"/>
                    <a:gd name="T71" fmla="*/ 3 h 31"/>
                    <a:gd name="T72" fmla="*/ 12 w 40"/>
                    <a:gd name="T73" fmla="*/ 5 h 31"/>
                    <a:gd name="T74" fmla="*/ 9 w 40"/>
                    <a:gd name="T75" fmla="*/ 7 h 31"/>
                    <a:gd name="T76" fmla="*/ 5 w 40"/>
                    <a:gd name="T77" fmla="*/ 9 h 31"/>
                    <a:gd name="T78" fmla="*/ 2 w 40"/>
                    <a:gd name="T79" fmla="*/ 11 h 31"/>
                    <a:gd name="T80" fmla="*/ 0 w 40"/>
                    <a:gd name="T81" fmla="*/ 13 h 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
                    <a:gd name="T124" fmla="*/ 0 h 31"/>
                    <a:gd name="T125" fmla="*/ 40 w 40"/>
                    <a:gd name="T126" fmla="*/ 31 h 3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 h="31">
                      <a:moveTo>
                        <a:pt x="0" y="13"/>
                      </a:moveTo>
                      <a:lnTo>
                        <a:pt x="0" y="15"/>
                      </a:lnTo>
                      <a:lnTo>
                        <a:pt x="1" y="18"/>
                      </a:lnTo>
                      <a:lnTo>
                        <a:pt x="1" y="21"/>
                      </a:lnTo>
                      <a:lnTo>
                        <a:pt x="2" y="24"/>
                      </a:lnTo>
                      <a:lnTo>
                        <a:pt x="3" y="27"/>
                      </a:lnTo>
                      <a:lnTo>
                        <a:pt x="5" y="30"/>
                      </a:lnTo>
                      <a:lnTo>
                        <a:pt x="6" y="31"/>
                      </a:lnTo>
                      <a:lnTo>
                        <a:pt x="7" y="31"/>
                      </a:lnTo>
                      <a:lnTo>
                        <a:pt x="9" y="30"/>
                      </a:lnTo>
                      <a:lnTo>
                        <a:pt x="10" y="27"/>
                      </a:lnTo>
                      <a:lnTo>
                        <a:pt x="13" y="27"/>
                      </a:lnTo>
                      <a:lnTo>
                        <a:pt x="16" y="27"/>
                      </a:lnTo>
                      <a:lnTo>
                        <a:pt x="19" y="27"/>
                      </a:lnTo>
                      <a:lnTo>
                        <a:pt x="21" y="27"/>
                      </a:lnTo>
                      <a:lnTo>
                        <a:pt x="24" y="27"/>
                      </a:lnTo>
                      <a:lnTo>
                        <a:pt x="26" y="26"/>
                      </a:lnTo>
                      <a:lnTo>
                        <a:pt x="28" y="25"/>
                      </a:lnTo>
                      <a:lnTo>
                        <a:pt x="30" y="24"/>
                      </a:lnTo>
                      <a:lnTo>
                        <a:pt x="32" y="23"/>
                      </a:lnTo>
                      <a:lnTo>
                        <a:pt x="33" y="22"/>
                      </a:lnTo>
                      <a:lnTo>
                        <a:pt x="35" y="21"/>
                      </a:lnTo>
                      <a:lnTo>
                        <a:pt x="36" y="19"/>
                      </a:lnTo>
                      <a:lnTo>
                        <a:pt x="37" y="17"/>
                      </a:lnTo>
                      <a:lnTo>
                        <a:pt x="38" y="15"/>
                      </a:lnTo>
                      <a:lnTo>
                        <a:pt x="39" y="13"/>
                      </a:lnTo>
                      <a:lnTo>
                        <a:pt x="40" y="11"/>
                      </a:lnTo>
                      <a:lnTo>
                        <a:pt x="40" y="8"/>
                      </a:lnTo>
                      <a:lnTo>
                        <a:pt x="40" y="6"/>
                      </a:lnTo>
                      <a:lnTo>
                        <a:pt x="40" y="4"/>
                      </a:lnTo>
                      <a:lnTo>
                        <a:pt x="40" y="2"/>
                      </a:lnTo>
                      <a:lnTo>
                        <a:pt x="35" y="1"/>
                      </a:lnTo>
                      <a:lnTo>
                        <a:pt x="30" y="0"/>
                      </a:lnTo>
                      <a:lnTo>
                        <a:pt x="25" y="1"/>
                      </a:lnTo>
                      <a:lnTo>
                        <a:pt x="21" y="2"/>
                      </a:lnTo>
                      <a:lnTo>
                        <a:pt x="16" y="3"/>
                      </a:lnTo>
                      <a:lnTo>
                        <a:pt x="12" y="5"/>
                      </a:lnTo>
                      <a:lnTo>
                        <a:pt x="9" y="7"/>
                      </a:lnTo>
                      <a:lnTo>
                        <a:pt x="5" y="9"/>
                      </a:lnTo>
                      <a:lnTo>
                        <a:pt x="2" y="11"/>
                      </a:lnTo>
                      <a:lnTo>
                        <a:pt x="0" y="13"/>
                      </a:lnTo>
                      <a:close/>
                    </a:path>
                  </a:pathLst>
                </a:custGeom>
                <a:solidFill>
                  <a:srgbClr val="FFC7BF"/>
                </a:solidFill>
                <a:ln w="0">
                  <a:solidFill>
                    <a:srgbClr val="FFC7BF"/>
                  </a:solidFill>
                  <a:prstDash val="solid"/>
                  <a:round/>
                  <a:headEnd/>
                  <a:tailEnd/>
                </a:ln>
              </p:spPr>
              <p:txBody>
                <a:bodyPr/>
                <a:lstStyle/>
                <a:p>
                  <a:endParaRPr lang="fr-FR"/>
                </a:p>
              </p:txBody>
            </p:sp>
            <p:sp>
              <p:nvSpPr>
                <p:cNvPr id="5243" name="Freeform 121"/>
                <p:cNvSpPr>
                  <a:spLocks/>
                </p:cNvSpPr>
                <p:nvPr/>
              </p:nvSpPr>
              <p:spPr bwMode="auto">
                <a:xfrm>
                  <a:off x="1227" y="1990"/>
                  <a:ext cx="38" cy="26"/>
                </a:xfrm>
                <a:custGeom>
                  <a:avLst/>
                  <a:gdLst>
                    <a:gd name="T0" fmla="*/ 0 w 38"/>
                    <a:gd name="T1" fmla="*/ 12 h 26"/>
                    <a:gd name="T2" fmla="*/ 0 w 38"/>
                    <a:gd name="T3" fmla="*/ 14 h 26"/>
                    <a:gd name="T4" fmla="*/ 1 w 38"/>
                    <a:gd name="T5" fmla="*/ 16 h 26"/>
                    <a:gd name="T6" fmla="*/ 1 w 38"/>
                    <a:gd name="T7" fmla="*/ 18 h 26"/>
                    <a:gd name="T8" fmla="*/ 2 w 38"/>
                    <a:gd name="T9" fmla="*/ 20 h 26"/>
                    <a:gd name="T10" fmla="*/ 3 w 38"/>
                    <a:gd name="T11" fmla="*/ 22 h 26"/>
                    <a:gd name="T12" fmla="*/ 4 w 38"/>
                    <a:gd name="T13" fmla="*/ 24 h 26"/>
                    <a:gd name="T14" fmla="*/ 5 w 38"/>
                    <a:gd name="T15" fmla="*/ 26 h 26"/>
                    <a:gd name="T16" fmla="*/ 7 w 38"/>
                    <a:gd name="T17" fmla="*/ 26 h 26"/>
                    <a:gd name="T18" fmla="*/ 8 w 38"/>
                    <a:gd name="T19" fmla="*/ 26 h 26"/>
                    <a:gd name="T20" fmla="*/ 10 w 38"/>
                    <a:gd name="T21" fmla="*/ 25 h 26"/>
                    <a:gd name="T22" fmla="*/ 12 w 38"/>
                    <a:gd name="T23" fmla="*/ 25 h 26"/>
                    <a:gd name="T24" fmla="*/ 15 w 38"/>
                    <a:gd name="T25" fmla="*/ 25 h 26"/>
                    <a:gd name="T26" fmla="*/ 18 w 38"/>
                    <a:gd name="T27" fmla="*/ 25 h 26"/>
                    <a:gd name="T28" fmla="*/ 20 w 38"/>
                    <a:gd name="T29" fmla="*/ 25 h 26"/>
                    <a:gd name="T30" fmla="*/ 22 w 38"/>
                    <a:gd name="T31" fmla="*/ 25 h 26"/>
                    <a:gd name="T32" fmla="*/ 24 w 38"/>
                    <a:gd name="T33" fmla="*/ 24 h 26"/>
                    <a:gd name="T34" fmla="*/ 26 w 38"/>
                    <a:gd name="T35" fmla="*/ 23 h 26"/>
                    <a:gd name="T36" fmla="*/ 28 w 38"/>
                    <a:gd name="T37" fmla="*/ 22 h 26"/>
                    <a:gd name="T38" fmla="*/ 30 w 38"/>
                    <a:gd name="T39" fmla="*/ 21 h 26"/>
                    <a:gd name="T40" fmla="*/ 31 w 38"/>
                    <a:gd name="T41" fmla="*/ 20 h 26"/>
                    <a:gd name="T42" fmla="*/ 32 w 38"/>
                    <a:gd name="T43" fmla="*/ 19 h 26"/>
                    <a:gd name="T44" fmla="*/ 34 w 38"/>
                    <a:gd name="T45" fmla="*/ 18 h 26"/>
                    <a:gd name="T46" fmla="*/ 35 w 38"/>
                    <a:gd name="T47" fmla="*/ 16 h 26"/>
                    <a:gd name="T48" fmla="*/ 36 w 38"/>
                    <a:gd name="T49" fmla="*/ 14 h 26"/>
                    <a:gd name="T50" fmla="*/ 37 w 38"/>
                    <a:gd name="T51" fmla="*/ 12 h 26"/>
                    <a:gd name="T52" fmla="*/ 37 w 38"/>
                    <a:gd name="T53" fmla="*/ 10 h 26"/>
                    <a:gd name="T54" fmla="*/ 38 w 38"/>
                    <a:gd name="T55" fmla="*/ 7 h 26"/>
                    <a:gd name="T56" fmla="*/ 38 w 38"/>
                    <a:gd name="T57" fmla="*/ 5 h 26"/>
                    <a:gd name="T58" fmla="*/ 38 w 38"/>
                    <a:gd name="T59" fmla="*/ 3 h 26"/>
                    <a:gd name="T60" fmla="*/ 37 w 38"/>
                    <a:gd name="T61" fmla="*/ 2 h 26"/>
                    <a:gd name="T62" fmla="*/ 33 w 38"/>
                    <a:gd name="T63" fmla="*/ 0 h 26"/>
                    <a:gd name="T64" fmla="*/ 28 w 38"/>
                    <a:gd name="T65" fmla="*/ 0 h 26"/>
                    <a:gd name="T66" fmla="*/ 24 w 38"/>
                    <a:gd name="T67" fmla="*/ 0 h 26"/>
                    <a:gd name="T68" fmla="*/ 20 w 38"/>
                    <a:gd name="T69" fmla="*/ 1 h 26"/>
                    <a:gd name="T70" fmla="*/ 16 w 38"/>
                    <a:gd name="T71" fmla="*/ 3 h 26"/>
                    <a:gd name="T72" fmla="*/ 12 w 38"/>
                    <a:gd name="T73" fmla="*/ 4 h 26"/>
                    <a:gd name="T74" fmla="*/ 8 w 38"/>
                    <a:gd name="T75" fmla="*/ 6 h 26"/>
                    <a:gd name="T76" fmla="*/ 5 w 38"/>
                    <a:gd name="T77" fmla="*/ 8 h 26"/>
                    <a:gd name="T78" fmla="*/ 2 w 38"/>
                    <a:gd name="T79" fmla="*/ 10 h 26"/>
                    <a:gd name="T80" fmla="*/ 0 w 38"/>
                    <a:gd name="T81" fmla="*/ 12 h 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8"/>
                    <a:gd name="T124" fmla="*/ 0 h 26"/>
                    <a:gd name="T125" fmla="*/ 38 w 38"/>
                    <a:gd name="T126" fmla="*/ 26 h 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8" h="26">
                      <a:moveTo>
                        <a:pt x="0" y="12"/>
                      </a:moveTo>
                      <a:lnTo>
                        <a:pt x="0" y="14"/>
                      </a:lnTo>
                      <a:lnTo>
                        <a:pt x="1" y="16"/>
                      </a:lnTo>
                      <a:lnTo>
                        <a:pt x="1" y="18"/>
                      </a:lnTo>
                      <a:lnTo>
                        <a:pt x="2" y="20"/>
                      </a:lnTo>
                      <a:lnTo>
                        <a:pt x="3" y="22"/>
                      </a:lnTo>
                      <a:lnTo>
                        <a:pt x="4" y="24"/>
                      </a:lnTo>
                      <a:lnTo>
                        <a:pt x="5" y="26"/>
                      </a:lnTo>
                      <a:lnTo>
                        <a:pt x="7" y="26"/>
                      </a:lnTo>
                      <a:lnTo>
                        <a:pt x="8" y="26"/>
                      </a:lnTo>
                      <a:lnTo>
                        <a:pt x="10" y="25"/>
                      </a:lnTo>
                      <a:lnTo>
                        <a:pt x="12" y="25"/>
                      </a:lnTo>
                      <a:lnTo>
                        <a:pt x="15" y="25"/>
                      </a:lnTo>
                      <a:lnTo>
                        <a:pt x="18" y="25"/>
                      </a:lnTo>
                      <a:lnTo>
                        <a:pt x="20" y="25"/>
                      </a:lnTo>
                      <a:lnTo>
                        <a:pt x="22" y="25"/>
                      </a:lnTo>
                      <a:lnTo>
                        <a:pt x="24" y="24"/>
                      </a:lnTo>
                      <a:lnTo>
                        <a:pt x="26" y="23"/>
                      </a:lnTo>
                      <a:lnTo>
                        <a:pt x="28" y="22"/>
                      </a:lnTo>
                      <a:lnTo>
                        <a:pt x="30" y="21"/>
                      </a:lnTo>
                      <a:lnTo>
                        <a:pt x="31" y="20"/>
                      </a:lnTo>
                      <a:lnTo>
                        <a:pt x="32" y="19"/>
                      </a:lnTo>
                      <a:lnTo>
                        <a:pt x="34" y="18"/>
                      </a:lnTo>
                      <a:lnTo>
                        <a:pt x="35" y="16"/>
                      </a:lnTo>
                      <a:lnTo>
                        <a:pt x="36" y="14"/>
                      </a:lnTo>
                      <a:lnTo>
                        <a:pt x="37" y="12"/>
                      </a:lnTo>
                      <a:lnTo>
                        <a:pt x="37" y="10"/>
                      </a:lnTo>
                      <a:lnTo>
                        <a:pt x="38" y="7"/>
                      </a:lnTo>
                      <a:lnTo>
                        <a:pt x="38" y="5"/>
                      </a:lnTo>
                      <a:lnTo>
                        <a:pt x="38" y="3"/>
                      </a:lnTo>
                      <a:lnTo>
                        <a:pt x="37" y="2"/>
                      </a:lnTo>
                      <a:lnTo>
                        <a:pt x="33" y="0"/>
                      </a:lnTo>
                      <a:lnTo>
                        <a:pt x="28" y="0"/>
                      </a:lnTo>
                      <a:lnTo>
                        <a:pt x="24" y="0"/>
                      </a:lnTo>
                      <a:lnTo>
                        <a:pt x="20" y="1"/>
                      </a:lnTo>
                      <a:lnTo>
                        <a:pt x="16" y="3"/>
                      </a:lnTo>
                      <a:lnTo>
                        <a:pt x="12" y="4"/>
                      </a:lnTo>
                      <a:lnTo>
                        <a:pt x="8" y="6"/>
                      </a:lnTo>
                      <a:lnTo>
                        <a:pt x="5" y="8"/>
                      </a:lnTo>
                      <a:lnTo>
                        <a:pt x="2" y="10"/>
                      </a:lnTo>
                      <a:lnTo>
                        <a:pt x="0" y="12"/>
                      </a:lnTo>
                      <a:close/>
                    </a:path>
                  </a:pathLst>
                </a:custGeom>
                <a:solidFill>
                  <a:srgbClr val="FFB9AF"/>
                </a:solidFill>
                <a:ln w="0">
                  <a:solidFill>
                    <a:srgbClr val="FFB9AF"/>
                  </a:solidFill>
                  <a:prstDash val="solid"/>
                  <a:round/>
                  <a:headEnd/>
                  <a:tailEnd/>
                </a:ln>
              </p:spPr>
              <p:txBody>
                <a:bodyPr/>
                <a:lstStyle/>
                <a:p>
                  <a:endParaRPr lang="fr-FR"/>
                </a:p>
              </p:txBody>
            </p:sp>
            <p:sp>
              <p:nvSpPr>
                <p:cNvPr id="5244" name="Freeform 122"/>
                <p:cNvSpPr>
                  <a:spLocks/>
                </p:cNvSpPr>
                <p:nvPr/>
              </p:nvSpPr>
              <p:spPr bwMode="auto">
                <a:xfrm>
                  <a:off x="1228" y="1990"/>
                  <a:ext cx="35" cy="24"/>
                </a:xfrm>
                <a:custGeom>
                  <a:avLst/>
                  <a:gdLst>
                    <a:gd name="T0" fmla="*/ 0 w 35"/>
                    <a:gd name="T1" fmla="*/ 12 h 24"/>
                    <a:gd name="T2" fmla="*/ 0 w 35"/>
                    <a:gd name="T3" fmla="*/ 13 h 24"/>
                    <a:gd name="T4" fmla="*/ 1 w 35"/>
                    <a:gd name="T5" fmla="*/ 14 h 24"/>
                    <a:gd name="T6" fmla="*/ 1 w 35"/>
                    <a:gd name="T7" fmla="*/ 16 h 24"/>
                    <a:gd name="T8" fmla="*/ 2 w 35"/>
                    <a:gd name="T9" fmla="*/ 17 h 24"/>
                    <a:gd name="T10" fmla="*/ 3 w 35"/>
                    <a:gd name="T11" fmla="*/ 19 h 24"/>
                    <a:gd name="T12" fmla="*/ 4 w 35"/>
                    <a:gd name="T13" fmla="*/ 20 h 24"/>
                    <a:gd name="T14" fmla="*/ 5 w 35"/>
                    <a:gd name="T15" fmla="*/ 21 h 24"/>
                    <a:gd name="T16" fmla="*/ 6 w 35"/>
                    <a:gd name="T17" fmla="*/ 22 h 24"/>
                    <a:gd name="T18" fmla="*/ 8 w 35"/>
                    <a:gd name="T19" fmla="*/ 23 h 24"/>
                    <a:gd name="T20" fmla="*/ 10 w 35"/>
                    <a:gd name="T21" fmla="*/ 24 h 24"/>
                    <a:gd name="T22" fmla="*/ 12 w 35"/>
                    <a:gd name="T23" fmla="*/ 24 h 24"/>
                    <a:gd name="T24" fmla="*/ 14 w 35"/>
                    <a:gd name="T25" fmla="*/ 24 h 24"/>
                    <a:gd name="T26" fmla="*/ 17 w 35"/>
                    <a:gd name="T27" fmla="*/ 24 h 24"/>
                    <a:gd name="T28" fmla="*/ 19 w 35"/>
                    <a:gd name="T29" fmla="*/ 24 h 24"/>
                    <a:gd name="T30" fmla="*/ 21 w 35"/>
                    <a:gd name="T31" fmla="*/ 24 h 24"/>
                    <a:gd name="T32" fmla="*/ 23 w 35"/>
                    <a:gd name="T33" fmla="*/ 23 h 24"/>
                    <a:gd name="T34" fmla="*/ 25 w 35"/>
                    <a:gd name="T35" fmla="*/ 22 h 24"/>
                    <a:gd name="T36" fmla="*/ 26 w 35"/>
                    <a:gd name="T37" fmla="*/ 21 h 24"/>
                    <a:gd name="T38" fmla="*/ 28 w 35"/>
                    <a:gd name="T39" fmla="*/ 20 h 24"/>
                    <a:gd name="T40" fmla="*/ 29 w 35"/>
                    <a:gd name="T41" fmla="*/ 19 h 24"/>
                    <a:gd name="T42" fmla="*/ 30 w 35"/>
                    <a:gd name="T43" fmla="*/ 18 h 24"/>
                    <a:gd name="T44" fmla="*/ 32 w 35"/>
                    <a:gd name="T45" fmla="*/ 17 h 24"/>
                    <a:gd name="T46" fmla="*/ 33 w 35"/>
                    <a:gd name="T47" fmla="*/ 16 h 24"/>
                    <a:gd name="T48" fmla="*/ 33 w 35"/>
                    <a:gd name="T49" fmla="*/ 14 h 24"/>
                    <a:gd name="T50" fmla="*/ 34 w 35"/>
                    <a:gd name="T51" fmla="*/ 12 h 24"/>
                    <a:gd name="T52" fmla="*/ 35 w 35"/>
                    <a:gd name="T53" fmla="*/ 10 h 24"/>
                    <a:gd name="T54" fmla="*/ 35 w 35"/>
                    <a:gd name="T55" fmla="*/ 8 h 24"/>
                    <a:gd name="T56" fmla="*/ 35 w 35"/>
                    <a:gd name="T57" fmla="*/ 6 h 24"/>
                    <a:gd name="T58" fmla="*/ 35 w 35"/>
                    <a:gd name="T59" fmla="*/ 4 h 24"/>
                    <a:gd name="T60" fmla="*/ 35 w 35"/>
                    <a:gd name="T61" fmla="*/ 2 h 24"/>
                    <a:gd name="T62" fmla="*/ 31 w 35"/>
                    <a:gd name="T63" fmla="*/ 1 h 24"/>
                    <a:gd name="T64" fmla="*/ 26 w 35"/>
                    <a:gd name="T65" fmla="*/ 0 h 24"/>
                    <a:gd name="T66" fmla="*/ 22 w 35"/>
                    <a:gd name="T67" fmla="*/ 1 h 24"/>
                    <a:gd name="T68" fmla="*/ 18 w 35"/>
                    <a:gd name="T69" fmla="*/ 2 h 24"/>
                    <a:gd name="T70" fmla="*/ 15 w 35"/>
                    <a:gd name="T71" fmla="*/ 3 h 24"/>
                    <a:gd name="T72" fmla="*/ 11 w 35"/>
                    <a:gd name="T73" fmla="*/ 5 h 24"/>
                    <a:gd name="T74" fmla="*/ 8 w 35"/>
                    <a:gd name="T75" fmla="*/ 6 h 24"/>
                    <a:gd name="T76" fmla="*/ 5 w 35"/>
                    <a:gd name="T77" fmla="*/ 8 h 24"/>
                    <a:gd name="T78" fmla="*/ 2 w 35"/>
                    <a:gd name="T79" fmla="*/ 10 h 24"/>
                    <a:gd name="T80" fmla="*/ 0 w 35"/>
                    <a:gd name="T81" fmla="*/ 12 h 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24"/>
                    <a:gd name="T125" fmla="*/ 35 w 35"/>
                    <a:gd name="T126" fmla="*/ 24 h 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24">
                      <a:moveTo>
                        <a:pt x="0" y="12"/>
                      </a:moveTo>
                      <a:lnTo>
                        <a:pt x="0" y="13"/>
                      </a:lnTo>
                      <a:lnTo>
                        <a:pt x="1" y="14"/>
                      </a:lnTo>
                      <a:lnTo>
                        <a:pt x="1" y="16"/>
                      </a:lnTo>
                      <a:lnTo>
                        <a:pt x="2" y="17"/>
                      </a:lnTo>
                      <a:lnTo>
                        <a:pt x="3" y="19"/>
                      </a:lnTo>
                      <a:lnTo>
                        <a:pt x="4" y="20"/>
                      </a:lnTo>
                      <a:lnTo>
                        <a:pt x="5" y="21"/>
                      </a:lnTo>
                      <a:lnTo>
                        <a:pt x="6" y="22"/>
                      </a:lnTo>
                      <a:lnTo>
                        <a:pt x="8" y="23"/>
                      </a:lnTo>
                      <a:lnTo>
                        <a:pt x="10" y="24"/>
                      </a:lnTo>
                      <a:lnTo>
                        <a:pt x="12" y="24"/>
                      </a:lnTo>
                      <a:lnTo>
                        <a:pt x="14" y="24"/>
                      </a:lnTo>
                      <a:lnTo>
                        <a:pt x="17" y="24"/>
                      </a:lnTo>
                      <a:lnTo>
                        <a:pt x="19" y="24"/>
                      </a:lnTo>
                      <a:lnTo>
                        <a:pt x="21" y="24"/>
                      </a:lnTo>
                      <a:lnTo>
                        <a:pt x="23" y="23"/>
                      </a:lnTo>
                      <a:lnTo>
                        <a:pt x="25" y="22"/>
                      </a:lnTo>
                      <a:lnTo>
                        <a:pt x="26" y="21"/>
                      </a:lnTo>
                      <a:lnTo>
                        <a:pt x="28" y="20"/>
                      </a:lnTo>
                      <a:lnTo>
                        <a:pt x="29" y="19"/>
                      </a:lnTo>
                      <a:lnTo>
                        <a:pt x="30" y="18"/>
                      </a:lnTo>
                      <a:lnTo>
                        <a:pt x="32" y="17"/>
                      </a:lnTo>
                      <a:lnTo>
                        <a:pt x="33" y="16"/>
                      </a:lnTo>
                      <a:lnTo>
                        <a:pt x="33" y="14"/>
                      </a:lnTo>
                      <a:lnTo>
                        <a:pt x="34" y="12"/>
                      </a:lnTo>
                      <a:lnTo>
                        <a:pt x="35" y="10"/>
                      </a:lnTo>
                      <a:lnTo>
                        <a:pt x="35" y="8"/>
                      </a:lnTo>
                      <a:lnTo>
                        <a:pt x="35" y="6"/>
                      </a:lnTo>
                      <a:lnTo>
                        <a:pt x="35" y="4"/>
                      </a:lnTo>
                      <a:lnTo>
                        <a:pt x="35" y="2"/>
                      </a:lnTo>
                      <a:lnTo>
                        <a:pt x="31" y="1"/>
                      </a:lnTo>
                      <a:lnTo>
                        <a:pt x="26" y="0"/>
                      </a:lnTo>
                      <a:lnTo>
                        <a:pt x="22" y="1"/>
                      </a:lnTo>
                      <a:lnTo>
                        <a:pt x="18" y="2"/>
                      </a:lnTo>
                      <a:lnTo>
                        <a:pt x="15" y="3"/>
                      </a:lnTo>
                      <a:lnTo>
                        <a:pt x="11" y="5"/>
                      </a:lnTo>
                      <a:lnTo>
                        <a:pt x="8" y="6"/>
                      </a:lnTo>
                      <a:lnTo>
                        <a:pt x="5" y="8"/>
                      </a:lnTo>
                      <a:lnTo>
                        <a:pt x="2" y="10"/>
                      </a:lnTo>
                      <a:lnTo>
                        <a:pt x="0" y="12"/>
                      </a:lnTo>
                      <a:close/>
                    </a:path>
                  </a:pathLst>
                </a:custGeom>
                <a:solidFill>
                  <a:srgbClr val="FFB9AF"/>
                </a:solidFill>
                <a:ln w="0">
                  <a:solidFill>
                    <a:srgbClr val="FFB9AF"/>
                  </a:solidFill>
                  <a:prstDash val="solid"/>
                  <a:round/>
                  <a:headEnd/>
                  <a:tailEnd/>
                </a:ln>
              </p:spPr>
              <p:txBody>
                <a:bodyPr/>
                <a:lstStyle/>
                <a:p>
                  <a:endParaRPr lang="fr-FR"/>
                </a:p>
              </p:txBody>
            </p:sp>
            <p:sp>
              <p:nvSpPr>
                <p:cNvPr id="5245" name="Freeform 123"/>
                <p:cNvSpPr>
                  <a:spLocks/>
                </p:cNvSpPr>
                <p:nvPr/>
              </p:nvSpPr>
              <p:spPr bwMode="auto">
                <a:xfrm>
                  <a:off x="1196" y="2090"/>
                  <a:ext cx="53" cy="34"/>
                </a:xfrm>
                <a:custGeom>
                  <a:avLst/>
                  <a:gdLst>
                    <a:gd name="T0" fmla="*/ 42 w 53"/>
                    <a:gd name="T1" fmla="*/ 0 h 34"/>
                    <a:gd name="T2" fmla="*/ 43 w 53"/>
                    <a:gd name="T3" fmla="*/ 1 h 34"/>
                    <a:gd name="T4" fmla="*/ 44 w 53"/>
                    <a:gd name="T5" fmla="*/ 2 h 34"/>
                    <a:gd name="T6" fmla="*/ 46 w 53"/>
                    <a:gd name="T7" fmla="*/ 2 h 34"/>
                    <a:gd name="T8" fmla="*/ 47 w 53"/>
                    <a:gd name="T9" fmla="*/ 3 h 34"/>
                    <a:gd name="T10" fmla="*/ 49 w 53"/>
                    <a:gd name="T11" fmla="*/ 4 h 34"/>
                    <a:gd name="T12" fmla="*/ 50 w 53"/>
                    <a:gd name="T13" fmla="*/ 5 h 34"/>
                    <a:gd name="T14" fmla="*/ 51 w 53"/>
                    <a:gd name="T15" fmla="*/ 6 h 34"/>
                    <a:gd name="T16" fmla="*/ 52 w 53"/>
                    <a:gd name="T17" fmla="*/ 7 h 34"/>
                    <a:gd name="T18" fmla="*/ 53 w 53"/>
                    <a:gd name="T19" fmla="*/ 8 h 34"/>
                    <a:gd name="T20" fmla="*/ 53 w 53"/>
                    <a:gd name="T21" fmla="*/ 10 h 34"/>
                    <a:gd name="T22" fmla="*/ 53 w 53"/>
                    <a:gd name="T23" fmla="*/ 12 h 34"/>
                    <a:gd name="T24" fmla="*/ 53 w 53"/>
                    <a:gd name="T25" fmla="*/ 14 h 34"/>
                    <a:gd name="T26" fmla="*/ 52 w 53"/>
                    <a:gd name="T27" fmla="*/ 16 h 34"/>
                    <a:gd name="T28" fmla="*/ 51 w 53"/>
                    <a:gd name="T29" fmla="*/ 19 h 34"/>
                    <a:gd name="T30" fmla="*/ 50 w 53"/>
                    <a:gd name="T31" fmla="*/ 21 h 34"/>
                    <a:gd name="T32" fmla="*/ 49 w 53"/>
                    <a:gd name="T33" fmla="*/ 23 h 34"/>
                    <a:gd name="T34" fmla="*/ 47 w 53"/>
                    <a:gd name="T35" fmla="*/ 25 h 34"/>
                    <a:gd name="T36" fmla="*/ 45 w 53"/>
                    <a:gd name="T37" fmla="*/ 27 h 34"/>
                    <a:gd name="T38" fmla="*/ 43 w 53"/>
                    <a:gd name="T39" fmla="*/ 28 h 34"/>
                    <a:gd name="T40" fmla="*/ 41 w 53"/>
                    <a:gd name="T41" fmla="*/ 30 h 34"/>
                    <a:gd name="T42" fmla="*/ 39 w 53"/>
                    <a:gd name="T43" fmla="*/ 31 h 34"/>
                    <a:gd name="T44" fmla="*/ 36 w 53"/>
                    <a:gd name="T45" fmla="*/ 32 h 34"/>
                    <a:gd name="T46" fmla="*/ 34 w 53"/>
                    <a:gd name="T47" fmla="*/ 32 h 34"/>
                    <a:gd name="T48" fmla="*/ 32 w 53"/>
                    <a:gd name="T49" fmla="*/ 33 h 34"/>
                    <a:gd name="T50" fmla="*/ 30 w 53"/>
                    <a:gd name="T51" fmla="*/ 34 h 34"/>
                    <a:gd name="T52" fmla="*/ 27 w 53"/>
                    <a:gd name="T53" fmla="*/ 34 h 34"/>
                    <a:gd name="T54" fmla="*/ 24 w 53"/>
                    <a:gd name="T55" fmla="*/ 34 h 34"/>
                    <a:gd name="T56" fmla="*/ 21 w 53"/>
                    <a:gd name="T57" fmla="*/ 34 h 34"/>
                    <a:gd name="T58" fmla="*/ 18 w 53"/>
                    <a:gd name="T59" fmla="*/ 33 h 34"/>
                    <a:gd name="T60" fmla="*/ 15 w 53"/>
                    <a:gd name="T61" fmla="*/ 33 h 34"/>
                    <a:gd name="T62" fmla="*/ 12 w 53"/>
                    <a:gd name="T63" fmla="*/ 31 h 34"/>
                    <a:gd name="T64" fmla="*/ 10 w 53"/>
                    <a:gd name="T65" fmla="*/ 30 h 34"/>
                    <a:gd name="T66" fmla="*/ 8 w 53"/>
                    <a:gd name="T67" fmla="*/ 28 h 34"/>
                    <a:gd name="T68" fmla="*/ 6 w 53"/>
                    <a:gd name="T69" fmla="*/ 26 h 34"/>
                    <a:gd name="T70" fmla="*/ 4 w 53"/>
                    <a:gd name="T71" fmla="*/ 25 h 34"/>
                    <a:gd name="T72" fmla="*/ 3 w 53"/>
                    <a:gd name="T73" fmla="*/ 23 h 34"/>
                    <a:gd name="T74" fmla="*/ 1 w 53"/>
                    <a:gd name="T75" fmla="*/ 20 h 34"/>
                    <a:gd name="T76" fmla="*/ 1 w 53"/>
                    <a:gd name="T77" fmla="*/ 18 h 34"/>
                    <a:gd name="T78" fmla="*/ 0 w 53"/>
                    <a:gd name="T79" fmla="*/ 16 h 34"/>
                    <a:gd name="T80" fmla="*/ 0 w 53"/>
                    <a:gd name="T81" fmla="*/ 14 h 34"/>
                    <a:gd name="T82" fmla="*/ 0 w 53"/>
                    <a:gd name="T83" fmla="*/ 13 h 34"/>
                    <a:gd name="T84" fmla="*/ 1 w 53"/>
                    <a:gd name="T85" fmla="*/ 11 h 34"/>
                    <a:gd name="T86" fmla="*/ 3 w 53"/>
                    <a:gd name="T87" fmla="*/ 10 h 34"/>
                    <a:gd name="T88" fmla="*/ 4 w 53"/>
                    <a:gd name="T89" fmla="*/ 8 h 34"/>
                    <a:gd name="T90" fmla="*/ 6 w 53"/>
                    <a:gd name="T91" fmla="*/ 7 h 34"/>
                    <a:gd name="T92" fmla="*/ 7 w 53"/>
                    <a:gd name="T93" fmla="*/ 7 h 34"/>
                    <a:gd name="T94" fmla="*/ 9 w 53"/>
                    <a:gd name="T95" fmla="*/ 6 h 34"/>
                    <a:gd name="T96" fmla="*/ 10 w 53"/>
                    <a:gd name="T97" fmla="*/ 5 h 34"/>
                    <a:gd name="T98" fmla="*/ 11 w 53"/>
                    <a:gd name="T99" fmla="*/ 4 h 34"/>
                    <a:gd name="T100" fmla="*/ 12 w 53"/>
                    <a:gd name="T101" fmla="*/ 4 h 34"/>
                    <a:gd name="T102" fmla="*/ 14 w 53"/>
                    <a:gd name="T103" fmla="*/ 3 h 34"/>
                    <a:gd name="T104" fmla="*/ 16 w 53"/>
                    <a:gd name="T105" fmla="*/ 3 h 34"/>
                    <a:gd name="T106" fmla="*/ 20 w 53"/>
                    <a:gd name="T107" fmla="*/ 2 h 34"/>
                    <a:gd name="T108" fmla="*/ 23 w 53"/>
                    <a:gd name="T109" fmla="*/ 2 h 34"/>
                    <a:gd name="T110" fmla="*/ 27 w 53"/>
                    <a:gd name="T111" fmla="*/ 1 h 34"/>
                    <a:gd name="T112" fmla="*/ 31 w 53"/>
                    <a:gd name="T113" fmla="*/ 1 h 34"/>
                    <a:gd name="T114" fmla="*/ 35 w 53"/>
                    <a:gd name="T115" fmla="*/ 0 h 34"/>
                    <a:gd name="T116" fmla="*/ 38 w 53"/>
                    <a:gd name="T117" fmla="*/ 0 h 34"/>
                    <a:gd name="T118" fmla="*/ 40 w 53"/>
                    <a:gd name="T119" fmla="*/ 0 h 34"/>
                    <a:gd name="T120" fmla="*/ 42 w 53"/>
                    <a:gd name="T121" fmla="*/ 0 h 3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3"/>
                    <a:gd name="T184" fmla="*/ 0 h 34"/>
                    <a:gd name="T185" fmla="*/ 53 w 53"/>
                    <a:gd name="T186" fmla="*/ 34 h 3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3" h="34">
                      <a:moveTo>
                        <a:pt x="42" y="0"/>
                      </a:moveTo>
                      <a:lnTo>
                        <a:pt x="43" y="1"/>
                      </a:lnTo>
                      <a:lnTo>
                        <a:pt x="44" y="2"/>
                      </a:lnTo>
                      <a:lnTo>
                        <a:pt x="46" y="2"/>
                      </a:lnTo>
                      <a:lnTo>
                        <a:pt x="47" y="3"/>
                      </a:lnTo>
                      <a:lnTo>
                        <a:pt x="49" y="4"/>
                      </a:lnTo>
                      <a:lnTo>
                        <a:pt x="50" y="5"/>
                      </a:lnTo>
                      <a:lnTo>
                        <a:pt x="51" y="6"/>
                      </a:lnTo>
                      <a:lnTo>
                        <a:pt x="52" y="7"/>
                      </a:lnTo>
                      <a:lnTo>
                        <a:pt x="53" y="8"/>
                      </a:lnTo>
                      <a:lnTo>
                        <a:pt x="53" y="10"/>
                      </a:lnTo>
                      <a:lnTo>
                        <a:pt x="53" y="12"/>
                      </a:lnTo>
                      <a:lnTo>
                        <a:pt x="53" y="14"/>
                      </a:lnTo>
                      <a:lnTo>
                        <a:pt x="52" y="16"/>
                      </a:lnTo>
                      <a:lnTo>
                        <a:pt x="51" y="19"/>
                      </a:lnTo>
                      <a:lnTo>
                        <a:pt x="50" y="21"/>
                      </a:lnTo>
                      <a:lnTo>
                        <a:pt x="49" y="23"/>
                      </a:lnTo>
                      <a:lnTo>
                        <a:pt x="47" y="25"/>
                      </a:lnTo>
                      <a:lnTo>
                        <a:pt x="45" y="27"/>
                      </a:lnTo>
                      <a:lnTo>
                        <a:pt x="43" y="28"/>
                      </a:lnTo>
                      <a:lnTo>
                        <a:pt x="41" y="30"/>
                      </a:lnTo>
                      <a:lnTo>
                        <a:pt x="39" y="31"/>
                      </a:lnTo>
                      <a:lnTo>
                        <a:pt x="36" y="32"/>
                      </a:lnTo>
                      <a:lnTo>
                        <a:pt x="34" y="32"/>
                      </a:lnTo>
                      <a:lnTo>
                        <a:pt x="32" y="33"/>
                      </a:lnTo>
                      <a:lnTo>
                        <a:pt x="30" y="34"/>
                      </a:lnTo>
                      <a:lnTo>
                        <a:pt x="27" y="34"/>
                      </a:lnTo>
                      <a:lnTo>
                        <a:pt x="24" y="34"/>
                      </a:lnTo>
                      <a:lnTo>
                        <a:pt x="21" y="34"/>
                      </a:lnTo>
                      <a:lnTo>
                        <a:pt x="18" y="33"/>
                      </a:lnTo>
                      <a:lnTo>
                        <a:pt x="15" y="33"/>
                      </a:lnTo>
                      <a:lnTo>
                        <a:pt x="12" y="31"/>
                      </a:lnTo>
                      <a:lnTo>
                        <a:pt x="10" y="30"/>
                      </a:lnTo>
                      <a:lnTo>
                        <a:pt x="8" y="28"/>
                      </a:lnTo>
                      <a:lnTo>
                        <a:pt x="6" y="26"/>
                      </a:lnTo>
                      <a:lnTo>
                        <a:pt x="4" y="25"/>
                      </a:lnTo>
                      <a:lnTo>
                        <a:pt x="3" y="23"/>
                      </a:lnTo>
                      <a:lnTo>
                        <a:pt x="1" y="20"/>
                      </a:lnTo>
                      <a:lnTo>
                        <a:pt x="1" y="18"/>
                      </a:lnTo>
                      <a:lnTo>
                        <a:pt x="0" y="16"/>
                      </a:lnTo>
                      <a:lnTo>
                        <a:pt x="0" y="14"/>
                      </a:lnTo>
                      <a:lnTo>
                        <a:pt x="0" y="13"/>
                      </a:lnTo>
                      <a:lnTo>
                        <a:pt x="1" y="11"/>
                      </a:lnTo>
                      <a:lnTo>
                        <a:pt x="3" y="10"/>
                      </a:lnTo>
                      <a:lnTo>
                        <a:pt x="4" y="8"/>
                      </a:lnTo>
                      <a:lnTo>
                        <a:pt x="6" y="7"/>
                      </a:lnTo>
                      <a:lnTo>
                        <a:pt x="7" y="7"/>
                      </a:lnTo>
                      <a:lnTo>
                        <a:pt x="9" y="6"/>
                      </a:lnTo>
                      <a:lnTo>
                        <a:pt x="10" y="5"/>
                      </a:lnTo>
                      <a:lnTo>
                        <a:pt x="11" y="4"/>
                      </a:lnTo>
                      <a:lnTo>
                        <a:pt x="12" y="4"/>
                      </a:lnTo>
                      <a:lnTo>
                        <a:pt x="14" y="3"/>
                      </a:lnTo>
                      <a:lnTo>
                        <a:pt x="16" y="3"/>
                      </a:lnTo>
                      <a:lnTo>
                        <a:pt x="20" y="2"/>
                      </a:lnTo>
                      <a:lnTo>
                        <a:pt x="23" y="2"/>
                      </a:lnTo>
                      <a:lnTo>
                        <a:pt x="27" y="1"/>
                      </a:lnTo>
                      <a:lnTo>
                        <a:pt x="31" y="1"/>
                      </a:lnTo>
                      <a:lnTo>
                        <a:pt x="35" y="0"/>
                      </a:lnTo>
                      <a:lnTo>
                        <a:pt x="38" y="0"/>
                      </a:lnTo>
                      <a:lnTo>
                        <a:pt x="40" y="0"/>
                      </a:lnTo>
                      <a:lnTo>
                        <a:pt x="42" y="0"/>
                      </a:lnTo>
                      <a:close/>
                    </a:path>
                  </a:pathLst>
                </a:custGeom>
                <a:solidFill>
                  <a:srgbClr val="FFC7BF"/>
                </a:solidFill>
                <a:ln w="0">
                  <a:solidFill>
                    <a:srgbClr val="FFC7BF"/>
                  </a:solidFill>
                  <a:prstDash val="solid"/>
                  <a:round/>
                  <a:headEnd/>
                  <a:tailEnd/>
                </a:ln>
              </p:spPr>
              <p:txBody>
                <a:bodyPr/>
                <a:lstStyle/>
                <a:p>
                  <a:endParaRPr lang="fr-FR"/>
                </a:p>
              </p:txBody>
            </p:sp>
            <p:sp>
              <p:nvSpPr>
                <p:cNvPr id="5246" name="Freeform 124"/>
                <p:cNvSpPr>
                  <a:spLocks/>
                </p:cNvSpPr>
                <p:nvPr/>
              </p:nvSpPr>
              <p:spPr bwMode="auto">
                <a:xfrm>
                  <a:off x="1201" y="2092"/>
                  <a:ext cx="47" cy="31"/>
                </a:xfrm>
                <a:custGeom>
                  <a:avLst/>
                  <a:gdLst>
                    <a:gd name="T0" fmla="*/ 37 w 47"/>
                    <a:gd name="T1" fmla="*/ 1 h 31"/>
                    <a:gd name="T2" fmla="*/ 38 w 47"/>
                    <a:gd name="T3" fmla="*/ 1 h 31"/>
                    <a:gd name="T4" fmla="*/ 39 w 47"/>
                    <a:gd name="T5" fmla="*/ 2 h 31"/>
                    <a:gd name="T6" fmla="*/ 40 w 47"/>
                    <a:gd name="T7" fmla="*/ 2 h 31"/>
                    <a:gd name="T8" fmla="*/ 42 w 47"/>
                    <a:gd name="T9" fmla="*/ 3 h 31"/>
                    <a:gd name="T10" fmla="*/ 43 w 47"/>
                    <a:gd name="T11" fmla="*/ 4 h 31"/>
                    <a:gd name="T12" fmla="*/ 44 w 47"/>
                    <a:gd name="T13" fmla="*/ 5 h 31"/>
                    <a:gd name="T14" fmla="*/ 45 w 47"/>
                    <a:gd name="T15" fmla="*/ 5 h 31"/>
                    <a:gd name="T16" fmla="*/ 46 w 47"/>
                    <a:gd name="T17" fmla="*/ 6 h 31"/>
                    <a:gd name="T18" fmla="*/ 47 w 47"/>
                    <a:gd name="T19" fmla="*/ 8 h 31"/>
                    <a:gd name="T20" fmla="*/ 47 w 47"/>
                    <a:gd name="T21" fmla="*/ 9 h 31"/>
                    <a:gd name="T22" fmla="*/ 47 w 47"/>
                    <a:gd name="T23" fmla="*/ 11 h 31"/>
                    <a:gd name="T24" fmla="*/ 47 w 47"/>
                    <a:gd name="T25" fmla="*/ 13 h 31"/>
                    <a:gd name="T26" fmla="*/ 46 w 47"/>
                    <a:gd name="T27" fmla="*/ 15 h 31"/>
                    <a:gd name="T28" fmla="*/ 45 w 47"/>
                    <a:gd name="T29" fmla="*/ 17 h 31"/>
                    <a:gd name="T30" fmla="*/ 44 w 47"/>
                    <a:gd name="T31" fmla="*/ 19 h 31"/>
                    <a:gd name="T32" fmla="*/ 43 w 47"/>
                    <a:gd name="T33" fmla="*/ 21 h 31"/>
                    <a:gd name="T34" fmla="*/ 42 w 47"/>
                    <a:gd name="T35" fmla="*/ 22 h 31"/>
                    <a:gd name="T36" fmla="*/ 40 w 47"/>
                    <a:gd name="T37" fmla="*/ 24 h 31"/>
                    <a:gd name="T38" fmla="*/ 38 w 47"/>
                    <a:gd name="T39" fmla="*/ 26 h 31"/>
                    <a:gd name="T40" fmla="*/ 36 w 47"/>
                    <a:gd name="T41" fmla="*/ 27 h 31"/>
                    <a:gd name="T42" fmla="*/ 34 w 47"/>
                    <a:gd name="T43" fmla="*/ 28 h 31"/>
                    <a:gd name="T44" fmla="*/ 32 w 47"/>
                    <a:gd name="T45" fmla="*/ 29 h 31"/>
                    <a:gd name="T46" fmla="*/ 30 w 47"/>
                    <a:gd name="T47" fmla="*/ 29 h 31"/>
                    <a:gd name="T48" fmla="*/ 28 w 47"/>
                    <a:gd name="T49" fmla="*/ 30 h 31"/>
                    <a:gd name="T50" fmla="*/ 26 w 47"/>
                    <a:gd name="T51" fmla="*/ 30 h 31"/>
                    <a:gd name="T52" fmla="*/ 24 w 47"/>
                    <a:gd name="T53" fmla="*/ 31 h 31"/>
                    <a:gd name="T54" fmla="*/ 22 w 47"/>
                    <a:gd name="T55" fmla="*/ 31 h 31"/>
                    <a:gd name="T56" fmla="*/ 19 w 47"/>
                    <a:gd name="T57" fmla="*/ 31 h 31"/>
                    <a:gd name="T58" fmla="*/ 16 w 47"/>
                    <a:gd name="T59" fmla="*/ 30 h 31"/>
                    <a:gd name="T60" fmla="*/ 13 w 47"/>
                    <a:gd name="T61" fmla="*/ 30 h 31"/>
                    <a:gd name="T62" fmla="*/ 11 w 47"/>
                    <a:gd name="T63" fmla="*/ 29 h 31"/>
                    <a:gd name="T64" fmla="*/ 9 w 47"/>
                    <a:gd name="T65" fmla="*/ 27 h 31"/>
                    <a:gd name="T66" fmla="*/ 7 w 47"/>
                    <a:gd name="T67" fmla="*/ 26 h 31"/>
                    <a:gd name="T68" fmla="*/ 5 w 47"/>
                    <a:gd name="T69" fmla="*/ 24 h 31"/>
                    <a:gd name="T70" fmla="*/ 3 w 47"/>
                    <a:gd name="T71" fmla="*/ 22 h 31"/>
                    <a:gd name="T72" fmla="*/ 2 w 47"/>
                    <a:gd name="T73" fmla="*/ 21 h 31"/>
                    <a:gd name="T74" fmla="*/ 1 w 47"/>
                    <a:gd name="T75" fmla="*/ 19 h 31"/>
                    <a:gd name="T76" fmla="*/ 0 w 47"/>
                    <a:gd name="T77" fmla="*/ 17 h 31"/>
                    <a:gd name="T78" fmla="*/ 0 w 47"/>
                    <a:gd name="T79" fmla="*/ 15 h 31"/>
                    <a:gd name="T80" fmla="*/ 0 w 47"/>
                    <a:gd name="T81" fmla="*/ 13 h 31"/>
                    <a:gd name="T82" fmla="*/ 0 w 47"/>
                    <a:gd name="T83" fmla="*/ 11 h 31"/>
                    <a:gd name="T84" fmla="*/ 1 w 47"/>
                    <a:gd name="T85" fmla="*/ 10 h 31"/>
                    <a:gd name="T86" fmla="*/ 2 w 47"/>
                    <a:gd name="T87" fmla="*/ 9 h 31"/>
                    <a:gd name="T88" fmla="*/ 3 w 47"/>
                    <a:gd name="T89" fmla="*/ 8 h 31"/>
                    <a:gd name="T90" fmla="*/ 5 w 47"/>
                    <a:gd name="T91" fmla="*/ 7 h 31"/>
                    <a:gd name="T92" fmla="*/ 6 w 47"/>
                    <a:gd name="T93" fmla="*/ 6 h 31"/>
                    <a:gd name="T94" fmla="*/ 7 w 47"/>
                    <a:gd name="T95" fmla="*/ 5 h 31"/>
                    <a:gd name="T96" fmla="*/ 9 w 47"/>
                    <a:gd name="T97" fmla="*/ 4 h 31"/>
                    <a:gd name="T98" fmla="*/ 10 w 47"/>
                    <a:gd name="T99" fmla="*/ 4 h 31"/>
                    <a:gd name="T100" fmla="*/ 10 w 47"/>
                    <a:gd name="T101" fmla="*/ 3 h 31"/>
                    <a:gd name="T102" fmla="*/ 12 w 47"/>
                    <a:gd name="T103" fmla="*/ 3 h 31"/>
                    <a:gd name="T104" fmla="*/ 14 w 47"/>
                    <a:gd name="T105" fmla="*/ 3 h 31"/>
                    <a:gd name="T106" fmla="*/ 17 w 47"/>
                    <a:gd name="T107" fmla="*/ 2 h 31"/>
                    <a:gd name="T108" fmla="*/ 21 w 47"/>
                    <a:gd name="T109" fmla="*/ 2 h 31"/>
                    <a:gd name="T110" fmla="*/ 24 w 47"/>
                    <a:gd name="T111" fmla="*/ 2 h 31"/>
                    <a:gd name="T112" fmla="*/ 28 w 47"/>
                    <a:gd name="T113" fmla="*/ 1 h 31"/>
                    <a:gd name="T114" fmla="*/ 31 w 47"/>
                    <a:gd name="T115" fmla="*/ 1 h 31"/>
                    <a:gd name="T116" fmla="*/ 34 w 47"/>
                    <a:gd name="T117" fmla="*/ 1 h 31"/>
                    <a:gd name="T118" fmla="*/ 36 w 47"/>
                    <a:gd name="T119" fmla="*/ 0 h 31"/>
                    <a:gd name="T120" fmla="*/ 37 w 47"/>
                    <a:gd name="T121" fmla="*/ 1 h 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7"/>
                    <a:gd name="T184" fmla="*/ 0 h 31"/>
                    <a:gd name="T185" fmla="*/ 47 w 47"/>
                    <a:gd name="T186" fmla="*/ 31 h 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7" h="31">
                      <a:moveTo>
                        <a:pt x="37" y="1"/>
                      </a:moveTo>
                      <a:lnTo>
                        <a:pt x="38" y="1"/>
                      </a:lnTo>
                      <a:lnTo>
                        <a:pt x="39" y="2"/>
                      </a:lnTo>
                      <a:lnTo>
                        <a:pt x="40" y="2"/>
                      </a:lnTo>
                      <a:lnTo>
                        <a:pt x="42" y="3"/>
                      </a:lnTo>
                      <a:lnTo>
                        <a:pt x="43" y="4"/>
                      </a:lnTo>
                      <a:lnTo>
                        <a:pt x="44" y="5"/>
                      </a:lnTo>
                      <a:lnTo>
                        <a:pt x="45" y="5"/>
                      </a:lnTo>
                      <a:lnTo>
                        <a:pt x="46" y="6"/>
                      </a:lnTo>
                      <a:lnTo>
                        <a:pt x="47" y="8"/>
                      </a:lnTo>
                      <a:lnTo>
                        <a:pt x="47" y="9"/>
                      </a:lnTo>
                      <a:lnTo>
                        <a:pt x="47" y="11"/>
                      </a:lnTo>
                      <a:lnTo>
                        <a:pt x="47" y="13"/>
                      </a:lnTo>
                      <a:lnTo>
                        <a:pt x="46" y="15"/>
                      </a:lnTo>
                      <a:lnTo>
                        <a:pt x="45" y="17"/>
                      </a:lnTo>
                      <a:lnTo>
                        <a:pt x="44" y="19"/>
                      </a:lnTo>
                      <a:lnTo>
                        <a:pt x="43" y="21"/>
                      </a:lnTo>
                      <a:lnTo>
                        <a:pt x="42" y="22"/>
                      </a:lnTo>
                      <a:lnTo>
                        <a:pt x="40" y="24"/>
                      </a:lnTo>
                      <a:lnTo>
                        <a:pt x="38" y="26"/>
                      </a:lnTo>
                      <a:lnTo>
                        <a:pt x="36" y="27"/>
                      </a:lnTo>
                      <a:lnTo>
                        <a:pt x="34" y="28"/>
                      </a:lnTo>
                      <a:lnTo>
                        <a:pt x="32" y="29"/>
                      </a:lnTo>
                      <a:lnTo>
                        <a:pt x="30" y="29"/>
                      </a:lnTo>
                      <a:lnTo>
                        <a:pt x="28" y="30"/>
                      </a:lnTo>
                      <a:lnTo>
                        <a:pt x="26" y="30"/>
                      </a:lnTo>
                      <a:lnTo>
                        <a:pt x="24" y="31"/>
                      </a:lnTo>
                      <a:lnTo>
                        <a:pt x="22" y="31"/>
                      </a:lnTo>
                      <a:lnTo>
                        <a:pt x="19" y="31"/>
                      </a:lnTo>
                      <a:lnTo>
                        <a:pt x="16" y="30"/>
                      </a:lnTo>
                      <a:lnTo>
                        <a:pt x="13" y="30"/>
                      </a:lnTo>
                      <a:lnTo>
                        <a:pt x="11" y="29"/>
                      </a:lnTo>
                      <a:lnTo>
                        <a:pt x="9" y="27"/>
                      </a:lnTo>
                      <a:lnTo>
                        <a:pt x="7" y="26"/>
                      </a:lnTo>
                      <a:lnTo>
                        <a:pt x="5" y="24"/>
                      </a:lnTo>
                      <a:lnTo>
                        <a:pt x="3" y="22"/>
                      </a:lnTo>
                      <a:lnTo>
                        <a:pt x="2" y="21"/>
                      </a:lnTo>
                      <a:lnTo>
                        <a:pt x="1" y="19"/>
                      </a:lnTo>
                      <a:lnTo>
                        <a:pt x="0" y="17"/>
                      </a:lnTo>
                      <a:lnTo>
                        <a:pt x="0" y="15"/>
                      </a:lnTo>
                      <a:lnTo>
                        <a:pt x="0" y="13"/>
                      </a:lnTo>
                      <a:lnTo>
                        <a:pt x="0" y="11"/>
                      </a:lnTo>
                      <a:lnTo>
                        <a:pt x="1" y="10"/>
                      </a:lnTo>
                      <a:lnTo>
                        <a:pt x="2" y="9"/>
                      </a:lnTo>
                      <a:lnTo>
                        <a:pt x="3" y="8"/>
                      </a:lnTo>
                      <a:lnTo>
                        <a:pt x="5" y="7"/>
                      </a:lnTo>
                      <a:lnTo>
                        <a:pt x="6" y="6"/>
                      </a:lnTo>
                      <a:lnTo>
                        <a:pt x="7" y="5"/>
                      </a:lnTo>
                      <a:lnTo>
                        <a:pt x="9" y="4"/>
                      </a:lnTo>
                      <a:lnTo>
                        <a:pt x="10" y="4"/>
                      </a:lnTo>
                      <a:lnTo>
                        <a:pt x="10" y="3"/>
                      </a:lnTo>
                      <a:lnTo>
                        <a:pt x="12" y="3"/>
                      </a:lnTo>
                      <a:lnTo>
                        <a:pt x="14" y="3"/>
                      </a:lnTo>
                      <a:lnTo>
                        <a:pt x="17" y="2"/>
                      </a:lnTo>
                      <a:lnTo>
                        <a:pt x="21" y="2"/>
                      </a:lnTo>
                      <a:lnTo>
                        <a:pt x="24" y="2"/>
                      </a:lnTo>
                      <a:lnTo>
                        <a:pt x="28" y="1"/>
                      </a:lnTo>
                      <a:lnTo>
                        <a:pt x="31" y="1"/>
                      </a:lnTo>
                      <a:lnTo>
                        <a:pt x="34" y="1"/>
                      </a:lnTo>
                      <a:lnTo>
                        <a:pt x="36" y="0"/>
                      </a:lnTo>
                      <a:lnTo>
                        <a:pt x="37" y="1"/>
                      </a:lnTo>
                      <a:close/>
                    </a:path>
                  </a:pathLst>
                </a:custGeom>
                <a:solidFill>
                  <a:srgbClr val="FFC7BF"/>
                </a:solidFill>
                <a:ln w="0">
                  <a:solidFill>
                    <a:srgbClr val="FFC7BF"/>
                  </a:solidFill>
                  <a:prstDash val="solid"/>
                  <a:round/>
                  <a:headEnd/>
                  <a:tailEnd/>
                </a:ln>
              </p:spPr>
              <p:txBody>
                <a:bodyPr/>
                <a:lstStyle/>
                <a:p>
                  <a:endParaRPr lang="fr-FR"/>
                </a:p>
              </p:txBody>
            </p:sp>
            <p:sp>
              <p:nvSpPr>
                <p:cNvPr id="5247" name="Freeform 125"/>
                <p:cNvSpPr>
                  <a:spLocks/>
                </p:cNvSpPr>
                <p:nvPr/>
              </p:nvSpPr>
              <p:spPr bwMode="auto">
                <a:xfrm>
                  <a:off x="1205" y="2095"/>
                  <a:ext cx="43" cy="26"/>
                </a:xfrm>
                <a:custGeom>
                  <a:avLst/>
                  <a:gdLst>
                    <a:gd name="T0" fmla="*/ 33 w 43"/>
                    <a:gd name="T1" fmla="*/ 0 h 26"/>
                    <a:gd name="T2" fmla="*/ 34 w 43"/>
                    <a:gd name="T3" fmla="*/ 0 h 26"/>
                    <a:gd name="T4" fmla="*/ 35 w 43"/>
                    <a:gd name="T5" fmla="*/ 1 h 26"/>
                    <a:gd name="T6" fmla="*/ 36 w 43"/>
                    <a:gd name="T7" fmla="*/ 2 h 26"/>
                    <a:gd name="T8" fmla="*/ 37 w 43"/>
                    <a:gd name="T9" fmla="*/ 2 h 26"/>
                    <a:gd name="T10" fmla="*/ 38 w 43"/>
                    <a:gd name="T11" fmla="*/ 3 h 26"/>
                    <a:gd name="T12" fmla="*/ 40 w 43"/>
                    <a:gd name="T13" fmla="*/ 3 h 26"/>
                    <a:gd name="T14" fmla="*/ 41 w 43"/>
                    <a:gd name="T15" fmla="*/ 4 h 26"/>
                    <a:gd name="T16" fmla="*/ 42 w 43"/>
                    <a:gd name="T17" fmla="*/ 5 h 26"/>
                    <a:gd name="T18" fmla="*/ 42 w 43"/>
                    <a:gd name="T19" fmla="*/ 6 h 26"/>
                    <a:gd name="T20" fmla="*/ 43 w 43"/>
                    <a:gd name="T21" fmla="*/ 7 h 26"/>
                    <a:gd name="T22" fmla="*/ 42 w 43"/>
                    <a:gd name="T23" fmla="*/ 9 h 26"/>
                    <a:gd name="T24" fmla="*/ 42 w 43"/>
                    <a:gd name="T25" fmla="*/ 11 h 26"/>
                    <a:gd name="T26" fmla="*/ 42 w 43"/>
                    <a:gd name="T27" fmla="*/ 13 h 26"/>
                    <a:gd name="T28" fmla="*/ 41 w 43"/>
                    <a:gd name="T29" fmla="*/ 14 h 26"/>
                    <a:gd name="T30" fmla="*/ 40 w 43"/>
                    <a:gd name="T31" fmla="*/ 16 h 26"/>
                    <a:gd name="T32" fmla="*/ 39 w 43"/>
                    <a:gd name="T33" fmla="*/ 18 h 26"/>
                    <a:gd name="T34" fmla="*/ 38 w 43"/>
                    <a:gd name="T35" fmla="*/ 19 h 26"/>
                    <a:gd name="T36" fmla="*/ 36 w 43"/>
                    <a:gd name="T37" fmla="*/ 21 h 26"/>
                    <a:gd name="T38" fmla="*/ 34 w 43"/>
                    <a:gd name="T39" fmla="*/ 22 h 26"/>
                    <a:gd name="T40" fmla="*/ 33 w 43"/>
                    <a:gd name="T41" fmla="*/ 23 h 26"/>
                    <a:gd name="T42" fmla="*/ 31 w 43"/>
                    <a:gd name="T43" fmla="*/ 24 h 26"/>
                    <a:gd name="T44" fmla="*/ 29 w 43"/>
                    <a:gd name="T45" fmla="*/ 25 h 26"/>
                    <a:gd name="T46" fmla="*/ 28 w 43"/>
                    <a:gd name="T47" fmla="*/ 25 h 26"/>
                    <a:gd name="T48" fmla="*/ 26 w 43"/>
                    <a:gd name="T49" fmla="*/ 26 h 26"/>
                    <a:gd name="T50" fmla="*/ 24 w 43"/>
                    <a:gd name="T51" fmla="*/ 26 h 26"/>
                    <a:gd name="T52" fmla="*/ 22 w 43"/>
                    <a:gd name="T53" fmla="*/ 26 h 26"/>
                    <a:gd name="T54" fmla="*/ 20 w 43"/>
                    <a:gd name="T55" fmla="*/ 26 h 26"/>
                    <a:gd name="T56" fmla="*/ 18 w 43"/>
                    <a:gd name="T57" fmla="*/ 26 h 26"/>
                    <a:gd name="T58" fmla="*/ 15 w 43"/>
                    <a:gd name="T59" fmla="*/ 26 h 26"/>
                    <a:gd name="T60" fmla="*/ 13 w 43"/>
                    <a:gd name="T61" fmla="*/ 25 h 26"/>
                    <a:gd name="T62" fmla="*/ 11 w 43"/>
                    <a:gd name="T63" fmla="*/ 24 h 26"/>
                    <a:gd name="T64" fmla="*/ 9 w 43"/>
                    <a:gd name="T65" fmla="*/ 23 h 26"/>
                    <a:gd name="T66" fmla="*/ 7 w 43"/>
                    <a:gd name="T67" fmla="*/ 22 h 26"/>
                    <a:gd name="T68" fmla="*/ 5 w 43"/>
                    <a:gd name="T69" fmla="*/ 20 h 26"/>
                    <a:gd name="T70" fmla="*/ 4 w 43"/>
                    <a:gd name="T71" fmla="*/ 19 h 26"/>
                    <a:gd name="T72" fmla="*/ 2 w 43"/>
                    <a:gd name="T73" fmla="*/ 17 h 26"/>
                    <a:gd name="T74" fmla="*/ 1 w 43"/>
                    <a:gd name="T75" fmla="*/ 16 h 26"/>
                    <a:gd name="T76" fmla="*/ 0 w 43"/>
                    <a:gd name="T77" fmla="*/ 14 h 26"/>
                    <a:gd name="T78" fmla="*/ 0 w 43"/>
                    <a:gd name="T79" fmla="*/ 13 h 26"/>
                    <a:gd name="T80" fmla="*/ 0 w 43"/>
                    <a:gd name="T81" fmla="*/ 11 h 26"/>
                    <a:gd name="T82" fmla="*/ 0 w 43"/>
                    <a:gd name="T83" fmla="*/ 9 h 26"/>
                    <a:gd name="T84" fmla="*/ 1 w 43"/>
                    <a:gd name="T85" fmla="*/ 8 h 26"/>
                    <a:gd name="T86" fmla="*/ 2 w 43"/>
                    <a:gd name="T87" fmla="*/ 7 h 26"/>
                    <a:gd name="T88" fmla="*/ 3 w 43"/>
                    <a:gd name="T89" fmla="*/ 6 h 26"/>
                    <a:gd name="T90" fmla="*/ 5 w 43"/>
                    <a:gd name="T91" fmla="*/ 5 h 26"/>
                    <a:gd name="T92" fmla="*/ 6 w 43"/>
                    <a:gd name="T93" fmla="*/ 4 h 26"/>
                    <a:gd name="T94" fmla="*/ 7 w 43"/>
                    <a:gd name="T95" fmla="*/ 4 h 26"/>
                    <a:gd name="T96" fmla="*/ 8 w 43"/>
                    <a:gd name="T97" fmla="*/ 3 h 26"/>
                    <a:gd name="T98" fmla="*/ 9 w 43"/>
                    <a:gd name="T99" fmla="*/ 3 h 26"/>
                    <a:gd name="T100" fmla="*/ 10 w 43"/>
                    <a:gd name="T101" fmla="*/ 2 h 26"/>
                    <a:gd name="T102" fmla="*/ 11 w 43"/>
                    <a:gd name="T103" fmla="*/ 2 h 26"/>
                    <a:gd name="T104" fmla="*/ 13 w 43"/>
                    <a:gd name="T105" fmla="*/ 2 h 26"/>
                    <a:gd name="T106" fmla="*/ 16 w 43"/>
                    <a:gd name="T107" fmla="*/ 2 h 26"/>
                    <a:gd name="T108" fmla="*/ 19 w 43"/>
                    <a:gd name="T109" fmla="*/ 1 h 26"/>
                    <a:gd name="T110" fmla="*/ 22 w 43"/>
                    <a:gd name="T111" fmla="*/ 1 h 26"/>
                    <a:gd name="T112" fmla="*/ 25 w 43"/>
                    <a:gd name="T113" fmla="*/ 0 h 26"/>
                    <a:gd name="T114" fmla="*/ 28 w 43"/>
                    <a:gd name="T115" fmla="*/ 0 h 26"/>
                    <a:gd name="T116" fmla="*/ 30 w 43"/>
                    <a:gd name="T117" fmla="*/ 0 h 26"/>
                    <a:gd name="T118" fmla="*/ 32 w 43"/>
                    <a:gd name="T119" fmla="*/ 0 h 26"/>
                    <a:gd name="T120" fmla="*/ 33 w 43"/>
                    <a:gd name="T121" fmla="*/ 0 h 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3"/>
                    <a:gd name="T184" fmla="*/ 0 h 26"/>
                    <a:gd name="T185" fmla="*/ 43 w 43"/>
                    <a:gd name="T186" fmla="*/ 26 h 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3" h="26">
                      <a:moveTo>
                        <a:pt x="33" y="0"/>
                      </a:moveTo>
                      <a:lnTo>
                        <a:pt x="34" y="0"/>
                      </a:lnTo>
                      <a:lnTo>
                        <a:pt x="35" y="1"/>
                      </a:lnTo>
                      <a:lnTo>
                        <a:pt x="36" y="2"/>
                      </a:lnTo>
                      <a:lnTo>
                        <a:pt x="37" y="2"/>
                      </a:lnTo>
                      <a:lnTo>
                        <a:pt x="38" y="3"/>
                      </a:lnTo>
                      <a:lnTo>
                        <a:pt x="40" y="3"/>
                      </a:lnTo>
                      <a:lnTo>
                        <a:pt x="41" y="4"/>
                      </a:lnTo>
                      <a:lnTo>
                        <a:pt x="42" y="5"/>
                      </a:lnTo>
                      <a:lnTo>
                        <a:pt x="42" y="6"/>
                      </a:lnTo>
                      <a:lnTo>
                        <a:pt x="43" y="7"/>
                      </a:lnTo>
                      <a:lnTo>
                        <a:pt x="42" y="9"/>
                      </a:lnTo>
                      <a:lnTo>
                        <a:pt x="42" y="11"/>
                      </a:lnTo>
                      <a:lnTo>
                        <a:pt x="42" y="13"/>
                      </a:lnTo>
                      <a:lnTo>
                        <a:pt x="41" y="14"/>
                      </a:lnTo>
                      <a:lnTo>
                        <a:pt x="40" y="16"/>
                      </a:lnTo>
                      <a:lnTo>
                        <a:pt x="39" y="18"/>
                      </a:lnTo>
                      <a:lnTo>
                        <a:pt x="38" y="19"/>
                      </a:lnTo>
                      <a:lnTo>
                        <a:pt x="36" y="21"/>
                      </a:lnTo>
                      <a:lnTo>
                        <a:pt x="34" y="22"/>
                      </a:lnTo>
                      <a:lnTo>
                        <a:pt x="33" y="23"/>
                      </a:lnTo>
                      <a:lnTo>
                        <a:pt x="31" y="24"/>
                      </a:lnTo>
                      <a:lnTo>
                        <a:pt x="29" y="25"/>
                      </a:lnTo>
                      <a:lnTo>
                        <a:pt x="28" y="25"/>
                      </a:lnTo>
                      <a:lnTo>
                        <a:pt x="26" y="26"/>
                      </a:lnTo>
                      <a:lnTo>
                        <a:pt x="24" y="26"/>
                      </a:lnTo>
                      <a:lnTo>
                        <a:pt x="22" y="26"/>
                      </a:lnTo>
                      <a:lnTo>
                        <a:pt x="20" y="26"/>
                      </a:lnTo>
                      <a:lnTo>
                        <a:pt x="18" y="26"/>
                      </a:lnTo>
                      <a:lnTo>
                        <a:pt x="15" y="26"/>
                      </a:lnTo>
                      <a:lnTo>
                        <a:pt x="13" y="25"/>
                      </a:lnTo>
                      <a:lnTo>
                        <a:pt x="11" y="24"/>
                      </a:lnTo>
                      <a:lnTo>
                        <a:pt x="9" y="23"/>
                      </a:lnTo>
                      <a:lnTo>
                        <a:pt x="7" y="22"/>
                      </a:lnTo>
                      <a:lnTo>
                        <a:pt x="5" y="20"/>
                      </a:lnTo>
                      <a:lnTo>
                        <a:pt x="4" y="19"/>
                      </a:lnTo>
                      <a:lnTo>
                        <a:pt x="2" y="17"/>
                      </a:lnTo>
                      <a:lnTo>
                        <a:pt x="1" y="16"/>
                      </a:lnTo>
                      <a:lnTo>
                        <a:pt x="0" y="14"/>
                      </a:lnTo>
                      <a:lnTo>
                        <a:pt x="0" y="13"/>
                      </a:lnTo>
                      <a:lnTo>
                        <a:pt x="0" y="11"/>
                      </a:lnTo>
                      <a:lnTo>
                        <a:pt x="0" y="9"/>
                      </a:lnTo>
                      <a:lnTo>
                        <a:pt x="1" y="8"/>
                      </a:lnTo>
                      <a:lnTo>
                        <a:pt x="2" y="7"/>
                      </a:lnTo>
                      <a:lnTo>
                        <a:pt x="3" y="6"/>
                      </a:lnTo>
                      <a:lnTo>
                        <a:pt x="5" y="5"/>
                      </a:lnTo>
                      <a:lnTo>
                        <a:pt x="6" y="4"/>
                      </a:lnTo>
                      <a:lnTo>
                        <a:pt x="7" y="4"/>
                      </a:lnTo>
                      <a:lnTo>
                        <a:pt x="8" y="3"/>
                      </a:lnTo>
                      <a:lnTo>
                        <a:pt x="9" y="3"/>
                      </a:lnTo>
                      <a:lnTo>
                        <a:pt x="10" y="2"/>
                      </a:lnTo>
                      <a:lnTo>
                        <a:pt x="11" y="2"/>
                      </a:lnTo>
                      <a:lnTo>
                        <a:pt x="13" y="2"/>
                      </a:lnTo>
                      <a:lnTo>
                        <a:pt x="16" y="2"/>
                      </a:lnTo>
                      <a:lnTo>
                        <a:pt x="19" y="1"/>
                      </a:lnTo>
                      <a:lnTo>
                        <a:pt x="22" y="1"/>
                      </a:lnTo>
                      <a:lnTo>
                        <a:pt x="25" y="0"/>
                      </a:lnTo>
                      <a:lnTo>
                        <a:pt x="28" y="0"/>
                      </a:lnTo>
                      <a:lnTo>
                        <a:pt x="30" y="0"/>
                      </a:lnTo>
                      <a:lnTo>
                        <a:pt x="32" y="0"/>
                      </a:lnTo>
                      <a:lnTo>
                        <a:pt x="33" y="0"/>
                      </a:lnTo>
                      <a:close/>
                    </a:path>
                  </a:pathLst>
                </a:custGeom>
                <a:solidFill>
                  <a:srgbClr val="FFD5CF"/>
                </a:solidFill>
                <a:ln w="0">
                  <a:solidFill>
                    <a:srgbClr val="FFD5CF"/>
                  </a:solidFill>
                  <a:prstDash val="solid"/>
                  <a:round/>
                  <a:headEnd/>
                  <a:tailEnd/>
                </a:ln>
              </p:spPr>
              <p:txBody>
                <a:bodyPr/>
                <a:lstStyle/>
                <a:p>
                  <a:endParaRPr lang="fr-FR"/>
                </a:p>
              </p:txBody>
            </p:sp>
            <p:sp>
              <p:nvSpPr>
                <p:cNvPr id="5248" name="Freeform 126"/>
                <p:cNvSpPr>
                  <a:spLocks/>
                </p:cNvSpPr>
                <p:nvPr/>
              </p:nvSpPr>
              <p:spPr bwMode="auto">
                <a:xfrm>
                  <a:off x="1209" y="2097"/>
                  <a:ext cx="38" cy="23"/>
                </a:xfrm>
                <a:custGeom>
                  <a:avLst/>
                  <a:gdLst>
                    <a:gd name="T0" fmla="*/ 30 w 38"/>
                    <a:gd name="T1" fmla="*/ 0 h 23"/>
                    <a:gd name="T2" fmla="*/ 30 w 38"/>
                    <a:gd name="T3" fmla="*/ 0 h 23"/>
                    <a:gd name="T4" fmla="*/ 31 w 38"/>
                    <a:gd name="T5" fmla="*/ 1 h 23"/>
                    <a:gd name="T6" fmla="*/ 32 w 38"/>
                    <a:gd name="T7" fmla="*/ 1 h 23"/>
                    <a:gd name="T8" fmla="*/ 33 w 38"/>
                    <a:gd name="T9" fmla="*/ 2 h 23"/>
                    <a:gd name="T10" fmla="*/ 34 w 38"/>
                    <a:gd name="T11" fmla="*/ 2 h 23"/>
                    <a:gd name="T12" fmla="*/ 35 w 38"/>
                    <a:gd name="T13" fmla="*/ 3 h 23"/>
                    <a:gd name="T14" fmla="*/ 36 w 38"/>
                    <a:gd name="T15" fmla="*/ 4 h 23"/>
                    <a:gd name="T16" fmla="*/ 37 w 38"/>
                    <a:gd name="T17" fmla="*/ 4 h 23"/>
                    <a:gd name="T18" fmla="*/ 37 w 38"/>
                    <a:gd name="T19" fmla="*/ 5 h 23"/>
                    <a:gd name="T20" fmla="*/ 38 w 38"/>
                    <a:gd name="T21" fmla="*/ 6 h 23"/>
                    <a:gd name="T22" fmla="*/ 37 w 38"/>
                    <a:gd name="T23" fmla="*/ 8 h 23"/>
                    <a:gd name="T24" fmla="*/ 37 w 38"/>
                    <a:gd name="T25" fmla="*/ 10 h 23"/>
                    <a:gd name="T26" fmla="*/ 37 w 38"/>
                    <a:gd name="T27" fmla="*/ 11 h 23"/>
                    <a:gd name="T28" fmla="*/ 36 w 38"/>
                    <a:gd name="T29" fmla="*/ 13 h 23"/>
                    <a:gd name="T30" fmla="*/ 35 w 38"/>
                    <a:gd name="T31" fmla="*/ 14 h 23"/>
                    <a:gd name="T32" fmla="*/ 34 w 38"/>
                    <a:gd name="T33" fmla="*/ 16 h 23"/>
                    <a:gd name="T34" fmla="*/ 33 w 38"/>
                    <a:gd name="T35" fmla="*/ 17 h 23"/>
                    <a:gd name="T36" fmla="*/ 32 w 38"/>
                    <a:gd name="T37" fmla="*/ 18 h 23"/>
                    <a:gd name="T38" fmla="*/ 30 w 38"/>
                    <a:gd name="T39" fmla="*/ 19 h 23"/>
                    <a:gd name="T40" fmla="*/ 29 w 38"/>
                    <a:gd name="T41" fmla="*/ 20 h 23"/>
                    <a:gd name="T42" fmla="*/ 28 w 38"/>
                    <a:gd name="T43" fmla="*/ 21 h 23"/>
                    <a:gd name="T44" fmla="*/ 26 w 38"/>
                    <a:gd name="T45" fmla="*/ 21 h 23"/>
                    <a:gd name="T46" fmla="*/ 25 w 38"/>
                    <a:gd name="T47" fmla="*/ 22 h 23"/>
                    <a:gd name="T48" fmla="*/ 23 w 38"/>
                    <a:gd name="T49" fmla="*/ 22 h 23"/>
                    <a:gd name="T50" fmla="*/ 22 w 38"/>
                    <a:gd name="T51" fmla="*/ 23 h 23"/>
                    <a:gd name="T52" fmla="*/ 20 w 38"/>
                    <a:gd name="T53" fmla="*/ 23 h 23"/>
                    <a:gd name="T54" fmla="*/ 18 w 38"/>
                    <a:gd name="T55" fmla="*/ 23 h 23"/>
                    <a:gd name="T56" fmla="*/ 16 w 38"/>
                    <a:gd name="T57" fmla="*/ 23 h 23"/>
                    <a:gd name="T58" fmla="*/ 14 w 38"/>
                    <a:gd name="T59" fmla="*/ 23 h 23"/>
                    <a:gd name="T60" fmla="*/ 12 w 38"/>
                    <a:gd name="T61" fmla="*/ 22 h 23"/>
                    <a:gd name="T62" fmla="*/ 10 w 38"/>
                    <a:gd name="T63" fmla="*/ 21 h 23"/>
                    <a:gd name="T64" fmla="*/ 9 w 38"/>
                    <a:gd name="T65" fmla="*/ 20 h 23"/>
                    <a:gd name="T66" fmla="*/ 7 w 38"/>
                    <a:gd name="T67" fmla="*/ 19 h 23"/>
                    <a:gd name="T68" fmla="*/ 5 w 38"/>
                    <a:gd name="T69" fmla="*/ 18 h 23"/>
                    <a:gd name="T70" fmla="*/ 4 w 38"/>
                    <a:gd name="T71" fmla="*/ 17 h 23"/>
                    <a:gd name="T72" fmla="*/ 3 w 38"/>
                    <a:gd name="T73" fmla="*/ 15 h 23"/>
                    <a:gd name="T74" fmla="*/ 2 w 38"/>
                    <a:gd name="T75" fmla="*/ 14 h 23"/>
                    <a:gd name="T76" fmla="*/ 1 w 38"/>
                    <a:gd name="T77" fmla="*/ 12 h 23"/>
                    <a:gd name="T78" fmla="*/ 0 w 38"/>
                    <a:gd name="T79" fmla="*/ 11 h 23"/>
                    <a:gd name="T80" fmla="*/ 0 w 38"/>
                    <a:gd name="T81" fmla="*/ 10 h 23"/>
                    <a:gd name="T82" fmla="*/ 1 w 38"/>
                    <a:gd name="T83" fmla="*/ 8 h 23"/>
                    <a:gd name="T84" fmla="*/ 1 w 38"/>
                    <a:gd name="T85" fmla="*/ 7 h 23"/>
                    <a:gd name="T86" fmla="*/ 2 w 38"/>
                    <a:gd name="T87" fmla="*/ 6 h 23"/>
                    <a:gd name="T88" fmla="*/ 3 w 38"/>
                    <a:gd name="T89" fmla="*/ 5 h 23"/>
                    <a:gd name="T90" fmla="*/ 4 w 38"/>
                    <a:gd name="T91" fmla="*/ 5 h 23"/>
                    <a:gd name="T92" fmla="*/ 6 w 38"/>
                    <a:gd name="T93" fmla="*/ 4 h 23"/>
                    <a:gd name="T94" fmla="*/ 7 w 38"/>
                    <a:gd name="T95" fmla="*/ 4 h 23"/>
                    <a:gd name="T96" fmla="*/ 8 w 38"/>
                    <a:gd name="T97" fmla="*/ 3 h 23"/>
                    <a:gd name="T98" fmla="*/ 8 w 38"/>
                    <a:gd name="T99" fmla="*/ 3 h 23"/>
                    <a:gd name="T100" fmla="*/ 9 w 38"/>
                    <a:gd name="T101" fmla="*/ 2 h 23"/>
                    <a:gd name="T102" fmla="*/ 10 w 38"/>
                    <a:gd name="T103" fmla="*/ 2 h 23"/>
                    <a:gd name="T104" fmla="*/ 12 w 38"/>
                    <a:gd name="T105" fmla="*/ 2 h 23"/>
                    <a:gd name="T106" fmla="*/ 14 w 38"/>
                    <a:gd name="T107" fmla="*/ 2 h 23"/>
                    <a:gd name="T108" fmla="*/ 17 w 38"/>
                    <a:gd name="T109" fmla="*/ 2 h 23"/>
                    <a:gd name="T110" fmla="*/ 19 w 38"/>
                    <a:gd name="T111" fmla="*/ 1 h 23"/>
                    <a:gd name="T112" fmla="*/ 22 w 38"/>
                    <a:gd name="T113" fmla="*/ 1 h 23"/>
                    <a:gd name="T114" fmla="*/ 25 w 38"/>
                    <a:gd name="T115" fmla="*/ 1 h 23"/>
                    <a:gd name="T116" fmla="*/ 27 w 38"/>
                    <a:gd name="T117" fmla="*/ 0 h 23"/>
                    <a:gd name="T118" fmla="*/ 29 w 38"/>
                    <a:gd name="T119" fmla="*/ 0 h 23"/>
                    <a:gd name="T120" fmla="*/ 30 w 38"/>
                    <a:gd name="T121" fmla="*/ 0 h 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
                    <a:gd name="T184" fmla="*/ 0 h 23"/>
                    <a:gd name="T185" fmla="*/ 38 w 38"/>
                    <a:gd name="T186" fmla="*/ 23 h 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 h="23">
                      <a:moveTo>
                        <a:pt x="30" y="0"/>
                      </a:moveTo>
                      <a:lnTo>
                        <a:pt x="30" y="0"/>
                      </a:lnTo>
                      <a:lnTo>
                        <a:pt x="31" y="1"/>
                      </a:lnTo>
                      <a:lnTo>
                        <a:pt x="32" y="1"/>
                      </a:lnTo>
                      <a:lnTo>
                        <a:pt x="33" y="2"/>
                      </a:lnTo>
                      <a:lnTo>
                        <a:pt x="34" y="2"/>
                      </a:lnTo>
                      <a:lnTo>
                        <a:pt x="35" y="3"/>
                      </a:lnTo>
                      <a:lnTo>
                        <a:pt x="36" y="4"/>
                      </a:lnTo>
                      <a:lnTo>
                        <a:pt x="37" y="4"/>
                      </a:lnTo>
                      <a:lnTo>
                        <a:pt x="37" y="5"/>
                      </a:lnTo>
                      <a:lnTo>
                        <a:pt x="38" y="6"/>
                      </a:lnTo>
                      <a:lnTo>
                        <a:pt x="37" y="8"/>
                      </a:lnTo>
                      <a:lnTo>
                        <a:pt x="37" y="10"/>
                      </a:lnTo>
                      <a:lnTo>
                        <a:pt x="37" y="11"/>
                      </a:lnTo>
                      <a:lnTo>
                        <a:pt x="36" y="13"/>
                      </a:lnTo>
                      <a:lnTo>
                        <a:pt x="35" y="14"/>
                      </a:lnTo>
                      <a:lnTo>
                        <a:pt x="34" y="16"/>
                      </a:lnTo>
                      <a:lnTo>
                        <a:pt x="33" y="17"/>
                      </a:lnTo>
                      <a:lnTo>
                        <a:pt x="32" y="18"/>
                      </a:lnTo>
                      <a:lnTo>
                        <a:pt x="30" y="19"/>
                      </a:lnTo>
                      <a:lnTo>
                        <a:pt x="29" y="20"/>
                      </a:lnTo>
                      <a:lnTo>
                        <a:pt x="28" y="21"/>
                      </a:lnTo>
                      <a:lnTo>
                        <a:pt x="26" y="21"/>
                      </a:lnTo>
                      <a:lnTo>
                        <a:pt x="25" y="22"/>
                      </a:lnTo>
                      <a:lnTo>
                        <a:pt x="23" y="22"/>
                      </a:lnTo>
                      <a:lnTo>
                        <a:pt x="22" y="23"/>
                      </a:lnTo>
                      <a:lnTo>
                        <a:pt x="20" y="23"/>
                      </a:lnTo>
                      <a:lnTo>
                        <a:pt x="18" y="23"/>
                      </a:lnTo>
                      <a:lnTo>
                        <a:pt x="16" y="23"/>
                      </a:lnTo>
                      <a:lnTo>
                        <a:pt x="14" y="23"/>
                      </a:lnTo>
                      <a:lnTo>
                        <a:pt x="12" y="22"/>
                      </a:lnTo>
                      <a:lnTo>
                        <a:pt x="10" y="21"/>
                      </a:lnTo>
                      <a:lnTo>
                        <a:pt x="9" y="20"/>
                      </a:lnTo>
                      <a:lnTo>
                        <a:pt x="7" y="19"/>
                      </a:lnTo>
                      <a:lnTo>
                        <a:pt x="5" y="18"/>
                      </a:lnTo>
                      <a:lnTo>
                        <a:pt x="4" y="17"/>
                      </a:lnTo>
                      <a:lnTo>
                        <a:pt x="3" y="15"/>
                      </a:lnTo>
                      <a:lnTo>
                        <a:pt x="2" y="14"/>
                      </a:lnTo>
                      <a:lnTo>
                        <a:pt x="1" y="12"/>
                      </a:lnTo>
                      <a:lnTo>
                        <a:pt x="0" y="11"/>
                      </a:lnTo>
                      <a:lnTo>
                        <a:pt x="0" y="10"/>
                      </a:lnTo>
                      <a:lnTo>
                        <a:pt x="1" y="8"/>
                      </a:lnTo>
                      <a:lnTo>
                        <a:pt x="1" y="7"/>
                      </a:lnTo>
                      <a:lnTo>
                        <a:pt x="2" y="6"/>
                      </a:lnTo>
                      <a:lnTo>
                        <a:pt x="3" y="5"/>
                      </a:lnTo>
                      <a:lnTo>
                        <a:pt x="4" y="5"/>
                      </a:lnTo>
                      <a:lnTo>
                        <a:pt x="6" y="4"/>
                      </a:lnTo>
                      <a:lnTo>
                        <a:pt x="7" y="4"/>
                      </a:lnTo>
                      <a:lnTo>
                        <a:pt x="8" y="3"/>
                      </a:lnTo>
                      <a:lnTo>
                        <a:pt x="9" y="2"/>
                      </a:lnTo>
                      <a:lnTo>
                        <a:pt x="10" y="2"/>
                      </a:lnTo>
                      <a:lnTo>
                        <a:pt x="12" y="2"/>
                      </a:lnTo>
                      <a:lnTo>
                        <a:pt x="14" y="2"/>
                      </a:lnTo>
                      <a:lnTo>
                        <a:pt x="17" y="2"/>
                      </a:lnTo>
                      <a:lnTo>
                        <a:pt x="19" y="1"/>
                      </a:lnTo>
                      <a:lnTo>
                        <a:pt x="22" y="1"/>
                      </a:lnTo>
                      <a:lnTo>
                        <a:pt x="25" y="1"/>
                      </a:lnTo>
                      <a:lnTo>
                        <a:pt x="27" y="0"/>
                      </a:lnTo>
                      <a:lnTo>
                        <a:pt x="29" y="0"/>
                      </a:lnTo>
                      <a:lnTo>
                        <a:pt x="30" y="0"/>
                      </a:lnTo>
                      <a:close/>
                    </a:path>
                  </a:pathLst>
                </a:custGeom>
                <a:solidFill>
                  <a:srgbClr val="FFD5CF"/>
                </a:solidFill>
                <a:ln w="0">
                  <a:solidFill>
                    <a:srgbClr val="FFD5CF"/>
                  </a:solidFill>
                  <a:prstDash val="solid"/>
                  <a:round/>
                  <a:headEnd/>
                  <a:tailEnd/>
                </a:ln>
              </p:spPr>
              <p:txBody>
                <a:bodyPr/>
                <a:lstStyle/>
                <a:p>
                  <a:endParaRPr lang="fr-FR"/>
                </a:p>
              </p:txBody>
            </p:sp>
            <p:sp>
              <p:nvSpPr>
                <p:cNvPr id="5249" name="Freeform 127"/>
                <p:cNvSpPr>
                  <a:spLocks/>
                </p:cNvSpPr>
                <p:nvPr/>
              </p:nvSpPr>
              <p:spPr bwMode="auto">
                <a:xfrm>
                  <a:off x="1214" y="2099"/>
                  <a:ext cx="32" cy="20"/>
                </a:xfrm>
                <a:custGeom>
                  <a:avLst/>
                  <a:gdLst>
                    <a:gd name="T0" fmla="*/ 25 w 32"/>
                    <a:gd name="T1" fmla="*/ 0 h 20"/>
                    <a:gd name="T2" fmla="*/ 25 w 32"/>
                    <a:gd name="T3" fmla="*/ 1 h 20"/>
                    <a:gd name="T4" fmla="*/ 26 w 32"/>
                    <a:gd name="T5" fmla="*/ 1 h 20"/>
                    <a:gd name="T6" fmla="*/ 27 w 32"/>
                    <a:gd name="T7" fmla="*/ 1 h 20"/>
                    <a:gd name="T8" fmla="*/ 28 w 32"/>
                    <a:gd name="T9" fmla="*/ 2 h 20"/>
                    <a:gd name="T10" fmla="*/ 29 w 32"/>
                    <a:gd name="T11" fmla="*/ 2 h 20"/>
                    <a:gd name="T12" fmla="*/ 29 w 32"/>
                    <a:gd name="T13" fmla="*/ 3 h 20"/>
                    <a:gd name="T14" fmla="*/ 30 w 32"/>
                    <a:gd name="T15" fmla="*/ 3 h 20"/>
                    <a:gd name="T16" fmla="*/ 31 w 32"/>
                    <a:gd name="T17" fmla="*/ 4 h 20"/>
                    <a:gd name="T18" fmla="*/ 31 w 32"/>
                    <a:gd name="T19" fmla="*/ 5 h 20"/>
                    <a:gd name="T20" fmla="*/ 32 w 32"/>
                    <a:gd name="T21" fmla="*/ 6 h 20"/>
                    <a:gd name="T22" fmla="*/ 31 w 32"/>
                    <a:gd name="T23" fmla="*/ 7 h 20"/>
                    <a:gd name="T24" fmla="*/ 31 w 32"/>
                    <a:gd name="T25" fmla="*/ 8 h 20"/>
                    <a:gd name="T26" fmla="*/ 31 w 32"/>
                    <a:gd name="T27" fmla="*/ 10 h 20"/>
                    <a:gd name="T28" fmla="*/ 30 w 32"/>
                    <a:gd name="T29" fmla="*/ 11 h 20"/>
                    <a:gd name="T30" fmla="*/ 30 w 32"/>
                    <a:gd name="T31" fmla="*/ 12 h 20"/>
                    <a:gd name="T32" fmla="*/ 29 w 32"/>
                    <a:gd name="T33" fmla="*/ 13 h 20"/>
                    <a:gd name="T34" fmla="*/ 28 w 32"/>
                    <a:gd name="T35" fmla="*/ 15 h 20"/>
                    <a:gd name="T36" fmla="*/ 27 w 32"/>
                    <a:gd name="T37" fmla="*/ 16 h 20"/>
                    <a:gd name="T38" fmla="*/ 26 w 32"/>
                    <a:gd name="T39" fmla="*/ 17 h 20"/>
                    <a:gd name="T40" fmla="*/ 25 w 32"/>
                    <a:gd name="T41" fmla="*/ 18 h 20"/>
                    <a:gd name="T42" fmla="*/ 23 w 32"/>
                    <a:gd name="T43" fmla="*/ 18 h 20"/>
                    <a:gd name="T44" fmla="*/ 22 w 32"/>
                    <a:gd name="T45" fmla="*/ 18 h 20"/>
                    <a:gd name="T46" fmla="*/ 21 w 32"/>
                    <a:gd name="T47" fmla="*/ 19 h 20"/>
                    <a:gd name="T48" fmla="*/ 20 w 32"/>
                    <a:gd name="T49" fmla="*/ 19 h 20"/>
                    <a:gd name="T50" fmla="*/ 18 w 32"/>
                    <a:gd name="T51" fmla="*/ 20 h 20"/>
                    <a:gd name="T52" fmla="*/ 17 w 32"/>
                    <a:gd name="T53" fmla="*/ 20 h 20"/>
                    <a:gd name="T54" fmla="*/ 16 w 32"/>
                    <a:gd name="T55" fmla="*/ 20 h 20"/>
                    <a:gd name="T56" fmla="*/ 14 w 32"/>
                    <a:gd name="T57" fmla="*/ 20 h 20"/>
                    <a:gd name="T58" fmla="*/ 12 w 32"/>
                    <a:gd name="T59" fmla="*/ 19 h 20"/>
                    <a:gd name="T60" fmla="*/ 10 w 32"/>
                    <a:gd name="T61" fmla="*/ 19 h 20"/>
                    <a:gd name="T62" fmla="*/ 9 w 32"/>
                    <a:gd name="T63" fmla="*/ 18 h 20"/>
                    <a:gd name="T64" fmla="*/ 7 w 32"/>
                    <a:gd name="T65" fmla="*/ 17 h 20"/>
                    <a:gd name="T66" fmla="*/ 6 w 32"/>
                    <a:gd name="T67" fmla="*/ 16 h 20"/>
                    <a:gd name="T68" fmla="*/ 5 w 32"/>
                    <a:gd name="T69" fmla="*/ 15 h 20"/>
                    <a:gd name="T70" fmla="*/ 3 w 32"/>
                    <a:gd name="T71" fmla="*/ 14 h 20"/>
                    <a:gd name="T72" fmla="*/ 2 w 32"/>
                    <a:gd name="T73" fmla="*/ 13 h 20"/>
                    <a:gd name="T74" fmla="*/ 1 w 32"/>
                    <a:gd name="T75" fmla="*/ 12 h 20"/>
                    <a:gd name="T76" fmla="*/ 1 w 32"/>
                    <a:gd name="T77" fmla="*/ 11 h 20"/>
                    <a:gd name="T78" fmla="*/ 0 w 32"/>
                    <a:gd name="T79" fmla="*/ 10 h 20"/>
                    <a:gd name="T80" fmla="*/ 0 w 32"/>
                    <a:gd name="T81" fmla="*/ 8 h 20"/>
                    <a:gd name="T82" fmla="*/ 0 w 32"/>
                    <a:gd name="T83" fmla="*/ 7 h 20"/>
                    <a:gd name="T84" fmla="*/ 1 w 32"/>
                    <a:gd name="T85" fmla="*/ 6 h 20"/>
                    <a:gd name="T86" fmla="*/ 2 w 32"/>
                    <a:gd name="T87" fmla="*/ 5 h 20"/>
                    <a:gd name="T88" fmla="*/ 2 w 32"/>
                    <a:gd name="T89" fmla="*/ 5 h 20"/>
                    <a:gd name="T90" fmla="*/ 3 w 32"/>
                    <a:gd name="T91" fmla="*/ 4 h 20"/>
                    <a:gd name="T92" fmla="*/ 4 w 32"/>
                    <a:gd name="T93" fmla="*/ 4 h 20"/>
                    <a:gd name="T94" fmla="*/ 5 w 32"/>
                    <a:gd name="T95" fmla="*/ 3 h 20"/>
                    <a:gd name="T96" fmla="*/ 6 w 32"/>
                    <a:gd name="T97" fmla="*/ 3 h 20"/>
                    <a:gd name="T98" fmla="*/ 7 w 32"/>
                    <a:gd name="T99" fmla="*/ 2 h 20"/>
                    <a:gd name="T100" fmla="*/ 7 w 32"/>
                    <a:gd name="T101" fmla="*/ 2 h 20"/>
                    <a:gd name="T102" fmla="*/ 8 w 32"/>
                    <a:gd name="T103" fmla="*/ 2 h 20"/>
                    <a:gd name="T104" fmla="*/ 9 w 32"/>
                    <a:gd name="T105" fmla="*/ 2 h 20"/>
                    <a:gd name="T106" fmla="*/ 11 w 32"/>
                    <a:gd name="T107" fmla="*/ 2 h 20"/>
                    <a:gd name="T108" fmla="*/ 14 w 32"/>
                    <a:gd name="T109" fmla="*/ 2 h 20"/>
                    <a:gd name="T110" fmla="*/ 16 w 32"/>
                    <a:gd name="T111" fmla="*/ 1 h 20"/>
                    <a:gd name="T112" fmla="*/ 18 w 32"/>
                    <a:gd name="T113" fmla="*/ 1 h 20"/>
                    <a:gd name="T114" fmla="*/ 21 w 32"/>
                    <a:gd name="T115" fmla="*/ 1 h 20"/>
                    <a:gd name="T116" fmla="*/ 22 w 32"/>
                    <a:gd name="T117" fmla="*/ 1 h 20"/>
                    <a:gd name="T118" fmla="*/ 24 w 32"/>
                    <a:gd name="T119" fmla="*/ 0 h 20"/>
                    <a:gd name="T120" fmla="*/ 25 w 32"/>
                    <a:gd name="T121" fmla="*/ 0 h 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2"/>
                    <a:gd name="T184" fmla="*/ 0 h 20"/>
                    <a:gd name="T185" fmla="*/ 32 w 32"/>
                    <a:gd name="T186" fmla="*/ 20 h 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2" h="20">
                      <a:moveTo>
                        <a:pt x="25" y="0"/>
                      </a:moveTo>
                      <a:lnTo>
                        <a:pt x="25" y="1"/>
                      </a:lnTo>
                      <a:lnTo>
                        <a:pt x="26" y="1"/>
                      </a:lnTo>
                      <a:lnTo>
                        <a:pt x="27" y="1"/>
                      </a:lnTo>
                      <a:lnTo>
                        <a:pt x="28" y="2"/>
                      </a:lnTo>
                      <a:lnTo>
                        <a:pt x="29" y="2"/>
                      </a:lnTo>
                      <a:lnTo>
                        <a:pt x="29" y="3"/>
                      </a:lnTo>
                      <a:lnTo>
                        <a:pt x="30" y="3"/>
                      </a:lnTo>
                      <a:lnTo>
                        <a:pt x="31" y="4"/>
                      </a:lnTo>
                      <a:lnTo>
                        <a:pt x="31" y="5"/>
                      </a:lnTo>
                      <a:lnTo>
                        <a:pt x="32" y="6"/>
                      </a:lnTo>
                      <a:lnTo>
                        <a:pt x="31" y="7"/>
                      </a:lnTo>
                      <a:lnTo>
                        <a:pt x="31" y="8"/>
                      </a:lnTo>
                      <a:lnTo>
                        <a:pt x="31" y="10"/>
                      </a:lnTo>
                      <a:lnTo>
                        <a:pt x="30" y="11"/>
                      </a:lnTo>
                      <a:lnTo>
                        <a:pt x="30" y="12"/>
                      </a:lnTo>
                      <a:lnTo>
                        <a:pt x="29" y="13"/>
                      </a:lnTo>
                      <a:lnTo>
                        <a:pt x="28" y="15"/>
                      </a:lnTo>
                      <a:lnTo>
                        <a:pt x="27" y="16"/>
                      </a:lnTo>
                      <a:lnTo>
                        <a:pt x="26" y="17"/>
                      </a:lnTo>
                      <a:lnTo>
                        <a:pt x="25" y="18"/>
                      </a:lnTo>
                      <a:lnTo>
                        <a:pt x="23" y="18"/>
                      </a:lnTo>
                      <a:lnTo>
                        <a:pt x="22" y="18"/>
                      </a:lnTo>
                      <a:lnTo>
                        <a:pt x="21" y="19"/>
                      </a:lnTo>
                      <a:lnTo>
                        <a:pt x="20" y="19"/>
                      </a:lnTo>
                      <a:lnTo>
                        <a:pt x="18" y="20"/>
                      </a:lnTo>
                      <a:lnTo>
                        <a:pt x="17" y="20"/>
                      </a:lnTo>
                      <a:lnTo>
                        <a:pt x="16" y="20"/>
                      </a:lnTo>
                      <a:lnTo>
                        <a:pt x="14" y="20"/>
                      </a:lnTo>
                      <a:lnTo>
                        <a:pt x="12" y="19"/>
                      </a:lnTo>
                      <a:lnTo>
                        <a:pt x="10" y="19"/>
                      </a:lnTo>
                      <a:lnTo>
                        <a:pt x="9" y="18"/>
                      </a:lnTo>
                      <a:lnTo>
                        <a:pt x="7" y="17"/>
                      </a:lnTo>
                      <a:lnTo>
                        <a:pt x="6" y="16"/>
                      </a:lnTo>
                      <a:lnTo>
                        <a:pt x="5" y="15"/>
                      </a:lnTo>
                      <a:lnTo>
                        <a:pt x="3" y="14"/>
                      </a:lnTo>
                      <a:lnTo>
                        <a:pt x="2" y="13"/>
                      </a:lnTo>
                      <a:lnTo>
                        <a:pt x="1" y="12"/>
                      </a:lnTo>
                      <a:lnTo>
                        <a:pt x="1" y="11"/>
                      </a:lnTo>
                      <a:lnTo>
                        <a:pt x="0" y="10"/>
                      </a:lnTo>
                      <a:lnTo>
                        <a:pt x="0" y="8"/>
                      </a:lnTo>
                      <a:lnTo>
                        <a:pt x="0" y="7"/>
                      </a:lnTo>
                      <a:lnTo>
                        <a:pt x="1" y="6"/>
                      </a:lnTo>
                      <a:lnTo>
                        <a:pt x="2" y="5"/>
                      </a:lnTo>
                      <a:lnTo>
                        <a:pt x="3" y="4"/>
                      </a:lnTo>
                      <a:lnTo>
                        <a:pt x="4" y="4"/>
                      </a:lnTo>
                      <a:lnTo>
                        <a:pt x="5" y="3"/>
                      </a:lnTo>
                      <a:lnTo>
                        <a:pt x="6" y="3"/>
                      </a:lnTo>
                      <a:lnTo>
                        <a:pt x="7" y="2"/>
                      </a:lnTo>
                      <a:lnTo>
                        <a:pt x="8" y="2"/>
                      </a:lnTo>
                      <a:lnTo>
                        <a:pt x="9" y="2"/>
                      </a:lnTo>
                      <a:lnTo>
                        <a:pt x="11" y="2"/>
                      </a:lnTo>
                      <a:lnTo>
                        <a:pt x="14" y="2"/>
                      </a:lnTo>
                      <a:lnTo>
                        <a:pt x="16" y="1"/>
                      </a:lnTo>
                      <a:lnTo>
                        <a:pt x="18" y="1"/>
                      </a:lnTo>
                      <a:lnTo>
                        <a:pt x="21" y="1"/>
                      </a:lnTo>
                      <a:lnTo>
                        <a:pt x="22" y="1"/>
                      </a:lnTo>
                      <a:lnTo>
                        <a:pt x="24" y="0"/>
                      </a:lnTo>
                      <a:lnTo>
                        <a:pt x="25" y="0"/>
                      </a:lnTo>
                      <a:close/>
                    </a:path>
                  </a:pathLst>
                </a:custGeom>
                <a:solidFill>
                  <a:srgbClr val="FFD5CF"/>
                </a:solidFill>
                <a:ln w="0">
                  <a:solidFill>
                    <a:srgbClr val="FFD5CF"/>
                  </a:solidFill>
                  <a:prstDash val="solid"/>
                  <a:round/>
                  <a:headEnd/>
                  <a:tailEnd/>
                </a:ln>
              </p:spPr>
              <p:txBody>
                <a:bodyPr/>
                <a:lstStyle/>
                <a:p>
                  <a:endParaRPr lang="fr-FR"/>
                </a:p>
              </p:txBody>
            </p:sp>
            <p:sp>
              <p:nvSpPr>
                <p:cNvPr id="5250" name="Freeform 128"/>
                <p:cNvSpPr>
                  <a:spLocks/>
                </p:cNvSpPr>
                <p:nvPr/>
              </p:nvSpPr>
              <p:spPr bwMode="auto">
                <a:xfrm>
                  <a:off x="1225" y="2105"/>
                  <a:ext cx="13" cy="9"/>
                </a:xfrm>
                <a:custGeom>
                  <a:avLst/>
                  <a:gdLst>
                    <a:gd name="T0" fmla="*/ 10 w 13"/>
                    <a:gd name="T1" fmla="*/ 1 h 9"/>
                    <a:gd name="T2" fmla="*/ 11 w 13"/>
                    <a:gd name="T3" fmla="*/ 1 h 9"/>
                    <a:gd name="T4" fmla="*/ 11 w 13"/>
                    <a:gd name="T5" fmla="*/ 1 h 9"/>
                    <a:gd name="T6" fmla="*/ 12 w 13"/>
                    <a:gd name="T7" fmla="*/ 1 h 9"/>
                    <a:gd name="T8" fmla="*/ 12 w 13"/>
                    <a:gd name="T9" fmla="*/ 1 h 9"/>
                    <a:gd name="T10" fmla="*/ 12 w 13"/>
                    <a:gd name="T11" fmla="*/ 1 h 9"/>
                    <a:gd name="T12" fmla="*/ 13 w 13"/>
                    <a:gd name="T13" fmla="*/ 2 h 9"/>
                    <a:gd name="T14" fmla="*/ 13 w 13"/>
                    <a:gd name="T15" fmla="*/ 2 h 9"/>
                    <a:gd name="T16" fmla="*/ 13 w 13"/>
                    <a:gd name="T17" fmla="*/ 2 h 9"/>
                    <a:gd name="T18" fmla="*/ 13 w 13"/>
                    <a:gd name="T19" fmla="*/ 3 h 9"/>
                    <a:gd name="T20" fmla="*/ 13 w 13"/>
                    <a:gd name="T21" fmla="*/ 3 h 9"/>
                    <a:gd name="T22" fmla="*/ 13 w 13"/>
                    <a:gd name="T23" fmla="*/ 4 h 9"/>
                    <a:gd name="T24" fmla="*/ 13 w 13"/>
                    <a:gd name="T25" fmla="*/ 4 h 9"/>
                    <a:gd name="T26" fmla="*/ 13 w 13"/>
                    <a:gd name="T27" fmla="*/ 4 h 9"/>
                    <a:gd name="T28" fmla="*/ 13 w 13"/>
                    <a:gd name="T29" fmla="*/ 5 h 9"/>
                    <a:gd name="T30" fmla="*/ 13 w 13"/>
                    <a:gd name="T31" fmla="*/ 6 h 9"/>
                    <a:gd name="T32" fmla="*/ 12 w 13"/>
                    <a:gd name="T33" fmla="*/ 6 h 9"/>
                    <a:gd name="T34" fmla="*/ 12 w 13"/>
                    <a:gd name="T35" fmla="*/ 7 h 9"/>
                    <a:gd name="T36" fmla="*/ 11 w 13"/>
                    <a:gd name="T37" fmla="*/ 7 h 9"/>
                    <a:gd name="T38" fmla="*/ 11 w 13"/>
                    <a:gd name="T39" fmla="*/ 7 h 9"/>
                    <a:gd name="T40" fmla="*/ 10 w 13"/>
                    <a:gd name="T41" fmla="*/ 8 h 9"/>
                    <a:gd name="T42" fmla="*/ 10 w 13"/>
                    <a:gd name="T43" fmla="*/ 8 h 9"/>
                    <a:gd name="T44" fmla="*/ 9 w 13"/>
                    <a:gd name="T45" fmla="*/ 8 h 9"/>
                    <a:gd name="T46" fmla="*/ 9 w 13"/>
                    <a:gd name="T47" fmla="*/ 8 h 9"/>
                    <a:gd name="T48" fmla="*/ 8 w 13"/>
                    <a:gd name="T49" fmla="*/ 9 h 9"/>
                    <a:gd name="T50" fmla="*/ 8 w 13"/>
                    <a:gd name="T51" fmla="*/ 9 h 9"/>
                    <a:gd name="T52" fmla="*/ 7 w 13"/>
                    <a:gd name="T53" fmla="*/ 9 h 9"/>
                    <a:gd name="T54" fmla="*/ 7 w 13"/>
                    <a:gd name="T55" fmla="*/ 9 h 9"/>
                    <a:gd name="T56" fmla="*/ 6 w 13"/>
                    <a:gd name="T57" fmla="*/ 9 h 9"/>
                    <a:gd name="T58" fmla="*/ 5 w 13"/>
                    <a:gd name="T59" fmla="*/ 9 h 9"/>
                    <a:gd name="T60" fmla="*/ 5 w 13"/>
                    <a:gd name="T61" fmla="*/ 9 h 9"/>
                    <a:gd name="T62" fmla="*/ 4 w 13"/>
                    <a:gd name="T63" fmla="*/ 8 h 9"/>
                    <a:gd name="T64" fmla="*/ 3 w 13"/>
                    <a:gd name="T65" fmla="*/ 8 h 9"/>
                    <a:gd name="T66" fmla="*/ 3 w 13"/>
                    <a:gd name="T67" fmla="*/ 7 h 9"/>
                    <a:gd name="T68" fmla="*/ 2 w 13"/>
                    <a:gd name="T69" fmla="*/ 7 h 9"/>
                    <a:gd name="T70" fmla="*/ 2 w 13"/>
                    <a:gd name="T71" fmla="*/ 7 h 9"/>
                    <a:gd name="T72" fmla="*/ 1 w 13"/>
                    <a:gd name="T73" fmla="*/ 6 h 9"/>
                    <a:gd name="T74" fmla="*/ 1 w 13"/>
                    <a:gd name="T75" fmla="*/ 5 h 9"/>
                    <a:gd name="T76" fmla="*/ 0 w 13"/>
                    <a:gd name="T77" fmla="*/ 5 h 9"/>
                    <a:gd name="T78" fmla="*/ 0 w 13"/>
                    <a:gd name="T79" fmla="*/ 4 h 9"/>
                    <a:gd name="T80" fmla="*/ 0 w 13"/>
                    <a:gd name="T81" fmla="*/ 4 h 9"/>
                    <a:gd name="T82" fmla="*/ 0 w 13"/>
                    <a:gd name="T83" fmla="*/ 4 h 9"/>
                    <a:gd name="T84" fmla="*/ 1 w 13"/>
                    <a:gd name="T85" fmla="*/ 3 h 9"/>
                    <a:gd name="T86" fmla="*/ 1 w 13"/>
                    <a:gd name="T87" fmla="*/ 3 h 9"/>
                    <a:gd name="T88" fmla="*/ 1 w 13"/>
                    <a:gd name="T89" fmla="*/ 2 h 9"/>
                    <a:gd name="T90" fmla="*/ 2 w 13"/>
                    <a:gd name="T91" fmla="*/ 2 h 9"/>
                    <a:gd name="T92" fmla="*/ 2 w 13"/>
                    <a:gd name="T93" fmla="*/ 2 h 9"/>
                    <a:gd name="T94" fmla="*/ 2 w 13"/>
                    <a:gd name="T95" fmla="*/ 2 h 9"/>
                    <a:gd name="T96" fmla="*/ 3 w 13"/>
                    <a:gd name="T97" fmla="*/ 1 h 9"/>
                    <a:gd name="T98" fmla="*/ 3 w 13"/>
                    <a:gd name="T99" fmla="*/ 1 h 9"/>
                    <a:gd name="T100" fmla="*/ 3 w 13"/>
                    <a:gd name="T101" fmla="*/ 1 h 9"/>
                    <a:gd name="T102" fmla="*/ 4 w 13"/>
                    <a:gd name="T103" fmla="*/ 1 h 9"/>
                    <a:gd name="T104" fmla="*/ 4 w 13"/>
                    <a:gd name="T105" fmla="*/ 1 h 9"/>
                    <a:gd name="T106" fmla="*/ 5 w 13"/>
                    <a:gd name="T107" fmla="*/ 1 h 9"/>
                    <a:gd name="T108" fmla="*/ 6 w 13"/>
                    <a:gd name="T109" fmla="*/ 0 h 9"/>
                    <a:gd name="T110" fmla="*/ 7 w 13"/>
                    <a:gd name="T111" fmla="*/ 0 h 9"/>
                    <a:gd name="T112" fmla="*/ 8 w 13"/>
                    <a:gd name="T113" fmla="*/ 0 h 9"/>
                    <a:gd name="T114" fmla="*/ 9 w 13"/>
                    <a:gd name="T115" fmla="*/ 0 h 9"/>
                    <a:gd name="T116" fmla="*/ 9 w 13"/>
                    <a:gd name="T117" fmla="*/ 0 h 9"/>
                    <a:gd name="T118" fmla="*/ 10 w 13"/>
                    <a:gd name="T119" fmla="*/ 0 h 9"/>
                    <a:gd name="T120" fmla="*/ 10 w 13"/>
                    <a:gd name="T121" fmla="*/ 1 h 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
                    <a:gd name="T184" fmla="*/ 0 h 9"/>
                    <a:gd name="T185" fmla="*/ 13 w 13"/>
                    <a:gd name="T186" fmla="*/ 9 h 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 h="9">
                      <a:moveTo>
                        <a:pt x="10" y="1"/>
                      </a:moveTo>
                      <a:lnTo>
                        <a:pt x="11" y="1"/>
                      </a:lnTo>
                      <a:lnTo>
                        <a:pt x="12" y="1"/>
                      </a:lnTo>
                      <a:lnTo>
                        <a:pt x="13" y="2"/>
                      </a:lnTo>
                      <a:lnTo>
                        <a:pt x="13" y="3"/>
                      </a:lnTo>
                      <a:lnTo>
                        <a:pt x="13" y="4"/>
                      </a:lnTo>
                      <a:lnTo>
                        <a:pt x="13" y="5"/>
                      </a:lnTo>
                      <a:lnTo>
                        <a:pt x="13" y="6"/>
                      </a:lnTo>
                      <a:lnTo>
                        <a:pt x="12" y="6"/>
                      </a:lnTo>
                      <a:lnTo>
                        <a:pt x="12" y="7"/>
                      </a:lnTo>
                      <a:lnTo>
                        <a:pt x="11" y="7"/>
                      </a:lnTo>
                      <a:lnTo>
                        <a:pt x="10" y="8"/>
                      </a:lnTo>
                      <a:lnTo>
                        <a:pt x="9" y="8"/>
                      </a:lnTo>
                      <a:lnTo>
                        <a:pt x="8" y="9"/>
                      </a:lnTo>
                      <a:lnTo>
                        <a:pt x="7" y="9"/>
                      </a:lnTo>
                      <a:lnTo>
                        <a:pt x="6" y="9"/>
                      </a:lnTo>
                      <a:lnTo>
                        <a:pt x="5" y="9"/>
                      </a:lnTo>
                      <a:lnTo>
                        <a:pt x="4" y="8"/>
                      </a:lnTo>
                      <a:lnTo>
                        <a:pt x="3" y="8"/>
                      </a:lnTo>
                      <a:lnTo>
                        <a:pt x="3" y="7"/>
                      </a:lnTo>
                      <a:lnTo>
                        <a:pt x="2" y="7"/>
                      </a:lnTo>
                      <a:lnTo>
                        <a:pt x="1" y="6"/>
                      </a:lnTo>
                      <a:lnTo>
                        <a:pt x="1" y="5"/>
                      </a:lnTo>
                      <a:lnTo>
                        <a:pt x="0" y="5"/>
                      </a:lnTo>
                      <a:lnTo>
                        <a:pt x="0" y="4"/>
                      </a:lnTo>
                      <a:lnTo>
                        <a:pt x="1" y="3"/>
                      </a:lnTo>
                      <a:lnTo>
                        <a:pt x="1" y="2"/>
                      </a:lnTo>
                      <a:lnTo>
                        <a:pt x="2" y="2"/>
                      </a:lnTo>
                      <a:lnTo>
                        <a:pt x="3" y="1"/>
                      </a:lnTo>
                      <a:lnTo>
                        <a:pt x="4" y="1"/>
                      </a:lnTo>
                      <a:lnTo>
                        <a:pt x="5" y="1"/>
                      </a:lnTo>
                      <a:lnTo>
                        <a:pt x="6" y="0"/>
                      </a:lnTo>
                      <a:lnTo>
                        <a:pt x="7" y="0"/>
                      </a:lnTo>
                      <a:lnTo>
                        <a:pt x="8" y="0"/>
                      </a:lnTo>
                      <a:lnTo>
                        <a:pt x="9" y="0"/>
                      </a:lnTo>
                      <a:lnTo>
                        <a:pt x="10" y="0"/>
                      </a:lnTo>
                      <a:lnTo>
                        <a:pt x="10" y="1"/>
                      </a:lnTo>
                      <a:close/>
                    </a:path>
                  </a:pathLst>
                </a:custGeom>
                <a:solidFill>
                  <a:srgbClr val="FFE3DF"/>
                </a:solidFill>
                <a:ln w="0">
                  <a:solidFill>
                    <a:srgbClr val="FFE3DF"/>
                  </a:solidFill>
                  <a:prstDash val="solid"/>
                  <a:round/>
                  <a:headEnd/>
                  <a:tailEnd/>
                </a:ln>
              </p:spPr>
              <p:txBody>
                <a:bodyPr/>
                <a:lstStyle/>
                <a:p>
                  <a:endParaRPr lang="fr-FR"/>
                </a:p>
              </p:txBody>
            </p:sp>
            <p:sp>
              <p:nvSpPr>
                <p:cNvPr id="5251" name="Freeform 129"/>
                <p:cNvSpPr>
                  <a:spLocks/>
                </p:cNvSpPr>
                <p:nvPr/>
              </p:nvSpPr>
              <p:spPr bwMode="auto">
                <a:xfrm>
                  <a:off x="1200" y="2080"/>
                  <a:ext cx="42" cy="16"/>
                </a:xfrm>
                <a:custGeom>
                  <a:avLst/>
                  <a:gdLst>
                    <a:gd name="T0" fmla="*/ 0 w 42"/>
                    <a:gd name="T1" fmla="*/ 5 h 16"/>
                    <a:gd name="T2" fmla="*/ 1 w 42"/>
                    <a:gd name="T3" fmla="*/ 6 h 16"/>
                    <a:gd name="T4" fmla="*/ 1 w 42"/>
                    <a:gd name="T5" fmla="*/ 7 h 16"/>
                    <a:gd name="T6" fmla="*/ 2 w 42"/>
                    <a:gd name="T7" fmla="*/ 8 h 16"/>
                    <a:gd name="T8" fmla="*/ 3 w 42"/>
                    <a:gd name="T9" fmla="*/ 9 h 16"/>
                    <a:gd name="T10" fmla="*/ 4 w 42"/>
                    <a:gd name="T11" fmla="*/ 10 h 16"/>
                    <a:gd name="T12" fmla="*/ 5 w 42"/>
                    <a:gd name="T13" fmla="*/ 11 h 16"/>
                    <a:gd name="T14" fmla="*/ 6 w 42"/>
                    <a:gd name="T15" fmla="*/ 12 h 16"/>
                    <a:gd name="T16" fmla="*/ 7 w 42"/>
                    <a:gd name="T17" fmla="*/ 13 h 16"/>
                    <a:gd name="T18" fmla="*/ 8 w 42"/>
                    <a:gd name="T19" fmla="*/ 14 h 16"/>
                    <a:gd name="T20" fmla="*/ 10 w 42"/>
                    <a:gd name="T21" fmla="*/ 15 h 16"/>
                    <a:gd name="T22" fmla="*/ 12 w 42"/>
                    <a:gd name="T23" fmla="*/ 15 h 16"/>
                    <a:gd name="T24" fmla="*/ 15 w 42"/>
                    <a:gd name="T25" fmla="*/ 16 h 16"/>
                    <a:gd name="T26" fmla="*/ 18 w 42"/>
                    <a:gd name="T27" fmla="*/ 16 h 16"/>
                    <a:gd name="T28" fmla="*/ 21 w 42"/>
                    <a:gd name="T29" fmla="*/ 16 h 16"/>
                    <a:gd name="T30" fmla="*/ 24 w 42"/>
                    <a:gd name="T31" fmla="*/ 15 h 16"/>
                    <a:gd name="T32" fmla="*/ 27 w 42"/>
                    <a:gd name="T33" fmla="*/ 15 h 16"/>
                    <a:gd name="T34" fmla="*/ 29 w 42"/>
                    <a:gd name="T35" fmla="*/ 14 h 16"/>
                    <a:gd name="T36" fmla="*/ 32 w 42"/>
                    <a:gd name="T37" fmla="*/ 14 h 16"/>
                    <a:gd name="T38" fmla="*/ 35 w 42"/>
                    <a:gd name="T39" fmla="*/ 13 h 16"/>
                    <a:gd name="T40" fmla="*/ 37 w 42"/>
                    <a:gd name="T41" fmla="*/ 12 h 16"/>
                    <a:gd name="T42" fmla="*/ 38 w 42"/>
                    <a:gd name="T43" fmla="*/ 11 h 16"/>
                    <a:gd name="T44" fmla="*/ 39 w 42"/>
                    <a:gd name="T45" fmla="*/ 10 h 16"/>
                    <a:gd name="T46" fmla="*/ 40 w 42"/>
                    <a:gd name="T47" fmla="*/ 9 h 16"/>
                    <a:gd name="T48" fmla="*/ 40 w 42"/>
                    <a:gd name="T49" fmla="*/ 8 h 16"/>
                    <a:gd name="T50" fmla="*/ 41 w 42"/>
                    <a:gd name="T51" fmla="*/ 6 h 16"/>
                    <a:gd name="T52" fmla="*/ 42 w 42"/>
                    <a:gd name="T53" fmla="*/ 5 h 16"/>
                    <a:gd name="T54" fmla="*/ 42 w 42"/>
                    <a:gd name="T55" fmla="*/ 3 h 16"/>
                    <a:gd name="T56" fmla="*/ 42 w 42"/>
                    <a:gd name="T57" fmla="*/ 2 h 16"/>
                    <a:gd name="T58" fmla="*/ 42 w 42"/>
                    <a:gd name="T59" fmla="*/ 1 h 16"/>
                    <a:gd name="T60" fmla="*/ 42 w 42"/>
                    <a:gd name="T61" fmla="*/ 0 h 16"/>
                    <a:gd name="T62" fmla="*/ 38 w 42"/>
                    <a:gd name="T63" fmla="*/ 0 h 16"/>
                    <a:gd name="T64" fmla="*/ 34 w 42"/>
                    <a:gd name="T65" fmla="*/ 1 h 16"/>
                    <a:gd name="T66" fmla="*/ 31 w 42"/>
                    <a:gd name="T67" fmla="*/ 1 h 16"/>
                    <a:gd name="T68" fmla="*/ 27 w 42"/>
                    <a:gd name="T69" fmla="*/ 2 h 16"/>
                    <a:gd name="T70" fmla="*/ 23 w 42"/>
                    <a:gd name="T71" fmla="*/ 2 h 16"/>
                    <a:gd name="T72" fmla="*/ 19 w 42"/>
                    <a:gd name="T73" fmla="*/ 3 h 16"/>
                    <a:gd name="T74" fmla="*/ 14 w 42"/>
                    <a:gd name="T75" fmla="*/ 3 h 16"/>
                    <a:gd name="T76" fmla="*/ 10 w 42"/>
                    <a:gd name="T77" fmla="*/ 4 h 16"/>
                    <a:gd name="T78" fmla="*/ 5 w 42"/>
                    <a:gd name="T79" fmla="*/ 4 h 16"/>
                    <a:gd name="T80" fmla="*/ 0 w 42"/>
                    <a:gd name="T81" fmla="*/ 5 h 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2"/>
                    <a:gd name="T124" fmla="*/ 0 h 16"/>
                    <a:gd name="T125" fmla="*/ 42 w 42"/>
                    <a:gd name="T126" fmla="*/ 16 h 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2" h="16">
                      <a:moveTo>
                        <a:pt x="0" y="5"/>
                      </a:moveTo>
                      <a:lnTo>
                        <a:pt x="1" y="6"/>
                      </a:lnTo>
                      <a:lnTo>
                        <a:pt x="1" y="7"/>
                      </a:lnTo>
                      <a:lnTo>
                        <a:pt x="2" y="8"/>
                      </a:lnTo>
                      <a:lnTo>
                        <a:pt x="3" y="9"/>
                      </a:lnTo>
                      <a:lnTo>
                        <a:pt x="4" y="10"/>
                      </a:lnTo>
                      <a:lnTo>
                        <a:pt x="5" y="11"/>
                      </a:lnTo>
                      <a:lnTo>
                        <a:pt x="6" y="12"/>
                      </a:lnTo>
                      <a:lnTo>
                        <a:pt x="7" y="13"/>
                      </a:lnTo>
                      <a:lnTo>
                        <a:pt x="8" y="14"/>
                      </a:lnTo>
                      <a:lnTo>
                        <a:pt x="10" y="15"/>
                      </a:lnTo>
                      <a:lnTo>
                        <a:pt x="12" y="15"/>
                      </a:lnTo>
                      <a:lnTo>
                        <a:pt x="15" y="16"/>
                      </a:lnTo>
                      <a:lnTo>
                        <a:pt x="18" y="16"/>
                      </a:lnTo>
                      <a:lnTo>
                        <a:pt x="21" y="16"/>
                      </a:lnTo>
                      <a:lnTo>
                        <a:pt x="24" y="15"/>
                      </a:lnTo>
                      <a:lnTo>
                        <a:pt x="27" y="15"/>
                      </a:lnTo>
                      <a:lnTo>
                        <a:pt x="29" y="14"/>
                      </a:lnTo>
                      <a:lnTo>
                        <a:pt x="32" y="14"/>
                      </a:lnTo>
                      <a:lnTo>
                        <a:pt x="35" y="13"/>
                      </a:lnTo>
                      <a:lnTo>
                        <a:pt x="37" y="12"/>
                      </a:lnTo>
                      <a:lnTo>
                        <a:pt x="38" y="11"/>
                      </a:lnTo>
                      <a:lnTo>
                        <a:pt x="39" y="10"/>
                      </a:lnTo>
                      <a:lnTo>
                        <a:pt x="40" y="9"/>
                      </a:lnTo>
                      <a:lnTo>
                        <a:pt x="40" y="8"/>
                      </a:lnTo>
                      <a:lnTo>
                        <a:pt x="41" y="6"/>
                      </a:lnTo>
                      <a:lnTo>
                        <a:pt x="42" y="5"/>
                      </a:lnTo>
                      <a:lnTo>
                        <a:pt x="42" y="3"/>
                      </a:lnTo>
                      <a:lnTo>
                        <a:pt x="42" y="2"/>
                      </a:lnTo>
                      <a:lnTo>
                        <a:pt x="42" y="1"/>
                      </a:lnTo>
                      <a:lnTo>
                        <a:pt x="42" y="0"/>
                      </a:lnTo>
                      <a:lnTo>
                        <a:pt x="38" y="0"/>
                      </a:lnTo>
                      <a:lnTo>
                        <a:pt x="34" y="1"/>
                      </a:lnTo>
                      <a:lnTo>
                        <a:pt x="31" y="1"/>
                      </a:lnTo>
                      <a:lnTo>
                        <a:pt x="27" y="2"/>
                      </a:lnTo>
                      <a:lnTo>
                        <a:pt x="23" y="2"/>
                      </a:lnTo>
                      <a:lnTo>
                        <a:pt x="19" y="3"/>
                      </a:lnTo>
                      <a:lnTo>
                        <a:pt x="14" y="3"/>
                      </a:lnTo>
                      <a:lnTo>
                        <a:pt x="10" y="4"/>
                      </a:lnTo>
                      <a:lnTo>
                        <a:pt x="5" y="4"/>
                      </a:lnTo>
                      <a:lnTo>
                        <a:pt x="0" y="5"/>
                      </a:lnTo>
                      <a:close/>
                    </a:path>
                  </a:pathLst>
                </a:custGeom>
                <a:solidFill>
                  <a:srgbClr val="FF8270"/>
                </a:solidFill>
                <a:ln w="1588">
                  <a:solidFill>
                    <a:srgbClr val="FF7460"/>
                  </a:solidFill>
                  <a:prstDash val="solid"/>
                  <a:round/>
                  <a:headEnd/>
                  <a:tailEnd/>
                </a:ln>
              </p:spPr>
              <p:txBody>
                <a:bodyPr/>
                <a:lstStyle/>
                <a:p>
                  <a:endParaRPr lang="fr-FR"/>
                </a:p>
              </p:txBody>
            </p:sp>
            <p:sp>
              <p:nvSpPr>
                <p:cNvPr id="5252" name="Freeform 130"/>
                <p:cNvSpPr>
                  <a:spLocks/>
                </p:cNvSpPr>
                <p:nvPr/>
              </p:nvSpPr>
              <p:spPr bwMode="auto">
                <a:xfrm>
                  <a:off x="1202" y="2080"/>
                  <a:ext cx="38" cy="15"/>
                </a:xfrm>
                <a:custGeom>
                  <a:avLst/>
                  <a:gdLst>
                    <a:gd name="T0" fmla="*/ 0 w 38"/>
                    <a:gd name="T1" fmla="*/ 5 h 15"/>
                    <a:gd name="T2" fmla="*/ 0 w 38"/>
                    <a:gd name="T3" fmla="*/ 6 h 15"/>
                    <a:gd name="T4" fmla="*/ 1 w 38"/>
                    <a:gd name="T5" fmla="*/ 7 h 15"/>
                    <a:gd name="T6" fmla="*/ 1 w 38"/>
                    <a:gd name="T7" fmla="*/ 8 h 15"/>
                    <a:gd name="T8" fmla="*/ 2 w 38"/>
                    <a:gd name="T9" fmla="*/ 9 h 15"/>
                    <a:gd name="T10" fmla="*/ 3 w 38"/>
                    <a:gd name="T11" fmla="*/ 10 h 15"/>
                    <a:gd name="T12" fmla="*/ 4 w 38"/>
                    <a:gd name="T13" fmla="*/ 11 h 15"/>
                    <a:gd name="T14" fmla="*/ 5 w 38"/>
                    <a:gd name="T15" fmla="*/ 12 h 15"/>
                    <a:gd name="T16" fmla="*/ 6 w 38"/>
                    <a:gd name="T17" fmla="*/ 13 h 15"/>
                    <a:gd name="T18" fmla="*/ 7 w 38"/>
                    <a:gd name="T19" fmla="*/ 13 h 15"/>
                    <a:gd name="T20" fmla="*/ 8 w 38"/>
                    <a:gd name="T21" fmla="*/ 14 h 15"/>
                    <a:gd name="T22" fmla="*/ 11 w 38"/>
                    <a:gd name="T23" fmla="*/ 14 h 15"/>
                    <a:gd name="T24" fmla="*/ 13 w 38"/>
                    <a:gd name="T25" fmla="*/ 15 h 15"/>
                    <a:gd name="T26" fmla="*/ 16 w 38"/>
                    <a:gd name="T27" fmla="*/ 15 h 15"/>
                    <a:gd name="T28" fmla="*/ 18 w 38"/>
                    <a:gd name="T29" fmla="*/ 15 h 15"/>
                    <a:gd name="T30" fmla="*/ 21 w 38"/>
                    <a:gd name="T31" fmla="*/ 14 h 15"/>
                    <a:gd name="T32" fmla="*/ 23 w 38"/>
                    <a:gd name="T33" fmla="*/ 14 h 15"/>
                    <a:gd name="T34" fmla="*/ 26 w 38"/>
                    <a:gd name="T35" fmla="*/ 14 h 15"/>
                    <a:gd name="T36" fmla="*/ 28 w 38"/>
                    <a:gd name="T37" fmla="*/ 13 h 15"/>
                    <a:gd name="T38" fmla="*/ 31 w 38"/>
                    <a:gd name="T39" fmla="*/ 12 h 15"/>
                    <a:gd name="T40" fmla="*/ 33 w 38"/>
                    <a:gd name="T41" fmla="*/ 11 h 15"/>
                    <a:gd name="T42" fmla="*/ 34 w 38"/>
                    <a:gd name="T43" fmla="*/ 11 h 15"/>
                    <a:gd name="T44" fmla="*/ 35 w 38"/>
                    <a:gd name="T45" fmla="*/ 10 h 15"/>
                    <a:gd name="T46" fmla="*/ 35 w 38"/>
                    <a:gd name="T47" fmla="*/ 9 h 15"/>
                    <a:gd name="T48" fmla="*/ 36 w 38"/>
                    <a:gd name="T49" fmla="*/ 8 h 15"/>
                    <a:gd name="T50" fmla="*/ 37 w 38"/>
                    <a:gd name="T51" fmla="*/ 6 h 15"/>
                    <a:gd name="T52" fmla="*/ 37 w 38"/>
                    <a:gd name="T53" fmla="*/ 5 h 15"/>
                    <a:gd name="T54" fmla="*/ 38 w 38"/>
                    <a:gd name="T55" fmla="*/ 4 h 15"/>
                    <a:gd name="T56" fmla="*/ 38 w 38"/>
                    <a:gd name="T57" fmla="*/ 2 h 15"/>
                    <a:gd name="T58" fmla="*/ 38 w 38"/>
                    <a:gd name="T59" fmla="*/ 1 h 15"/>
                    <a:gd name="T60" fmla="*/ 37 w 38"/>
                    <a:gd name="T61" fmla="*/ 0 h 15"/>
                    <a:gd name="T62" fmla="*/ 34 w 38"/>
                    <a:gd name="T63" fmla="*/ 1 h 15"/>
                    <a:gd name="T64" fmla="*/ 31 w 38"/>
                    <a:gd name="T65" fmla="*/ 1 h 15"/>
                    <a:gd name="T66" fmla="*/ 27 w 38"/>
                    <a:gd name="T67" fmla="*/ 2 h 15"/>
                    <a:gd name="T68" fmla="*/ 24 w 38"/>
                    <a:gd name="T69" fmla="*/ 2 h 15"/>
                    <a:gd name="T70" fmla="*/ 20 w 38"/>
                    <a:gd name="T71" fmla="*/ 3 h 15"/>
                    <a:gd name="T72" fmla="*/ 16 w 38"/>
                    <a:gd name="T73" fmla="*/ 3 h 15"/>
                    <a:gd name="T74" fmla="*/ 13 w 38"/>
                    <a:gd name="T75" fmla="*/ 4 h 15"/>
                    <a:gd name="T76" fmla="*/ 8 w 38"/>
                    <a:gd name="T77" fmla="*/ 4 h 15"/>
                    <a:gd name="T78" fmla="*/ 4 w 38"/>
                    <a:gd name="T79" fmla="*/ 5 h 15"/>
                    <a:gd name="T80" fmla="*/ 0 w 38"/>
                    <a:gd name="T81" fmla="*/ 5 h 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8"/>
                    <a:gd name="T124" fmla="*/ 0 h 15"/>
                    <a:gd name="T125" fmla="*/ 38 w 38"/>
                    <a:gd name="T126" fmla="*/ 15 h 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8" h="15">
                      <a:moveTo>
                        <a:pt x="0" y="5"/>
                      </a:moveTo>
                      <a:lnTo>
                        <a:pt x="0" y="6"/>
                      </a:lnTo>
                      <a:lnTo>
                        <a:pt x="1" y="7"/>
                      </a:lnTo>
                      <a:lnTo>
                        <a:pt x="1" y="8"/>
                      </a:lnTo>
                      <a:lnTo>
                        <a:pt x="2" y="9"/>
                      </a:lnTo>
                      <a:lnTo>
                        <a:pt x="3" y="10"/>
                      </a:lnTo>
                      <a:lnTo>
                        <a:pt x="4" y="11"/>
                      </a:lnTo>
                      <a:lnTo>
                        <a:pt x="5" y="12"/>
                      </a:lnTo>
                      <a:lnTo>
                        <a:pt x="6" y="13"/>
                      </a:lnTo>
                      <a:lnTo>
                        <a:pt x="7" y="13"/>
                      </a:lnTo>
                      <a:lnTo>
                        <a:pt x="8" y="14"/>
                      </a:lnTo>
                      <a:lnTo>
                        <a:pt x="11" y="14"/>
                      </a:lnTo>
                      <a:lnTo>
                        <a:pt x="13" y="15"/>
                      </a:lnTo>
                      <a:lnTo>
                        <a:pt x="16" y="15"/>
                      </a:lnTo>
                      <a:lnTo>
                        <a:pt x="18" y="15"/>
                      </a:lnTo>
                      <a:lnTo>
                        <a:pt x="21" y="14"/>
                      </a:lnTo>
                      <a:lnTo>
                        <a:pt x="23" y="14"/>
                      </a:lnTo>
                      <a:lnTo>
                        <a:pt x="26" y="14"/>
                      </a:lnTo>
                      <a:lnTo>
                        <a:pt x="28" y="13"/>
                      </a:lnTo>
                      <a:lnTo>
                        <a:pt x="31" y="12"/>
                      </a:lnTo>
                      <a:lnTo>
                        <a:pt x="33" y="11"/>
                      </a:lnTo>
                      <a:lnTo>
                        <a:pt x="34" y="11"/>
                      </a:lnTo>
                      <a:lnTo>
                        <a:pt x="35" y="10"/>
                      </a:lnTo>
                      <a:lnTo>
                        <a:pt x="35" y="9"/>
                      </a:lnTo>
                      <a:lnTo>
                        <a:pt x="36" y="8"/>
                      </a:lnTo>
                      <a:lnTo>
                        <a:pt x="37" y="6"/>
                      </a:lnTo>
                      <a:lnTo>
                        <a:pt x="37" y="5"/>
                      </a:lnTo>
                      <a:lnTo>
                        <a:pt x="38" y="4"/>
                      </a:lnTo>
                      <a:lnTo>
                        <a:pt x="38" y="2"/>
                      </a:lnTo>
                      <a:lnTo>
                        <a:pt x="38" y="1"/>
                      </a:lnTo>
                      <a:lnTo>
                        <a:pt x="37" y="0"/>
                      </a:lnTo>
                      <a:lnTo>
                        <a:pt x="34" y="1"/>
                      </a:lnTo>
                      <a:lnTo>
                        <a:pt x="31" y="1"/>
                      </a:lnTo>
                      <a:lnTo>
                        <a:pt x="27" y="2"/>
                      </a:lnTo>
                      <a:lnTo>
                        <a:pt x="24" y="2"/>
                      </a:lnTo>
                      <a:lnTo>
                        <a:pt x="20" y="3"/>
                      </a:lnTo>
                      <a:lnTo>
                        <a:pt x="16" y="3"/>
                      </a:lnTo>
                      <a:lnTo>
                        <a:pt x="13" y="4"/>
                      </a:lnTo>
                      <a:lnTo>
                        <a:pt x="8" y="4"/>
                      </a:lnTo>
                      <a:lnTo>
                        <a:pt x="4" y="5"/>
                      </a:lnTo>
                      <a:lnTo>
                        <a:pt x="0" y="5"/>
                      </a:lnTo>
                      <a:close/>
                    </a:path>
                  </a:pathLst>
                </a:custGeom>
                <a:solidFill>
                  <a:srgbClr val="FF9080"/>
                </a:solidFill>
                <a:ln w="0">
                  <a:solidFill>
                    <a:srgbClr val="FF9080"/>
                  </a:solidFill>
                  <a:prstDash val="solid"/>
                  <a:round/>
                  <a:headEnd/>
                  <a:tailEnd/>
                </a:ln>
              </p:spPr>
              <p:txBody>
                <a:bodyPr/>
                <a:lstStyle/>
                <a:p>
                  <a:endParaRPr lang="fr-FR"/>
                </a:p>
              </p:txBody>
            </p:sp>
            <p:sp>
              <p:nvSpPr>
                <p:cNvPr id="5253" name="Freeform 131"/>
                <p:cNvSpPr>
                  <a:spLocks/>
                </p:cNvSpPr>
                <p:nvPr/>
              </p:nvSpPr>
              <p:spPr bwMode="auto">
                <a:xfrm>
                  <a:off x="1203" y="2081"/>
                  <a:ext cx="34" cy="13"/>
                </a:xfrm>
                <a:custGeom>
                  <a:avLst/>
                  <a:gdLst>
                    <a:gd name="T0" fmla="*/ 0 w 34"/>
                    <a:gd name="T1" fmla="*/ 4 h 13"/>
                    <a:gd name="T2" fmla="*/ 1 w 34"/>
                    <a:gd name="T3" fmla="*/ 5 h 13"/>
                    <a:gd name="T4" fmla="*/ 1 w 34"/>
                    <a:gd name="T5" fmla="*/ 6 h 13"/>
                    <a:gd name="T6" fmla="*/ 2 w 34"/>
                    <a:gd name="T7" fmla="*/ 6 h 13"/>
                    <a:gd name="T8" fmla="*/ 2 w 34"/>
                    <a:gd name="T9" fmla="*/ 7 h 13"/>
                    <a:gd name="T10" fmla="*/ 3 w 34"/>
                    <a:gd name="T11" fmla="*/ 8 h 13"/>
                    <a:gd name="T12" fmla="*/ 4 w 34"/>
                    <a:gd name="T13" fmla="*/ 9 h 13"/>
                    <a:gd name="T14" fmla="*/ 5 w 34"/>
                    <a:gd name="T15" fmla="*/ 10 h 13"/>
                    <a:gd name="T16" fmla="*/ 6 w 34"/>
                    <a:gd name="T17" fmla="*/ 11 h 13"/>
                    <a:gd name="T18" fmla="*/ 7 w 34"/>
                    <a:gd name="T19" fmla="*/ 11 h 13"/>
                    <a:gd name="T20" fmla="*/ 8 w 34"/>
                    <a:gd name="T21" fmla="*/ 12 h 13"/>
                    <a:gd name="T22" fmla="*/ 10 w 34"/>
                    <a:gd name="T23" fmla="*/ 12 h 13"/>
                    <a:gd name="T24" fmla="*/ 12 w 34"/>
                    <a:gd name="T25" fmla="*/ 12 h 13"/>
                    <a:gd name="T26" fmla="*/ 14 w 34"/>
                    <a:gd name="T27" fmla="*/ 13 h 13"/>
                    <a:gd name="T28" fmla="*/ 17 w 34"/>
                    <a:gd name="T29" fmla="*/ 13 h 13"/>
                    <a:gd name="T30" fmla="*/ 19 w 34"/>
                    <a:gd name="T31" fmla="*/ 12 h 13"/>
                    <a:gd name="T32" fmla="*/ 21 w 34"/>
                    <a:gd name="T33" fmla="*/ 12 h 13"/>
                    <a:gd name="T34" fmla="*/ 24 w 34"/>
                    <a:gd name="T35" fmla="*/ 12 h 13"/>
                    <a:gd name="T36" fmla="*/ 26 w 34"/>
                    <a:gd name="T37" fmla="*/ 11 h 13"/>
                    <a:gd name="T38" fmla="*/ 28 w 34"/>
                    <a:gd name="T39" fmla="*/ 10 h 13"/>
                    <a:gd name="T40" fmla="*/ 30 w 34"/>
                    <a:gd name="T41" fmla="*/ 9 h 13"/>
                    <a:gd name="T42" fmla="*/ 31 w 34"/>
                    <a:gd name="T43" fmla="*/ 9 h 13"/>
                    <a:gd name="T44" fmla="*/ 31 w 34"/>
                    <a:gd name="T45" fmla="*/ 8 h 13"/>
                    <a:gd name="T46" fmla="*/ 32 w 34"/>
                    <a:gd name="T47" fmla="*/ 7 h 13"/>
                    <a:gd name="T48" fmla="*/ 33 w 34"/>
                    <a:gd name="T49" fmla="*/ 6 h 13"/>
                    <a:gd name="T50" fmla="*/ 33 w 34"/>
                    <a:gd name="T51" fmla="*/ 5 h 13"/>
                    <a:gd name="T52" fmla="*/ 34 w 34"/>
                    <a:gd name="T53" fmla="*/ 4 h 13"/>
                    <a:gd name="T54" fmla="*/ 34 w 34"/>
                    <a:gd name="T55" fmla="*/ 3 h 13"/>
                    <a:gd name="T56" fmla="*/ 34 w 34"/>
                    <a:gd name="T57" fmla="*/ 2 h 13"/>
                    <a:gd name="T58" fmla="*/ 34 w 34"/>
                    <a:gd name="T59" fmla="*/ 1 h 13"/>
                    <a:gd name="T60" fmla="*/ 34 w 34"/>
                    <a:gd name="T61" fmla="*/ 0 h 13"/>
                    <a:gd name="T62" fmla="*/ 31 w 34"/>
                    <a:gd name="T63" fmla="*/ 1 h 13"/>
                    <a:gd name="T64" fmla="*/ 28 w 34"/>
                    <a:gd name="T65" fmla="*/ 1 h 13"/>
                    <a:gd name="T66" fmla="*/ 25 w 34"/>
                    <a:gd name="T67" fmla="*/ 1 h 13"/>
                    <a:gd name="T68" fmla="*/ 22 w 34"/>
                    <a:gd name="T69" fmla="*/ 2 h 13"/>
                    <a:gd name="T70" fmla="*/ 19 w 34"/>
                    <a:gd name="T71" fmla="*/ 2 h 13"/>
                    <a:gd name="T72" fmla="*/ 15 w 34"/>
                    <a:gd name="T73" fmla="*/ 3 h 13"/>
                    <a:gd name="T74" fmla="*/ 12 w 34"/>
                    <a:gd name="T75" fmla="*/ 3 h 13"/>
                    <a:gd name="T76" fmla="*/ 8 w 34"/>
                    <a:gd name="T77" fmla="*/ 3 h 13"/>
                    <a:gd name="T78" fmla="*/ 4 w 34"/>
                    <a:gd name="T79" fmla="*/ 4 h 13"/>
                    <a:gd name="T80" fmla="*/ 0 w 34"/>
                    <a:gd name="T81" fmla="*/ 4 h 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13"/>
                    <a:gd name="T125" fmla="*/ 34 w 34"/>
                    <a:gd name="T126" fmla="*/ 13 h 1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13">
                      <a:moveTo>
                        <a:pt x="0" y="4"/>
                      </a:moveTo>
                      <a:lnTo>
                        <a:pt x="1" y="5"/>
                      </a:lnTo>
                      <a:lnTo>
                        <a:pt x="1" y="6"/>
                      </a:lnTo>
                      <a:lnTo>
                        <a:pt x="2" y="6"/>
                      </a:lnTo>
                      <a:lnTo>
                        <a:pt x="2" y="7"/>
                      </a:lnTo>
                      <a:lnTo>
                        <a:pt x="3" y="8"/>
                      </a:lnTo>
                      <a:lnTo>
                        <a:pt x="4" y="9"/>
                      </a:lnTo>
                      <a:lnTo>
                        <a:pt x="5" y="10"/>
                      </a:lnTo>
                      <a:lnTo>
                        <a:pt x="6" y="11"/>
                      </a:lnTo>
                      <a:lnTo>
                        <a:pt x="7" y="11"/>
                      </a:lnTo>
                      <a:lnTo>
                        <a:pt x="8" y="12"/>
                      </a:lnTo>
                      <a:lnTo>
                        <a:pt x="10" y="12"/>
                      </a:lnTo>
                      <a:lnTo>
                        <a:pt x="12" y="12"/>
                      </a:lnTo>
                      <a:lnTo>
                        <a:pt x="14" y="13"/>
                      </a:lnTo>
                      <a:lnTo>
                        <a:pt x="17" y="13"/>
                      </a:lnTo>
                      <a:lnTo>
                        <a:pt x="19" y="12"/>
                      </a:lnTo>
                      <a:lnTo>
                        <a:pt x="21" y="12"/>
                      </a:lnTo>
                      <a:lnTo>
                        <a:pt x="24" y="12"/>
                      </a:lnTo>
                      <a:lnTo>
                        <a:pt x="26" y="11"/>
                      </a:lnTo>
                      <a:lnTo>
                        <a:pt x="28" y="10"/>
                      </a:lnTo>
                      <a:lnTo>
                        <a:pt x="30" y="9"/>
                      </a:lnTo>
                      <a:lnTo>
                        <a:pt x="31" y="9"/>
                      </a:lnTo>
                      <a:lnTo>
                        <a:pt x="31" y="8"/>
                      </a:lnTo>
                      <a:lnTo>
                        <a:pt x="32" y="7"/>
                      </a:lnTo>
                      <a:lnTo>
                        <a:pt x="33" y="6"/>
                      </a:lnTo>
                      <a:lnTo>
                        <a:pt x="33" y="5"/>
                      </a:lnTo>
                      <a:lnTo>
                        <a:pt x="34" y="4"/>
                      </a:lnTo>
                      <a:lnTo>
                        <a:pt x="34" y="3"/>
                      </a:lnTo>
                      <a:lnTo>
                        <a:pt x="34" y="2"/>
                      </a:lnTo>
                      <a:lnTo>
                        <a:pt x="34" y="1"/>
                      </a:lnTo>
                      <a:lnTo>
                        <a:pt x="34" y="0"/>
                      </a:lnTo>
                      <a:lnTo>
                        <a:pt x="31" y="1"/>
                      </a:lnTo>
                      <a:lnTo>
                        <a:pt x="28" y="1"/>
                      </a:lnTo>
                      <a:lnTo>
                        <a:pt x="25" y="1"/>
                      </a:lnTo>
                      <a:lnTo>
                        <a:pt x="22" y="2"/>
                      </a:lnTo>
                      <a:lnTo>
                        <a:pt x="19" y="2"/>
                      </a:lnTo>
                      <a:lnTo>
                        <a:pt x="15" y="3"/>
                      </a:lnTo>
                      <a:lnTo>
                        <a:pt x="12" y="3"/>
                      </a:lnTo>
                      <a:lnTo>
                        <a:pt x="8" y="3"/>
                      </a:lnTo>
                      <a:lnTo>
                        <a:pt x="4" y="4"/>
                      </a:lnTo>
                      <a:lnTo>
                        <a:pt x="0" y="4"/>
                      </a:lnTo>
                      <a:close/>
                    </a:path>
                  </a:pathLst>
                </a:custGeom>
                <a:solidFill>
                  <a:srgbClr val="FF9080"/>
                </a:solidFill>
                <a:ln w="0">
                  <a:solidFill>
                    <a:srgbClr val="FF9080"/>
                  </a:solidFill>
                  <a:prstDash val="solid"/>
                  <a:round/>
                  <a:headEnd/>
                  <a:tailEnd/>
                </a:ln>
              </p:spPr>
              <p:txBody>
                <a:bodyPr/>
                <a:lstStyle/>
                <a:p>
                  <a:endParaRPr lang="fr-FR"/>
                </a:p>
              </p:txBody>
            </p:sp>
            <p:sp>
              <p:nvSpPr>
                <p:cNvPr id="5254" name="Freeform 132"/>
                <p:cNvSpPr>
                  <a:spLocks/>
                </p:cNvSpPr>
                <p:nvPr/>
              </p:nvSpPr>
              <p:spPr bwMode="auto">
                <a:xfrm>
                  <a:off x="1205" y="2082"/>
                  <a:ext cx="30" cy="10"/>
                </a:xfrm>
                <a:custGeom>
                  <a:avLst/>
                  <a:gdLst>
                    <a:gd name="T0" fmla="*/ 0 w 30"/>
                    <a:gd name="T1" fmla="*/ 4 h 10"/>
                    <a:gd name="T2" fmla="*/ 0 w 30"/>
                    <a:gd name="T3" fmla="*/ 4 h 10"/>
                    <a:gd name="T4" fmla="*/ 0 w 30"/>
                    <a:gd name="T5" fmla="*/ 5 h 10"/>
                    <a:gd name="T6" fmla="*/ 1 w 30"/>
                    <a:gd name="T7" fmla="*/ 6 h 10"/>
                    <a:gd name="T8" fmla="*/ 2 w 30"/>
                    <a:gd name="T9" fmla="*/ 6 h 10"/>
                    <a:gd name="T10" fmla="*/ 2 w 30"/>
                    <a:gd name="T11" fmla="*/ 7 h 10"/>
                    <a:gd name="T12" fmla="*/ 3 w 30"/>
                    <a:gd name="T13" fmla="*/ 8 h 10"/>
                    <a:gd name="T14" fmla="*/ 4 w 30"/>
                    <a:gd name="T15" fmla="*/ 8 h 10"/>
                    <a:gd name="T16" fmla="*/ 4 w 30"/>
                    <a:gd name="T17" fmla="*/ 9 h 10"/>
                    <a:gd name="T18" fmla="*/ 5 w 30"/>
                    <a:gd name="T19" fmla="*/ 9 h 10"/>
                    <a:gd name="T20" fmla="*/ 6 w 30"/>
                    <a:gd name="T21" fmla="*/ 10 h 10"/>
                    <a:gd name="T22" fmla="*/ 8 w 30"/>
                    <a:gd name="T23" fmla="*/ 10 h 10"/>
                    <a:gd name="T24" fmla="*/ 10 w 30"/>
                    <a:gd name="T25" fmla="*/ 10 h 10"/>
                    <a:gd name="T26" fmla="*/ 12 w 30"/>
                    <a:gd name="T27" fmla="*/ 10 h 10"/>
                    <a:gd name="T28" fmla="*/ 14 w 30"/>
                    <a:gd name="T29" fmla="*/ 10 h 10"/>
                    <a:gd name="T30" fmla="*/ 16 w 30"/>
                    <a:gd name="T31" fmla="*/ 10 h 10"/>
                    <a:gd name="T32" fmla="*/ 18 w 30"/>
                    <a:gd name="T33" fmla="*/ 10 h 10"/>
                    <a:gd name="T34" fmla="*/ 20 w 30"/>
                    <a:gd name="T35" fmla="*/ 10 h 10"/>
                    <a:gd name="T36" fmla="*/ 22 w 30"/>
                    <a:gd name="T37" fmla="*/ 9 h 10"/>
                    <a:gd name="T38" fmla="*/ 24 w 30"/>
                    <a:gd name="T39" fmla="*/ 8 h 10"/>
                    <a:gd name="T40" fmla="*/ 26 w 30"/>
                    <a:gd name="T41" fmla="*/ 8 h 10"/>
                    <a:gd name="T42" fmla="*/ 26 w 30"/>
                    <a:gd name="T43" fmla="*/ 7 h 10"/>
                    <a:gd name="T44" fmla="*/ 27 w 30"/>
                    <a:gd name="T45" fmla="*/ 7 h 10"/>
                    <a:gd name="T46" fmla="*/ 28 w 30"/>
                    <a:gd name="T47" fmla="*/ 6 h 10"/>
                    <a:gd name="T48" fmla="*/ 28 w 30"/>
                    <a:gd name="T49" fmla="*/ 5 h 10"/>
                    <a:gd name="T50" fmla="*/ 29 w 30"/>
                    <a:gd name="T51" fmla="*/ 4 h 10"/>
                    <a:gd name="T52" fmla="*/ 29 w 30"/>
                    <a:gd name="T53" fmla="*/ 3 h 10"/>
                    <a:gd name="T54" fmla="*/ 30 w 30"/>
                    <a:gd name="T55" fmla="*/ 2 h 10"/>
                    <a:gd name="T56" fmla="*/ 30 w 30"/>
                    <a:gd name="T57" fmla="*/ 1 h 10"/>
                    <a:gd name="T58" fmla="*/ 30 w 30"/>
                    <a:gd name="T59" fmla="*/ 1 h 10"/>
                    <a:gd name="T60" fmla="*/ 30 w 30"/>
                    <a:gd name="T61" fmla="*/ 0 h 10"/>
                    <a:gd name="T62" fmla="*/ 27 w 30"/>
                    <a:gd name="T63" fmla="*/ 0 h 10"/>
                    <a:gd name="T64" fmla="*/ 24 w 30"/>
                    <a:gd name="T65" fmla="*/ 1 h 10"/>
                    <a:gd name="T66" fmla="*/ 22 w 30"/>
                    <a:gd name="T67" fmla="*/ 1 h 10"/>
                    <a:gd name="T68" fmla="*/ 19 w 30"/>
                    <a:gd name="T69" fmla="*/ 2 h 10"/>
                    <a:gd name="T70" fmla="*/ 16 w 30"/>
                    <a:gd name="T71" fmla="*/ 2 h 10"/>
                    <a:gd name="T72" fmla="*/ 13 w 30"/>
                    <a:gd name="T73" fmla="*/ 2 h 10"/>
                    <a:gd name="T74" fmla="*/ 10 w 30"/>
                    <a:gd name="T75" fmla="*/ 3 h 10"/>
                    <a:gd name="T76" fmla="*/ 7 w 30"/>
                    <a:gd name="T77" fmla="*/ 3 h 10"/>
                    <a:gd name="T78" fmla="*/ 3 w 30"/>
                    <a:gd name="T79" fmla="*/ 3 h 10"/>
                    <a:gd name="T80" fmla="*/ 0 w 30"/>
                    <a:gd name="T81" fmla="*/ 4 h 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
                    <a:gd name="T124" fmla="*/ 0 h 10"/>
                    <a:gd name="T125" fmla="*/ 30 w 30"/>
                    <a:gd name="T126" fmla="*/ 10 h 1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 h="10">
                      <a:moveTo>
                        <a:pt x="0" y="4"/>
                      </a:moveTo>
                      <a:lnTo>
                        <a:pt x="0" y="4"/>
                      </a:lnTo>
                      <a:lnTo>
                        <a:pt x="0" y="5"/>
                      </a:lnTo>
                      <a:lnTo>
                        <a:pt x="1" y="6"/>
                      </a:lnTo>
                      <a:lnTo>
                        <a:pt x="2" y="6"/>
                      </a:lnTo>
                      <a:lnTo>
                        <a:pt x="2" y="7"/>
                      </a:lnTo>
                      <a:lnTo>
                        <a:pt x="3" y="8"/>
                      </a:lnTo>
                      <a:lnTo>
                        <a:pt x="4" y="8"/>
                      </a:lnTo>
                      <a:lnTo>
                        <a:pt x="4" y="9"/>
                      </a:lnTo>
                      <a:lnTo>
                        <a:pt x="5" y="9"/>
                      </a:lnTo>
                      <a:lnTo>
                        <a:pt x="6" y="10"/>
                      </a:lnTo>
                      <a:lnTo>
                        <a:pt x="8" y="10"/>
                      </a:lnTo>
                      <a:lnTo>
                        <a:pt x="10" y="10"/>
                      </a:lnTo>
                      <a:lnTo>
                        <a:pt x="12" y="10"/>
                      </a:lnTo>
                      <a:lnTo>
                        <a:pt x="14" y="10"/>
                      </a:lnTo>
                      <a:lnTo>
                        <a:pt x="16" y="10"/>
                      </a:lnTo>
                      <a:lnTo>
                        <a:pt x="18" y="10"/>
                      </a:lnTo>
                      <a:lnTo>
                        <a:pt x="20" y="10"/>
                      </a:lnTo>
                      <a:lnTo>
                        <a:pt x="22" y="9"/>
                      </a:lnTo>
                      <a:lnTo>
                        <a:pt x="24" y="8"/>
                      </a:lnTo>
                      <a:lnTo>
                        <a:pt x="26" y="8"/>
                      </a:lnTo>
                      <a:lnTo>
                        <a:pt x="26" y="7"/>
                      </a:lnTo>
                      <a:lnTo>
                        <a:pt x="27" y="7"/>
                      </a:lnTo>
                      <a:lnTo>
                        <a:pt x="28" y="6"/>
                      </a:lnTo>
                      <a:lnTo>
                        <a:pt x="28" y="5"/>
                      </a:lnTo>
                      <a:lnTo>
                        <a:pt x="29" y="4"/>
                      </a:lnTo>
                      <a:lnTo>
                        <a:pt x="29" y="3"/>
                      </a:lnTo>
                      <a:lnTo>
                        <a:pt x="30" y="2"/>
                      </a:lnTo>
                      <a:lnTo>
                        <a:pt x="30" y="1"/>
                      </a:lnTo>
                      <a:lnTo>
                        <a:pt x="30" y="0"/>
                      </a:lnTo>
                      <a:lnTo>
                        <a:pt x="27" y="0"/>
                      </a:lnTo>
                      <a:lnTo>
                        <a:pt x="24" y="1"/>
                      </a:lnTo>
                      <a:lnTo>
                        <a:pt x="22" y="1"/>
                      </a:lnTo>
                      <a:lnTo>
                        <a:pt x="19" y="2"/>
                      </a:lnTo>
                      <a:lnTo>
                        <a:pt x="16" y="2"/>
                      </a:lnTo>
                      <a:lnTo>
                        <a:pt x="13" y="2"/>
                      </a:lnTo>
                      <a:lnTo>
                        <a:pt x="10" y="3"/>
                      </a:lnTo>
                      <a:lnTo>
                        <a:pt x="7" y="3"/>
                      </a:lnTo>
                      <a:lnTo>
                        <a:pt x="3" y="3"/>
                      </a:lnTo>
                      <a:lnTo>
                        <a:pt x="0" y="4"/>
                      </a:lnTo>
                      <a:close/>
                    </a:path>
                  </a:pathLst>
                </a:custGeom>
                <a:solidFill>
                  <a:srgbClr val="FF9D8F"/>
                </a:solidFill>
                <a:ln w="0">
                  <a:solidFill>
                    <a:srgbClr val="FF9D8F"/>
                  </a:solidFill>
                  <a:prstDash val="solid"/>
                  <a:round/>
                  <a:headEnd/>
                  <a:tailEnd/>
                </a:ln>
              </p:spPr>
              <p:txBody>
                <a:bodyPr/>
                <a:lstStyle/>
                <a:p>
                  <a:endParaRPr lang="fr-FR"/>
                </a:p>
              </p:txBody>
            </p:sp>
            <p:sp>
              <p:nvSpPr>
                <p:cNvPr id="5255" name="Freeform 133"/>
                <p:cNvSpPr>
                  <a:spLocks/>
                </p:cNvSpPr>
                <p:nvPr/>
              </p:nvSpPr>
              <p:spPr bwMode="auto">
                <a:xfrm>
                  <a:off x="1206" y="2083"/>
                  <a:ext cx="27" cy="8"/>
                </a:xfrm>
                <a:custGeom>
                  <a:avLst/>
                  <a:gdLst>
                    <a:gd name="T0" fmla="*/ 0 w 27"/>
                    <a:gd name="T1" fmla="*/ 3 h 8"/>
                    <a:gd name="T2" fmla="*/ 1 w 27"/>
                    <a:gd name="T3" fmla="*/ 3 h 8"/>
                    <a:gd name="T4" fmla="*/ 1 w 27"/>
                    <a:gd name="T5" fmla="*/ 4 h 8"/>
                    <a:gd name="T6" fmla="*/ 1 w 27"/>
                    <a:gd name="T7" fmla="*/ 4 h 8"/>
                    <a:gd name="T8" fmla="*/ 2 w 27"/>
                    <a:gd name="T9" fmla="*/ 5 h 8"/>
                    <a:gd name="T10" fmla="*/ 2 w 27"/>
                    <a:gd name="T11" fmla="*/ 6 h 8"/>
                    <a:gd name="T12" fmla="*/ 3 w 27"/>
                    <a:gd name="T13" fmla="*/ 6 h 8"/>
                    <a:gd name="T14" fmla="*/ 3 w 27"/>
                    <a:gd name="T15" fmla="*/ 7 h 8"/>
                    <a:gd name="T16" fmla="*/ 4 w 27"/>
                    <a:gd name="T17" fmla="*/ 7 h 8"/>
                    <a:gd name="T18" fmla="*/ 5 w 27"/>
                    <a:gd name="T19" fmla="*/ 7 h 8"/>
                    <a:gd name="T20" fmla="*/ 5 w 27"/>
                    <a:gd name="T21" fmla="*/ 8 h 8"/>
                    <a:gd name="T22" fmla="*/ 7 w 27"/>
                    <a:gd name="T23" fmla="*/ 8 h 8"/>
                    <a:gd name="T24" fmla="*/ 9 w 27"/>
                    <a:gd name="T25" fmla="*/ 8 h 8"/>
                    <a:gd name="T26" fmla="*/ 11 w 27"/>
                    <a:gd name="T27" fmla="*/ 8 h 8"/>
                    <a:gd name="T28" fmla="*/ 13 w 27"/>
                    <a:gd name="T29" fmla="*/ 8 h 8"/>
                    <a:gd name="T30" fmla="*/ 14 w 27"/>
                    <a:gd name="T31" fmla="*/ 8 h 8"/>
                    <a:gd name="T32" fmla="*/ 16 w 27"/>
                    <a:gd name="T33" fmla="*/ 8 h 8"/>
                    <a:gd name="T34" fmla="*/ 18 w 27"/>
                    <a:gd name="T35" fmla="*/ 8 h 8"/>
                    <a:gd name="T36" fmla="*/ 20 w 27"/>
                    <a:gd name="T37" fmla="*/ 7 h 8"/>
                    <a:gd name="T38" fmla="*/ 21 w 27"/>
                    <a:gd name="T39" fmla="*/ 7 h 8"/>
                    <a:gd name="T40" fmla="*/ 23 w 27"/>
                    <a:gd name="T41" fmla="*/ 6 h 8"/>
                    <a:gd name="T42" fmla="*/ 23 w 27"/>
                    <a:gd name="T43" fmla="*/ 6 h 8"/>
                    <a:gd name="T44" fmla="*/ 24 w 27"/>
                    <a:gd name="T45" fmla="*/ 5 h 8"/>
                    <a:gd name="T46" fmla="*/ 25 w 27"/>
                    <a:gd name="T47" fmla="*/ 4 h 8"/>
                    <a:gd name="T48" fmla="*/ 25 w 27"/>
                    <a:gd name="T49" fmla="*/ 4 h 8"/>
                    <a:gd name="T50" fmla="*/ 26 w 27"/>
                    <a:gd name="T51" fmla="*/ 3 h 8"/>
                    <a:gd name="T52" fmla="*/ 26 w 27"/>
                    <a:gd name="T53" fmla="*/ 2 h 8"/>
                    <a:gd name="T54" fmla="*/ 26 w 27"/>
                    <a:gd name="T55" fmla="*/ 2 h 8"/>
                    <a:gd name="T56" fmla="*/ 27 w 27"/>
                    <a:gd name="T57" fmla="*/ 1 h 8"/>
                    <a:gd name="T58" fmla="*/ 27 w 27"/>
                    <a:gd name="T59" fmla="*/ 0 h 8"/>
                    <a:gd name="T60" fmla="*/ 26 w 27"/>
                    <a:gd name="T61" fmla="*/ 0 h 8"/>
                    <a:gd name="T62" fmla="*/ 24 w 27"/>
                    <a:gd name="T63" fmla="*/ 0 h 8"/>
                    <a:gd name="T64" fmla="*/ 22 w 27"/>
                    <a:gd name="T65" fmla="*/ 0 h 8"/>
                    <a:gd name="T66" fmla="*/ 19 w 27"/>
                    <a:gd name="T67" fmla="*/ 1 h 8"/>
                    <a:gd name="T68" fmla="*/ 17 w 27"/>
                    <a:gd name="T69" fmla="*/ 1 h 8"/>
                    <a:gd name="T70" fmla="*/ 15 w 27"/>
                    <a:gd name="T71" fmla="*/ 1 h 8"/>
                    <a:gd name="T72" fmla="*/ 12 w 27"/>
                    <a:gd name="T73" fmla="*/ 2 h 8"/>
                    <a:gd name="T74" fmla="*/ 9 w 27"/>
                    <a:gd name="T75" fmla="*/ 2 h 8"/>
                    <a:gd name="T76" fmla="*/ 6 w 27"/>
                    <a:gd name="T77" fmla="*/ 2 h 8"/>
                    <a:gd name="T78" fmla="*/ 3 w 27"/>
                    <a:gd name="T79" fmla="*/ 3 h 8"/>
                    <a:gd name="T80" fmla="*/ 0 w 27"/>
                    <a:gd name="T81" fmla="*/ 3 h 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
                    <a:gd name="T124" fmla="*/ 0 h 8"/>
                    <a:gd name="T125" fmla="*/ 27 w 27"/>
                    <a:gd name="T126" fmla="*/ 8 h 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 h="8">
                      <a:moveTo>
                        <a:pt x="0" y="3"/>
                      </a:moveTo>
                      <a:lnTo>
                        <a:pt x="1" y="3"/>
                      </a:lnTo>
                      <a:lnTo>
                        <a:pt x="1" y="4"/>
                      </a:lnTo>
                      <a:lnTo>
                        <a:pt x="2" y="5"/>
                      </a:lnTo>
                      <a:lnTo>
                        <a:pt x="2" y="6"/>
                      </a:lnTo>
                      <a:lnTo>
                        <a:pt x="3" y="6"/>
                      </a:lnTo>
                      <a:lnTo>
                        <a:pt x="3" y="7"/>
                      </a:lnTo>
                      <a:lnTo>
                        <a:pt x="4" y="7"/>
                      </a:lnTo>
                      <a:lnTo>
                        <a:pt x="5" y="7"/>
                      </a:lnTo>
                      <a:lnTo>
                        <a:pt x="5" y="8"/>
                      </a:lnTo>
                      <a:lnTo>
                        <a:pt x="7" y="8"/>
                      </a:lnTo>
                      <a:lnTo>
                        <a:pt x="9" y="8"/>
                      </a:lnTo>
                      <a:lnTo>
                        <a:pt x="11" y="8"/>
                      </a:lnTo>
                      <a:lnTo>
                        <a:pt x="13" y="8"/>
                      </a:lnTo>
                      <a:lnTo>
                        <a:pt x="14" y="8"/>
                      </a:lnTo>
                      <a:lnTo>
                        <a:pt x="16" y="8"/>
                      </a:lnTo>
                      <a:lnTo>
                        <a:pt x="18" y="8"/>
                      </a:lnTo>
                      <a:lnTo>
                        <a:pt x="20" y="7"/>
                      </a:lnTo>
                      <a:lnTo>
                        <a:pt x="21" y="7"/>
                      </a:lnTo>
                      <a:lnTo>
                        <a:pt x="23" y="6"/>
                      </a:lnTo>
                      <a:lnTo>
                        <a:pt x="24" y="5"/>
                      </a:lnTo>
                      <a:lnTo>
                        <a:pt x="25" y="4"/>
                      </a:lnTo>
                      <a:lnTo>
                        <a:pt x="26" y="3"/>
                      </a:lnTo>
                      <a:lnTo>
                        <a:pt x="26" y="2"/>
                      </a:lnTo>
                      <a:lnTo>
                        <a:pt x="27" y="1"/>
                      </a:lnTo>
                      <a:lnTo>
                        <a:pt x="27" y="0"/>
                      </a:lnTo>
                      <a:lnTo>
                        <a:pt x="26" y="0"/>
                      </a:lnTo>
                      <a:lnTo>
                        <a:pt x="24" y="0"/>
                      </a:lnTo>
                      <a:lnTo>
                        <a:pt x="22" y="0"/>
                      </a:lnTo>
                      <a:lnTo>
                        <a:pt x="19" y="1"/>
                      </a:lnTo>
                      <a:lnTo>
                        <a:pt x="17" y="1"/>
                      </a:lnTo>
                      <a:lnTo>
                        <a:pt x="15" y="1"/>
                      </a:lnTo>
                      <a:lnTo>
                        <a:pt x="12" y="2"/>
                      </a:lnTo>
                      <a:lnTo>
                        <a:pt x="9" y="2"/>
                      </a:lnTo>
                      <a:lnTo>
                        <a:pt x="6" y="2"/>
                      </a:lnTo>
                      <a:lnTo>
                        <a:pt x="3" y="3"/>
                      </a:lnTo>
                      <a:lnTo>
                        <a:pt x="0" y="3"/>
                      </a:lnTo>
                      <a:close/>
                    </a:path>
                  </a:pathLst>
                </a:custGeom>
                <a:solidFill>
                  <a:srgbClr val="FF9D8F"/>
                </a:solidFill>
                <a:ln w="0">
                  <a:solidFill>
                    <a:srgbClr val="FF9D8F"/>
                  </a:solidFill>
                  <a:prstDash val="solid"/>
                  <a:round/>
                  <a:headEnd/>
                  <a:tailEnd/>
                </a:ln>
              </p:spPr>
              <p:txBody>
                <a:bodyPr/>
                <a:lstStyle/>
                <a:p>
                  <a:endParaRPr lang="fr-FR"/>
                </a:p>
              </p:txBody>
            </p:sp>
            <p:sp>
              <p:nvSpPr>
                <p:cNvPr id="5256" name="Freeform 134"/>
                <p:cNvSpPr>
                  <a:spLocks/>
                </p:cNvSpPr>
                <p:nvPr/>
              </p:nvSpPr>
              <p:spPr bwMode="auto">
                <a:xfrm>
                  <a:off x="1198" y="2077"/>
                  <a:ext cx="46" cy="10"/>
                </a:xfrm>
                <a:custGeom>
                  <a:avLst/>
                  <a:gdLst>
                    <a:gd name="T0" fmla="*/ 0 w 46"/>
                    <a:gd name="T1" fmla="*/ 8 h 10"/>
                    <a:gd name="T2" fmla="*/ 1 w 46"/>
                    <a:gd name="T3" fmla="*/ 6 h 10"/>
                    <a:gd name="T4" fmla="*/ 3 w 46"/>
                    <a:gd name="T5" fmla="*/ 5 h 10"/>
                    <a:gd name="T6" fmla="*/ 5 w 46"/>
                    <a:gd name="T7" fmla="*/ 5 h 10"/>
                    <a:gd name="T8" fmla="*/ 8 w 46"/>
                    <a:gd name="T9" fmla="*/ 4 h 10"/>
                    <a:gd name="T10" fmla="*/ 11 w 46"/>
                    <a:gd name="T11" fmla="*/ 3 h 10"/>
                    <a:gd name="T12" fmla="*/ 15 w 46"/>
                    <a:gd name="T13" fmla="*/ 2 h 10"/>
                    <a:gd name="T14" fmla="*/ 17 w 46"/>
                    <a:gd name="T15" fmla="*/ 2 h 10"/>
                    <a:gd name="T16" fmla="*/ 18 w 46"/>
                    <a:gd name="T17" fmla="*/ 3 h 10"/>
                    <a:gd name="T18" fmla="*/ 19 w 46"/>
                    <a:gd name="T19" fmla="*/ 4 h 10"/>
                    <a:gd name="T20" fmla="*/ 20 w 46"/>
                    <a:gd name="T21" fmla="*/ 4 h 10"/>
                    <a:gd name="T22" fmla="*/ 21 w 46"/>
                    <a:gd name="T23" fmla="*/ 4 h 10"/>
                    <a:gd name="T24" fmla="*/ 23 w 46"/>
                    <a:gd name="T25" fmla="*/ 4 h 10"/>
                    <a:gd name="T26" fmla="*/ 24 w 46"/>
                    <a:gd name="T27" fmla="*/ 4 h 10"/>
                    <a:gd name="T28" fmla="*/ 25 w 46"/>
                    <a:gd name="T29" fmla="*/ 4 h 10"/>
                    <a:gd name="T30" fmla="*/ 26 w 46"/>
                    <a:gd name="T31" fmla="*/ 4 h 10"/>
                    <a:gd name="T32" fmla="*/ 27 w 46"/>
                    <a:gd name="T33" fmla="*/ 4 h 10"/>
                    <a:gd name="T34" fmla="*/ 28 w 46"/>
                    <a:gd name="T35" fmla="*/ 4 h 10"/>
                    <a:gd name="T36" fmla="*/ 29 w 46"/>
                    <a:gd name="T37" fmla="*/ 3 h 10"/>
                    <a:gd name="T38" fmla="*/ 30 w 46"/>
                    <a:gd name="T39" fmla="*/ 2 h 10"/>
                    <a:gd name="T40" fmla="*/ 32 w 46"/>
                    <a:gd name="T41" fmla="*/ 0 h 10"/>
                    <a:gd name="T42" fmla="*/ 34 w 46"/>
                    <a:gd name="T43" fmla="*/ 0 h 10"/>
                    <a:gd name="T44" fmla="*/ 37 w 46"/>
                    <a:gd name="T45" fmla="*/ 0 h 10"/>
                    <a:gd name="T46" fmla="*/ 38 w 46"/>
                    <a:gd name="T47" fmla="*/ 0 h 10"/>
                    <a:gd name="T48" fmla="*/ 40 w 46"/>
                    <a:gd name="T49" fmla="*/ 0 h 10"/>
                    <a:gd name="T50" fmla="*/ 41 w 46"/>
                    <a:gd name="T51" fmla="*/ 1 h 10"/>
                    <a:gd name="T52" fmla="*/ 42 w 46"/>
                    <a:gd name="T53" fmla="*/ 1 h 10"/>
                    <a:gd name="T54" fmla="*/ 44 w 46"/>
                    <a:gd name="T55" fmla="*/ 2 h 10"/>
                    <a:gd name="T56" fmla="*/ 45 w 46"/>
                    <a:gd name="T57" fmla="*/ 2 h 10"/>
                    <a:gd name="T58" fmla="*/ 46 w 46"/>
                    <a:gd name="T59" fmla="*/ 3 h 10"/>
                    <a:gd name="T60" fmla="*/ 44 w 46"/>
                    <a:gd name="T61" fmla="*/ 4 h 10"/>
                    <a:gd name="T62" fmla="*/ 41 w 46"/>
                    <a:gd name="T63" fmla="*/ 4 h 10"/>
                    <a:gd name="T64" fmla="*/ 38 w 46"/>
                    <a:gd name="T65" fmla="*/ 5 h 10"/>
                    <a:gd name="T66" fmla="*/ 35 w 46"/>
                    <a:gd name="T67" fmla="*/ 6 h 10"/>
                    <a:gd name="T68" fmla="*/ 33 w 46"/>
                    <a:gd name="T69" fmla="*/ 8 h 10"/>
                    <a:gd name="T70" fmla="*/ 31 w 46"/>
                    <a:gd name="T71" fmla="*/ 9 h 10"/>
                    <a:gd name="T72" fmla="*/ 29 w 46"/>
                    <a:gd name="T73" fmla="*/ 9 h 10"/>
                    <a:gd name="T74" fmla="*/ 27 w 46"/>
                    <a:gd name="T75" fmla="*/ 10 h 10"/>
                    <a:gd name="T76" fmla="*/ 24 w 46"/>
                    <a:gd name="T77" fmla="*/ 10 h 10"/>
                    <a:gd name="T78" fmla="*/ 22 w 46"/>
                    <a:gd name="T79" fmla="*/ 10 h 10"/>
                    <a:gd name="T80" fmla="*/ 19 w 46"/>
                    <a:gd name="T81" fmla="*/ 10 h 10"/>
                    <a:gd name="T82" fmla="*/ 17 w 46"/>
                    <a:gd name="T83" fmla="*/ 9 h 10"/>
                    <a:gd name="T84" fmla="*/ 15 w 46"/>
                    <a:gd name="T85" fmla="*/ 9 h 10"/>
                    <a:gd name="T86" fmla="*/ 12 w 46"/>
                    <a:gd name="T87" fmla="*/ 8 h 10"/>
                    <a:gd name="T88" fmla="*/ 10 w 46"/>
                    <a:gd name="T89" fmla="*/ 8 h 10"/>
                    <a:gd name="T90" fmla="*/ 7 w 46"/>
                    <a:gd name="T91" fmla="*/ 8 h 10"/>
                    <a:gd name="T92" fmla="*/ 5 w 46"/>
                    <a:gd name="T93" fmla="*/ 8 h 10"/>
                    <a:gd name="T94" fmla="*/ 4 w 46"/>
                    <a:gd name="T95" fmla="*/ 8 h 10"/>
                    <a:gd name="T96" fmla="*/ 2 w 46"/>
                    <a:gd name="T97" fmla="*/ 8 h 10"/>
                    <a:gd name="T98" fmla="*/ 0 w 46"/>
                    <a:gd name="T99" fmla="*/ 9 h 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
                    <a:gd name="T151" fmla="*/ 0 h 10"/>
                    <a:gd name="T152" fmla="*/ 46 w 46"/>
                    <a:gd name="T153" fmla="*/ 10 h 1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 h="10">
                      <a:moveTo>
                        <a:pt x="0" y="9"/>
                      </a:moveTo>
                      <a:lnTo>
                        <a:pt x="0" y="8"/>
                      </a:lnTo>
                      <a:lnTo>
                        <a:pt x="1" y="7"/>
                      </a:lnTo>
                      <a:lnTo>
                        <a:pt x="1" y="6"/>
                      </a:lnTo>
                      <a:lnTo>
                        <a:pt x="2" y="6"/>
                      </a:lnTo>
                      <a:lnTo>
                        <a:pt x="3" y="5"/>
                      </a:lnTo>
                      <a:lnTo>
                        <a:pt x="4" y="5"/>
                      </a:lnTo>
                      <a:lnTo>
                        <a:pt x="5" y="5"/>
                      </a:lnTo>
                      <a:lnTo>
                        <a:pt x="6" y="4"/>
                      </a:lnTo>
                      <a:lnTo>
                        <a:pt x="8" y="4"/>
                      </a:lnTo>
                      <a:lnTo>
                        <a:pt x="9" y="4"/>
                      </a:lnTo>
                      <a:lnTo>
                        <a:pt x="11" y="3"/>
                      </a:lnTo>
                      <a:lnTo>
                        <a:pt x="13" y="2"/>
                      </a:lnTo>
                      <a:lnTo>
                        <a:pt x="15" y="2"/>
                      </a:lnTo>
                      <a:lnTo>
                        <a:pt x="16" y="2"/>
                      </a:lnTo>
                      <a:lnTo>
                        <a:pt x="17" y="2"/>
                      </a:lnTo>
                      <a:lnTo>
                        <a:pt x="18" y="2"/>
                      </a:lnTo>
                      <a:lnTo>
                        <a:pt x="18" y="3"/>
                      </a:lnTo>
                      <a:lnTo>
                        <a:pt x="19" y="3"/>
                      </a:lnTo>
                      <a:lnTo>
                        <a:pt x="19" y="4"/>
                      </a:lnTo>
                      <a:lnTo>
                        <a:pt x="20" y="4"/>
                      </a:lnTo>
                      <a:lnTo>
                        <a:pt x="21" y="4"/>
                      </a:lnTo>
                      <a:lnTo>
                        <a:pt x="22" y="4"/>
                      </a:lnTo>
                      <a:lnTo>
                        <a:pt x="23" y="4"/>
                      </a:lnTo>
                      <a:lnTo>
                        <a:pt x="24" y="4"/>
                      </a:lnTo>
                      <a:lnTo>
                        <a:pt x="25" y="4"/>
                      </a:lnTo>
                      <a:lnTo>
                        <a:pt x="26" y="4"/>
                      </a:lnTo>
                      <a:lnTo>
                        <a:pt x="27" y="4"/>
                      </a:lnTo>
                      <a:lnTo>
                        <a:pt x="28" y="4"/>
                      </a:lnTo>
                      <a:lnTo>
                        <a:pt x="28" y="3"/>
                      </a:lnTo>
                      <a:lnTo>
                        <a:pt x="29" y="3"/>
                      </a:lnTo>
                      <a:lnTo>
                        <a:pt x="29" y="2"/>
                      </a:lnTo>
                      <a:lnTo>
                        <a:pt x="30" y="2"/>
                      </a:lnTo>
                      <a:lnTo>
                        <a:pt x="30" y="1"/>
                      </a:lnTo>
                      <a:lnTo>
                        <a:pt x="32" y="0"/>
                      </a:lnTo>
                      <a:lnTo>
                        <a:pt x="33" y="0"/>
                      </a:lnTo>
                      <a:lnTo>
                        <a:pt x="34" y="0"/>
                      </a:lnTo>
                      <a:lnTo>
                        <a:pt x="36" y="0"/>
                      </a:lnTo>
                      <a:lnTo>
                        <a:pt x="37" y="0"/>
                      </a:lnTo>
                      <a:lnTo>
                        <a:pt x="38" y="0"/>
                      </a:lnTo>
                      <a:lnTo>
                        <a:pt x="39" y="0"/>
                      </a:lnTo>
                      <a:lnTo>
                        <a:pt x="40" y="0"/>
                      </a:lnTo>
                      <a:lnTo>
                        <a:pt x="41" y="1"/>
                      </a:lnTo>
                      <a:lnTo>
                        <a:pt x="42" y="1"/>
                      </a:lnTo>
                      <a:lnTo>
                        <a:pt x="43" y="2"/>
                      </a:lnTo>
                      <a:lnTo>
                        <a:pt x="44" y="2"/>
                      </a:lnTo>
                      <a:lnTo>
                        <a:pt x="45" y="2"/>
                      </a:lnTo>
                      <a:lnTo>
                        <a:pt x="45" y="3"/>
                      </a:lnTo>
                      <a:lnTo>
                        <a:pt x="46" y="3"/>
                      </a:lnTo>
                      <a:lnTo>
                        <a:pt x="46" y="4"/>
                      </a:lnTo>
                      <a:lnTo>
                        <a:pt x="44" y="4"/>
                      </a:lnTo>
                      <a:lnTo>
                        <a:pt x="43" y="4"/>
                      </a:lnTo>
                      <a:lnTo>
                        <a:pt x="41" y="4"/>
                      </a:lnTo>
                      <a:lnTo>
                        <a:pt x="40" y="4"/>
                      </a:lnTo>
                      <a:lnTo>
                        <a:pt x="38" y="5"/>
                      </a:lnTo>
                      <a:lnTo>
                        <a:pt x="37" y="5"/>
                      </a:lnTo>
                      <a:lnTo>
                        <a:pt x="35" y="6"/>
                      </a:lnTo>
                      <a:lnTo>
                        <a:pt x="34" y="7"/>
                      </a:lnTo>
                      <a:lnTo>
                        <a:pt x="33" y="8"/>
                      </a:lnTo>
                      <a:lnTo>
                        <a:pt x="31" y="9"/>
                      </a:lnTo>
                      <a:lnTo>
                        <a:pt x="30" y="9"/>
                      </a:lnTo>
                      <a:lnTo>
                        <a:pt x="29" y="9"/>
                      </a:lnTo>
                      <a:lnTo>
                        <a:pt x="28" y="9"/>
                      </a:lnTo>
                      <a:lnTo>
                        <a:pt x="27" y="10"/>
                      </a:lnTo>
                      <a:lnTo>
                        <a:pt x="26" y="10"/>
                      </a:lnTo>
                      <a:lnTo>
                        <a:pt x="24" y="10"/>
                      </a:lnTo>
                      <a:lnTo>
                        <a:pt x="23" y="10"/>
                      </a:lnTo>
                      <a:lnTo>
                        <a:pt x="22" y="10"/>
                      </a:lnTo>
                      <a:lnTo>
                        <a:pt x="20" y="10"/>
                      </a:lnTo>
                      <a:lnTo>
                        <a:pt x="19" y="10"/>
                      </a:lnTo>
                      <a:lnTo>
                        <a:pt x="18" y="9"/>
                      </a:lnTo>
                      <a:lnTo>
                        <a:pt x="17" y="9"/>
                      </a:lnTo>
                      <a:lnTo>
                        <a:pt x="16" y="9"/>
                      </a:lnTo>
                      <a:lnTo>
                        <a:pt x="15" y="9"/>
                      </a:lnTo>
                      <a:lnTo>
                        <a:pt x="13" y="8"/>
                      </a:lnTo>
                      <a:lnTo>
                        <a:pt x="12" y="8"/>
                      </a:lnTo>
                      <a:lnTo>
                        <a:pt x="11" y="8"/>
                      </a:lnTo>
                      <a:lnTo>
                        <a:pt x="10" y="8"/>
                      </a:lnTo>
                      <a:lnTo>
                        <a:pt x="8" y="8"/>
                      </a:lnTo>
                      <a:lnTo>
                        <a:pt x="7" y="8"/>
                      </a:lnTo>
                      <a:lnTo>
                        <a:pt x="6" y="8"/>
                      </a:lnTo>
                      <a:lnTo>
                        <a:pt x="5" y="8"/>
                      </a:lnTo>
                      <a:lnTo>
                        <a:pt x="4" y="8"/>
                      </a:lnTo>
                      <a:lnTo>
                        <a:pt x="3" y="8"/>
                      </a:lnTo>
                      <a:lnTo>
                        <a:pt x="2" y="8"/>
                      </a:lnTo>
                      <a:lnTo>
                        <a:pt x="1" y="9"/>
                      </a:lnTo>
                      <a:lnTo>
                        <a:pt x="0" y="9"/>
                      </a:lnTo>
                      <a:close/>
                    </a:path>
                  </a:pathLst>
                </a:custGeom>
                <a:solidFill>
                  <a:srgbClr val="FF8270"/>
                </a:solidFill>
                <a:ln w="3175">
                  <a:solidFill>
                    <a:srgbClr val="FF7460"/>
                  </a:solidFill>
                  <a:prstDash val="solid"/>
                  <a:round/>
                  <a:headEnd/>
                  <a:tailEnd/>
                </a:ln>
              </p:spPr>
              <p:txBody>
                <a:bodyPr/>
                <a:lstStyle/>
                <a:p>
                  <a:endParaRPr lang="fr-FR"/>
                </a:p>
              </p:txBody>
            </p:sp>
            <p:sp>
              <p:nvSpPr>
                <p:cNvPr id="5257" name="Freeform 135"/>
                <p:cNvSpPr>
                  <a:spLocks/>
                </p:cNvSpPr>
                <p:nvPr/>
              </p:nvSpPr>
              <p:spPr bwMode="auto">
                <a:xfrm>
                  <a:off x="1198" y="2079"/>
                  <a:ext cx="45" cy="9"/>
                </a:xfrm>
                <a:custGeom>
                  <a:avLst/>
                  <a:gdLst>
                    <a:gd name="T0" fmla="*/ 1 w 45"/>
                    <a:gd name="T1" fmla="*/ 7 h 9"/>
                    <a:gd name="T2" fmla="*/ 2 w 45"/>
                    <a:gd name="T3" fmla="*/ 6 h 9"/>
                    <a:gd name="T4" fmla="*/ 4 w 45"/>
                    <a:gd name="T5" fmla="*/ 5 h 9"/>
                    <a:gd name="T6" fmla="*/ 6 w 45"/>
                    <a:gd name="T7" fmla="*/ 4 h 9"/>
                    <a:gd name="T8" fmla="*/ 8 w 45"/>
                    <a:gd name="T9" fmla="*/ 4 h 9"/>
                    <a:gd name="T10" fmla="*/ 10 w 45"/>
                    <a:gd name="T11" fmla="*/ 4 h 9"/>
                    <a:gd name="T12" fmla="*/ 12 w 45"/>
                    <a:gd name="T13" fmla="*/ 4 h 9"/>
                    <a:gd name="T14" fmla="*/ 14 w 45"/>
                    <a:gd name="T15" fmla="*/ 5 h 9"/>
                    <a:gd name="T16" fmla="*/ 16 w 45"/>
                    <a:gd name="T17" fmla="*/ 5 h 9"/>
                    <a:gd name="T18" fmla="*/ 18 w 45"/>
                    <a:gd name="T19" fmla="*/ 6 h 9"/>
                    <a:gd name="T20" fmla="*/ 20 w 45"/>
                    <a:gd name="T21" fmla="*/ 6 h 9"/>
                    <a:gd name="T22" fmla="*/ 22 w 45"/>
                    <a:gd name="T23" fmla="*/ 6 h 9"/>
                    <a:gd name="T24" fmla="*/ 24 w 45"/>
                    <a:gd name="T25" fmla="*/ 6 h 9"/>
                    <a:gd name="T26" fmla="*/ 26 w 45"/>
                    <a:gd name="T27" fmla="*/ 6 h 9"/>
                    <a:gd name="T28" fmla="*/ 28 w 45"/>
                    <a:gd name="T29" fmla="*/ 5 h 9"/>
                    <a:gd name="T30" fmla="*/ 30 w 45"/>
                    <a:gd name="T31" fmla="*/ 5 h 9"/>
                    <a:gd name="T32" fmla="*/ 31 w 45"/>
                    <a:gd name="T33" fmla="*/ 4 h 9"/>
                    <a:gd name="T34" fmla="*/ 33 w 45"/>
                    <a:gd name="T35" fmla="*/ 3 h 9"/>
                    <a:gd name="T36" fmla="*/ 34 w 45"/>
                    <a:gd name="T37" fmla="*/ 2 h 9"/>
                    <a:gd name="T38" fmla="*/ 36 w 45"/>
                    <a:gd name="T39" fmla="*/ 1 h 9"/>
                    <a:gd name="T40" fmla="*/ 38 w 45"/>
                    <a:gd name="T41" fmla="*/ 0 h 9"/>
                    <a:gd name="T42" fmla="*/ 39 w 45"/>
                    <a:gd name="T43" fmla="*/ 0 h 9"/>
                    <a:gd name="T44" fmla="*/ 41 w 45"/>
                    <a:gd name="T45" fmla="*/ 1 h 9"/>
                    <a:gd name="T46" fmla="*/ 43 w 45"/>
                    <a:gd name="T47" fmla="*/ 1 h 9"/>
                    <a:gd name="T48" fmla="*/ 44 w 45"/>
                    <a:gd name="T49" fmla="*/ 2 h 9"/>
                    <a:gd name="T50" fmla="*/ 45 w 45"/>
                    <a:gd name="T51" fmla="*/ 2 h 9"/>
                    <a:gd name="T52" fmla="*/ 43 w 45"/>
                    <a:gd name="T53" fmla="*/ 2 h 9"/>
                    <a:gd name="T54" fmla="*/ 42 w 45"/>
                    <a:gd name="T55" fmla="*/ 2 h 9"/>
                    <a:gd name="T56" fmla="*/ 41 w 45"/>
                    <a:gd name="T57" fmla="*/ 2 h 9"/>
                    <a:gd name="T58" fmla="*/ 39 w 45"/>
                    <a:gd name="T59" fmla="*/ 2 h 9"/>
                    <a:gd name="T60" fmla="*/ 38 w 45"/>
                    <a:gd name="T61" fmla="*/ 3 h 9"/>
                    <a:gd name="T62" fmla="*/ 36 w 45"/>
                    <a:gd name="T63" fmla="*/ 4 h 9"/>
                    <a:gd name="T64" fmla="*/ 34 w 45"/>
                    <a:gd name="T65" fmla="*/ 5 h 9"/>
                    <a:gd name="T66" fmla="*/ 32 w 45"/>
                    <a:gd name="T67" fmla="*/ 6 h 9"/>
                    <a:gd name="T68" fmla="*/ 30 w 45"/>
                    <a:gd name="T69" fmla="*/ 8 h 9"/>
                    <a:gd name="T70" fmla="*/ 28 w 45"/>
                    <a:gd name="T71" fmla="*/ 8 h 9"/>
                    <a:gd name="T72" fmla="*/ 26 w 45"/>
                    <a:gd name="T73" fmla="*/ 9 h 9"/>
                    <a:gd name="T74" fmla="*/ 24 w 45"/>
                    <a:gd name="T75" fmla="*/ 9 h 9"/>
                    <a:gd name="T76" fmla="*/ 22 w 45"/>
                    <a:gd name="T77" fmla="*/ 9 h 9"/>
                    <a:gd name="T78" fmla="*/ 20 w 45"/>
                    <a:gd name="T79" fmla="*/ 9 h 9"/>
                    <a:gd name="T80" fmla="*/ 18 w 45"/>
                    <a:gd name="T81" fmla="*/ 8 h 9"/>
                    <a:gd name="T82" fmla="*/ 16 w 45"/>
                    <a:gd name="T83" fmla="*/ 8 h 9"/>
                    <a:gd name="T84" fmla="*/ 14 w 45"/>
                    <a:gd name="T85" fmla="*/ 7 h 9"/>
                    <a:gd name="T86" fmla="*/ 11 w 45"/>
                    <a:gd name="T87" fmla="*/ 6 h 9"/>
                    <a:gd name="T88" fmla="*/ 9 w 45"/>
                    <a:gd name="T89" fmla="*/ 5 h 9"/>
                    <a:gd name="T90" fmla="*/ 7 w 45"/>
                    <a:gd name="T91" fmla="*/ 5 h 9"/>
                    <a:gd name="T92" fmla="*/ 5 w 45"/>
                    <a:gd name="T93" fmla="*/ 6 h 9"/>
                    <a:gd name="T94" fmla="*/ 4 w 45"/>
                    <a:gd name="T95" fmla="*/ 6 h 9"/>
                    <a:gd name="T96" fmla="*/ 2 w 45"/>
                    <a:gd name="T97" fmla="*/ 7 h 9"/>
                    <a:gd name="T98" fmla="*/ 1 w 45"/>
                    <a:gd name="T99" fmla="*/ 7 h 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
                    <a:gd name="T151" fmla="*/ 0 h 9"/>
                    <a:gd name="T152" fmla="*/ 45 w 45"/>
                    <a:gd name="T153" fmla="*/ 9 h 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 h="9">
                      <a:moveTo>
                        <a:pt x="0" y="7"/>
                      </a:moveTo>
                      <a:lnTo>
                        <a:pt x="1" y="7"/>
                      </a:lnTo>
                      <a:lnTo>
                        <a:pt x="2" y="6"/>
                      </a:lnTo>
                      <a:lnTo>
                        <a:pt x="3" y="5"/>
                      </a:lnTo>
                      <a:lnTo>
                        <a:pt x="4" y="5"/>
                      </a:lnTo>
                      <a:lnTo>
                        <a:pt x="5" y="5"/>
                      </a:lnTo>
                      <a:lnTo>
                        <a:pt x="6" y="4"/>
                      </a:lnTo>
                      <a:lnTo>
                        <a:pt x="7" y="4"/>
                      </a:lnTo>
                      <a:lnTo>
                        <a:pt x="8" y="4"/>
                      </a:lnTo>
                      <a:lnTo>
                        <a:pt x="9" y="4"/>
                      </a:lnTo>
                      <a:lnTo>
                        <a:pt x="10" y="4"/>
                      </a:lnTo>
                      <a:lnTo>
                        <a:pt x="11" y="4"/>
                      </a:lnTo>
                      <a:lnTo>
                        <a:pt x="12" y="4"/>
                      </a:lnTo>
                      <a:lnTo>
                        <a:pt x="13" y="4"/>
                      </a:lnTo>
                      <a:lnTo>
                        <a:pt x="14" y="5"/>
                      </a:lnTo>
                      <a:lnTo>
                        <a:pt x="15" y="5"/>
                      </a:lnTo>
                      <a:lnTo>
                        <a:pt x="16" y="5"/>
                      </a:lnTo>
                      <a:lnTo>
                        <a:pt x="17" y="6"/>
                      </a:lnTo>
                      <a:lnTo>
                        <a:pt x="18" y="6"/>
                      </a:lnTo>
                      <a:lnTo>
                        <a:pt x="19" y="6"/>
                      </a:lnTo>
                      <a:lnTo>
                        <a:pt x="20" y="6"/>
                      </a:lnTo>
                      <a:lnTo>
                        <a:pt x="21" y="6"/>
                      </a:lnTo>
                      <a:lnTo>
                        <a:pt x="22" y="6"/>
                      </a:lnTo>
                      <a:lnTo>
                        <a:pt x="23" y="6"/>
                      </a:lnTo>
                      <a:lnTo>
                        <a:pt x="24" y="6"/>
                      </a:lnTo>
                      <a:lnTo>
                        <a:pt x="25" y="6"/>
                      </a:lnTo>
                      <a:lnTo>
                        <a:pt x="26" y="6"/>
                      </a:lnTo>
                      <a:lnTo>
                        <a:pt x="27" y="6"/>
                      </a:lnTo>
                      <a:lnTo>
                        <a:pt x="28" y="5"/>
                      </a:lnTo>
                      <a:lnTo>
                        <a:pt x="29" y="5"/>
                      </a:lnTo>
                      <a:lnTo>
                        <a:pt x="30" y="5"/>
                      </a:lnTo>
                      <a:lnTo>
                        <a:pt x="31" y="4"/>
                      </a:lnTo>
                      <a:lnTo>
                        <a:pt x="32" y="3"/>
                      </a:lnTo>
                      <a:lnTo>
                        <a:pt x="33" y="3"/>
                      </a:lnTo>
                      <a:lnTo>
                        <a:pt x="34" y="2"/>
                      </a:lnTo>
                      <a:lnTo>
                        <a:pt x="35" y="1"/>
                      </a:lnTo>
                      <a:lnTo>
                        <a:pt x="36" y="1"/>
                      </a:lnTo>
                      <a:lnTo>
                        <a:pt x="37" y="1"/>
                      </a:lnTo>
                      <a:lnTo>
                        <a:pt x="38" y="0"/>
                      </a:lnTo>
                      <a:lnTo>
                        <a:pt x="39" y="0"/>
                      </a:lnTo>
                      <a:lnTo>
                        <a:pt x="40" y="1"/>
                      </a:lnTo>
                      <a:lnTo>
                        <a:pt x="41" y="1"/>
                      </a:lnTo>
                      <a:lnTo>
                        <a:pt x="42" y="1"/>
                      </a:lnTo>
                      <a:lnTo>
                        <a:pt x="43" y="1"/>
                      </a:lnTo>
                      <a:lnTo>
                        <a:pt x="44" y="1"/>
                      </a:lnTo>
                      <a:lnTo>
                        <a:pt x="44" y="2"/>
                      </a:lnTo>
                      <a:lnTo>
                        <a:pt x="45" y="2"/>
                      </a:lnTo>
                      <a:lnTo>
                        <a:pt x="44" y="2"/>
                      </a:lnTo>
                      <a:lnTo>
                        <a:pt x="43" y="2"/>
                      </a:lnTo>
                      <a:lnTo>
                        <a:pt x="42" y="2"/>
                      </a:lnTo>
                      <a:lnTo>
                        <a:pt x="41" y="2"/>
                      </a:lnTo>
                      <a:lnTo>
                        <a:pt x="40" y="2"/>
                      </a:lnTo>
                      <a:lnTo>
                        <a:pt x="39" y="2"/>
                      </a:lnTo>
                      <a:lnTo>
                        <a:pt x="38" y="3"/>
                      </a:lnTo>
                      <a:lnTo>
                        <a:pt x="37" y="3"/>
                      </a:lnTo>
                      <a:lnTo>
                        <a:pt x="36" y="4"/>
                      </a:lnTo>
                      <a:lnTo>
                        <a:pt x="35" y="4"/>
                      </a:lnTo>
                      <a:lnTo>
                        <a:pt x="34" y="5"/>
                      </a:lnTo>
                      <a:lnTo>
                        <a:pt x="33" y="6"/>
                      </a:lnTo>
                      <a:lnTo>
                        <a:pt x="32" y="6"/>
                      </a:lnTo>
                      <a:lnTo>
                        <a:pt x="31" y="7"/>
                      </a:lnTo>
                      <a:lnTo>
                        <a:pt x="30" y="8"/>
                      </a:lnTo>
                      <a:lnTo>
                        <a:pt x="29" y="8"/>
                      </a:lnTo>
                      <a:lnTo>
                        <a:pt x="28" y="8"/>
                      </a:lnTo>
                      <a:lnTo>
                        <a:pt x="27" y="9"/>
                      </a:lnTo>
                      <a:lnTo>
                        <a:pt x="26" y="9"/>
                      </a:lnTo>
                      <a:lnTo>
                        <a:pt x="25" y="9"/>
                      </a:lnTo>
                      <a:lnTo>
                        <a:pt x="24" y="9"/>
                      </a:lnTo>
                      <a:lnTo>
                        <a:pt x="23" y="9"/>
                      </a:lnTo>
                      <a:lnTo>
                        <a:pt x="22" y="9"/>
                      </a:lnTo>
                      <a:lnTo>
                        <a:pt x="21" y="9"/>
                      </a:lnTo>
                      <a:lnTo>
                        <a:pt x="20" y="9"/>
                      </a:lnTo>
                      <a:lnTo>
                        <a:pt x="19" y="8"/>
                      </a:lnTo>
                      <a:lnTo>
                        <a:pt x="18" y="8"/>
                      </a:lnTo>
                      <a:lnTo>
                        <a:pt x="17" y="8"/>
                      </a:lnTo>
                      <a:lnTo>
                        <a:pt x="16" y="8"/>
                      </a:lnTo>
                      <a:lnTo>
                        <a:pt x="15" y="7"/>
                      </a:lnTo>
                      <a:lnTo>
                        <a:pt x="14" y="7"/>
                      </a:lnTo>
                      <a:lnTo>
                        <a:pt x="12" y="6"/>
                      </a:lnTo>
                      <a:lnTo>
                        <a:pt x="11" y="6"/>
                      </a:lnTo>
                      <a:lnTo>
                        <a:pt x="10" y="6"/>
                      </a:lnTo>
                      <a:lnTo>
                        <a:pt x="9" y="5"/>
                      </a:lnTo>
                      <a:lnTo>
                        <a:pt x="8" y="5"/>
                      </a:lnTo>
                      <a:lnTo>
                        <a:pt x="7" y="5"/>
                      </a:lnTo>
                      <a:lnTo>
                        <a:pt x="6" y="5"/>
                      </a:lnTo>
                      <a:lnTo>
                        <a:pt x="5" y="6"/>
                      </a:lnTo>
                      <a:lnTo>
                        <a:pt x="4" y="6"/>
                      </a:lnTo>
                      <a:lnTo>
                        <a:pt x="3" y="6"/>
                      </a:lnTo>
                      <a:lnTo>
                        <a:pt x="2" y="7"/>
                      </a:lnTo>
                      <a:lnTo>
                        <a:pt x="1" y="7"/>
                      </a:lnTo>
                      <a:lnTo>
                        <a:pt x="0" y="7"/>
                      </a:lnTo>
                      <a:close/>
                    </a:path>
                  </a:pathLst>
                </a:custGeom>
                <a:solidFill>
                  <a:srgbClr val="FF6650"/>
                </a:solidFill>
                <a:ln w="0">
                  <a:solidFill>
                    <a:srgbClr val="FF6650"/>
                  </a:solidFill>
                  <a:prstDash val="solid"/>
                  <a:round/>
                  <a:headEnd/>
                  <a:tailEnd/>
                </a:ln>
              </p:spPr>
              <p:txBody>
                <a:bodyPr/>
                <a:lstStyle/>
                <a:p>
                  <a:endParaRPr lang="fr-FR"/>
                </a:p>
              </p:txBody>
            </p:sp>
            <p:sp>
              <p:nvSpPr>
                <p:cNvPr id="5258" name="Freeform 136"/>
                <p:cNvSpPr>
                  <a:spLocks/>
                </p:cNvSpPr>
                <p:nvPr/>
              </p:nvSpPr>
              <p:spPr bwMode="auto">
                <a:xfrm>
                  <a:off x="1182" y="2041"/>
                  <a:ext cx="21" cy="35"/>
                </a:xfrm>
                <a:custGeom>
                  <a:avLst/>
                  <a:gdLst>
                    <a:gd name="T0" fmla="*/ 21 w 21"/>
                    <a:gd name="T1" fmla="*/ 0 h 35"/>
                    <a:gd name="T2" fmla="*/ 19 w 21"/>
                    <a:gd name="T3" fmla="*/ 1 h 35"/>
                    <a:gd name="T4" fmla="*/ 18 w 21"/>
                    <a:gd name="T5" fmla="*/ 2 h 35"/>
                    <a:gd name="T6" fmla="*/ 16 w 21"/>
                    <a:gd name="T7" fmla="*/ 3 h 35"/>
                    <a:gd name="T8" fmla="*/ 15 w 21"/>
                    <a:gd name="T9" fmla="*/ 5 h 35"/>
                    <a:gd name="T10" fmla="*/ 13 w 21"/>
                    <a:gd name="T11" fmla="*/ 6 h 35"/>
                    <a:gd name="T12" fmla="*/ 12 w 21"/>
                    <a:gd name="T13" fmla="*/ 7 h 35"/>
                    <a:gd name="T14" fmla="*/ 11 w 21"/>
                    <a:gd name="T15" fmla="*/ 8 h 35"/>
                    <a:gd name="T16" fmla="*/ 9 w 21"/>
                    <a:gd name="T17" fmla="*/ 9 h 35"/>
                    <a:gd name="T18" fmla="*/ 8 w 21"/>
                    <a:gd name="T19" fmla="*/ 11 h 35"/>
                    <a:gd name="T20" fmla="*/ 8 w 21"/>
                    <a:gd name="T21" fmla="*/ 12 h 35"/>
                    <a:gd name="T22" fmla="*/ 7 w 21"/>
                    <a:gd name="T23" fmla="*/ 14 h 35"/>
                    <a:gd name="T24" fmla="*/ 7 w 21"/>
                    <a:gd name="T25" fmla="*/ 15 h 35"/>
                    <a:gd name="T26" fmla="*/ 7 w 21"/>
                    <a:gd name="T27" fmla="*/ 16 h 35"/>
                    <a:gd name="T28" fmla="*/ 7 w 21"/>
                    <a:gd name="T29" fmla="*/ 18 h 35"/>
                    <a:gd name="T30" fmla="*/ 7 w 21"/>
                    <a:gd name="T31" fmla="*/ 19 h 35"/>
                    <a:gd name="T32" fmla="*/ 7 w 21"/>
                    <a:gd name="T33" fmla="*/ 21 h 35"/>
                    <a:gd name="T34" fmla="*/ 7 w 21"/>
                    <a:gd name="T35" fmla="*/ 22 h 35"/>
                    <a:gd name="T36" fmla="*/ 8 w 21"/>
                    <a:gd name="T37" fmla="*/ 23 h 35"/>
                    <a:gd name="T38" fmla="*/ 8 w 21"/>
                    <a:gd name="T39" fmla="*/ 25 h 35"/>
                    <a:gd name="T40" fmla="*/ 7 w 21"/>
                    <a:gd name="T41" fmla="*/ 26 h 35"/>
                    <a:gd name="T42" fmla="*/ 7 w 21"/>
                    <a:gd name="T43" fmla="*/ 27 h 35"/>
                    <a:gd name="T44" fmla="*/ 6 w 21"/>
                    <a:gd name="T45" fmla="*/ 28 h 35"/>
                    <a:gd name="T46" fmla="*/ 5 w 21"/>
                    <a:gd name="T47" fmla="*/ 29 h 35"/>
                    <a:gd name="T48" fmla="*/ 5 w 21"/>
                    <a:gd name="T49" fmla="*/ 30 h 35"/>
                    <a:gd name="T50" fmla="*/ 4 w 21"/>
                    <a:gd name="T51" fmla="*/ 31 h 35"/>
                    <a:gd name="T52" fmla="*/ 3 w 21"/>
                    <a:gd name="T53" fmla="*/ 32 h 35"/>
                    <a:gd name="T54" fmla="*/ 2 w 21"/>
                    <a:gd name="T55" fmla="*/ 33 h 35"/>
                    <a:gd name="T56" fmla="*/ 1 w 21"/>
                    <a:gd name="T57" fmla="*/ 33 h 35"/>
                    <a:gd name="T58" fmla="*/ 1 w 21"/>
                    <a:gd name="T59" fmla="*/ 34 h 35"/>
                    <a:gd name="T60" fmla="*/ 0 w 21"/>
                    <a:gd name="T61" fmla="*/ 35 h 3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1"/>
                    <a:gd name="T94" fmla="*/ 0 h 35"/>
                    <a:gd name="T95" fmla="*/ 21 w 21"/>
                    <a:gd name="T96" fmla="*/ 35 h 3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1" h="35">
                      <a:moveTo>
                        <a:pt x="21" y="0"/>
                      </a:moveTo>
                      <a:lnTo>
                        <a:pt x="19" y="1"/>
                      </a:lnTo>
                      <a:lnTo>
                        <a:pt x="18" y="2"/>
                      </a:lnTo>
                      <a:lnTo>
                        <a:pt x="16" y="3"/>
                      </a:lnTo>
                      <a:lnTo>
                        <a:pt x="15" y="5"/>
                      </a:lnTo>
                      <a:lnTo>
                        <a:pt x="13" y="6"/>
                      </a:lnTo>
                      <a:lnTo>
                        <a:pt x="12" y="7"/>
                      </a:lnTo>
                      <a:lnTo>
                        <a:pt x="11" y="8"/>
                      </a:lnTo>
                      <a:lnTo>
                        <a:pt x="9" y="9"/>
                      </a:lnTo>
                      <a:lnTo>
                        <a:pt x="8" y="11"/>
                      </a:lnTo>
                      <a:lnTo>
                        <a:pt x="8" y="12"/>
                      </a:lnTo>
                      <a:lnTo>
                        <a:pt x="7" y="14"/>
                      </a:lnTo>
                      <a:lnTo>
                        <a:pt x="7" y="15"/>
                      </a:lnTo>
                      <a:lnTo>
                        <a:pt x="7" y="16"/>
                      </a:lnTo>
                      <a:lnTo>
                        <a:pt x="7" y="18"/>
                      </a:lnTo>
                      <a:lnTo>
                        <a:pt x="7" y="19"/>
                      </a:lnTo>
                      <a:lnTo>
                        <a:pt x="7" y="21"/>
                      </a:lnTo>
                      <a:lnTo>
                        <a:pt x="7" y="22"/>
                      </a:lnTo>
                      <a:lnTo>
                        <a:pt x="8" y="23"/>
                      </a:lnTo>
                      <a:lnTo>
                        <a:pt x="8" y="25"/>
                      </a:lnTo>
                      <a:lnTo>
                        <a:pt x="7" y="26"/>
                      </a:lnTo>
                      <a:lnTo>
                        <a:pt x="7" y="27"/>
                      </a:lnTo>
                      <a:lnTo>
                        <a:pt x="6" y="28"/>
                      </a:lnTo>
                      <a:lnTo>
                        <a:pt x="5" y="29"/>
                      </a:lnTo>
                      <a:lnTo>
                        <a:pt x="5" y="30"/>
                      </a:lnTo>
                      <a:lnTo>
                        <a:pt x="4" y="31"/>
                      </a:lnTo>
                      <a:lnTo>
                        <a:pt x="3" y="32"/>
                      </a:lnTo>
                      <a:lnTo>
                        <a:pt x="2" y="33"/>
                      </a:lnTo>
                      <a:lnTo>
                        <a:pt x="1" y="33"/>
                      </a:lnTo>
                      <a:lnTo>
                        <a:pt x="1" y="34"/>
                      </a:lnTo>
                      <a:lnTo>
                        <a:pt x="0" y="35"/>
                      </a:lnTo>
                    </a:path>
                  </a:pathLst>
                </a:custGeom>
                <a:noFill/>
                <a:ln w="1588">
                  <a:solidFill>
                    <a:srgbClr val="FFB9AF"/>
                  </a:solidFill>
                  <a:prstDash val="solid"/>
                  <a:round/>
                  <a:headEnd/>
                  <a:tailEnd/>
                </a:ln>
              </p:spPr>
              <p:txBody>
                <a:bodyPr/>
                <a:lstStyle/>
                <a:p>
                  <a:endParaRPr lang="fr-FR"/>
                </a:p>
              </p:txBody>
            </p:sp>
            <p:sp>
              <p:nvSpPr>
                <p:cNvPr id="5259" name="Freeform 137"/>
                <p:cNvSpPr>
                  <a:spLocks/>
                </p:cNvSpPr>
                <p:nvPr/>
              </p:nvSpPr>
              <p:spPr bwMode="auto">
                <a:xfrm>
                  <a:off x="1226" y="2036"/>
                  <a:ext cx="29" cy="30"/>
                </a:xfrm>
                <a:custGeom>
                  <a:avLst/>
                  <a:gdLst>
                    <a:gd name="T0" fmla="*/ 0 w 29"/>
                    <a:gd name="T1" fmla="*/ 0 h 30"/>
                    <a:gd name="T2" fmla="*/ 2 w 29"/>
                    <a:gd name="T3" fmla="*/ 1 h 30"/>
                    <a:gd name="T4" fmla="*/ 4 w 29"/>
                    <a:gd name="T5" fmla="*/ 2 h 30"/>
                    <a:gd name="T6" fmla="*/ 5 w 29"/>
                    <a:gd name="T7" fmla="*/ 3 h 30"/>
                    <a:gd name="T8" fmla="*/ 7 w 29"/>
                    <a:gd name="T9" fmla="*/ 4 h 30"/>
                    <a:gd name="T10" fmla="*/ 9 w 29"/>
                    <a:gd name="T11" fmla="*/ 4 h 30"/>
                    <a:gd name="T12" fmla="*/ 11 w 29"/>
                    <a:gd name="T13" fmla="*/ 5 h 30"/>
                    <a:gd name="T14" fmla="*/ 12 w 29"/>
                    <a:gd name="T15" fmla="*/ 6 h 30"/>
                    <a:gd name="T16" fmla="*/ 14 w 29"/>
                    <a:gd name="T17" fmla="*/ 7 h 30"/>
                    <a:gd name="T18" fmla="*/ 15 w 29"/>
                    <a:gd name="T19" fmla="*/ 8 h 30"/>
                    <a:gd name="T20" fmla="*/ 16 w 29"/>
                    <a:gd name="T21" fmla="*/ 9 h 30"/>
                    <a:gd name="T22" fmla="*/ 17 w 29"/>
                    <a:gd name="T23" fmla="*/ 11 h 30"/>
                    <a:gd name="T24" fmla="*/ 18 w 29"/>
                    <a:gd name="T25" fmla="*/ 12 h 30"/>
                    <a:gd name="T26" fmla="*/ 18 w 29"/>
                    <a:gd name="T27" fmla="*/ 13 h 30"/>
                    <a:gd name="T28" fmla="*/ 18 w 29"/>
                    <a:gd name="T29" fmla="*/ 15 h 30"/>
                    <a:gd name="T30" fmla="*/ 18 w 29"/>
                    <a:gd name="T31" fmla="*/ 16 h 30"/>
                    <a:gd name="T32" fmla="*/ 18 w 29"/>
                    <a:gd name="T33" fmla="*/ 18 h 30"/>
                    <a:gd name="T34" fmla="*/ 19 w 29"/>
                    <a:gd name="T35" fmla="*/ 19 h 30"/>
                    <a:gd name="T36" fmla="*/ 19 w 29"/>
                    <a:gd name="T37" fmla="*/ 20 h 30"/>
                    <a:gd name="T38" fmla="*/ 19 w 29"/>
                    <a:gd name="T39" fmla="*/ 22 h 30"/>
                    <a:gd name="T40" fmla="*/ 20 w 29"/>
                    <a:gd name="T41" fmla="*/ 23 h 30"/>
                    <a:gd name="T42" fmla="*/ 20 w 29"/>
                    <a:gd name="T43" fmla="*/ 24 h 30"/>
                    <a:gd name="T44" fmla="*/ 21 w 29"/>
                    <a:gd name="T45" fmla="*/ 25 h 30"/>
                    <a:gd name="T46" fmla="*/ 22 w 29"/>
                    <a:gd name="T47" fmla="*/ 25 h 30"/>
                    <a:gd name="T48" fmla="*/ 23 w 29"/>
                    <a:gd name="T49" fmla="*/ 26 h 30"/>
                    <a:gd name="T50" fmla="*/ 24 w 29"/>
                    <a:gd name="T51" fmla="*/ 27 h 30"/>
                    <a:gd name="T52" fmla="*/ 25 w 29"/>
                    <a:gd name="T53" fmla="*/ 27 h 30"/>
                    <a:gd name="T54" fmla="*/ 26 w 29"/>
                    <a:gd name="T55" fmla="*/ 28 h 30"/>
                    <a:gd name="T56" fmla="*/ 27 w 29"/>
                    <a:gd name="T57" fmla="*/ 29 h 30"/>
                    <a:gd name="T58" fmla="*/ 28 w 29"/>
                    <a:gd name="T59" fmla="*/ 29 h 30"/>
                    <a:gd name="T60" fmla="*/ 29 w 29"/>
                    <a:gd name="T61" fmla="*/ 30 h 3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9"/>
                    <a:gd name="T94" fmla="*/ 0 h 30"/>
                    <a:gd name="T95" fmla="*/ 29 w 29"/>
                    <a:gd name="T96" fmla="*/ 30 h 3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9" h="30">
                      <a:moveTo>
                        <a:pt x="0" y="0"/>
                      </a:moveTo>
                      <a:lnTo>
                        <a:pt x="2" y="1"/>
                      </a:lnTo>
                      <a:lnTo>
                        <a:pt x="4" y="2"/>
                      </a:lnTo>
                      <a:lnTo>
                        <a:pt x="5" y="3"/>
                      </a:lnTo>
                      <a:lnTo>
                        <a:pt x="7" y="4"/>
                      </a:lnTo>
                      <a:lnTo>
                        <a:pt x="9" y="4"/>
                      </a:lnTo>
                      <a:lnTo>
                        <a:pt x="11" y="5"/>
                      </a:lnTo>
                      <a:lnTo>
                        <a:pt x="12" y="6"/>
                      </a:lnTo>
                      <a:lnTo>
                        <a:pt x="14" y="7"/>
                      </a:lnTo>
                      <a:lnTo>
                        <a:pt x="15" y="8"/>
                      </a:lnTo>
                      <a:lnTo>
                        <a:pt x="16" y="9"/>
                      </a:lnTo>
                      <a:lnTo>
                        <a:pt x="17" y="11"/>
                      </a:lnTo>
                      <a:lnTo>
                        <a:pt x="18" y="12"/>
                      </a:lnTo>
                      <a:lnTo>
                        <a:pt x="18" y="13"/>
                      </a:lnTo>
                      <a:lnTo>
                        <a:pt x="18" y="15"/>
                      </a:lnTo>
                      <a:lnTo>
                        <a:pt x="18" y="16"/>
                      </a:lnTo>
                      <a:lnTo>
                        <a:pt x="18" y="18"/>
                      </a:lnTo>
                      <a:lnTo>
                        <a:pt x="19" y="19"/>
                      </a:lnTo>
                      <a:lnTo>
                        <a:pt x="19" y="20"/>
                      </a:lnTo>
                      <a:lnTo>
                        <a:pt x="19" y="22"/>
                      </a:lnTo>
                      <a:lnTo>
                        <a:pt x="20" y="23"/>
                      </a:lnTo>
                      <a:lnTo>
                        <a:pt x="20" y="24"/>
                      </a:lnTo>
                      <a:lnTo>
                        <a:pt x="21" y="25"/>
                      </a:lnTo>
                      <a:lnTo>
                        <a:pt x="22" y="25"/>
                      </a:lnTo>
                      <a:lnTo>
                        <a:pt x="23" y="26"/>
                      </a:lnTo>
                      <a:lnTo>
                        <a:pt x="24" y="27"/>
                      </a:lnTo>
                      <a:lnTo>
                        <a:pt x="25" y="27"/>
                      </a:lnTo>
                      <a:lnTo>
                        <a:pt x="26" y="28"/>
                      </a:lnTo>
                      <a:lnTo>
                        <a:pt x="27" y="29"/>
                      </a:lnTo>
                      <a:lnTo>
                        <a:pt x="28" y="29"/>
                      </a:lnTo>
                      <a:lnTo>
                        <a:pt x="29" y="30"/>
                      </a:lnTo>
                    </a:path>
                  </a:pathLst>
                </a:custGeom>
                <a:noFill/>
                <a:ln w="1588">
                  <a:solidFill>
                    <a:srgbClr val="FFB9AF"/>
                  </a:solidFill>
                  <a:prstDash val="solid"/>
                  <a:round/>
                  <a:headEnd/>
                  <a:tailEnd/>
                </a:ln>
              </p:spPr>
              <p:txBody>
                <a:bodyPr/>
                <a:lstStyle/>
                <a:p>
                  <a:endParaRPr lang="fr-FR"/>
                </a:p>
              </p:txBody>
            </p:sp>
            <p:sp>
              <p:nvSpPr>
                <p:cNvPr id="5260" name="Freeform 138"/>
                <p:cNvSpPr>
                  <a:spLocks/>
                </p:cNvSpPr>
                <p:nvPr/>
              </p:nvSpPr>
              <p:spPr bwMode="auto">
                <a:xfrm>
                  <a:off x="1167" y="2057"/>
                  <a:ext cx="101" cy="26"/>
                </a:xfrm>
                <a:custGeom>
                  <a:avLst/>
                  <a:gdLst>
                    <a:gd name="T0" fmla="*/ 68 w 101"/>
                    <a:gd name="T1" fmla="*/ 1 h 26"/>
                    <a:gd name="T2" fmla="*/ 74 w 101"/>
                    <a:gd name="T3" fmla="*/ 2 h 26"/>
                    <a:gd name="T4" fmla="*/ 78 w 101"/>
                    <a:gd name="T5" fmla="*/ 3 h 26"/>
                    <a:gd name="T6" fmla="*/ 83 w 101"/>
                    <a:gd name="T7" fmla="*/ 5 h 26"/>
                    <a:gd name="T8" fmla="*/ 87 w 101"/>
                    <a:gd name="T9" fmla="*/ 6 h 26"/>
                    <a:gd name="T10" fmla="*/ 91 w 101"/>
                    <a:gd name="T11" fmla="*/ 8 h 26"/>
                    <a:gd name="T12" fmla="*/ 96 w 101"/>
                    <a:gd name="T13" fmla="*/ 9 h 26"/>
                    <a:gd name="T14" fmla="*/ 101 w 101"/>
                    <a:gd name="T15" fmla="*/ 9 h 26"/>
                    <a:gd name="T16" fmla="*/ 97 w 101"/>
                    <a:gd name="T17" fmla="*/ 11 h 26"/>
                    <a:gd name="T18" fmla="*/ 92 w 101"/>
                    <a:gd name="T19" fmla="*/ 13 h 26"/>
                    <a:gd name="T20" fmla="*/ 88 w 101"/>
                    <a:gd name="T21" fmla="*/ 13 h 26"/>
                    <a:gd name="T22" fmla="*/ 86 w 101"/>
                    <a:gd name="T23" fmla="*/ 12 h 26"/>
                    <a:gd name="T24" fmla="*/ 85 w 101"/>
                    <a:gd name="T25" fmla="*/ 13 h 26"/>
                    <a:gd name="T26" fmla="*/ 87 w 101"/>
                    <a:gd name="T27" fmla="*/ 14 h 26"/>
                    <a:gd name="T28" fmla="*/ 88 w 101"/>
                    <a:gd name="T29" fmla="*/ 15 h 26"/>
                    <a:gd name="T30" fmla="*/ 87 w 101"/>
                    <a:gd name="T31" fmla="*/ 15 h 26"/>
                    <a:gd name="T32" fmla="*/ 79 w 101"/>
                    <a:gd name="T33" fmla="*/ 15 h 26"/>
                    <a:gd name="T34" fmla="*/ 74 w 101"/>
                    <a:gd name="T35" fmla="*/ 14 h 26"/>
                    <a:gd name="T36" fmla="*/ 76 w 101"/>
                    <a:gd name="T37" fmla="*/ 18 h 26"/>
                    <a:gd name="T38" fmla="*/ 71 w 101"/>
                    <a:gd name="T39" fmla="*/ 19 h 26"/>
                    <a:gd name="T40" fmla="*/ 68 w 101"/>
                    <a:gd name="T41" fmla="*/ 19 h 26"/>
                    <a:gd name="T42" fmla="*/ 64 w 101"/>
                    <a:gd name="T43" fmla="*/ 19 h 26"/>
                    <a:gd name="T44" fmla="*/ 62 w 101"/>
                    <a:gd name="T45" fmla="*/ 19 h 26"/>
                    <a:gd name="T46" fmla="*/ 63 w 101"/>
                    <a:gd name="T47" fmla="*/ 20 h 26"/>
                    <a:gd name="T48" fmla="*/ 64 w 101"/>
                    <a:gd name="T49" fmla="*/ 21 h 26"/>
                    <a:gd name="T50" fmla="*/ 62 w 101"/>
                    <a:gd name="T51" fmla="*/ 21 h 26"/>
                    <a:gd name="T52" fmla="*/ 57 w 101"/>
                    <a:gd name="T53" fmla="*/ 21 h 26"/>
                    <a:gd name="T54" fmla="*/ 53 w 101"/>
                    <a:gd name="T55" fmla="*/ 22 h 26"/>
                    <a:gd name="T56" fmla="*/ 48 w 101"/>
                    <a:gd name="T57" fmla="*/ 24 h 26"/>
                    <a:gd name="T58" fmla="*/ 43 w 101"/>
                    <a:gd name="T59" fmla="*/ 25 h 26"/>
                    <a:gd name="T60" fmla="*/ 42 w 101"/>
                    <a:gd name="T61" fmla="*/ 24 h 26"/>
                    <a:gd name="T62" fmla="*/ 43 w 101"/>
                    <a:gd name="T63" fmla="*/ 22 h 26"/>
                    <a:gd name="T64" fmla="*/ 41 w 101"/>
                    <a:gd name="T65" fmla="*/ 22 h 26"/>
                    <a:gd name="T66" fmla="*/ 32 w 101"/>
                    <a:gd name="T67" fmla="*/ 24 h 26"/>
                    <a:gd name="T68" fmla="*/ 25 w 101"/>
                    <a:gd name="T69" fmla="*/ 24 h 26"/>
                    <a:gd name="T70" fmla="*/ 26 w 101"/>
                    <a:gd name="T71" fmla="*/ 23 h 26"/>
                    <a:gd name="T72" fmla="*/ 28 w 101"/>
                    <a:gd name="T73" fmla="*/ 22 h 26"/>
                    <a:gd name="T74" fmla="*/ 29 w 101"/>
                    <a:gd name="T75" fmla="*/ 21 h 26"/>
                    <a:gd name="T76" fmla="*/ 24 w 101"/>
                    <a:gd name="T77" fmla="*/ 23 h 26"/>
                    <a:gd name="T78" fmla="*/ 19 w 101"/>
                    <a:gd name="T79" fmla="*/ 23 h 26"/>
                    <a:gd name="T80" fmla="*/ 19 w 101"/>
                    <a:gd name="T81" fmla="*/ 23 h 26"/>
                    <a:gd name="T82" fmla="*/ 20 w 101"/>
                    <a:gd name="T83" fmla="*/ 22 h 26"/>
                    <a:gd name="T84" fmla="*/ 19 w 101"/>
                    <a:gd name="T85" fmla="*/ 22 h 26"/>
                    <a:gd name="T86" fmla="*/ 10 w 101"/>
                    <a:gd name="T87" fmla="*/ 21 h 26"/>
                    <a:gd name="T88" fmla="*/ 2 w 101"/>
                    <a:gd name="T89" fmla="*/ 18 h 26"/>
                    <a:gd name="T90" fmla="*/ 1 w 101"/>
                    <a:gd name="T91" fmla="*/ 17 h 26"/>
                    <a:gd name="T92" fmla="*/ 6 w 101"/>
                    <a:gd name="T93" fmla="*/ 18 h 26"/>
                    <a:gd name="T94" fmla="*/ 11 w 101"/>
                    <a:gd name="T95" fmla="*/ 18 h 26"/>
                    <a:gd name="T96" fmla="*/ 14 w 101"/>
                    <a:gd name="T97" fmla="*/ 17 h 26"/>
                    <a:gd name="T98" fmla="*/ 18 w 101"/>
                    <a:gd name="T99" fmla="*/ 16 h 26"/>
                    <a:gd name="T100" fmla="*/ 24 w 101"/>
                    <a:gd name="T101" fmla="*/ 11 h 26"/>
                    <a:gd name="T102" fmla="*/ 32 w 101"/>
                    <a:gd name="T103" fmla="*/ 5 h 26"/>
                    <a:gd name="T104" fmla="*/ 39 w 101"/>
                    <a:gd name="T105" fmla="*/ 2 h 26"/>
                    <a:gd name="T106" fmla="*/ 46 w 101"/>
                    <a:gd name="T107" fmla="*/ 6 h 26"/>
                    <a:gd name="T108" fmla="*/ 53 w 101"/>
                    <a:gd name="T109" fmla="*/ 7 h 26"/>
                    <a:gd name="T110" fmla="*/ 56 w 101"/>
                    <a:gd name="T111" fmla="*/ 7 h 26"/>
                    <a:gd name="T112" fmla="*/ 62 w 101"/>
                    <a:gd name="T113" fmla="*/ 6 h 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1"/>
                    <a:gd name="T172" fmla="*/ 0 h 26"/>
                    <a:gd name="T173" fmla="*/ 101 w 101"/>
                    <a:gd name="T174" fmla="*/ 26 h 2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1" h="26">
                      <a:moveTo>
                        <a:pt x="67" y="0"/>
                      </a:moveTo>
                      <a:lnTo>
                        <a:pt x="67" y="0"/>
                      </a:lnTo>
                      <a:lnTo>
                        <a:pt x="67" y="1"/>
                      </a:lnTo>
                      <a:lnTo>
                        <a:pt x="68" y="1"/>
                      </a:lnTo>
                      <a:lnTo>
                        <a:pt x="69" y="1"/>
                      </a:lnTo>
                      <a:lnTo>
                        <a:pt x="71" y="1"/>
                      </a:lnTo>
                      <a:lnTo>
                        <a:pt x="72" y="2"/>
                      </a:lnTo>
                      <a:lnTo>
                        <a:pt x="74" y="2"/>
                      </a:lnTo>
                      <a:lnTo>
                        <a:pt x="75" y="2"/>
                      </a:lnTo>
                      <a:lnTo>
                        <a:pt x="76" y="3"/>
                      </a:lnTo>
                      <a:lnTo>
                        <a:pt x="77" y="3"/>
                      </a:lnTo>
                      <a:lnTo>
                        <a:pt x="78" y="3"/>
                      </a:lnTo>
                      <a:lnTo>
                        <a:pt x="79" y="4"/>
                      </a:lnTo>
                      <a:lnTo>
                        <a:pt x="80" y="4"/>
                      </a:lnTo>
                      <a:lnTo>
                        <a:pt x="82" y="4"/>
                      </a:lnTo>
                      <a:lnTo>
                        <a:pt x="83" y="5"/>
                      </a:lnTo>
                      <a:lnTo>
                        <a:pt x="84" y="5"/>
                      </a:lnTo>
                      <a:lnTo>
                        <a:pt x="85" y="5"/>
                      </a:lnTo>
                      <a:lnTo>
                        <a:pt x="86" y="6"/>
                      </a:lnTo>
                      <a:lnTo>
                        <a:pt x="87" y="6"/>
                      </a:lnTo>
                      <a:lnTo>
                        <a:pt x="88" y="7"/>
                      </a:lnTo>
                      <a:lnTo>
                        <a:pt x="89" y="7"/>
                      </a:lnTo>
                      <a:lnTo>
                        <a:pt x="90" y="8"/>
                      </a:lnTo>
                      <a:lnTo>
                        <a:pt x="91" y="8"/>
                      </a:lnTo>
                      <a:lnTo>
                        <a:pt x="93" y="9"/>
                      </a:lnTo>
                      <a:lnTo>
                        <a:pt x="94" y="9"/>
                      </a:lnTo>
                      <a:lnTo>
                        <a:pt x="95" y="9"/>
                      </a:lnTo>
                      <a:lnTo>
                        <a:pt x="96" y="9"/>
                      </a:lnTo>
                      <a:lnTo>
                        <a:pt x="98" y="9"/>
                      </a:lnTo>
                      <a:lnTo>
                        <a:pt x="99" y="9"/>
                      </a:lnTo>
                      <a:lnTo>
                        <a:pt x="100" y="9"/>
                      </a:lnTo>
                      <a:lnTo>
                        <a:pt x="101" y="9"/>
                      </a:lnTo>
                      <a:lnTo>
                        <a:pt x="100" y="9"/>
                      </a:lnTo>
                      <a:lnTo>
                        <a:pt x="100" y="10"/>
                      </a:lnTo>
                      <a:lnTo>
                        <a:pt x="99" y="11"/>
                      </a:lnTo>
                      <a:lnTo>
                        <a:pt x="97" y="11"/>
                      </a:lnTo>
                      <a:lnTo>
                        <a:pt x="96" y="12"/>
                      </a:lnTo>
                      <a:lnTo>
                        <a:pt x="94" y="13"/>
                      </a:lnTo>
                      <a:lnTo>
                        <a:pt x="93" y="13"/>
                      </a:lnTo>
                      <a:lnTo>
                        <a:pt x="92" y="13"/>
                      </a:lnTo>
                      <a:lnTo>
                        <a:pt x="90" y="13"/>
                      </a:lnTo>
                      <a:lnTo>
                        <a:pt x="89" y="13"/>
                      </a:lnTo>
                      <a:lnTo>
                        <a:pt x="88" y="13"/>
                      </a:lnTo>
                      <a:lnTo>
                        <a:pt x="87" y="13"/>
                      </a:lnTo>
                      <a:lnTo>
                        <a:pt x="86" y="12"/>
                      </a:lnTo>
                      <a:lnTo>
                        <a:pt x="85" y="12"/>
                      </a:lnTo>
                      <a:lnTo>
                        <a:pt x="85" y="13"/>
                      </a:lnTo>
                      <a:lnTo>
                        <a:pt x="86" y="13"/>
                      </a:lnTo>
                      <a:lnTo>
                        <a:pt x="87" y="13"/>
                      </a:lnTo>
                      <a:lnTo>
                        <a:pt x="87" y="14"/>
                      </a:lnTo>
                      <a:lnTo>
                        <a:pt x="88" y="14"/>
                      </a:lnTo>
                      <a:lnTo>
                        <a:pt x="88" y="15"/>
                      </a:lnTo>
                      <a:lnTo>
                        <a:pt x="89" y="15"/>
                      </a:lnTo>
                      <a:lnTo>
                        <a:pt x="88" y="15"/>
                      </a:lnTo>
                      <a:lnTo>
                        <a:pt x="87" y="15"/>
                      </a:lnTo>
                      <a:lnTo>
                        <a:pt x="86" y="16"/>
                      </a:lnTo>
                      <a:lnTo>
                        <a:pt x="84" y="16"/>
                      </a:lnTo>
                      <a:lnTo>
                        <a:pt x="82" y="16"/>
                      </a:lnTo>
                      <a:lnTo>
                        <a:pt x="79" y="15"/>
                      </a:lnTo>
                      <a:lnTo>
                        <a:pt x="77" y="15"/>
                      </a:lnTo>
                      <a:lnTo>
                        <a:pt x="74" y="14"/>
                      </a:lnTo>
                      <a:lnTo>
                        <a:pt x="71" y="13"/>
                      </a:lnTo>
                      <a:lnTo>
                        <a:pt x="74" y="14"/>
                      </a:lnTo>
                      <a:lnTo>
                        <a:pt x="76" y="16"/>
                      </a:lnTo>
                      <a:lnTo>
                        <a:pt x="76" y="17"/>
                      </a:lnTo>
                      <a:lnTo>
                        <a:pt x="76" y="18"/>
                      </a:lnTo>
                      <a:lnTo>
                        <a:pt x="75" y="18"/>
                      </a:lnTo>
                      <a:lnTo>
                        <a:pt x="73" y="18"/>
                      </a:lnTo>
                      <a:lnTo>
                        <a:pt x="72" y="18"/>
                      </a:lnTo>
                      <a:lnTo>
                        <a:pt x="71" y="19"/>
                      </a:lnTo>
                      <a:lnTo>
                        <a:pt x="70" y="19"/>
                      </a:lnTo>
                      <a:lnTo>
                        <a:pt x="69" y="19"/>
                      </a:lnTo>
                      <a:lnTo>
                        <a:pt x="68" y="19"/>
                      </a:lnTo>
                      <a:lnTo>
                        <a:pt x="67" y="19"/>
                      </a:lnTo>
                      <a:lnTo>
                        <a:pt x="66" y="19"/>
                      </a:lnTo>
                      <a:lnTo>
                        <a:pt x="65" y="19"/>
                      </a:lnTo>
                      <a:lnTo>
                        <a:pt x="64" y="19"/>
                      </a:lnTo>
                      <a:lnTo>
                        <a:pt x="63" y="19"/>
                      </a:lnTo>
                      <a:lnTo>
                        <a:pt x="62" y="19"/>
                      </a:lnTo>
                      <a:lnTo>
                        <a:pt x="63" y="19"/>
                      </a:lnTo>
                      <a:lnTo>
                        <a:pt x="63" y="20"/>
                      </a:lnTo>
                      <a:lnTo>
                        <a:pt x="64" y="21"/>
                      </a:lnTo>
                      <a:lnTo>
                        <a:pt x="63" y="21"/>
                      </a:lnTo>
                      <a:lnTo>
                        <a:pt x="62" y="21"/>
                      </a:lnTo>
                      <a:lnTo>
                        <a:pt x="61" y="21"/>
                      </a:lnTo>
                      <a:lnTo>
                        <a:pt x="60" y="21"/>
                      </a:lnTo>
                      <a:lnTo>
                        <a:pt x="58" y="21"/>
                      </a:lnTo>
                      <a:lnTo>
                        <a:pt x="57" y="21"/>
                      </a:lnTo>
                      <a:lnTo>
                        <a:pt x="56" y="21"/>
                      </a:lnTo>
                      <a:lnTo>
                        <a:pt x="55" y="21"/>
                      </a:lnTo>
                      <a:lnTo>
                        <a:pt x="54" y="21"/>
                      </a:lnTo>
                      <a:lnTo>
                        <a:pt x="53" y="22"/>
                      </a:lnTo>
                      <a:lnTo>
                        <a:pt x="52" y="23"/>
                      </a:lnTo>
                      <a:lnTo>
                        <a:pt x="51" y="24"/>
                      </a:lnTo>
                      <a:lnTo>
                        <a:pt x="50" y="24"/>
                      </a:lnTo>
                      <a:lnTo>
                        <a:pt x="48" y="24"/>
                      </a:lnTo>
                      <a:lnTo>
                        <a:pt x="47" y="25"/>
                      </a:lnTo>
                      <a:lnTo>
                        <a:pt x="46" y="25"/>
                      </a:lnTo>
                      <a:lnTo>
                        <a:pt x="45" y="25"/>
                      </a:lnTo>
                      <a:lnTo>
                        <a:pt x="43" y="25"/>
                      </a:lnTo>
                      <a:lnTo>
                        <a:pt x="42" y="26"/>
                      </a:lnTo>
                      <a:lnTo>
                        <a:pt x="42" y="25"/>
                      </a:lnTo>
                      <a:lnTo>
                        <a:pt x="42" y="24"/>
                      </a:lnTo>
                      <a:lnTo>
                        <a:pt x="42" y="23"/>
                      </a:lnTo>
                      <a:lnTo>
                        <a:pt x="43" y="23"/>
                      </a:lnTo>
                      <a:lnTo>
                        <a:pt x="43" y="22"/>
                      </a:lnTo>
                      <a:lnTo>
                        <a:pt x="43" y="21"/>
                      </a:lnTo>
                      <a:lnTo>
                        <a:pt x="41" y="22"/>
                      </a:lnTo>
                      <a:lnTo>
                        <a:pt x="39" y="23"/>
                      </a:lnTo>
                      <a:lnTo>
                        <a:pt x="37" y="23"/>
                      </a:lnTo>
                      <a:lnTo>
                        <a:pt x="34" y="24"/>
                      </a:lnTo>
                      <a:lnTo>
                        <a:pt x="32" y="24"/>
                      </a:lnTo>
                      <a:lnTo>
                        <a:pt x="30" y="24"/>
                      </a:lnTo>
                      <a:lnTo>
                        <a:pt x="28" y="24"/>
                      </a:lnTo>
                      <a:lnTo>
                        <a:pt x="26" y="24"/>
                      </a:lnTo>
                      <a:lnTo>
                        <a:pt x="25" y="24"/>
                      </a:lnTo>
                      <a:lnTo>
                        <a:pt x="26" y="24"/>
                      </a:lnTo>
                      <a:lnTo>
                        <a:pt x="26" y="23"/>
                      </a:lnTo>
                      <a:lnTo>
                        <a:pt x="27" y="23"/>
                      </a:lnTo>
                      <a:lnTo>
                        <a:pt x="28" y="22"/>
                      </a:lnTo>
                      <a:lnTo>
                        <a:pt x="29" y="22"/>
                      </a:lnTo>
                      <a:lnTo>
                        <a:pt x="29" y="21"/>
                      </a:lnTo>
                      <a:lnTo>
                        <a:pt x="28" y="22"/>
                      </a:lnTo>
                      <a:lnTo>
                        <a:pt x="27" y="22"/>
                      </a:lnTo>
                      <a:lnTo>
                        <a:pt x="26" y="22"/>
                      </a:lnTo>
                      <a:lnTo>
                        <a:pt x="24" y="23"/>
                      </a:lnTo>
                      <a:lnTo>
                        <a:pt x="23" y="23"/>
                      </a:lnTo>
                      <a:lnTo>
                        <a:pt x="21" y="23"/>
                      </a:lnTo>
                      <a:lnTo>
                        <a:pt x="20" y="23"/>
                      </a:lnTo>
                      <a:lnTo>
                        <a:pt x="19" y="23"/>
                      </a:lnTo>
                      <a:lnTo>
                        <a:pt x="18" y="23"/>
                      </a:lnTo>
                      <a:lnTo>
                        <a:pt x="19" y="23"/>
                      </a:lnTo>
                      <a:lnTo>
                        <a:pt x="20" y="22"/>
                      </a:lnTo>
                      <a:lnTo>
                        <a:pt x="21" y="22"/>
                      </a:lnTo>
                      <a:lnTo>
                        <a:pt x="19" y="22"/>
                      </a:lnTo>
                      <a:lnTo>
                        <a:pt x="16" y="22"/>
                      </a:lnTo>
                      <a:lnTo>
                        <a:pt x="14" y="22"/>
                      </a:lnTo>
                      <a:lnTo>
                        <a:pt x="12" y="21"/>
                      </a:lnTo>
                      <a:lnTo>
                        <a:pt x="10" y="21"/>
                      </a:lnTo>
                      <a:lnTo>
                        <a:pt x="8" y="20"/>
                      </a:lnTo>
                      <a:lnTo>
                        <a:pt x="6" y="20"/>
                      </a:lnTo>
                      <a:lnTo>
                        <a:pt x="4" y="19"/>
                      </a:lnTo>
                      <a:lnTo>
                        <a:pt x="2" y="18"/>
                      </a:lnTo>
                      <a:lnTo>
                        <a:pt x="0" y="17"/>
                      </a:lnTo>
                      <a:lnTo>
                        <a:pt x="1" y="17"/>
                      </a:lnTo>
                      <a:lnTo>
                        <a:pt x="2" y="18"/>
                      </a:lnTo>
                      <a:lnTo>
                        <a:pt x="4" y="18"/>
                      </a:lnTo>
                      <a:lnTo>
                        <a:pt x="5" y="18"/>
                      </a:lnTo>
                      <a:lnTo>
                        <a:pt x="6" y="18"/>
                      </a:lnTo>
                      <a:lnTo>
                        <a:pt x="8" y="18"/>
                      </a:lnTo>
                      <a:lnTo>
                        <a:pt x="9" y="18"/>
                      </a:lnTo>
                      <a:lnTo>
                        <a:pt x="10" y="18"/>
                      </a:lnTo>
                      <a:lnTo>
                        <a:pt x="11" y="18"/>
                      </a:lnTo>
                      <a:lnTo>
                        <a:pt x="12" y="18"/>
                      </a:lnTo>
                      <a:lnTo>
                        <a:pt x="12" y="17"/>
                      </a:lnTo>
                      <a:lnTo>
                        <a:pt x="13" y="17"/>
                      </a:lnTo>
                      <a:lnTo>
                        <a:pt x="14" y="17"/>
                      </a:lnTo>
                      <a:lnTo>
                        <a:pt x="15" y="17"/>
                      </a:lnTo>
                      <a:lnTo>
                        <a:pt x="16" y="16"/>
                      </a:lnTo>
                      <a:lnTo>
                        <a:pt x="17" y="16"/>
                      </a:lnTo>
                      <a:lnTo>
                        <a:pt x="18" y="16"/>
                      </a:lnTo>
                      <a:lnTo>
                        <a:pt x="19" y="15"/>
                      </a:lnTo>
                      <a:lnTo>
                        <a:pt x="20" y="14"/>
                      </a:lnTo>
                      <a:lnTo>
                        <a:pt x="22" y="12"/>
                      </a:lnTo>
                      <a:lnTo>
                        <a:pt x="24" y="11"/>
                      </a:lnTo>
                      <a:lnTo>
                        <a:pt x="26" y="9"/>
                      </a:lnTo>
                      <a:lnTo>
                        <a:pt x="28" y="8"/>
                      </a:lnTo>
                      <a:lnTo>
                        <a:pt x="30" y="6"/>
                      </a:lnTo>
                      <a:lnTo>
                        <a:pt x="32" y="5"/>
                      </a:lnTo>
                      <a:lnTo>
                        <a:pt x="33" y="3"/>
                      </a:lnTo>
                      <a:lnTo>
                        <a:pt x="35" y="2"/>
                      </a:lnTo>
                      <a:lnTo>
                        <a:pt x="37" y="2"/>
                      </a:lnTo>
                      <a:lnTo>
                        <a:pt x="39" y="2"/>
                      </a:lnTo>
                      <a:lnTo>
                        <a:pt x="41" y="2"/>
                      </a:lnTo>
                      <a:lnTo>
                        <a:pt x="43" y="3"/>
                      </a:lnTo>
                      <a:lnTo>
                        <a:pt x="44" y="4"/>
                      </a:lnTo>
                      <a:lnTo>
                        <a:pt x="46" y="6"/>
                      </a:lnTo>
                      <a:lnTo>
                        <a:pt x="48" y="6"/>
                      </a:lnTo>
                      <a:lnTo>
                        <a:pt x="49" y="7"/>
                      </a:lnTo>
                      <a:lnTo>
                        <a:pt x="51" y="8"/>
                      </a:lnTo>
                      <a:lnTo>
                        <a:pt x="53" y="7"/>
                      </a:lnTo>
                      <a:lnTo>
                        <a:pt x="55" y="7"/>
                      </a:lnTo>
                      <a:lnTo>
                        <a:pt x="56" y="7"/>
                      </a:lnTo>
                      <a:lnTo>
                        <a:pt x="58" y="7"/>
                      </a:lnTo>
                      <a:lnTo>
                        <a:pt x="59" y="7"/>
                      </a:lnTo>
                      <a:lnTo>
                        <a:pt x="61" y="7"/>
                      </a:lnTo>
                      <a:lnTo>
                        <a:pt x="62" y="6"/>
                      </a:lnTo>
                      <a:lnTo>
                        <a:pt x="64" y="5"/>
                      </a:lnTo>
                      <a:lnTo>
                        <a:pt x="65" y="3"/>
                      </a:lnTo>
                      <a:lnTo>
                        <a:pt x="67" y="0"/>
                      </a:lnTo>
                      <a:close/>
                    </a:path>
                  </a:pathLst>
                </a:custGeom>
                <a:solidFill>
                  <a:srgbClr val="007D00"/>
                </a:solidFill>
                <a:ln w="1588">
                  <a:solidFill>
                    <a:srgbClr val="007D00"/>
                  </a:solidFill>
                  <a:prstDash val="solid"/>
                  <a:round/>
                  <a:headEnd/>
                  <a:tailEnd/>
                </a:ln>
              </p:spPr>
              <p:txBody>
                <a:bodyPr/>
                <a:lstStyle/>
                <a:p>
                  <a:endParaRPr lang="fr-FR"/>
                </a:p>
              </p:txBody>
            </p:sp>
            <p:sp>
              <p:nvSpPr>
                <p:cNvPr id="5261" name="Freeform 139"/>
                <p:cNvSpPr>
                  <a:spLocks/>
                </p:cNvSpPr>
                <p:nvPr/>
              </p:nvSpPr>
              <p:spPr bwMode="auto">
                <a:xfrm>
                  <a:off x="1171" y="2059"/>
                  <a:ext cx="95" cy="22"/>
                </a:xfrm>
                <a:custGeom>
                  <a:avLst/>
                  <a:gdLst>
                    <a:gd name="T0" fmla="*/ 64 w 95"/>
                    <a:gd name="T1" fmla="*/ 0 h 22"/>
                    <a:gd name="T2" fmla="*/ 69 w 95"/>
                    <a:gd name="T3" fmla="*/ 1 h 22"/>
                    <a:gd name="T4" fmla="*/ 74 w 95"/>
                    <a:gd name="T5" fmla="*/ 1 h 22"/>
                    <a:gd name="T6" fmla="*/ 78 w 95"/>
                    <a:gd name="T7" fmla="*/ 3 h 22"/>
                    <a:gd name="T8" fmla="*/ 82 w 95"/>
                    <a:gd name="T9" fmla="*/ 4 h 22"/>
                    <a:gd name="T10" fmla="*/ 86 w 95"/>
                    <a:gd name="T11" fmla="*/ 6 h 22"/>
                    <a:gd name="T12" fmla="*/ 91 w 95"/>
                    <a:gd name="T13" fmla="*/ 7 h 22"/>
                    <a:gd name="T14" fmla="*/ 95 w 95"/>
                    <a:gd name="T15" fmla="*/ 7 h 22"/>
                    <a:gd name="T16" fmla="*/ 92 w 95"/>
                    <a:gd name="T17" fmla="*/ 9 h 22"/>
                    <a:gd name="T18" fmla="*/ 87 w 95"/>
                    <a:gd name="T19" fmla="*/ 11 h 22"/>
                    <a:gd name="T20" fmla="*/ 83 w 95"/>
                    <a:gd name="T21" fmla="*/ 10 h 22"/>
                    <a:gd name="T22" fmla="*/ 80 w 95"/>
                    <a:gd name="T23" fmla="*/ 10 h 22"/>
                    <a:gd name="T24" fmla="*/ 80 w 95"/>
                    <a:gd name="T25" fmla="*/ 10 h 22"/>
                    <a:gd name="T26" fmla="*/ 81 w 95"/>
                    <a:gd name="T27" fmla="*/ 11 h 22"/>
                    <a:gd name="T28" fmla="*/ 83 w 95"/>
                    <a:gd name="T29" fmla="*/ 12 h 22"/>
                    <a:gd name="T30" fmla="*/ 82 w 95"/>
                    <a:gd name="T31" fmla="*/ 13 h 22"/>
                    <a:gd name="T32" fmla="*/ 75 w 95"/>
                    <a:gd name="T33" fmla="*/ 13 h 22"/>
                    <a:gd name="T34" fmla="*/ 70 w 95"/>
                    <a:gd name="T35" fmla="*/ 12 h 22"/>
                    <a:gd name="T36" fmla="*/ 71 w 95"/>
                    <a:gd name="T37" fmla="*/ 15 h 22"/>
                    <a:gd name="T38" fmla="*/ 66 w 95"/>
                    <a:gd name="T39" fmla="*/ 15 h 22"/>
                    <a:gd name="T40" fmla="*/ 63 w 95"/>
                    <a:gd name="T41" fmla="*/ 16 h 22"/>
                    <a:gd name="T42" fmla="*/ 60 w 95"/>
                    <a:gd name="T43" fmla="*/ 16 h 22"/>
                    <a:gd name="T44" fmla="*/ 57 w 95"/>
                    <a:gd name="T45" fmla="*/ 16 h 22"/>
                    <a:gd name="T46" fmla="*/ 58 w 95"/>
                    <a:gd name="T47" fmla="*/ 17 h 22"/>
                    <a:gd name="T48" fmla="*/ 59 w 95"/>
                    <a:gd name="T49" fmla="*/ 18 h 22"/>
                    <a:gd name="T50" fmla="*/ 57 w 95"/>
                    <a:gd name="T51" fmla="*/ 19 h 22"/>
                    <a:gd name="T52" fmla="*/ 53 w 95"/>
                    <a:gd name="T53" fmla="*/ 19 h 22"/>
                    <a:gd name="T54" fmla="*/ 49 w 95"/>
                    <a:gd name="T55" fmla="*/ 19 h 22"/>
                    <a:gd name="T56" fmla="*/ 44 w 95"/>
                    <a:gd name="T57" fmla="*/ 21 h 22"/>
                    <a:gd name="T58" fmla="*/ 40 w 95"/>
                    <a:gd name="T59" fmla="*/ 22 h 22"/>
                    <a:gd name="T60" fmla="*/ 39 w 95"/>
                    <a:gd name="T61" fmla="*/ 21 h 22"/>
                    <a:gd name="T62" fmla="*/ 39 w 95"/>
                    <a:gd name="T63" fmla="*/ 19 h 22"/>
                    <a:gd name="T64" fmla="*/ 38 w 95"/>
                    <a:gd name="T65" fmla="*/ 19 h 22"/>
                    <a:gd name="T66" fmla="*/ 30 w 95"/>
                    <a:gd name="T67" fmla="*/ 21 h 22"/>
                    <a:gd name="T68" fmla="*/ 24 w 95"/>
                    <a:gd name="T69" fmla="*/ 21 h 22"/>
                    <a:gd name="T70" fmla="*/ 26 w 95"/>
                    <a:gd name="T71" fmla="*/ 20 h 22"/>
                    <a:gd name="T72" fmla="*/ 27 w 95"/>
                    <a:gd name="T73" fmla="*/ 19 h 22"/>
                    <a:gd name="T74" fmla="*/ 27 w 95"/>
                    <a:gd name="T75" fmla="*/ 18 h 22"/>
                    <a:gd name="T76" fmla="*/ 22 w 95"/>
                    <a:gd name="T77" fmla="*/ 19 h 22"/>
                    <a:gd name="T78" fmla="*/ 17 w 95"/>
                    <a:gd name="T79" fmla="*/ 20 h 22"/>
                    <a:gd name="T80" fmla="*/ 19 w 95"/>
                    <a:gd name="T81" fmla="*/ 19 h 22"/>
                    <a:gd name="T82" fmla="*/ 20 w 95"/>
                    <a:gd name="T83" fmla="*/ 18 h 22"/>
                    <a:gd name="T84" fmla="*/ 16 w 95"/>
                    <a:gd name="T85" fmla="*/ 18 h 22"/>
                    <a:gd name="T86" fmla="*/ 8 w 95"/>
                    <a:gd name="T87" fmla="*/ 18 h 22"/>
                    <a:gd name="T88" fmla="*/ 0 w 95"/>
                    <a:gd name="T89" fmla="*/ 15 h 22"/>
                    <a:gd name="T90" fmla="*/ 3 w 95"/>
                    <a:gd name="T91" fmla="*/ 15 h 22"/>
                    <a:gd name="T92" fmla="*/ 8 w 95"/>
                    <a:gd name="T93" fmla="*/ 16 h 22"/>
                    <a:gd name="T94" fmla="*/ 11 w 95"/>
                    <a:gd name="T95" fmla="*/ 15 h 22"/>
                    <a:gd name="T96" fmla="*/ 15 w 95"/>
                    <a:gd name="T97" fmla="*/ 14 h 22"/>
                    <a:gd name="T98" fmla="*/ 18 w 95"/>
                    <a:gd name="T99" fmla="*/ 12 h 22"/>
                    <a:gd name="T100" fmla="*/ 25 w 95"/>
                    <a:gd name="T101" fmla="*/ 7 h 22"/>
                    <a:gd name="T102" fmla="*/ 31 w 95"/>
                    <a:gd name="T103" fmla="*/ 3 h 22"/>
                    <a:gd name="T104" fmla="*/ 38 w 95"/>
                    <a:gd name="T105" fmla="*/ 2 h 22"/>
                    <a:gd name="T106" fmla="*/ 43 w 95"/>
                    <a:gd name="T107" fmla="*/ 5 h 22"/>
                    <a:gd name="T108" fmla="*/ 49 w 95"/>
                    <a:gd name="T109" fmla="*/ 6 h 22"/>
                    <a:gd name="T110" fmla="*/ 52 w 95"/>
                    <a:gd name="T111" fmla="*/ 6 h 22"/>
                    <a:gd name="T112" fmla="*/ 59 w 95"/>
                    <a:gd name="T113" fmla="*/ 4 h 2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
                    <a:gd name="T172" fmla="*/ 0 h 22"/>
                    <a:gd name="T173" fmla="*/ 95 w 95"/>
                    <a:gd name="T174" fmla="*/ 22 h 2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 h="22">
                      <a:moveTo>
                        <a:pt x="62" y="0"/>
                      </a:moveTo>
                      <a:lnTo>
                        <a:pt x="63" y="0"/>
                      </a:lnTo>
                      <a:lnTo>
                        <a:pt x="64" y="0"/>
                      </a:lnTo>
                      <a:lnTo>
                        <a:pt x="65" y="0"/>
                      </a:lnTo>
                      <a:lnTo>
                        <a:pt x="67" y="0"/>
                      </a:lnTo>
                      <a:lnTo>
                        <a:pt x="68" y="1"/>
                      </a:lnTo>
                      <a:lnTo>
                        <a:pt x="69" y="1"/>
                      </a:lnTo>
                      <a:lnTo>
                        <a:pt x="71" y="1"/>
                      </a:lnTo>
                      <a:lnTo>
                        <a:pt x="72" y="1"/>
                      </a:lnTo>
                      <a:lnTo>
                        <a:pt x="73" y="1"/>
                      </a:lnTo>
                      <a:lnTo>
                        <a:pt x="74" y="1"/>
                      </a:lnTo>
                      <a:lnTo>
                        <a:pt x="75" y="2"/>
                      </a:lnTo>
                      <a:lnTo>
                        <a:pt x="76" y="2"/>
                      </a:lnTo>
                      <a:lnTo>
                        <a:pt x="77" y="2"/>
                      </a:lnTo>
                      <a:lnTo>
                        <a:pt x="78" y="3"/>
                      </a:lnTo>
                      <a:lnTo>
                        <a:pt x="79" y="3"/>
                      </a:lnTo>
                      <a:lnTo>
                        <a:pt x="80" y="3"/>
                      </a:lnTo>
                      <a:lnTo>
                        <a:pt x="81" y="4"/>
                      </a:lnTo>
                      <a:lnTo>
                        <a:pt x="82" y="4"/>
                      </a:lnTo>
                      <a:lnTo>
                        <a:pt x="83" y="5"/>
                      </a:lnTo>
                      <a:lnTo>
                        <a:pt x="84" y="5"/>
                      </a:lnTo>
                      <a:lnTo>
                        <a:pt x="85" y="6"/>
                      </a:lnTo>
                      <a:lnTo>
                        <a:pt x="86" y="6"/>
                      </a:lnTo>
                      <a:lnTo>
                        <a:pt x="87" y="7"/>
                      </a:lnTo>
                      <a:lnTo>
                        <a:pt x="88" y="7"/>
                      </a:lnTo>
                      <a:lnTo>
                        <a:pt x="90" y="7"/>
                      </a:lnTo>
                      <a:lnTo>
                        <a:pt x="91" y="7"/>
                      </a:lnTo>
                      <a:lnTo>
                        <a:pt x="92" y="7"/>
                      </a:lnTo>
                      <a:lnTo>
                        <a:pt x="94" y="7"/>
                      </a:lnTo>
                      <a:lnTo>
                        <a:pt x="95" y="7"/>
                      </a:lnTo>
                      <a:lnTo>
                        <a:pt x="94" y="8"/>
                      </a:lnTo>
                      <a:lnTo>
                        <a:pt x="93" y="8"/>
                      </a:lnTo>
                      <a:lnTo>
                        <a:pt x="92" y="9"/>
                      </a:lnTo>
                      <a:lnTo>
                        <a:pt x="91" y="10"/>
                      </a:lnTo>
                      <a:lnTo>
                        <a:pt x="89" y="10"/>
                      </a:lnTo>
                      <a:lnTo>
                        <a:pt x="88" y="10"/>
                      </a:lnTo>
                      <a:lnTo>
                        <a:pt x="87" y="11"/>
                      </a:lnTo>
                      <a:lnTo>
                        <a:pt x="85" y="11"/>
                      </a:lnTo>
                      <a:lnTo>
                        <a:pt x="84" y="10"/>
                      </a:lnTo>
                      <a:lnTo>
                        <a:pt x="83" y="10"/>
                      </a:lnTo>
                      <a:lnTo>
                        <a:pt x="82" y="10"/>
                      </a:lnTo>
                      <a:lnTo>
                        <a:pt x="81" y="10"/>
                      </a:lnTo>
                      <a:lnTo>
                        <a:pt x="80" y="10"/>
                      </a:lnTo>
                      <a:lnTo>
                        <a:pt x="81" y="11"/>
                      </a:lnTo>
                      <a:lnTo>
                        <a:pt x="82" y="12"/>
                      </a:lnTo>
                      <a:lnTo>
                        <a:pt x="83" y="12"/>
                      </a:lnTo>
                      <a:lnTo>
                        <a:pt x="83" y="13"/>
                      </a:lnTo>
                      <a:lnTo>
                        <a:pt x="82" y="13"/>
                      </a:lnTo>
                      <a:lnTo>
                        <a:pt x="81" y="13"/>
                      </a:lnTo>
                      <a:lnTo>
                        <a:pt x="79" y="13"/>
                      </a:lnTo>
                      <a:lnTo>
                        <a:pt x="77" y="13"/>
                      </a:lnTo>
                      <a:lnTo>
                        <a:pt x="75" y="13"/>
                      </a:lnTo>
                      <a:lnTo>
                        <a:pt x="73" y="12"/>
                      </a:lnTo>
                      <a:lnTo>
                        <a:pt x="70" y="11"/>
                      </a:lnTo>
                      <a:lnTo>
                        <a:pt x="68" y="11"/>
                      </a:lnTo>
                      <a:lnTo>
                        <a:pt x="70" y="12"/>
                      </a:lnTo>
                      <a:lnTo>
                        <a:pt x="71" y="13"/>
                      </a:lnTo>
                      <a:lnTo>
                        <a:pt x="72" y="14"/>
                      </a:lnTo>
                      <a:lnTo>
                        <a:pt x="71" y="15"/>
                      </a:lnTo>
                      <a:lnTo>
                        <a:pt x="69" y="15"/>
                      </a:lnTo>
                      <a:lnTo>
                        <a:pt x="68" y="15"/>
                      </a:lnTo>
                      <a:lnTo>
                        <a:pt x="67" y="15"/>
                      </a:lnTo>
                      <a:lnTo>
                        <a:pt x="66" y="15"/>
                      </a:lnTo>
                      <a:lnTo>
                        <a:pt x="65" y="16"/>
                      </a:lnTo>
                      <a:lnTo>
                        <a:pt x="64" y="16"/>
                      </a:lnTo>
                      <a:lnTo>
                        <a:pt x="63" y="16"/>
                      </a:lnTo>
                      <a:lnTo>
                        <a:pt x="62" y="16"/>
                      </a:lnTo>
                      <a:lnTo>
                        <a:pt x="61" y="16"/>
                      </a:lnTo>
                      <a:lnTo>
                        <a:pt x="60" y="16"/>
                      </a:lnTo>
                      <a:lnTo>
                        <a:pt x="59" y="16"/>
                      </a:lnTo>
                      <a:lnTo>
                        <a:pt x="58" y="16"/>
                      </a:lnTo>
                      <a:lnTo>
                        <a:pt x="57" y="16"/>
                      </a:lnTo>
                      <a:lnTo>
                        <a:pt x="57" y="17"/>
                      </a:lnTo>
                      <a:lnTo>
                        <a:pt x="58" y="17"/>
                      </a:lnTo>
                      <a:lnTo>
                        <a:pt x="58" y="18"/>
                      </a:lnTo>
                      <a:lnTo>
                        <a:pt x="59" y="18"/>
                      </a:lnTo>
                      <a:lnTo>
                        <a:pt x="58" y="18"/>
                      </a:lnTo>
                      <a:lnTo>
                        <a:pt x="57" y="19"/>
                      </a:lnTo>
                      <a:lnTo>
                        <a:pt x="56" y="19"/>
                      </a:lnTo>
                      <a:lnTo>
                        <a:pt x="55" y="19"/>
                      </a:lnTo>
                      <a:lnTo>
                        <a:pt x="54" y="19"/>
                      </a:lnTo>
                      <a:lnTo>
                        <a:pt x="53" y="19"/>
                      </a:lnTo>
                      <a:lnTo>
                        <a:pt x="52" y="19"/>
                      </a:lnTo>
                      <a:lnTo>
                        <a:pt x="51" y="18"/>
                      </a:lnTo>
                      <a:lnTo>
                        <a:pt x="50" y="18"/>
                      </a:lnTo>
                      <a:lnTo>
                        <a:pt x="49" y="19"/>
                      </a:lnTo>
                      <a:lnTo>
                        <a:pt x="48" y="20"/>
                      </a:lnTo>
                      <a:lnTo>
                        <a:pt x="47" y="21"/>
                      </a:lnTo>
                      <a:lnTo>
                        <a:pt x="45" y="21"/>
                      </a:lnTo>
                      <a:lnTo>
                        <a:pt x="44" y="21"/>
                      </a:lnTo>
                      <a:lnTo>
                        <a:pt x="43" y="22"/>
                      </a:lnTo>
                      <a:lnTo>
                        <a:pt x="42" y="22"/>
                      </a:lnTo>
                      <a:lnTo>
                        <a:pt x="41" y="22"/>
                      </a:lnTo>
                      <a:lnTo>
                        <a:pt x="40" y="22"/>
                      </a:lnTo>
                      <a:lnTo>
                        <a:pt x="38" y="22"/>
                      </a:lnTo>
                      <a:lnTo>
                        <a:pt x="39" y="22"/>
                      </a:lnTo>
                      <a:lnTo>
                        <a:pt x="39" y="21"/>
                      </a:lnTo>
                      <a:lnTo>
                        <a:pt x="39" y="20"/>
                      </a:lnTo>
                      <a:lnTo>
                        <a:pt x="39" y="19"/>
                      </a:lnTo>
                      <a:lnTo>
                        <a:pt x="40" y="19"/>
                      </a:lnTo>
                      <a:lnTo>
                        <a:pt x="40" y="18"/>
                      </a:lnTo>
                      <a:lnTo>
                        <a:pt x="38" y="19"/>
                      </a:lnTo>
                      <a:lnTo>
                        <a:pt x="36" y="20"/>
                      </a:lnTo>
                      <a:lnTo>
                        <a:pt x="34" y="20"/>
                      </a:lnTo>
                      <a:lnTo>
                        <a:pt x="32" y="21"/>
                      </a:lnTo>
                      <a:lnTo>
                        <a:pt x="30" y="21"/>
                      </a:lnTo>
                      <a:lnTo>
                        <a:pt x="28" y="21"/>
                      </a:lnTo>
                      <a:lnTo>
                        <a:pt x="26" y="21"/>
                      </a:lnTo>
                      <a:lnTo>
                        <a:pt x="25" y="21"/>
                      </a:lnTo>
                      <a:lnTo>
                        <a:pt x="24" y="21"/>
                      </a:lnTo>
                      <a:lnTo>
                        <a:pt x="25" y="21"/>
                      </a:lnTo>
                      <a:lnTo>
                        <a:pt x="25" y="20"/>
                      </a:lnTo>
                      <a:lnTo>
                        <a:pt x="26" y="20"/>
                      </a:lnTo>
                      <a:lnTo>
                        <a:pt x="26" y="19"/>
                      </a:lnTo>
                      <a:lnTo>
                        <a:pt x="27" y="19"/>
                      </a:lnTo>
                      <a:lnTo>
                        <a:pt x="28" y="18"/>
                      </a:lnTo>
                      <a:lnTo>
                        <a:pt x="27" y="18"/>
                      </a:lnTo>
                      <a:lnTo>
                        <a:pt x="26" y="19"/>
                      </a:lnTo>
                      <a:lnTo>
                        <a:pt x="25" y="19"/>
                      </a:lnTo>
                      <a:lnTo>
                        <a:pt x="23" y="19"/>
                      </a:lnTo>
                      <a:lnTo>
                        <a:pt x="22" y="19"/>
                      </a:lnTo>
                      <a:lnTo>
                        <a:pt x="20" y="20"/>
                      </a:lnTo>
                      <a:lnTo>
                        <a:pt x="19" y="20"/>
                      </a:lnTo>
                      <a:lnTo>
                        <a:pt x="18" y="20"/>
                      </a:lnTo>
                      <a:lnTo>
                        <a:pt x="17" y="20"/>
                      </a:lnTo>
                      <a:lnTo>
                        <a:pt x="18" y="20"/>
                      </a:lnTo>
                      <a:lnTo>
                        <a:pt x="18" y="19"/>
                      </a:lnTo>
                      <a:lnTo>
                        <a:pt x="19" y="19"/>
                      </a:lnTo>
                      <a:lnTo>
                        <a:pt x="20" y="19"/>
                      </a:lnTo>
                      <a:lnTo>
                        <a:pt x="20" y="18"/>
                      </a:lnTo>
                      <a:lnTo>
                        <a:pt x="18" y="18"/>
                      </a:lnTo>
                      <a:lnTo>
                        <a:pt x="16" y="18"/>
                      </a:lnTo>
                      <a:lnTo>
                        <a:pt x="14" y="18"/>
                      </a:lnTo>
                      <a:lnTo>
                        <a:pt x="12" y="18"/>
                      </a:lnTo>
                      <a:lnTo>
                        <a:pt x="10" y="18"/>
                      </a:lnTo>
                      <a:lnTo>
                        <a:pt x="8" y="18"/>
                      </a:lnTo>
                      <a:lnTo>
                        <a:pt x="6" y="17"/>
                      </a:lnTo>
                      <a:lnTo>
                        <a:pt x="4" y="16"/>
                      </a:lnTo>
                      <a:lnTo>
                        <a:pt x="2" y="16"/>
                      </a:lnTo>
                      <a:lnTo>
                        <a:pt x="0" y="15"/>
                      </a:lnTo>
                      <a:lnTo>
                        <a:pt x="1" y="15"/>
                      </a:lnTo>
                      <a:lnTo>
                        <a:pt x="2" y="15"/>
                      </a:lnTo>
                      <a:lnTo>
                        <a:pt x="3" y="15"/>
                      </a:lnTo>
                      <a:lnTo>
                        <a:pt x="4" y="16"/>
                      </a:lnTo>
                      <a:lnTo>
                        <a:pt x="5" y="16"/>
                      </a:lnTo>
                      <a:lnTo>
                        <a:pt x="6" y="16"/>
                      </a:lnTo>
                      <a:lnTo>
                        <a:pt x="8" y="16"/>
                      </a:lnTo>
                      <a:lnTo>
                        <a:pt x="9" y="16"/>
                      </a:lnTo>
                      <a:lnTo>
                        <a:pt x="10" y="15"/>
                      </a:lnTo>
                      <a:lnTo>
                        <a:pt x="11" y="15"/>
                      </a:lnTo>
                      <a:lnTo>
                        <a:pt x="12" y="15"/>
                      </a:lnTo>
                      <a:lnTo>
                        <a:pt x="13" y="14"/>
                      </a:lnTo>
                      <a:lnTo>
                        <a:pt x="14" y="14"/>
                      </a:lnTo>
                      <a:lnTo>
                        <a:pt x="15" y="14"/>
                      </a:lnTo>
                      <a:lnTo>
                        <a:pt x="16" y="13"/>
                      </a:lnTo>
                      <a:lnTo>
                        <a:pt x="17" y="13"/>
                      </a:lnTo>
                      <a:lnTo>
                        <a:pt x="18" y="12"/>
                      </a:lnTo>
                      <a:lnTo>
                        <a:pt x="20" y="11"/>
                      </a:lnTo>
                      <a:lnTo>
                        <a:pt x="21" y="10"/>
                      </a:lnTo>
                      <a:lnTo>
                        <a:pt x="23" y="8"/>
                      </a:lnTo>
                      <a:lnTo>
                        <a:pt x="25" y="7"/>
                      </a:lnTo>
                      <a:lnTo>
                        <a:pt x="26" y="6"/>
                      </a:lnTo>
                      <a:lnTo>
                        <a:pt x="28" y="5"/>
                      </a:lnTo>
                      <a:lnTo>
                        <a:pt x="30" y="3"/>
                      </a:lnTo>
                      <a:lnTo>
                        <a:pt x="31" y="3"/>
                      </a:lnTo>
                      <a:lnTo>
                        <a:pt x="33" y="2"/>
                      </a:lnTo>
                      <a:lnTo>
                        <a:pt x="35" y="1"/>
                      </a:lnTo>
                      <a:lnTo>
                        <a:pt x="36" y="1"/>
                      </a:lnTo>
                      <a:lnTo>
                        <a:pt x="38" y="2"/>
                      </a:lnTo>
                      <a:lnTo>
                        <a:pt x="40" y="3"/>
                      </a:lnTo>
                      <a:lnTo>
                        <a:pt x="41" y="4"/>
                      </a:lnTo>
                      <a:lnTo>
                        <a:pt x="42" y="5"/>
                      </a:lnTo>
                      <a:lnTo>
                        <a:pt x="43" y="5"/>
                      </a:lnTo>
                      <a:lnTo>
                        <a:pt x="45" y="6"/>
                      </a:lnTo>
                      <a:lnTo>
                        <a:pt x="46" y="7"/>
                      </a:lnTo>
                      <a:lnTo>
                        <a:pt x="48" y="6"/>
                      </a:lnTo>
                      <a:lnTo>
                        <a:pt x="49" y="6"/>
                      </a:lnTo>
                      <a:lnTo>
                        <a:pt x="50" y="6"/>
                      </a:lnTo>
                      <a:lnTo>
                        <a:pt x="51" y="6"/>
                      </a:lnTo>
                      <a:lnTo>
                        <a:pt x="52" y="6"/>
                      </a:lnTo>
                      <a:lnTo>
                        <a:pt x="54" y="6"/>
                      </a:lnTo>
                      <a:lnTo>
                        <a:pt x="56" y="6"/>
                      </a:lnTo>
                      <a:lnTo>
                        <a:pt x="57" y="5"/>
                      </a:lnTo>
                      <a:lnTo>
                        <a:pt x="59" y="4"/>
                      </a:lnTo>
                      <a:lnTo>
                        <a:pt x="61" y="3"/>
                      </a:lnTo>
                      <a:lnTo>
                        <a:pt x="62" y="0"/>
                      </a:lnTo>
                      <a:close/>
                    </a:path>
                  </a:pathLst>
                </a:custGeom>
                <a:solidFill>
                  <a:srgbClr val="007D00"/>
                </a:solidFill>
                <a:ln w="0">
                  <a:solidFill>
                    <a:srgbClr val="007D00"/>
                  </a:solidFill>
                  <a:prstDash val="solid"/>
                  <a:round/>
                  <a:headEnd/>
                  <a:tailEnd/>
                </a:ln>
              </p:spPr>
              <p:txBody>
                <a:bodyPr/>
                <a:lstStyle/>
                <a:p>
                  <a:endParaRPr lang="fr-FR"/>
                </a:p>
              </p:txBody>
            </p:sp>
            <p:sp>
              <p:nvSpPr>
                <p:cNvPr id="5262" name="Freeform 140"/>
                <p:cNvSpPr>
                  <a:spLocks/>
                </p:cNvSpPr>
                <p:nvPr/>
              </p:nvSpPr>
              <p:spPr bwMode="auto">
                <a:xfrm>
                  <a:off x="1175" y="2060"/>
                  <a:ext cx="89" cy="20"/>
                </a:xfrm>
                <a:custGeom>
                  <a:avLst/>
                  <a:gdLst>
                    <a:gd name="T0" fmla="*/ 60 w 89"/>
                    <a:gd name="T1" fmla="*/ 1 h 20"/>
                    <a:gd name="T2" fmla="*/ 65 w 89"/>
                    <a:gd name="T3" fmla="*/ 0 h 20"/>
                    <a:gd name="T4" fmla="*/ 69 w 89"/>
                    <a:gd name="T5" fmla="*/ 1 h 20"/>
                    <a:gd name="T6" fmla="*/ 73 w 89"/>
                    <a:gd name="T7" fmla="*/ 2 h 20"/>
                    <a:gd name="T8" fmla="*/ 77 w 89"/>
                    <a:gd name="T9" fmla="*/ 3 h 20"/>
                    <a:gd name="T10" fmla="*/ 80 w 89"/>
                    <a:gd name="T11" fmla="*/ 5 h 20"/>
                    <a:gd name="T12" fmla="*/ 85 w 89"/>
                    <a:gd name="T13" fmla="*/ 6 h 20"/>
                    <a:gd name="T14" fmla="*/ 89 w 89"/>
                    <a:gd name="T15" fmla="*/ 6 h 20"/>
                    <a:gd name="T16" fmla="*/ 87 w 89"/>
                    <a:gd name="T17" fmla="*/ 7 h 20"/>
                    <a:gd name="T18" fmla="*/ 82 w 89"/>
                    <a:gd name="T19" fmla="*/ 9 h 20"/>
                    <a:gd name="T20" fmla="*/ 78 w 89"/>
                    <a:gd name="T21" fmla="*/ 8 h 20"/>
                    <a:gd name="T22" fmla="*/ 75 w 89"/>
                    <a:gd name="T23" fmla="*/ 8 h 20"/>
                    <a:gd name="T24" fmla="*/ 74 w 89"/>
                    <a:gd name="T25" fmla="*/ 8 h 20"/>
                    <a:gd name="T26" fmla="*/ 75 w 89"/>
                    <a:gd name="T27" fmla="*/ 10 h 20"/>
                    <a:gd name="T28" fmla="*/ 77 w 89"/>
                    <a:gd name="T29" fmla="*/ 11 h 20"/>
                    <a:gd name="T30" fmla="*/ 76 w 89"/>
                    <a:gd name="T31" fmla="*/ 11 h 20"/>
                    <a:gd name="T32" fmla="*/ 70 w 89"/>
                    <a:gd name="T33" fmla="*/ 11 h 20"/>
                    <a:gd name="T34" fmla="*/ 66 w 89"/>
                    <a:gd name="T35" fmla="*/ 10 h 20"/>
                    <a:gd name="T36" fmla="*/ 65 w 89"/>
                    <a:gd name="T37" fmla="*/ 13 h 20"/>
                    <a:gd name="T38" fmla="*/ 61 w 89"/>
                    <a:gd name="T39" fmla="*/ 14 h 20"/>
                    <a:gd name="T40" fmla="*/ 58 w 89"/>
                    <a:gd name="T41" fmla="*/ 14 h 20"/>
                    <a:gd name="T42" fmla="*/ 55 w 89"/>
                    <a:gd name="T43" fmla="*/ 15 h 20"/>
                    <a:gd name="T44" fmla="*/ 52 w 89"/>
                    <a:gd name="T45" fmla="*/ 15 h 20"/>
                    <a:gd name="T46" fmla="*/ 53 w 89"/>
                    <a:gd name="T47" fmla="*/ 16 h 20"/>
                    <a:gd name="T48" fmla="*/ 54 w 89"/>
                    <a:gd name="T49" fmla="*/ 16 h 20"/>
                    <a:gd name="T50" fmla="*/ 52 w 89"/>
                    <a:gd name="T51" fmla="*/ 17 h 20"/>
                    <a:gd name="T52" fmla="*/ 48 w 89"/>
                    <a:gd name="T53" fmla="*/ 17 h 20"/>
                    <a:gd name="T54" fmla="*/ 44 w 89"/>
                    <a:gd name="T55" fmla="*/ 17 h 20"/>
                    <a:gd name="T56" fmla="*/ 41 w 89"/>
                    <a:gd name="T57" fmla="*/ 19 h 20"/>
                    <a:gd name="T58" fmla="*/ 36 w 89"/>
                    <a:gd name="T59" fmla="*/ 20 h 20"/>
                    <a:gd name="T60" fmla="*/ 35 w 89"/>
                    <a:gd name="T61" fmla="*/ 19 h 20"/>
                    <a:gd name="T62" fmla="*/ 36 w 89"/>
                    <a:gd name="T63" fmla="*/ 18 h 20"/>
                    <a:gd name="T64" fmla="*/ 35 w 89"/>
                    <a:gd name="T65" fmla="*/ 17 h 20"/>
                    <a:gd name="T66" fmla="*/ 28 w 89"/>
                    <a:gd name="T67" fmla="*/ 19 h 20"/>
                    <a:gd name="T68" fmla="*/ 24 w 89"/>
                    <a:gd name="T69" fmla="*/ 19 h 20"/>
                    <a:gd name="T70" fmla="*/ 25 w 89"/>
                    <a:gd name="T71" fmla="*/ 18 h 20"/>
                    <a:gd name="T72" fmla="*/ 26 w 89"/>
                    <a:gd name="T73" fmla="*/ 16 h 20"/>
                    <a:gd name="T74" fmla="*/ 26 w 89"/>
                    <a:gd name="T75" fmla="*/ 16 h 20"/>
                    <a:gd name="T76" fmla="*/ 21 w 89"/>
                    <a:gd name="T77" fmla="*/ 17 h 20"/>
                    <a:gd name="T78" fmla="*/ 16 w 89"/>
                    <a:gd name="T79" fmla="*/ 18 h 20"/>
                    <a:gd name="T80" fmla="*/ 18 w 89"/>
                    <a:gd name="T81" fmla="*/ 17 h 20"/>
                    <a:gd name="T82" fmla="*/ 19 w 89"/>
                    <a:gd name="T83" fmla="*/ 16 h 20"/>
                    <a:gd name="T84" fmla="*/ 15 w 89"/>
                    <a:gd name="T85" fmla="*/ 16 h 20"/>
                    <a:gd name="T86" fmla="*/ 8 w 89"/>
                    <a:gd name="T87" fmla="*/ 16 h 20"/>
                    <a:gd name="T88" fmla="*/ 0 w 89"/>
                    <a:gd name="T89" fmla="*/ 14 h 20"/>
                    <a:gd name="T90" fmla="*/ 3 w 89"/>
                    <a:gd name="T91" fmla="*/ 14 h 20"/>
                    <a:gd name="T92" fmla="*/ 7 w 89"/>
                    <a:gd name="T93" fmla="*/ 14 h 20"/>
                    <a:gd name="T94" fmla="*/ 11 w 89"/>
                    <a:gd name="T95" fmla="*/ 13 h 20"/>
                    <a:gd name="T96" fmla="*/ 14 w 89"/>
                    <a:gd name="T97" fmla="*/ 12 h 20"/>
                    <a:gd name="T98" fmla="*/ 18 w 89"/>
                    <a:gd name="T99" fmla="*/ 10 h 20"/>
                    <a:gd name="T100" fmla="*/ 23 w 89"/>
                    <a:gd name="T101" fmla="*/ 6 h 20"/>
                    <a:gd name="T102" fmla="*/ 29 w 89"/>
                    <a:gd name="T103" fmla="*/ 3 h 20"/>
                    <a:gd name="T104" fmla="*/ 35 w 89"/>
                    <a:gd name="T105" fmla="*/ 3 h 20"/>
                    <a:gd name="T106" fmla="*/ 39 w 89"/>
                    <a:gd name="T107" fmla="*/ 5 h 20"/>
                    <a:gd name="T108" fmla="*/ 44 w 89"/>
                    <a:gd name="T109" fmla="*/ 6 h 20"/>
                    <a:gd name="T110" fmla="*/ 47 w 89"/>
                    <a:gd name="T111" fmla="*/ 6 h 20"/>
                    <a:gd name="T112" fmla="*/ 54 w 89"/>
                    <a:gd name="T113" fmla="*/ 5 h 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20"/>
                    <a:gd name="T173" fmla="*/ 89 w 89"/>
                    <a:gd name="T174" fmla="*/ 20 h 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20">
                      <a:moveTo>
                        <a:pt x="58" y="1"/>
                      </a:moveTo>
                      <a:lnTo>
                        <a:pt x="58" y="1"/>
                      </a:lnTo>
                      <a:lnTo>
                        <a:pt x="59" y="1"/>
                      </a:lnTo>
                      <a:lnTo>
                        <a:pt x="60" y="1"/>
                      </a:lnTo>
                      <a:lnTo>
                        <a:pt x="61" y="1"/>
                      </a:lnTo>
                      <a:lnTo>
                        <a:pt x="62" y="1"/>
                      </a:lnTo>
                      <a:lnTo>
                        <a:pt x="64" y="0"/>
                      </a:lnTo>
                      <a:lnTo>
                        <a:pt x="65" y="0"/>
                      </a:lnTo>
                      <a:lnTo>
                        <a:pt x="66" y="0"/>
                      </a:lnTo>
                      <a:lnTo>
                        <a:pt x="68" y="0"/>
                      </a:lnTo>
                      <a:lnTo>
                        <a:pt x="68" y="1"/>
                      </a:lnTo>
                      <a:lnTo>
                        <a:pt x="69" y="1"/>
                      </a:lnTo>
                      <a:lnTo>
                        <a:pt x="70" y="1"/>
                      </a:lnTo>
                      <a:lnTo>
                        <a:pt x="71" y="1"/>
                      </a:lnTo>
                      <a:lnTo>
                        <a:pt x="72" y="2"/>
                      </a:lnTo>
                      <a:lnTo>
                        <a:pt x="73" y="2"/>
                      </a:lnTo>
                      <a:lnTo>
                        <a:pt x="74" y="2"/>
                      </a:lnTo>
                      <a:lnTo>
                        <a:pt x="75" y="3"/>
                      </a:lnTo>
                      <a:lnTo>
                        <a:pt x="76" y="3"/>
                      </a:lnTo>
                      <a:lnTo>
                        <a:pt x="77" y="3"/>
                      </a:lnTo>
                      <a:lnTo>
                        <a:pt x="78" y="4"/>
                      </a:lnTo>
                      <a:lnTo>
                        <a:pt x="79" y="4"/>
                      </a:lnTo>
                      <a:lnTo>
                        <a:pt x="79" y="5"/>
                      </a:lnTo>
                      <a:lnTo>
                        <a:pt x="80" y="5"/>
                      </a:lnTo>
                      <a:lnTo>
                        <a:pt x="82" y="6"/>
                      </a:lnTo>
                      <a:lnTo>
                        <a:pt x="83" y="6"/>
                      </a:lnTo>
                      <a:lnTo>
                        <a:pt x="84" y="6"/>
                      </a:lnTo>
                      <a:lnTo>
                        <a:pt x="85" y="6"/>
                      </a:lnTo>
                      <a:lnTo>
                        <a:pt x="86" y="6"/>
                      </a:lnTo>
                      <a:lnTo>
                        <a:pt x="88" y="6"/>
                      </a:lnTo>
                      <a:lnTo>
                        <a:pt x="89" y="6"/>
                      </a:lnTo>
                      <a:lnTo>
                        <a:pt x="88" y="7"/>
                      </a:lnTo>
                      <a:lnTo>
                        <a:pt x="87" y="7"/>
                      </a:lnTo>
                      <a:lnTo>
                        <a:pt x="86" y="8"/>
                      </a:lnTo>
                      <a:lnTo>
                        <a:pt x="84" y="8"/>
                      </a:lnTo>
                      <a:lnTo>
                        <a:pt x="83" y="9"/>
                      </a:lnTo>
                      <a:lnTo>
                        <a:pt x="82" y="9"/>
                      </a:lnTo>
                      <a:lnTo>
                        <a:pt x="81" y="9"/>
                      </a:lnTo>
                      <a:lnTo>
                        <a:pt x="80" y="9"/>
                      </a:lnTo>
                      <a:lnTo>
                        <a:pt x="79" y="8"/>
                      </a:lnTo>
                      <a:lnTo>
                        <a:pt x="78" y="8"/>
                      </a:lnTo>
                      <a:lnTo>
                        <a:pt x="77" y="8"/>
                      </a:lnTo>
                      <a:lnTo>
                        <a:pt x="76" y="8"/>
                      </a:lnTo>
                      <a:lnTo>
                        <a:pt x="75" y="8"/>
                      </a:lnTo>
                      <a:lnTo>
                        <a:pt x="74" y="8"/>
                      </a:lnTo>
                      <a:lnTo>
                        <a:pt x="75" y="8"/>
                      </a:lnTo>
                      <a:lnTo>
                        <a:pt x="75" y="9"/>
                      </a:lnTo>
                      <a:lnTo>
                        <a:pt x="75" y="10"/>
                      </a:lnTo>
                      <a:lnTo>
                        <a:pt x="76" y="10"/>
                      </a:lnTo>
                      <a:lnTo>
                        <a:pt x="76" y="11"/>
                      </a:lnTo>
                      <a:lnTo>
                        <a:pt x="77" y="11"/>
                      </a:lnTo>
                      <a:lnTo>
                        <a:pt x="78" y="11"/>
                      </a:lnTo>
                      <a:lnTo>
                        <a:pt x="77" y="11"/>
                      </a:lnTo>
                      <a:lnTo>
                        <a:pt x="76" y="11"/>
                      </a:lnTo>
                      <a:lnTo>
                        <a:pt x="75" y="11"/>
                      </a:lnTo>
                      <a:lnTo>
                        <a:pt x="74" y="12"/>
                      </a:lnTo>
                      <a:lnTo>
                        <a:pt x="72" y="11"/>
                      </a:lnTo>
                      <a:lnTo>
                        <a:pt x="70" y="11"/>
                      </a:lnTo>
                      <a:lnTo>
                        <a:pt x="68" y="11"/>
                      </a:lnTo>
                      <a:lnTo>
                        <a:pt x="67" y="10"/>
                      </a:lnTo>
                      <a:lnTo>
                        <a:pt x="65" y="10"/>
                      </a:lnTo>
                      <a:lnTo>
                        <a:pt x="66" y="10"/>
                      </a:lnTo>
                      <a:lnTo>
                        <a:pt x="67" y="11"/>
                      </a:lnTo>
                      <a:lnTo>
                        <a:pt x="67" y="12"/>
                      </a:lnTo>
                      <a:lnTo>
                        <a:pt x="66" y="12"/>
                      </a:lnTo>
                      <a:lnTo>
                        <a:pt x="65" y="13"/>
                      </a:lnTo>
                      <a:lnTo>
                        <a:pt x="64" y="13"/>
                      </a:lnTo>
                      <a:lnTo>
                        <a:pt x="63" y="13"/>
                      </a:lnTo>
                      <a:lnTo>
                        <a:pt x="62" y="14"/>
                      </a:lnTo>
                      <a:lnTo>
                        <a:pt x="61" y="14"/>
                      </a:lnTo>
                      <a:lnTo>
                        <a:pt x="60" y="14"/>
                      </a:lnTo>
                      <a:lnTo>
                        <a:pt x="59" y="14"/>
                      </a:lnTo>
                      <a:lnTo>
                        <a:pt x="58" y="14"/>
                      </a:lnTo>
                      <a:lnTo>
                        <a:pt x="57" y="15"/>
                      </a:lnTo>
                      <a:lnTo>
                        <a:pt x="56" y="15"/>
                      </a:lnTo>
                      <a:lnTo>
                        <a:pt x="55" y="15"/>
                      </a:lnTo>
                      <a:lnTo>
                        <a:pt x="54" y="15"/>
                      </a:lnTo>
                      <a:lnTo>
                        <a:pt x="53" y="15"/>
                      </a:lnTo>
                      <a:lnTo>
                        <a:pt x="52" y="15"/>
                      </a:lnTo>
                      <a:lnTo>
                        <a:pt x="53" y="15"/>
                      </a:lnTo>
                      <a:lnTo>
                        <a:pt x="53" y="16"/>
                      </a:lnTo>
                      <a:lnTo>
                        <a:pt x="54" y="16"/>
                      </a:lnTo>
                      <a:lnTo>
                        <a:pt x="54" y="17"/>
                      </a:lnTo>
                      <a:lnTo>
                        <a:pt x="53" y="17"/>
                      </a:lnTo>
                      <a:lnTo>
                        <a:pt x="52" y="17"/>
                      </a:lnTo>
                      <a:lnTo>
                        <a:pt x="51" y="17"/>
                      </a:lnTo>
                      <a:lnTo>
                        <a:pt x="50" y="17"/>
                      </a:lnTo>
                      <a:lnTo>
                        <a:pt x="49" y="17"/>
                      </a:lnTo>
                      <a:lnTo>
                        <a:pt x="48" y="17"/>
                      </a:lnTo>
                      <a:lnTo>
                        <a:pt x="47" y="17"/>
                      </a:lnTo>
                      <a:lnTo>
                        <a:pt x="46" y="17"/>
                      </a:lnTo>
                      <a:lnTo>
                        <a:pt x="45" y="16"/>
                      </a:lnTo>
                      <a:lnTo>
                        <a:pt x="44" y="17"/>
                      </a:lnTo>
                      <a:lnTo>
                        <a:pt x="43" y="18"/>
                      </a:lnTo>
                      <a:lnTo>
                        <a:pt x="42" y="19"/>
                      </a:lnTo>
                      <a:lnTo>
                        <a:pt x="41" y="19"/>
                      </a:lnTo>
                      <a:lnTo>
                        <a:pt x="40" y="19"/>
                      </a:lnTo>
                      <a:lnTo>
                        <a:pt x="39" y="20"/>
                      </a:lnTo>
                      <a:lnTo>
                        <a:pt x="38" y="20"/>
                      </a:lnTo>
                      <a:lnTo>
                        <a:pt x="36" y="20"/>
                      </a:lnTo>
                      <a:lnTo>
                        <a:pt x="35" y="20"/>
                      </a:lnTo>
                      <a:lnTo>
                        <a:pt x="35" y="19"/>
                      </a:lnTo>
                      <a:lnTo>
                        <a:pt x="36" y="19"/>
                      </a:lnTo>
                      <a:lnTo>
                        <a:pt x="36" y="18"/>
                      </a:lnTo>
                      <a:lnTo>
                        <a:pt x="36" y="17"/>
                      </a:lnTo>
                      <a:lnTo>
                        <a:pt x="35" y="17"/>
                      </a:lnTo>
                      <a:lnTo>
                        <a:pt x="33" y="18"/>
                      </a:lnTo>
                      <a:lnTo>
                        <a:pt x="31" y="18"/>
                      </a:lnTo>
                      <a:lnTo>
                        <a:pt x="30" y="19"/>
                      </a:lnTo>
                      <a:lnTo>
                        <a:pt x="28" y="19"/>
                      </a:lnTo>
                      <a:lnTo>
                        <a:pt x="26" y="19"/>
                      </a:lnTo>
                      <a:lnTo>
                        <a:pt x="25" y="19"/>
                      </a:lnTo>
                      <a:lnTo>
                        <a:pt x="24" y="19"/>
                      </a:lnTo>
                      <a:lnTo>
                        <a:pt x="24" y="18"/>
                      </a:lnTo>
                      <a:lnTo>
                        <a:pt x="25" y="18"/>
                      </a:lnTo>
                      <a:lnTo>
                        <a:pt x="25" y="17"/>
                      </a:lnTo>
                      <a:lnTo>
                        <a:pt x="26" y="17"/>
                      </a:lnTo>
                      <a:lnTo>
                        <a:pt x="26" y="16"/>
                      </a:lnTo>
                      <a:lnTo>
                        <a:pt x="27" y="16"/>
                      </a:lnTo>
                      <a:lnTo>
                        <a:pt x="26" y="16"/>
                      </a:lnTo>
                      <a:lnTo>
                        <a:pt x="25" y="16"/>
                      </a:lnTo>
                      <a:lnTo>
                        <a:pt x="24" y="17"/>
                      </a:lnTo>
                      <a:lnTo>
                        <a:pt x="22" y="17"/>
                      </a:lnTo>
                      <a:lnTo>
                        <a:pt x="21" y="17"/>
                      </a:lnTo>
                      <a:lnTo>
                        <a:pt x="19" y="17"/>
                      </a:lnTo>
                      <a:lnTo>
                        <a:pt x="18" y="18"/>
                      </a:lnTo>
                      <a:lnTo>
                        <a:pt x="17" y="18"/>
                      </a:lnTo>
                      <a:lnTo>
                        <a:pt x="16" y="18"/>
                      </a:lnTo>
                      <a:lnTo>
                        <a:pt x="17" y="17"/>
                      </a:lnTo>
                      <a:lnTo>
                        <a:pt x="18" y="17"/>
                      </a:lnTo>
                      <a:lnTo>
                        <a:pt x="18" y="16"/>
                      </a:lnTo>
                      <a:lnTo>
                        <a:pt x="19" y="16"/>
                      </a:lnTo>
                      <a:lnTo>
                        <a:pt x="20" y="16"/>
                      </a:lnTo>
                      <a:lnTo>
                        <a:pt x="17" y="16"/>
                      </a:lnTo>
                      <a:lnTo>
                        <a:pt x="15" y="16"/>
                      </a:lnTo>
                      <a:lnTo>
                        <a:pt x="13" y="16"/>
                      </a:lnTo>
                      <a:lnTo>
                        <a:pt x="12" y="16"/>
                      </a:lnTo>
                      <a:lnTo>
                        <a:pt x="10" y="16"/>
                      </a:lnTo>
                      <a:lnTo>
                        <a:pt x="8" y="16"/>
                      </a:lnTo>
                      <a:lnTo>
                        <a:pt x="6" y="16"/>
                      </a:lnTo>
                      <a:lnTo>
                        <a:pt x="4" y="15"/>
                      </a:lnTo>
                      <a:lnTo>
                        <a:pt x="2" y="15"/>
                      </a:lnTo>
                      <a:lnTo>
                        <a:pt x="0" y="14"/>
                      </a:lnTo>
                      <a:lnTo>
                        <a:pt x="1" y="14"/>
                      </a:lnTo>
                      <a:lnTo>
                        <a:pt x="2" y="14"/>
                      </a:lnTo>
                      <a:lnTo>
                        <a:pt x="3" y="14"/>
                      </a:lnTo>
                      <a:lnTo>
                        <a:pt x="4" y="14"/>
                      </a:lnTo>
                      <a:lnTo>
                        <a:pt x="5" y="14"/>
                      </a:lnTo>
                      <a:lnTo>
                        <a:pt x="6" y="14"/>
                      </a:lnTo>
                      <a:lnTo>
                        <a:pt x="7" y="14"/>
                      </a:lnTo>
                      <a:lnTo>
                        <a:pt x="9" y="14"/>
                      </a:lnTo>
                      <a:lnTo>
                        <a:pt x="10" y="13"/>
                      </a:lnTo>
                      <a:lnTo>
                        <a:pt x="11" y="13"/>
                      </a:lnTo>
                      <a:lnTo>
                        <a:pt x="12" y="13"/>
                      </a:lnTo>
                      <a:lnTo>
                        <a:pt x="13" y="13"/>
                      </a:lnTo>
                      <a:lnTo>
                        <a:pt x="13" y="12"/>
                      </a:lnTo>
                      <a:lnTo>
                        <a:pt x="14" y="12"/>
                      </a:lnTo>
                      <a:lnTo>
                        <a:pt x="15" y="12"/>
                      </a:lnTo>
                      <a:lnTo>
                        <a:pt x="16" y="11"/>
                      </a:lnTo>
                      <a:lnTo>
                        <a:pt x="17" y="11"/>
                      </a:lnTo>
                      <a:lnTo>
                        <a:pt x="18" y="10"/>
                      </a:lnTo>
                      <a:lnTo>
                        <a:pt x="19" y="9"/>
                      </a:lnTo>
                      <a:lnTo>
                        <a:pt x="21" y="8"/>
                      </a:lnTo>
                      <a:lnTo>
                        <a:pt x="22" y="7"/>
                      </a:lnTo>
                      <a:lnTo>
                        <a:pt x="23" y="6"/>
                      </a:lnTo>
                      <a:lnTo>
                        <a:pt x="25" y="5"/>
                      </a:lnTo>
                      <a:lnTo>
                        <a:pt x="26" y="4"/>
                      </a:lnTo>
                      <a:lnTo>
                        <a:pt x="28" y="4"/>
                      </a:lnTo>
                      <a:lnTo>
                        <a:pt x="29" y="3"/>
                      </a:lnTo>
                      <a:lnTo>
                        <a:pt x="31" y="3"/>
                      </a:lnTo>
                      <a:lnTo>
                        <a:pt x="33" y="2"/>
                      </a:lnTo>
                      <a:lnTo>
                        <a:pt x="34" y="2"/>
                      </a:lnTo>
                      <a:lnTo>
                        <a:pt x="35" y="3"/>
                      </a:lnTo>
                      <a:lnTo>
                        <a:pt x="36" y="3"/>
                      </a:lnTo>
                      <a:lnTo>
                        <a:pt x="37" y="4"/>
                      </a:lnTo>
                      <a:lnTo>
                        <a:pt x="38" y="5"/>
                      </a:lnTo>
                      <a:lnTo>
                        <a:pt x="39" y="5"/>
                      </a:lnTo>
                      <a:lnTo>
                        <a:pt x="40" y="6"/>
                      </a:lnTo>
                      <a:lnTo>
                        <a:pt x="41" y="6"/>
                      </a:lnTo>
                      <a:lnTo>
                        <a:pt x="42" y="6"/>
                      </a:lnTo>
                      <a:lnTo>
                        <a:pt x="44" y="6"/>
                      </a:lnTo>
                      <a:lnTo>
                        <a:pt x="45" y="6"/>
                      </a:lnTo>
                      <a:lnTo>
                        <a:pt x="46" y="6"/>
                      </a:lnTo>
                      <a:lnTo>
                        <a:pt x="47" y="6"/>
                      </a:lnTo>
                      <a:lnTo>
                        <a:pt x="49" y="6"/>
                      </a:lnTo>
                      <a:lnTo>
                        <a:pt x="50" y="6"/>
                      </a:lnTo>
                      <a:lnTo>
                        <a:pt x="52" y="6"/>
                      </a:lnTo>
                      <a:lnTo>
                        <a:pt x="54" y="5"/>
                      </a:lnTo>
                      <a:lnTo>
                        <a:pt x="56" y="3"/>
                      </a:lnTo>
                      <a:lnTo>
                        <a:pt x="58" y="1"/>
                      </a:lnTo>
                      <a:close/>
                    </a:path>
                  </a:pathLst>
                </a:custGeom>
                <a:solidFill>
                  <a:srgbClr val="BF1800"/>
                </a:solidFill>
                <a:ln w="0">
                  <a:solidFill>
                    <a:srgbClr val="BF1800"/>
                  </a:solidFill>
                  <a:prstDash val="solid"/>
                  <a:round/>
                  <a:headEnd/>
                  <a:tailEnd/>
                </a:ln>
              </p:spPr>
              <p:txBody>
                <a:bodyPr/>
                <a:lstStyle/>
                <a:p>
                  <a:endParaRPr lang="fr-FR"/>
                </a:p>
              </p:txBody>
            </p:sp>
            <p:sp>
              <p:nvSpPr>
                <p:cNvPr id="5263" name="Freeform 141"/>
                <p:cNvSpPr>
                  <a:spLocks/>
                </p:cNvSpPr>
                <p:nvPr/>
              </p:nvSpPr>
              <p:spPr bwMode="auto">
                <a:xfrm>
                  <a:off x="1179" y="2061"/>
                  <a:ext cx="84" cy="18"/>
                </a:xfrm>
                <a:custGeom>
                  <a:avLst/>
                  <a:gdLst>
                    <a:gd name="T0" fmla="*/ 55 w 84"/>
                    <a:gd name="T1" fmla="*/ 1 h 18"/>
                    <a:gd name="T2" fmla="*/ 61 w 84"/>
                    <a:gd name="T3" fmla="*/ 0 h 18"/>
                    <a:gd name="T4" fmla="*/ 65 w 84"/>
                    <a:gd name="T5" fmla="*/ 0 h 18"/>
                    <a:gd name="T6" fmla="*/ 68 w 84"/>
                    <a:gd name="T7" fmla="*/ 1 h 18"/>
                    <a:gd name="T8" fmla="*/ 72 w 84"/>
                    <a:gd name="T9" fmla="*/ 2 h 18"/>
                    <a:gd name="T10" fmla="*/ 75 w 84"/>
                    <a:gd name="T11" fmla="*/ 4 h 18"/>
                    <a:gd name="T12" fmla="*/ 80 w 84"/>
                    <a:gd name="T13" fmla="*/ 5 h 18"/>
                    <a:gd name="T14" fmla="*/ 84 w 84"/>
                    <a:gd name="T15" fmla="*/ 5 h 18"/>
                    <a:gd name="T16" fmla="*/ 81 w 84"/>
                    <a:gd name="T17" fmla="*/ 6 h 18"/>
                    <a:gd name="T18" fmla="*/ 77 w 84"/>
                    <a:gd name="T19" fmla="*/ 7 h 18"/>
                    <a:gd name="T20" fmla="*/ 73 w 84"/>
                    <a:gd name="T21" fmla="*/ 6 h 18"/>
                    <a:gd name="T22" fmla="*/ 69 w 84"/>
                    <a:gd name="T23" fmla="*/ 6 h 18"/>
                    <a:gd name="T24" fmla="*/ 68 w 84"/>
                    <a:gd name="T25" fmla="*/ 6 h 18"/>
                    <a:gd name="T26" fmla="*/ 69 w 84"/>
                    <a:gd name="T27" fmla="*/ 8 h 18"/>
                    <a:gd name="T28" fmla="*/ 71 w 84"/>
                    <a:gd name="T29" fmla="*/ 10 h 18"/>
                    <a:gd name="T30" fmla="*/ 71 w 84"/>
                    <a:gd name="T31" fmla="*/ 10 h 18"/>
                    <a:gd name="T32" fmla="*/ 66 w 84"/>
                    <a:gd name="T33" fmla="*/ 9 h 18"/>
                    <a:gd name="T34" fmla="*/ 62 w 84"/>
                    <a:gd name="T35" fmla="*/ 9 h 18"/>
                    <a:gd name="T36" fmla="*/ 60 w 84"/>
                    <a:gd name="T37" fmla="*/ 10 h 18"/>
                    <a:gd name="T38" fmla="*/ 56 w 84"/>
                    <a:gd name="T39" fmla="*/ 12 h 18"/>
                    <a:gd name="T40" fmla="*/ 53 w 84"/>
                    <a:gd name="T41" fmla="*/ 13 h 18"/>
                    <a:gd name="T42" fmla="*/ 50 w 84"/>
                    <a:gd name="T43" fmla="*/ 13 h 18"/>
                    <a:gd name="T44" fmla="*/ 47 w 84"/>
                    <a:gd name="T45" fmla="*/ 13 h 18"/>
                    <a:gd name="T46" fmla="*/ 48 w 84"/>
                    <a:gd name="T47" fmla="*/ 14 h 18"/>
                    <a:gd name="T48" fmla="*/ 49 w 84"/>
                    <a:gd name="T49" fmla="*/ 15 h 18"/>
                    <a:gd name="T50" fmla="*/ 48 w 84"/>
                    <a:gd name="T51" fmla="*/ 15 h 18"/>
                    <a:gd name="T52" fmla="*/ 44 w 84"/>
                    <a:gd name="T53" fmla="*/ 15 h 18"/>
                    <a:gd name="T54" fmla="*/ 40 w 84"/>
                    <a:gd name="T55" fmla="*/ 16 h 18"/>
                    <a:gd name="T56" fmla="*/ 37 w 84"/>
                    <a:gd name="T57" fmla="*/ 17 h 18"/>
                    <a:gd name="T58" fmla="*/ 33 w 84"/>
                    <a:gd name="T59" fmla="*/ 18 h 18"/>
                    <a:gd name="T60" fmla="*/ 32 w 84"/>
                    <a:gd name="T61" fmla="*/ 17 h 18"/>
                    <a:gd name="T62" fmla="*/ 33 w 84"/>
                    <a:gd name="T63" fmla="*/ 16 h 18"/>
                    <a:gd name="T64" fmla="*/ 32 w 84"/>
                    <a:gd name="T65" fmla="*/ 15 h 18"/>
                    <a:gd name="T66" fmla="*/ 26 w 84"/>
                    <a:gd name="T67" fmla="*/ 17 h 18"/>
                    <a:gd name="T68" fmla="*/ 23 w 84"/>
                    <a:gd name="T69" fmla="*/ 17 h 18"/>
                    <a:gd name="T70" fmla="*/ 24 w 84"/>
                    <a:gd name="T71" fmla="*/ 16 h 18"/>
                    <a:gd name="T72" fmla="*/ 25 w 84"/>
                    <a:gd name="T73" fmla="*/ 15 h 18"/>
                    <a:gd name="T74" fmla="*/ 26 w 84"/>
                    <a:gd name="T75" fmla="*/ 14 h 18"/>
                    <a:gd name="T76" fmla="*/ 21 w 84"/>
                    <a:gd name="T77" fmla="*/ 15 h 18"/>
                    <a:gd name="T78" fmla="*/ 16 w 84"/>
                    <a:gd name="T79" fmla="*/ 16 h 18"/>
                    <a:gd name="T80" fmla="*/ 16 w 84"/>
                    <a:gd name="T81" fmla="*/ 15 h 18"/>
                    <a:gd name="T82" fmla="*/ 18 w 84"/>
                    <a:gd name="T83" fmla="*/ 14 h 18"/>
                    <a:gd name="T84" fmla="*/ 17 w 84"/>
                    <a:gd name="T85" fmla="*/ 13 h 18"/>
                    <a:gd name="T86" fmla="*/ 9 w 84"/>
                    <a:gd name="T87" fmla="*/ 14 h 18"/>
                    <a:gd name="T88" fmla="*/ 2 w 84"/>
                    <a:gd name="T89" fmla="*/ 13 h 18"/>
                    <a:gd name="T90" fmla="*/ 2 w 84"/>
                    <a:gd name="T91" fmla="*/ 13 h 18"/>
                    <a:gd name="T92" fmla="*/ 6 w 84"/>
                    <a:gd name="T93" fmla="*/ 13 h 18"/>
                    <a:gd name="T94" fmla="*/ 11 w 84"/>
                    <a:gd name="T95" fmla="*/ 12 h 18"/>
                    <a:gd name="T96" fmla="*/ 13 w 84"/>
                    <a:gd name="T97" fmla="*/ 11 h 18"/>
                    <a:gd name="T98" fmla="*/ 16 w 84"/>
                    <a:gd name="T99" fmla="*/ 9 h 18"/>
                    <a:gd name="T100" fmla="*/ 21 w 84"/>
                    <a:gd name="T101" fmla="*/ 6 h 18"/>
                    <a:gd name="T102" fmla="*/ 26 w 84"/>
                    <a:gd name="T103" fmla="*/ 4 h 18"/>
                    <a:gd name="T104" fmla="*/ 31 w 84"/>
                    <a:gd name="T105" fmla="*/ 3 h 18"/>
                    <a:gd name="T106" fmla="*/ 34 w 84"/>
                    <a:gd name="T107" fmla="*/ 5 h 18"/>
                    <a:gd name="T108" fmla="*/ 37 w 84"/>
                    <a:gd name="T109" fmla="*/ 6 h 18"/>
                    <a:gd name="T110" fmla="*/ 40 w 84"/>
                    <a:gd name="T111" fmla="*/ 7 h 18"/>
                    <a:gd name="T112" fmla="*/ 47 w 84"/>
                    <a:gd name="T113" fmla="*/ 6 h 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4"/>
                    <a:gd name="T172" fmla="*/ 0 h 18"/>
                    <a:gd name="T173" fmla="*/ 84 w 84"/>
                    <a:gd name="T174" fmla="*/ 18 h 1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4" h="18">
                      <a:moveTo>
                        <a:pt x="54" y="2"/>
                      </a:moveTo>
                      <a:lnTo>
                        <a:pt x="54" y="2"/>
                      </a:lnTo>
                      <a:lnTo>
                        <a:pt x="54" y="1"/>
                      </a:lnTo>
                      <a:lnTo>
                        <a:pt x="55" y="1"/>
                      </a:lnTo>
                      <a:lnTo>
                        <a:pt x="56" y="1"/>
                      </a:lnTo>
                      <a:lnTo>
                        <a:pt x="58" y="1"/>
                      </a:lnTo>
                      <a:lnTo>
                        <a:pt x="59" y="0"/>
                      </a:lnTo>
                      <a:lnTo>
                        <a:pt x="61" y="0"/>
                      </a:lnTo>
                      <a:lnTo>
                        <a:pt x="62" y="0"/>
                      </a:lnTo>
                      <a:lnTo>
                        <a:pt x="63" y="0"/>
                      </a:lnTo>
                      <a:lnTo>
                        <a:pt x="64" y="0"/>
                      </a:lnTo>
                      <a:lnTo>
                        <a:pt x="65" y="0"/>
                      </a:lnTo>
                      <a:lnTo>
                        <a:pt x="66" y="0"/>
                      </a:lnTo>
                      <a:lnTo>
                        <a:pt x="67" y="1"/>
                      </a:lnTo>
                      <a:lnTo>
                        <a:pt x="68" y="1"/>
                      </a:lnTo>
                      <a:lnTo>
                        <a:pt x="69" y="1"/>
                      </a:lnTo>
                      <a:lnTo>
                        <a:pt x="70" y="2"/>
                      </a:lnTo>
                      <a:lnTo>
                        <a:pt x="71" y="2"/>
                      </a:lnTo>
                      <a:lnTo>
                        <a:pt x="72" y="2"/>
                      </a:lnTo>
                      <a:lnTo>
                        <a:pt x="72" y="3"/>
                      </a:lnTo>
                      <a:lnTo>
                        <a:pt x="73" y="3"/>
                      </a:lnTo>
                      <a:lnTo>
                        <a:pt x="74" y="4"/>
                      </a:lnTo>
                      <a:lnTo>
                        <a:pt x="75" y="4"/>
                      </a:lnTo>
                      <a:lnTo>
                        <a:pt x="76" y="4"/>
                      </a:lnTo>
                      <a:lnTo>
                        <a:pt x="77" y="5"/>
                      </a:lnTo>
                      <a:lnTo>
                        <a:pt x="78" y="5"/>
                      </a:lnTo>
                      <a:lnTo>
                        <a:pt x="80" y="5"/>
                      </a:lnTo>
                      <a:lnTo>
                        <a:pt x="81" y="5"/>
                      </a:lnTo>
                      <a:lnTo>
                        <a:pt x="82" y="5"/>
                      </a:lnTo>
                      <a:lnTo>
                        <a:pt x="83" y="5"/>
                      </a:lnTo>
                      <a:lnTo>
                        <a:pt x="84" y="5"/>
                      </a:lnTo>
                      <a:lnTo>
                        <a:pt x="83" y="5"/>
                      </a:lnTo>
                      <a:lnTo>
                        <a:pt x="82" y="5"/>
                      </a:lnTo>
                      <a:lnTo>
                        <a:pt x="81" y="6"/>
                      </a:lnTo>
                      <a:lnTo>
                        <a:pt x="80" y="6"/>
                      </a:lnTo>
                      <a:lnTo>
                        <a:pt x="79" y="7"/>
                      </a:lnTo>
                      <a:lnTo>
                        <a:pt x="78" y="7"/>
                      </a:lnTo>
                      <a:lnTo>
                        <a:pt x="77" y="7"/>
                      </a:lnTo>
                      <a:lnTo>
                        <a:pt x="76" y="7"/>
                      </a:lnTo>
                      <a:lnTo>
                        <a:pt x="75" y="7"/>
                      </a:lnTo>
                      <a:lnTo>
                        <a:pt x="74" y="6"/>
                      </a:lnTo>
                      <a:lnTo>
                        <a:pt x="73" y="6"/>
                      </a:lnTo>
                      <a:lnTo>
                        <a:pt x="72" y="6"/>
                      </a:lnTo>
                      <a:lnTo>
                        <a:pt x="71" y="6"/>
                      </a:lnTo>
                      <a:lnTo>
                        <a:pt x="70" y="6"/>
                      </a:lnTo>
                      <a:lnTo>
                        <a:pt x="69" y="6"/>
                      </a:lnTo>
                      <a:lnTo>
                        <a:pt x="68" y="6"/>
                      </a:lnTo>
                      <a:lnTo>
                        <a:pt x="69" y="6"/>
                      </a:lnTo>
                      <a:lnTo>
                        <a:pt x="69" y="7"/>
                      </a:lnTo>
                      <a:lnTo>
                        <a:pt x="69" y="8"/>
                      </a:lnTo>
                      <a:lnTo>
                        <a:pt x="70" y="8"/>
                      </a:lnTo>
                      <a:lnTo>
                        <a:pt x="70" y="9"/>
                      </a:lnTo>
                      <a:lnTo>
                        <a:pt x="71" y="9"/>
                      </a:lnTo>
                      <a:lnTo>
                        <a:pt x="71" y="10"/>
                      </a:lnTo>
                      <a:lnTo>
                        <a:pt x="72" y="10"/>
                      </a:lnTo>
                      <a:lnTo>
                        <a:pt x="71" y="10"/>
                      </a:lnTo>
                      <a:lnTo>
                        <a:pt x="70" y="10"/>
                      </a:lnTo>
                      <a:lnTo>
                        <a:pt x="69" y="10"/>
                      </a:lnTo>
                      <a:lnTo>
                        <a:pt x="67" y="10"/>
                      </a:lnTo>
                      <a:lnTo>
                        <a:pt x="66" y="9"/>
                      </a:lnTo>
                      <a:lnTo>
                        <a:pt x="65" y="9"/>
                      </a:lnTo>
                      <a:lnTo>
                        <a:pt x="63" y="9"/>
                      </a:lnTo>
                      <a:lnTo>
                        <a:pt x="62" y="8"/>
                      </a:lnTo>
                      <a:lnTo>
                        <a:pt x="62" y="9"/>
                      </a:lnTo>
                      <a:lnTo>
                        <a:pt x="61" y="10"/>
                      </a:lnTo>
                      <a:lnTo>
                        <a:pt x="60" y="10"/>
                      </a:lnTo>
                      <a:lnTo>
                        <a:pt x="59" y="11"/>
                      </a:lnTo>
                      <a:lnTo>
                        <a:pt x="58" y="11"/>
                      </a:lnTo>
                      <a:lnTo>
                        <a:pt x="57" y="12"/>
                      </a:lnTo>
                      <a:lnTo>
                        <a:pt x="56" y="12"/>
                      </a:lnTo>
                      <a:lnTo>
                        <a:pt x="55" y="12"/>
                      </a:lnTo>
                      <a:lnTo>
                        <a:pt x="54" y="12"/>
                      </a:lnTo>
                      <a:lnTo>
                        <a:pt x="53" y="13"/>
                      </a:lnTo>
                      <a:lnTo>
                        <a:pt x="52" y="13"/>
                      </a:lnTo>
                      <a:lnTo>
                        <a:pt x="51" y="13"/>
                      </a:lnTo>
                      <a:lnTo>
                        <a:pt x="50" y="13"/>
                      </a:lnTo>
                      <a:lnTo>
                        <a:pt x="49" y="13"/>
                      </a:lnTo>
                      <a:lnTo>
                        <a:pt x="48" y="13"/>
                      </a:lnTo>
                      <a:lnTo>
                        <a:pt x="47" y="13"/>
                      </a:lnTo>
                      <a:lnTo>
                        <a:pt x="48" y="13"/>
                      </a:lnTo>
                      <a:lnTo>
                        <a:pt x="48" y="14"/>
                      </a:lnTo>
                      <a:lnTo>
                        <a:pt x="49" y="15"/>
                      </a:lnTo>
                      <a:lnTo>
                        <a:pt x="48" y="15"/>
                      </a:lnTo>
                      <a:lnTo>
                        <a:pt x="47" y="15"/>
                      </a:lnTo>
                      <a:lnTo>
                        <a:pt x="46" y="15"/>
                      </a:lnTo>
                      <a:lnTo>
                        <a:pt x="45" y="15"/>
                      </a:lnTo>
                      <a:lnTo>
                        <a:pt x="44" y="15"/>
                      </a:lnTo>
                      <a:lnTo>
                        <a:pt x="43" y="15"/>
                      </a:lnTo>
                      <a:lnTo>
                        <a:pt x="42" y="15"/>
                      </a:lnTo>
                      <a:lnTo>
                        <a:pt x="41" y="15"/>
                      </a:lnTo>
                      <a:lnTo>
                        <a:pt x="40" y="16"/>
                      </a:lnTo>
                      <a:lnTo>
                        <a:pt x="39" y="16"/>
                      </a:lnTo>
                      <a:lnTo>
                        <a:pt x="38" y="17"/>
                      </a:lnTo>
                      <a:lnTo>
                        <a:pt x="37" y="17"/>
                      </a:lnTo>
                      <a:lnTo>
                        <a:pt x="36" y="17"/>
                      </a:lnTo>
                      <a:lnTo>
                        <a:pt x="35" y="18"/>
                      </a:lnTo>
                      <a:lnTo>
                        <a:pt x="34" y="18"/>
                      </a:lnTo>
                      <a:lnTo>
                        <a:pt x="33" y="18"/>
                      </a:lnTo>
                      <a:lnTo>
                        <a:pt x="32" y="18"/>
                      </a:lnTo>
                      <a:lnTo>
                        <a:pt x="32" y="17"/>
                      </a:lnTo>
                      <a:lnTo>
                        <a:pt x="32" y="16"/>
                      </a:lnTo>
                      <a:lnTo>
                        <a:pt x="33" y="16"/>
                      </a:lnTo>
                      <a:lnTo>
                        <a:pt x="33" y="15"/>
                      </a:lnTo>
                      <a:lnTo>
                        <a:pt x="32" y="15"/>
                      </a:lnTo>
                      <a:lnTo>
                        <a:pt x="30" y="16"/>
                      </a:lnTo>
                      <a:lnTo>
                        <a:pt x="29" y="16"/>
                      </a:lnTo>
                      <a:lnTo>
                        <a:pt x="27" y="17"/>
                      </a:lnTo>
                      <a:lnTo>
                        <a:pt x="26" y="17"/>
                      </a:lnTo>
                      <a:lnTo>
                        <a:pt x="25" y="17"/>
                      </a:lnTo>
                      <a:lnTo>
                        <a:pt x="24" y="17"/>
                      </a:lnTo>
                      <a:lnTo>
                        <a:pt x="23" y="17"/>
                      </a:lnTo>
                      <a:lnTo>
                        <a:pt x="23" y="16"/>
                      </a:lnTo>
                      <a:lnTo>
                        <a:pt x="24" y="16"/>
                      </a:lnTo>
                      <a:lnTo>
                        <a:pt x="24" y="15"/>
                      </a:lnTo>
                      <a:lnTo>
                        <a:pt x="25" y="15"/>
                      </a:lnTo>
                      <a:lnTo>
                        <a:pt x="25" y="14"/>
                      </a:lnTo>
                      <a:lnTo>
                        <a:pt x="26" y="14"/>
                      </a:lnTo>
                      <a:lnTo>
                        <a:pt x="25" y="14"/>
                      </a:lnTo>
                      <a:lnTo>
                        <a:pt x="24" y="14"/>
                      </a:lnTo>
                      <a:lnTo>
                        <a:pt x="23" y="14"/>
                      </a:lnTo>
                      <a:lnTo>
                        <a:pt x="21" y="15"/>
                      </a:lnTo>
                      <a:lnTo>
                        <a:pt x="20" y="15"/>
                      </a:lnTo>
                      <a:lnTo>
                        <a:pt x="19" y="15"/>
                      </a:lnTo>
                      <a:lnTo>
                        <a:pt x="17" y="15"/>
                      </a:lnTo>
                      <a:lnTo>
                        <a:pt x="16" y="16"/>
                      </a:lnTo>
                      <a:lnTo>
                        <a:pt x="15" y="16"/>
                      </a:lnTo>
                      <a:lnTo>
                        <a:pt x="15" y="15"/>
                      </a:lnTo>
                      <a:lnTo>
                        <a:pt x="16" y="15"/>
                      </a:lnTo>
                      <a:lnTo>
                        <a:pt x="17" y="14"/>
                      </a:lnTo>
                      <a:lnTo>
                        <a:pt x="18" y="14"/>
                      </a:lnTo>
                      <a:lnTo>
                        <a:pt x="18" y="13"/>
                      </a:lnTo>
                      <a:lnTo>
                        <a:pt x="19" y="13"/>
                      </a:lnTo>
                      <a:lnTo>
                        <a:pt x="17" y="13"/>
                      </a:lnTo>
                      <a:lnTo>
                        <a:pt x="15" y="14"/>
                      </a:lnTo>
                      <a:lnTo>
                        <a:pt x="13" y="14"/>
                      </a:lnTo>
                      <a:lnTo>
                        <a:pt x="11" y="14"/>
                      </a:lnTo>
                      <a:lnTo>
                        <a:pt x="9" y="14"/>
                      </a:lnTo>
                      <a:lnTo>
                        <a:pt x="8" y="14"/>
                      </a:lnTo>
                      <a:lnTo>
                        <a:pt x="6" y="14"/>
                      </a:lnTo>
                      <a:lnTo>
                        <a:pt x="4" y="14"/>
                      </a:lnTo>
                      <a:lnTo>
                        <a:pt x="2" y="13"/>
                      </a:lnTo>
                      <a:lnTo>
                        <a:pt x="0" y="13"/>
                      </a:lnTo>
                      <a:lnTo>
                        <a:pt x="1" y="13"/>
                      </a:lnTo>
                      <a:lnTo>
                        <a:pt x="2" y="13"/>
                      </a:lnTo>
                      <a:lnTo>
                        <a:pt x="3" y="13"/>
                      </a:lnTo>
                      <a:lnTo>
                        <a:pt x="4" y="13"/>
                      </a:lnTo>
                      <a:lnTo>
                        <a:pt x="5" y="13"/>
                      </a:lnTo>
                      <a:lnTo>
                        <a:pt x="6" y="13"/>
                      </a:lnTo>
                      <a:lnTo>
                        <a:pt x="8" y="13"/>
                      </a:lnTo>
                      <a:lnTo>
                        <a:pt x="9" y="12"/>
                      </a:lnTo>
                      <a:lnTo>
                        <a:pt x="10" y="12"/>
                      </a:lnTo>
                      <a:lnTo>
                        <a:pt x="11" y="12"/>
                      </a:lnTo>
                      <a:lnTo>
                        <a:pt x="11" y="11"/>
                      </a:lnTo>
                      <a:lnTo>
                        <a:pt x="12" y="11"/>
                      </a:lnTo>
                      <a:lnTo>
                        <a:pt x="13" y="11"/>
                      </a:lnTo>
                      <a:lnTo>
                        <a:pt x="14" y="10"/>
                      </a:lnTo>
                      <a:lnTo>
                        <a:pt x="15" y="9"/>
                      </a:lnTo>
                      <a:lnTo>
                        <a:pt x="16" y="9"/>
                      </a:lnTo>
                      <a:lnTo>
                        <a:pt x="17" y="9"/>
                      </a:lnTo>
                      <a:lnTo>
                        <a:pt x="18" y="8"/>
                      </a:lnTo>
                      <a:lnTo>
                        <a:pt x="20" y="7"/>
                      </a:lnTo>
                      <a:lnTo>
                        <a:pt x="21" y="6"/>
                      </a:lnTo>
                      <a:lnTo>
                        <a:pt x="22" y="5"/>
                      </a:lnTo>
                      <a:lnTo>
                        <a:pt x="23" y="5"/>
                      </a:lnTo>
                      <a:lnTo>
                        <a:pt x="25" y="4"/>
                      </a:lnTo>
                      <a:lnTo>
                        <a:pt x="26" y="4"/>
                      </a:lnTo>
                      <a:lnTo>
                        <a:pt x="27" y="3"/>
                      </a:lnTo>
                      <a:lnTo>
                        <a:pt x="28" y="3"/>
                      </a:lnTo>
                      <a:lnTo>
                        <a:pt x="30" y="3"/>
                      </a:lnTo>
                      <a:lnTo>
                        <a:pt x="31" y="3"/>
                      </a:lnTo>
                      <a:lnTo>
                        <a:pt x="32" y="3"/>
                      </a:lnTo>
                      <a:lnTo>
                        <a:pt x="33" y="4"/>
                      </a:lnTo>
                      <a:lnTo>
                        <a:pt x="34" y="4"/>
                      </a:lnTo>
                      <a:lnTo>
                        <a:pt x="34" y="5"/>
                      </a:lnTo>
                      <a:lnTo>
                        <a:pt x="35" y="5"/>
                      </a:lnTo>
                      <a:lnTo>
                        <a:pt x="36" y="6"/>
                      </a:lnTo>
                      <a:lnTo>
                        <a:pt x="37" y="6"/>
                      </a:lnTo>
                      <a:lnTo>
                        <a:pt x="38" y="7"/>
                      </a:lnTo>
                      <a:lnTo>
                        <a:pt x="39" y="7"/>
                      </a:lnTo>
                      <a:lnTo>
                        <a:pt x="40" y="7"/>
                      </a:lnTo>
                      <a:lnTo>
                        <a:pt x="42" y="7"/>
                      </a:lnTo>
                      <a:lnTo>
                        <a:pt x="43" y="7"/>
                      </a:lnTo>
                      <a:lnTo>
                        <a:pt x="45" y="7"/>
                      </a:lnTo>
                      <a:lnTo>
                        <a:pt x="47" y="6"/>
                      </a:lnTo>
                      <a:lnTo>
                        <a:pt x="49" y="5"/>
                      </a:lnTo>
                      <a:lnTo>
                        <a:pt x="51" y="4"/>
                      </a:lnTo>
                      <a:lnTo>
                        <a:pt x="54" y="2"/>
                      </a:lnTo>
                      <a:close/>
                    </a:path>
                  </a:pathLst>
                </a:custGeom>
                <a:solidFill>
                  <a:srgbClr val="BF1800"/>
                </a:solidFill>
                <a:ln w="0">
                  <a:solidFill>
                    <a:srgbClr val="BF1800"/>
                  </a:solidFill>
                  <a:prstDash val="solid"/>
                  <a:round/>
                  <a:headEnd/>
                  <a:tailEnd/>
                </a:ln>
              </p:spPr>
              <p:txBody>
                <a:bodyPr/>
                <a:lstStyle/>
                <a:p>
                  <a:endParaRPr lang="fr-FR"/>
                </a:p>
              </p:txBody>
            </p:sp>
            <p:sp>
              <p:nvSpPr>
                <p:cNvPr id="5264" name="Freeform 142"/>
                <p:cNvSpPr>
                  <a:spLocks/>
                </p:cNvSpPr>
                <p:nvPr/>
              </p:nvSpPr>
              <p:spPr bwMode="auto">
                <a:xfrm>
                  <a:off x="1184" y="2061"/>
                  <a:ext cx="77" cy="17"/>
                </a:xfrm>
                <a:custGeom>
                  <a:avLst/>
                  <a:gdLst>
                    <a:gd name="T0" fmla="*/ 50 w 77"/>
                    <a:gd name="T1" fmla="*/ 3 h 17"/>
                    <a:gd name="T2" fmla="*/ 55 w 77"/>
                    <a:gd name="T3" fmla="*/ 1 h 17"/>
                    <a:gd name="T4" fmla="*/ 60 w 77"/>
                    <a:gd name="T5" fmla="*/ 1 h 17"/>
                    <a:gd name="T6" fmla="*/ 62 w 77"/>
                    <a:gd name="T7" fmla="*/ 1 h 17"/>
                    <a:gd name="T8" fmla="*/ 65 w 77"/>
                    <a:gd name="T9" fmla="*/ 2 h 17"/>
                    <a:gd name="T10" fmla="*/ 68 w 77"/>
                    <a:gd name="T11" fmla="*/ 4 h 17"/>
                    <a:gd name="T12" fmla="*/ 73 w 77"/>
                    <a:gd name="T13" fmla="*/ 5 h 17"/>
                    <a:gd name="T14" fmla="*/ 77 w 77"/>
                    <a:gd name="T15" fmla="*/ 5 h 17"/>
                    <a:gd name="T16" fmla="*/ 75 w 77"/>
                    <a:gd name="T17" fmla="*/ 5 h 17"/>
                    <a:gd name="T18" fmla="*/ 71 w 77"/>
                    <a:gd name="T19" fmla="*/ 6 h 17"/>
                    <a:gd name="T20" fmla="*/ 67 w 77"/>
                    <a:gd name="T21" fmla="*/ 6 h 17"/>
                    <a:gd name="T22" fmla="*/ 63 w 77"/>
                    <a:gd name="T23" fmla="*/ 5 h 17"/>
                    <a:gd name="T24" fmla="*/ 62 w 77"/>
                    <a:gd name="T25" fmla="*/ 5 h 17"/>
                    <a:gd name="T26" fmla="*/ 63 w 77"/>
                    <a:gd name="T27" fmla="*/ 7 h 17"/>
                    <a:gd name="T28" fmla="*/ 65 w 77"/>
                    <a:gd name="T29" fmla="*/ 9 h 17"/>
                    <a:gd name="T30" fmla="*/ 64 w 77"/>
                    <a:gd name="T31" fmla="*/ 9 h 17"/>
                    <a:gd name="T32" fmla="*/ 59 w 77"/>
                    <a:gd name="T33" fmla="*/ 9 h 17"/>
                    <a:gd name="T34" fmla="*/ 57 w 77"/>
                    <a:gd name="T35" fmla="*/ 8 h 17"/>
                    <a:gd name="T36" fmla="*/ 53 w 77"/>
                    <a:gd name="T37" fmla="*/ 10 h 17"/>
                    <a:gd name="T38" fmla="*/ 50 w 77"/>
                    <a:gd name="T39" fmla="*/ 11 h 17"/>
                    <a:gd name="T40" fmla="*/ 47 w 77"/>
                    <a:gd name="T41" fmla="*/ 12 h 17"/>
                    <a:gd name="T42" fmla="*/ 43 w 77"/>
                    <a:gd name="T43" fmla="*/ 12 h 17"/>
                    <a:gd name="T44" fmla="*/ 42 w 77"/>
                    <a:gd name="T45" fmla="*/ 13 h 17"/>
                    <a:gd name="T46" fmla="*/ 42 w 77"/>
                    <a:gd name="T47" fmla="*/ 13 h 17"/>
                    <a:gd name="T48" fmla="*/ 43 w 77"/>
                    <a:gd name="T49" fmla="*/ 14 h 17"/>
                    <a:gd name="T50" fmla="*/ 41 w 77"/>
                    <a:gd name="T51" fmla="*/ 14 h 17"/>
                    <a:gd name="T52" fmla="*/ 37 w 77"/>
                    <a:gd name="T53" fmla="*/ 14 h 17"/>
                    <a:gd name="T54" fmla="*/ 34 w 77"/>
                    <a:gd name="T55" fmla="*/ 15 h 17"/>
                    <a:gd name="T56" fmla="*/ 31 w 77"/>
                    <a:gd name="T57" fmla="*/ 16 h 17"/>
                    <a:gd name="T58" fmla="*/ 27 w 77"/>
                    <a:gd name="T59" fmla="*/ 17 h 17"/>
                    <a:gd name="T60" fmla="*/ 28 w 77"/>
                    <a:gd name="T61" fmla="*/ 16 h 17"/>
                    <a:gd name="T62" fmla="*/ 28 w 77"/>
                    <a:gd name="T63" fmla="*/ 14 h 17"/>
                    <a:gd name="T64" fmla="*/ 26 w 77"/>
                    <a:gd name="T65" fmla="*/ 15 h 17"/>
                    <a:gd name="T66" fmla="*/ 22 w 77"/>
                    <a:gd name="T67" fmla="*/ 16 h 17"/>
                    <a:gd name="T68" fmla="*/ 21 w 77"/>
                    <a:gd name="T69" fmla="*/ 16 h 17"/>
                    <a:gd name="T70" fmla="*/ 22 w 77"/>
                    <a:gd name="T71" fmla="*/ 14 h 17"/>
                    <a:gd name="T72" fmla="*/ 23 w 77"/>
                    <a:gd name="T73" fmla="*/ 13 h 17"/>
                    <a:gd name="T74" fmla="*/ 23 w 77"/>
                    <a:gd name="T75" fmla="*/ 13 h 17"/>
                    <a:gd name="T76" fmla="*/ 18 w 77"/>
                    <a:gd name="T77" fmla="*/ 13 h 17"/>
                    <a:gd name="T78" fmla="*/ 13 w 77"/>
                    <a:gd name="T79" fmla="*/ 14 h 17"/>
                    <a:gd name="T80" fmla="*/ 14 w 77"/>
                    <a:gd name="T81" fmla="*/ 13 h 17"/>
                    <a:gd name="T82" fmla="*/ 16 w 77"/>
                    <a:gd name="T83" fmla="*/ 12 h 17"/>
                    <a:gd name="T84" fmla="*/ 13 w 77"/>
                    <a:gd name="T85" fmla="*/ 12 h 17"/>
                    <a:gd name="T86" fmla="*/ 7 w 77"/>
                    <a:gd name="T87" fmla="*/ 13 h 17"/>
                    <a:gd name="T88" fmla="*/ 0 w 77"/>
                    <a:gd name="T89" fmla="*/ 12 h 17"/>
                    <a:gd name="T90" fmla="*/ 2 w 77"/>
                    <a:gd name="T91" fmla="*/ 13 h 17"/>
                    <a:gd name="T92" fmla="*/ 6 w 77"/>
                    <a:gd name="T93" fmla="*/ 12 h 17"/>
                    <a:gd name="T94" fmla="*/ 10 w 77"/>
                    <a:gd name="T95" fmla="*/ 11 h 17"/>
                    <a:gd name="T96" fmla="*/ 12 w 77"/>
                    <a:gd name="T97" fmla="*/ 9 h 17"/>
                    <a:gd name="T98" fmla="*/ 16 w 77"/>
                    <a:gd name="T99" fmla="*/ 8 h 17"/>
                    <a:gd name="T100" fmla="*/ 20 w 77"/>
                    <a:gd name="T101" fmla="*/ 5 h 17"/>
                    <a:gd name="T102" fmla="*/ 24 w 77"/>
                    <a:gd name="T103" fmla="*/ 5 h 17"/>
                    <a:gd name="T104" fmla="*/ 28 w 77"/>
                    <a:gd name="T105" fmla="*/ 5 h 17"/>
                    <a:gd name="T106" fmla="*/ 30 w 77"/>
                    <a:gd name="T107" fmla="*/ 6 h 17"/>
                    <a:gd name="T108" fmla="*/ 32 w 77"/>
                    <a:gd name="T109" fmla="*/ 8 h 17"/>
                    <a:gd name="T110" fmla="*/ 36 w 77"/>
                    <a:gd name="T111" fmla="*/ 8 h 17"/>
                    <a:gd name="T112" fmla="*/ 44 w 77"/>
                    <a:gd name="T113" fmla="*/ 6 h 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7"/>
                    <a:gd name="T172" fmla="*/ 0 h 17"/>
                    <a:gd name="T173" fmla="*/ 77 w 77"/>
                    <a:gd name="T174" fmla="*/ 17 h 1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7" h="17">
                      <a:moveTo>
                        <a:pt x="48" y="4"/>
                      </a:moveTo>
                      <a:lnTo>
                        <a:pt x="49" y="3"/>
                      </a:lnTo>
                      <a:lnTo>
                        <a:pt x="50" y="3"/>
                      </a:lnTo>
                      <a:lnTo>
                        <a:pt x="51" y="2"/>
                      </a:lnTo>
                      <a:lnTo>
                        <a:pt x="53" y="2"/>
                      </a:lnTo>
                      <a:lnTo>
                        <a:pt x="54" y="1"/>
                      </a:lnTo>
                      <a:lnTo>
                        <a:pt x="55" y="1"/>
                      </a:lnTo>
                      <a:lnTo>
                        <a:pt x="57" y="1"/>
                      </a:lnTo>
                      <a:lnTo>
                        <a:pt x="58" y="0"/>
                      </a:lnTo>
                      <a:lnTo>
                        <a:pt x="59" y="1"/>
                      </a:lnTo>
                      <a:lnTo>
                        <a:pt x="60" y="1"/>
                      </a:lnTo>
                      <a:lnTo>
                        <a:pt x="61" y="1"/>
                      </a:lnTo>
                      <a:lnTo>
                        <a:pt x="62" y="1"/>
                      </a:lnTo>
                      <a:lnTo>
                        <a:pt x="63" y="1"/>
                      </a:lnTo>
                      <a:lnTo>
                        <a:pt x="64" y="2"/>
                      </a:lnTo>
                      <a:lnTo>
                        <a:pt x="65" y="2"/>
                      </a:lnTo>
                      <a:lnTo>
                        <a:pt x="66" y="3"/>
                      </a:lnTo>
                      <a:lnTo>
                        <a:pt x="67" y="3"/>
                      </a:lnTo>
                      <a:lnTo>
                        <a:pt x="68" y="4"/>
                      </a:lnTo>
                      <a:lnTo>
                        <a:pt x="69" y="4"/>
                      </a:lnTo>
                      <a:lnTo>
                        <a:pt x="71" y="5"/>
                      </a:lnTo>
                      <a:lnTo>
                        <a:pt x="72" y="5"/>
                      </a:lnTo>
                      <a:lnTo>
                        <a:pt x="73" y="5"/>
                      </a:lnTo>
                      <a:lnTo>
                        <a:pt x="74" y="5"/>
                      </a:lnTo>
                      <a:lnTo>
                        <a:pt x="75" y="5"/>
                      </a:lnTo>
                      <a:lnTo>
                        <a:pt x="77" y="5"/>
                      </a:lnTo>
                      <a:lnTo>
                        <a:pt x="76" y="5"/>
                      </a:lnTo>
                      <a:lnTo>
                        <a:pt x="75" y="5"/>
                      </a:lnTo>
                      <a:lnTo>
                        <a:pt x="74" y="6"/>
                      </a:lnTo>
                      <a:lnTo>
                        <a:pt x="73" y="6"/>
                      </a:lnTo>
                      <a:lnTo>
                        <a:pt x="72" y="6"/>
                      </a:lnTo>
                      <a:lnTo>
                        <a:pt x="71" y="6"/>
                      </a:lnTo>
                      <a:lnTo>
                        <a:pt x="70" y="6"/>
                      </a:lnTo>
                      <a:lnTo>
                        <a:pt x="69" y="6"/>
                      </a:lnTo>
                      <a:lnTo>
                        <a:pt x="68" y="6"/>
                      </a:lnTo>
                      <a:lnTo>
                        <a:pt x="67" y="6"/>
                      </a:lnTo>
                      <a:lnTo>
                        <a:pt x="66" y="5"/>
                      </a:lnTo>
                      <a:lnTo>
                        <a:pt x="65" y="5"/>
                      </a:lnTo>
                      <a:lnTo>
                        <a:pt x="64" y="5"/>
                      </a:lnTo>
                      <a:lnTo>
                        <a:pt x="63" y="5"/>
                      </a:lnTo>
                      <a:lnTo>
                        <a:pt x="62" y="5"/>
                      </a:lnTo>
                      <a:lnTo>
                        <a:pt x="62" y="6"/>
                      </a:lnTo>
                      <a:lnTo>
                        <a:pt x="62" y="7"/>
                      </a:lnTo>
                      <a:lnTo>
                        <a:pt x="63" y="7"/>
                      </a:lnTo>
                      <a:lnTo>
                        <a:pt x="63" y="8"/>
                      </a:lnTo>
                      <a:lnTo>
                        <a:pt x="63" y="9"/>
                      </a:lnTo>
                      <a:lnTo>
                        <a:pt x="64" y="9"/>
                      </a:lnTo>
                      <a:lnTo>
                        <a:pt x="65" y="9"/>
                      </a:lnTo>
                      <a:lnTo>
                        <a:pt x="66" y="9"/>
                      </a:lnTo>
                      <a:lnTo>
                        <a:pt x="65" y="9"/>
                      </a:lnTo>
                      <a:lnTo>
                        <a:pt x="64" y="9"/>
                      </a:lnTo>
                      <a:lnTo>
                        <a:pt x="63" y="9"/>
                      </a:lnTo>
                      <a:lnTo>
                        <a:pt x="62" y="9"/>
                      </a:lnTo>
                      <a:lnTo>
                        <a:pt x="60" y="9"/>
                      </a:lnTo>
                      <a:lnTo>
                        <a:pt x="59" y="9"/>
                      </a:lnTo>
                      <a:lnTo>
                        <a:pt x="59" y="8"/>
                      </a:lnTo>
                      <a:lnTo>
                        <a:pt x="58" y="8"/>
                      </a:lnTo>
                      <a:lnTo>
                        <a:pt x="57" y="8"/>
                      </a:lnTo>
                      <a:lnTo>
                        <a:pt x="56" y="9"/>
                      </a:lnTo>
                      <a:lnTo>
                        <a:pt x="55" y="9"/>
                      </a:lnTo>
                      <a:lnTo>
                        <a:pt x="54" y="9"/>
                      </a:lnTo>
                      <a:lnTo>
                        <a:pt x="53" y="10"/>
                      </a:lnTo>
                      <a:lnTo>
                        <a:pt x="52" y="10"/>
                      </a:lnTo>
                      <a:lnTo>
                        <a:pt x="51" y="11"/>
                      </a:lnTo>
                      <a:lnTo>
                        <a:pt x="50" y="11"/>
                      </a:lnTo>
                      <a:lnTo>
                        <a:pt x="49" y="12"/>
                      </a:lnTo>
                      <a:lnTo>
                        <a:pt x="48" y="12"/>
                      </a:lnTo>
                      <a:lnTo>
                        <a:pt x="47" y="12"/>
                      </a:lnTo>
                      <a:lnTo>
                        <a:pt x="46" y="12"/>
                      </a:lnTo>
                      <a:lnTo>
                        <a:pt x="45" y="12"/>
                      </a:lnTo>
                      <a:lnTo>
                        <a:pt x="44" y="12"/>
                      </a:lnTo>
                      <a:lnTo>
                        <a:pt x="43" y="12"/>
                      </a:lnTo>
                      <a:lnTo>
                        <a:pt x="42" y="12"/>
                      </a:lnTo>
                      <a:lnTo>
                        <a:pt x="41" y="12"/>
                      </a:lnTo>
                      <a:lnTo>
                        <a:pt x="42" y="13"/>
                      </a:lnTo>
                      <a:lnTo>
                        <a:pt x="42" y="14"/>
                      </a:lnTo>
                      <a:lnTo>
                        <a:pt x="43" y="14"/>
                      </a:lnTo>
                      <a:lnTo>
                        <a:pt x="42" y="14"/>
                      </a:lnTo>
                      <a:lnTo>
                        <a:pt x="41" y="14"/>
                      </a:lnTo>
                      <a:lnTo>
                        <a:pt x="40" y="14"/>
                      </a:lnTo>
                      <a:lnTo>
                        <a:pt x="39" y="14"/>
                      </a:lnTo>
                      <a:lnTo>
                        <a:pt x="38" y="14"/>
                      </a:lnTo>
                      <a:lnTo>
                        <a:pt x="37" y="14"/>
                      </a:lnTo>
                      <a:lnTo>
                        <a:pt x="36" y="14"/>
                      </a:lnTo>
                      <a:lnTo>
                        <a:pt x="35" y="15"/>
                      </a:lnTo>
                      <a:lnTo>
                        <a:pt x="34" y="15"/>
                      </a:lnTo>
                      <a:lnTo>
                        <a:pt x="33" y="16"/>
                      </a:lnTo>
                      <a:lnTo>
                        <a:pt x="32" y="16"/>
                      </a:lnTo>
                      <a:lnTo>
                        <a:pt x="31" y="16"/>
                      </a:lnTo>
                      <a:lnTo>
                        <a:pt x="30" y="16"/>
                      </a:lnTo>
                      <a:lnTo>
                        <a:pt x="30" y="17"/>
                      </a:lnTo>
                      <a:lnTo>
                        <a:pt x="29" y="17"/>
                      </a:lnTo>
                      <a:lnTo>
                        <a:pt x="27" y="17"/>
                      </a:lnTo>
                      <a:lnTo>
                        <a:pt x="28" y="17"/>
                      </a:lnTo>
                      <a:lnTo>
                        <a:pt x="28" y="16"/>
                      </a:lnTo>
                      <a:lnTo>
                        <a:pt x="28" y="15"/>
                      </a:lnTo>
                      <a:lnTo>
                        <a:pt x="28" y="14"/>
                      </a:lnTo>
                      <a:lnTo>
                        <a:pt x="29" y="14"/>
                      </a:lnTo>
                      <a:lnTo>
                        <a:pt x="27" y="14"/>
                      </a:lnTo>
                      <a:lnTo>
                        <a:pt x="26" y="15"/>
                      </a:lnTo>
                      <a:lnTo>
                        <a:pt x="25" y="15"/>
                      </a:lnTo>
                      <a:lnTo>
                        <a:pt x="24" y="16"/>
                      </a:lnTo>
                      <a:lnTo>
                        <a:pt x="23" y="16"/>
                      </a:lnTo>
                      <a:lnTo>
                        <a:pt x="22" y="16"/>
                      </a:lnTo>
                      <a:lnTo>
                        <a:pt x="21" y="16"/>
                      </a:lnTo>
                      <a:lnTo>
                        <a:pt x="21" y="15"/>
                      </a:lnTo>
                      <a:lnTo>
                        <a:pt x="22" y="15"/>
                      </a:lnTo>
                      <a:lnTo>
                        <a:pt x="22" y="14"/>
                      </a:lnTo>
                      <a:lnTo>
                        <a:pt x="23" y="14"/>
                      </a:lnTo>
                      <a:lnTo>
                        <a:pt x="23" y="13"/>
                      </a:lnTo>
                      <a:lnTo>
                        <a:pt x="24" y="13"/>
                      </a:lnTo>
                      <a:lnTo>
                        <a:pt x="24" y="12"/>
                      </a:lnTo>
                      <a:lnTo>
                        <a:pt x="24" y="13"/>
                      </a:lnTo>
                      <a:lnTo>
                        <a:pt x="23" y="13"/>
                      </a:lnTo>
                      <a:lnTo>
                        <a:pt x="22" y="13"/>
                      </a:lnTo>
                      <a:lnTo>
                        <a:pt x="21" y="13"/>
                      </a:lnTo>
                      <a:lnTo>
                        <a:pt x="20" y="13"/>
                      </a:lnTo>
                      <a:lnTo>
                        <a:pt x="18" y="13"/>
                      </a:lnTo>
                      <a:lnTo>
                        <a:pt x="17" y="14"/>
                      </a:lnTo>
                      <a:lnTo>
                        <a:pt x="15" y="14"/>
                      </a:lnTo>
                      <a:lnTo>
                        <a:pt x="14" y="14"/>
                      </a:lnTo>
                      <a:lnTo>
                        <a:pt x="13" y="14"/>
                      </a:lnTo>
                      <a:lnTo>
                        <a:pt x="14" y="14"/>
                      </a:lnTo>
                      <a:lnTo>
                        <a:pt x="14" y="13"/>
                      </a:lnTo>
                      <a:lnTo>
                        <a:pt x="15" y="13"/>
                      </a:lnTo>
                      <a:lnTo>
                        <a:pt x="16" y="12"/>
                      </a:lnTo>
                      <a:lnTo>
                        <a:pt x="17" y="11"/>
                      </a:lnTo>
                      <a:lnTo>
                        <a:pt x="15" y="12"/>
                      </a:lnTo>
                      <a:lnTo>
                        <a:pt x="13" y="12"/>
                      </a:lnTo>
                      <a:lnTo>
                        <a:pt x="11" y="13"/>
                      </a:lnTo>
                      <a:lnTo>
                        <a:pt x="10" y="13"/>
                      </a:lnTo>
                      <a:lnTo>
                        <a:pt x="8" y="13"/>
                      </a:lnTo>
                      <a:lnTo>
                        <a:pt x="7" y="13"/>
                      </a:lnTo>
                      <a:lnTo>
                        <a:pt x="5" y="13"/>
                      </a:lnTo>
                      <a:lnTo>
                        <a:pt x="3" y="13"/>
                      </a:lnTo>
                      <a:lnTo>
                        <a:pt x="2" y="13"/>
                      </a:lnTo>
                      <a:lnTo>
                        <a:pt x="0" y="12"/>
                      </a:lnTo>
                      <a:lnTo>
                        <a:pt x="0" y="13"/>
                      </a:lnTo>
                      <a:lnTo>
                        <a:pt x="1" y="13"/>
                      </a:lnTo>
                      <a:lnTo>
                        <a:pt x="2" y="13"/>
                      </a:lnTo>
                      <a:lnTo>
                        <a:pt x="3" y="13"/>
                      </a:lnTo>
                      <a:lnTo>
                        <a:pt x="4" y="13"/>
                      </a:lnTo>
                      <a:lnTo>
                        <a:pt x="5" y="13"/>
                      </a:lnTo>
                      <a:lnTo>
                        <a:pt x="6" y="12"/>
                      </a:lnTo>
                      <a:lnTo>
                        <a:pt x="8" y="12"/>
                      </a:lnTo>
                      <a:lnTo>
                        <a:pt x="9" y="11"/>
                      </a:lnTo>
                      <a:lnTo>
                        <a:pt x="10" y="11"/>
                      </a:lnTo>
                      <a:lnTo>
                        <a:pt x="11" y="10"/>
                      </a:lnTo>
                      <a:lnTo>
                        <a:pt x="12" y="10"/>
                      </a:lnTo>
                      <a:lnTo>
                        <a:pt x="12" y="9"/>
                      </a:lnTo>
                      <a:lnTo>
                        <a:pt x="13" y="9"/>
                      </a:lnTo>
                      <a:lnTo>
                        <a:pt x="14" y="8"/>
                      </a:lnTo>
                      <a:lnTo>
                        <a:pt x="15" y="8"/>
                      </a:lnTo>
                      <a:lnTo>
                        <a:pt x="16" y="8"/>
                      </a:lnTo>
                      <a:lnTo>
                        <a:pt x="17" y="7"/>
                      </a:lnTo>
                      <a:lnTo>
                        <a:pt x="18" y="6"/>
                      </a:lnTo>
                      <a:lnTo>
                        <a:pt x="19" y="6"/>
                      </a:lnTo>
                      <a:lnTo>
                        <a:pt x="20" y="5"/>
                      </a:lnTo>
                      <a:lnTo>
                        <a:pt x="21" y="5"/>
                      </a:lnTo>
                      <a:lnTo>
                        <a:pt x="22" y="5"/>
                      </a:lnTo>
                      <a:lnTo>
                        <a:pt x="23" y="5"/>
                      </a:lnTo>
                      <a:lnTo>
                        <a:pt x="24" y="5"/>
                      </a:lnTo>
                      <a:lnTo>
                        <a:pt x="25" y="5"/>
                      </a:lnTo>
                      <a:lnTo>
                        <a:pt x="27" y="5"/>
                      </a:lnTo>
                      <a:lnTo>
                        <a:pt x="28" y="5"/>
                      </a:lnTo>
                      <a:lnTo>
                        <a:pt x="29" y="5"/>
                      </a:lnTo>
                      <a:lnTo>
                        <a:pt x="30" y="6"/>
                      </a:lnTo>
                      <a:lnTo>
                        <a:pt x="30" y="7"/>
                      </a:lnTo>
                      <a:lnTo>
                        <a:pt x="31" y="7"/>
                      </a:lnTo>
                      <a:lnTo>
                        <a:pt x="32" y="8"/>
                      </a:lnTo>
                      <a:lnTo>
                        <a:pt x="33" y="8"/>
                      </a:lnTo>
                      <a:lnTo>
                        <a:pt x="34" y="8"/>
                      </a:lnTo>
                      <a:lnTo>
                        <a:pt x="36" y="8"/>
                      </a:lnTo>
                      <a:lnTo>
                        <a:pt x="37" y="8"/>
                      </a:lnTo>
                      <a:lnTo>
                        <a:pt x="39" y="8"/>
                      </a:lnTo>
                      <a:lnTo>
                        <a:pt x="41" y="7"/>
                      </a:lnTo>
                      <a:lnTo>
                        <a:pt x="44" y="6"/>
                      </a:lnTo>
                      <a:lnTo>
                        <a:pt x="46" y="5"/>
                      </a:lnTo>
                      <a:lnTo>
                        <a:pt x="48" y="4"/>
                      </a:lnTo>
                      <a:close/>
                    </a:path>
                  </a:pathLst>
                </a:custGeom>
                <a:solidFill>
                  <a:srgbClr val="BF1800"/>
                </a:solidFill>
                <a:ln w="0">
                  <a:solidFill>
                    <a:srgbClr val="BF1800"/>
                  </a:solidFill>
                  <a:prstDash val="solid"/>
                  <a:round/>
                  <a:headEnd/>
                  <a:tailEnd/>
                </a:ln>
              </p:spPr>
              <p:txBody>
                <a:bodyPr/>
                <a:lstStyle/>
                <a:p>
                  <a:endParaRPr lang="fr-FR"/>
                </a:p>
              </p:txBody>
            </p:sp>
            <p:sp>
              <p:nvSpPr>
                <p:cNvPr id="5265" name="Freeform 143"/>
                <p:cNvSpPr>
                  <a:spLocks/>
                </p:cNvSpPr>
                <p:nvPr/>
              </p:nvSpPr>
              <p:spPr bwMode="auto">
                <a:xfrm>
                  <a:off x="1146" y="1999"/>
                  <a:ext cx="65" cy="49"/>
                </a:xfrm>
                <a:custGeom>
                  <a:avLst/>
                  <a:gdLst>
                    <a:gd name="T0" fmla="*/ 58 w 65"/>
                    <a:gd name="T1" fmla="*/ 45 h 49"/>
                    <a:gd name="T2" fmla="*/ 63 w 65"/>
                    <a:gd name="T3" fmla="*/ 39 h 49"/>
                    <a:gd name="T4" fmla="*/ 65 w 65"/>
                    <a:gd name="T5" fmla="*/ 33 h 49"/>
                    <a:gd name="T6" fmla="*/ 65 w 65"/>
                    <a:gd name="T7" fmla="*/ 26 h 49"/>
                    <a:gd name="T8" fmla="*/ 63 w 65"/>
                    <a:gd name="T9" fmla="*/ 21 h 49"/>
                    <a:gd name="T10" fmla="*/ 62 w 65"/>
                    <a:gd name="T11" fmla="*/ 16 h 49"/>
                    <a:gd name="T12" fmla="*/ 61 w 65"/>
                    <a:gd name="T13" fmla="*/ 13 h 49"/>
                    <a:gd name="T14" fmla="*/ 59 w 65"/>
                    <a:gd name="T15" fmla="*/ 11 h 49"/>
                    <a:gd name="T16" fmla="*/ 57 w 65"/>
                    <a:gd name="T17" fmla="*/ 8 h 49"/>
                    <a:gd name="T18" fmla="*/ 55 w 65"/>
                    <a:gd name="T19" fmla="*/ 7 h 49"/>
                    <a:gd name="T20" fmla="*/ 52 w 65"/>
                    <a:gd name="T21" fmla="*/ 4 h 49"/>
                    <a:gd name="T22" fmla="*/ 43 w 65"/>
                    <a:gd name="T23" fmla="*/ 1 h 49"/>
                    <a:gd name="T24" fmla="*/ 30 w 65"/>
                    <a:gd name="T25" fmla="*/ 0 h 49"/>
                    <a:gd name="T26" fmla="*/ 18 w 65"/>
                    <a:gd name="T27" fmla="*/ 0 h 49"/>
                    <a:gd name="T28" fmla="*/ 8 w 65"/>
                    <a:gd name="T29" fmla="*/ 3 h 49"/>
                    <a:gd name="T30" fmla="*/ 2 w 65"/>
                    <a:gd name="T31" fmla="*/ 8 h 49"/>
                    <a:gd name="T32" fmla="*/ 0 w 65"/>
                    <a:gd name="T33" fmla="*/ 14 h 49"/>
                    <a:gd name="T34" fmla="*/ 1 w 65"/>
                    <a:gd name="T35" fmla="*/ 19 h 49"/>
                    <a:gd name="T36" fmla="*/ 5 w 65"/>
                    <a:gd name="T37" fmla="*/ 23 h 49"/>
                    <a:gd name="T38" fmla="*/ 10 w 65"/>
                    <a:gd name="T39" fmla="*/ 26 h 49"/>
                    <a:gd name="T40" fmla="*/ 17 w 65"/>
                    <a:gd name="T41" fmla="*/ 27 h 49"/>
                    <a:gd name="T42" fmla="*/ 23 w 65"/>
                    <a:gd name="T43" fmla="*/ 27 h 49"/>
                    <a:gd name="T44" fmla="*/ 27 w 65"/>
                    <a:gd name="T45" fmla="*/ 25 h 49"/>
                    <a:gd name="T46" fmla="*/ 31 w 65"/>
                    <a:gd name="T47" fmla="*/ 23 h 49"/>
                    <a:gd name="T48" fmla="*/ 35 w 65"/>
                    <a:gd name="T49" fmla="*/ 20 h 49"/>
                    <a:gd name="T50" fmla="*/ 39 w 65"/>
                    <a:gd name="T51" fmla="*/ 20 h 49"/>
                    <a:gd name="T52" fmla="*/ 38 w 65"/>
                    <a:gd name="T53" fmla="*/ 23 h 49"/>
                    <a:gd name="T54" fmla="*/ 35 w 65"/>
                    <a:gd name="T55" fmla="*/ 27 h 49"/>
                    <a:gd name="T56" fmla="*/ 32 w 65"/>
                    <a:gd name="T57" fmla="*/ 31 h 49"/>
                    <a:gd name="T58" fmla="*/ 30 w 65"/>
                    <a:gd name="T59" fmla="*/ 35 h 49"/>
                    <a:gd name="T60" fmla="*/ 32 w 65"/>
                    <a:gd name="T61" fmla="*/ 38 h 49"/>
                    <a:gd name="T62" fmla="*/ 35 w 65"/>
                    <a:gd name="T63" fmla="*/ 38 h 49"/>
                    <a:gd name="T64" fmla="*/ 40 w 65"/>
                    <a:gd name="T65" fmla="*/ 37 h 49"/>
                    <a:gd name="T66" fmla="*/ 44 w 65"/>
                    <a:gd name="T67" fmla="*/ 34 h 49"/>
                    <a:gd name="T68" fmla="*/ 48 w 65"/>
                    <a:gd name="T69" fmla="*/ 33 h 49"/>
                    <a:gd name="T70" fmla="*/ 49 w 65"/>
                    <a:gd name="T71" fmla="*/ 35 h 49"/>
                    <a:gd name="T72" fmla="*/ 48 w 65"/>
                    <a:gd name="T73" fmla="*/ 39 h 49"/>
                    <a:gd name="T74" fmla="*/ 48 w 65"/>
                    <a:gd name="T75" fmla="*/ 44 h 49"/>
                    <a:gd name="T76" fmla="*/ 49 w 65"/>
                    <a:gd name="T77" fmla="*/ 48 h 49"/>
                    <a:gd name="T78" fmla="*/ 51 w 65"/>
                    <a:gd name="T79" fmla="*/ 49 h 4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5"/>
                    <a:gd name="T121" fmla="*/ 0 h 49"/>
                    <a:gd name="T122" fmla="*/ 65 w 65"/>
                    <a:gd name="T123" fmla="*/ 49 h 4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5" h="49">
                      <a:moveTo>
                        <a:pt x="54" y="47"/>
                      </a:moveTo>
                      <a:lnTo>
                        <a:pt x="58" y="45"/>
                      </a:lnTo>
                      <a:lnTo>
                        <a:pt x="61" y="42"/>
                      </a:lnTo>
                      <a:lnTo>
                        <a:pt x="63" y="39"/>
                      </a:lnTo>
                      <a:lnTo>
                        <a:pt x="64" y="36"/>
                      </a:lnTo>
                      <a:lnTo>
                        <a:pt x="65" y="33"/>
                      </a:lnTo>
                      <a:lnTo>
                        <a:pt x="65" y="29"/>
                      </a:lnTo>
                      <a:lnTo>
                        <a:pt x="65" y="26"/>
                      </a:lnTo>
                      <a:lnTo>
                        <a:pt x="64" y="24"/>
                      </a:lnTo>
                      <a:lnTo>
                        <a:pt x="63" y="21"/>
                      </a:lnTo>
                      <a:lnTo>
                        <a:pt x="62" y="19"/>
                      </a:lnTo>
                      <a:lnTo>
                        <a:pt x="62" y="16"/>
                      </a:lnTo>
                      <a:lnTo>
                        <a:pt x="61" y="15"/>
                      </a:lnTo>
                      <a:lnTo>
                        <a:pt x="61" y="13"/>
                      </a:lnTo>
                      <a:lnTo>
                        <a:pt x="60" y="12"/>
                      </a:lnTo>
                      <a:lnTo>
                        <a:pt x="59" y="11"/>
                      </a:lnTo>
                      <a:lnTo>
                        <a:pt x="58" y="9"/>
                      </a:lnTo>
                      <a:lnTo>
                        <a:pt x="57" y="8"/>
                      </a:lnTo>
                      <a:lnTo>
                        <a:pt x="55" y="7"/>
                      </a:lnTo>
                      <a:lnTo>
                        <a:pt x="54" y="6"/>
                      </a:lnTo>
                      <a:lnTo>
                        <a:pt x="52" y="4"/>
                      </a:lnTo>
                      <a:lnTo>
                        <a:pt x="48" y="3"/>
                      </a:lnTo>
                      <a:lnTo>
                        <a:pt x="43" y="1"/>
                      </a:lnTo>
                      <a:lnTo>
                        <a:pt x="37" y="0"/>
                      </a:lnTo>
                      <a:lnTo>
                        <a:pt x="30" y="0"/>
                      </a:lnTo>
                      <a:lnTo>
                        <a:pt x="24" y="0"/>
                      </a:lnTo>
                      <a:lnTo>
                        <a:pt x="18" y="0"/>
                      </a:lnTo>
                      <a:lnTo>
                        <a:pt x="12" y="1"/>
                      </a:lnTo>
                      <a:lnTo>
                        <a:pt x="8" y="3"/>
                      </a:lnTo>
                      <a:lnTo>
                        <a:pt x="4" y="6"/>
                      </a:lnTo>
                      <a:lnTo>
                        <a:pt x="2" y="8"/>
                      </a:lnTo>
                      <a:lnTo>
                        <a:pt x="1" y="11"/>
                      </a:lnTo>
                      <a:lnTo>
                        <a:pt x="0" y="14"/>
                      </a:lnTo>
                      <a:lnTo>
                        <a:pt x="0" y="17"/>
                      </a:lnTo>
                      <a:lnTo>
                        <a:pt x="1" y="19"/>
                      </a:lnTo>
                      <a:lnTo>
                        <a:pt x="3" y="21"/>
                      </a:lnTo>
                      <a:lnTo>
                        <a:pt x="5" y="23"/>
                      </a:lnTo>
                      <a:lnTo>
                        <a:pt x="8" y="25"/>
                      </a:lnTo>
                      <a:lnTo>
                        <a:pt x="10" y="26"/>
                      </a:lnTo>
                      <a:lnTo>
                        <a:pt x="13" y="26"/>
                      </a:lnTo>
                      <a:lnTo>
                        <a:pt x="17" y="27"/>
                      </a:lnTo>
                      <a:lnTo>
                        <a:pt x="20" y="27"/>
                      </a:lnTo>
                      <a:lnTo>
                        <a:pt x="23" y="27"/>
                      </a:lnTo>
                      <a:lnTo>
                        <a:pt x="25" y="26"/>
                      </a:lnTo>
                      <a:lnTo>
                        <a:pt x="27" y="25"/>
                      </a:lnTo>
                      <a:lnTo>
                        <a:pt x="29" y="24"/>
                      </a:lnTo>
                      <a:lnTo>
                        <a:pt x="31" y="23"/>
                      </a:lnTo>
                      <a:lnTo>
                        <a:pt x="33" y="21"/>
                      </a:lnTo>
                      <a:lnTo>
                        <a:pt x="35" y="20"/>
                      </a:lnTo>
                      <a:lnTo>
                        <a:pt x="37" y="19"/>
                      </a:lnTo>
                      <a:lnTo>
                        <a:pt x="39" y="20"/>
                      </a:lnTo>
                      <a:lnTo>
                        <a:pt x="39" y="21"/>
                      </a:lnTo>
                      <a:lnTo>
                        <a:pt x="38" y="23"/>
                      </a:lnTo>
                      <a:lnTo>
                        <a:pt x="37" y="25"/>
                      </a:lnTo>
                      <a:lnTo>
                        <a:pt x="35" y="27"/>
                      </a:lnTo>
                      <a:lnTo>
                        <a:pt x="34" y="29"/>
                      </a:lnTo>
                      <a:lnTo>
                        <a:pt x="32" y="31"/>
                      </a:lnTo>
                      <a:lnTo>
                        <a:pt x="31" y="33"/>
                      </a:lnTo>
                      <a:lnTo>
                        <a:pt x="30" y="35"/>
                      </a:lnTo>
                      <a:lnTo>
                        <a:pt x="31" y="37"/>
                      </a:lnTo>
                      <a:lnTo>
                        <a:pt x="32" y="38"/>
                      </a:lnTo>
                      <a:lnTo>
                        <a:pt x="33" y="39"/>
                      </a:lnTo>
                      <a:lnTo>
                        <a:pt x="35" y="38"/>
                      </a:lnTo>
                      <a:lnTo>
                        <a:pt x="37" y="38"/>
                      </a:lnTo>
                      <a:lnTo>
                        <a:pt x="40" y="37"/>
                      </a:lnTo>
                      <a:lnTo>
                        <a:pt x="42" y="35"/>
                      </a:lnTo>
                      <a:lnTo>
                        <a:pt x="44" y="34"/>
                      </a:lnTo>
                      <a:lnTo>
                        <a:pt x="46" y="33"/>
                      </a:lnTo>
                      <a:lnTo>
                        <a:pt x="48" y="33"/>
                      </a:lnTo>
                      <a:lnTo>
                        <a:pt x="49" y="33"/>
                      </a:lnTo>
                      <a:lnTo>
                        <a:pt x="49" y="35"/>
                      </a:lnTo>
                      <a:lnTo>
                        <a:pt x="48" y="37"/>
                      </a:lnTo>
                      <a:lnTo>
                        <a:pt x="48" y="39"/>
                      </a:lnTo>
                      <a:lnTo>
                        <a:pt x="48" y="42"/>
                      </a:lnTo>
                      <a:lnTo>
                        <a:pt x="48" y="44"/>
                      </a:lnTo>
                      <a:lnTo>
                        <a:pt x="48" y="47"/>
                      </a:lnTo>
                      <a:lnTo>
                        <a:pt x="49" y="48"/>
                      </a:lnTo>
                      <a:lnTo>
                        <a:pt x="50" y="49"/>
                      </a:lnTo>
                      <a:lnTo>
                        <a:pt x="51" y="49"/>
                      </a:lnTo>
                      <a:lnTo>
                        <a:pt x="54" y="47"/>
                      </a:lnTo>
                      <a:close/>
                    </a:path>
                  </a:pathLst>
                </a:custGeom>
                <a:solidFill>
                  <a:srgbClr val="FFD5CF"/>
                </a:solidFill>
                <a:ln w="0">
                  <a:solidFill>
                    <a:srgbClr val="FFD5CF"/>
                  </a:solidFill>
                  <a:prstDash val="solid"/>
                  <a:round/>
                  <a:headEnd/>
                  <a:tailEnd/>
                </a:ln>
              </p:spPr>
              <p:txBody>
                <a:bodyPr/>
                <a:lstStyle/>
                <a:p>
                  <a:endParaRPr lang="fr-FR"/>
                </a:p>
              </p:txBody>
            </p:sp>
            <p:sp>
              <p:nvSpPr>
                <p:cNvPr id="5266" name="Freeform 144"/>
                <p:cNvSpPr>
                  <a:spLocks/>
                </p:cNvSpPr>
                <p:nvPr/>
              </p:nvSpPr>
              <p:spPr bwMode="auto">
                <a:xfrm>
                  <a:off x="1148" y="1999"/>
                  <a:ext cx="61" cy="47"/>
                </a:xfrm>
                <a:custGeom>
                  <a:avLst/>
                  <a:gdLst>
                    <a:gd name="T0" fmla="*/ 55 w 61"/>
                    <a:gd name="T1" fmla="*/ 42 h 47"/>
                    <a:gd name="T2" fmla="*/ 59 w 61"/>
                    <a:gd name="T3" fmla="*/ 37 h 47"/>
                    <a:gd name="T4" fmla="*/ 61 w 61"/>
                    <a:gd name="T5" fmla="*/ 31 h 47"/>
                    <a:gd name="T6" fmla="*/ 60 w 61"/>
                    <a:gd name="T7" fmla="*/ 25 h 47"/>
                    <a:gd name="T8" fmla="*/ 58 w 61"/>
                    <a:gd name="T9" fmla="*/ 20 h 47"/>
                    <a:gd name="T10" fmla="*/ 57 w 61"/>
                    <a:gd name="T11" fmla="*/ 16 h 47"/>
                    <a:gd name="T12" fmla="*/ 56 w 61"/>
                    <a:gd name="T13" fmla="*/ 13 h 47"/>
                    <a:gd name="T14" fmla="*/ 55 w 61"/>
                    <a:gd name="T15" fmla="*/ 11 h 47"/>
                    <a:gd name="T16" fmla="*/ 54 w 61"/>
                    <a:gd name="T17" fmla="*/ 9 h 47"/>
                    <a:gd name="T18" fmla="*/ 53 w 61"/>
                    <a:gd name="T19" fmla="*/ 7 h 47"/>
                    <a:gd name="T20" fmla="*/ 49 w 61"/>
                    <a:gd name="T21" fmla="*/ 5 h 47"/>
                    <a:gd name="T22" fmla="*/ 40 w 61"/>
                    <a:gd name="T23" fmla="*/ 2 h 47"/>
                    <a:gd name="T24" fmla="*/ 29 w 61"/>
                    <a:gd name="T25" fmla="*/ 0 h 47"/>
                    <a:gd name="T26" fmla="*/ 17 w 61"/>
                    <a:gd name="T27" fmla="*/ 1 h 47"/>
                    <a:gd name="T28" fmla="*/ 7 w 61"/>
                    <a:gd name="T29" fmla="*/ 3 h 47"/>
                    <a:gd name="T30" fmla="*/ 1 w 61"/>
                    <a:gd name="T31" fmla="*/ 9 h 47"/>
                    <a:gd name="T32" fmla="*/ 0 w 61"/>
                    <a:gd name="T33" fmla="*/ 14 h 47"/>
                    <a:gd name="T34" fmla="*/ 1 w 61"/>
                    <a:gd name="T35" fmla="*/ 19 h 47"/>
                    <a:gd name="T36" fmla="*/ 5 w 61"/>
                    <a:gd name="T37" fmla="*/ 23 h 47"/>
                    <a:gd name="T38" fmla="*/ 10 w 61"/>
                    <a:gd name="T39" fmla="*/ 25 h 47"/>
                    <a:gd name="T40" fmla="*/ 16 w 61"/>
                    <a:gd name="T41" fmla="*/ 26 h 47"/>
                    <a:gd name="T42" fmla="*/ 21 w 61"/>
                    <a:gd name="T43" fmla="*/ 26 h 47"/>
                    <a:gd name="T44" fmla="*/ 26 w 61"/>
                    <a:gd name="T45" fmla="*/ 24 h 47"/>
                    <a:gd name="T46" fmla="*/ 30 w 61"/>
                    <a:gd name="T47" fmla="*/ 22 h 47"/>
                    <a:gd name="T48" fmla="*/ 33 w 61"/>
                    <a:gd name="T49" fmla="*/ 19 h 47"/>
                    <a:gd name="T50" fmla="*/ 37 w 61"/>
                    <a:gd name="T51" fmla="*/ 19 h 47"/>
                    <a:gd name="T52" fmla="*/ 38 w 61"/>
                    <a:gd name="T53" fmla="*/ 21 h 47"/>
                    <a:gd name="T54" fmla="*/ 35 w 61"/>
                    <a:gd name="T55" fmla="*/ 24 h 47"/>
                    <a:gd name="T56" fmla="*/ 33 w 61"/>
                    <a:gd name="T57" fmla="*/ 29 h 47"/>
                    <a:gd name="T58" fmla="*/ 31 w 61"/>
                    <a:gd name="T59" fmla="*/ 32 h 47"/>
                    <a:gd name="T60" fmla="*/ 32 w 61"/>
                    <a:gd name="T61" fmla="*/ 35 h 47"/>
                    <a:gd name="T62" fmla="*/ 35 w 61"/>
                    <a:gd name="T63" fmla="*/ 36 h 47"/>
                    <a:gd name="T64" fmla="*/ 39 w 61"/>
                    <a:gd name="T65" fmla="*/ 35 h 47"/>
                    <a:gd name="T66" fmla="*/ 43 w 61"/>
                    <a:gd name="T67" fmla="*/ 33 h 47"/>
                    <a:gd name="T68" fmla="*/ 47 w 61"/>
                    <a:gd name="T69" fmla="*/ 32 h 47"/>
                    <a:gd name="T70" fmla="*/ 47 w 61"/>
                    <a:gd name="T71" fmla="*/ 34 h 47"/>
                    <a:gd name="T72" fmla="*/ 47 w 61"/>
                    <a:gd name="T73" fmla="*/ 38 h 47"/>
                    <a:gd name="T74" fmla="*/ 47 w 61"/>
                    <a:gd name="T75" fmla="*/ 43 h 47"/>
                    <a:gd name="T76" fmla="*/ 47 w 61"/>
                    <a:gd name="T77" fmla="*/ 46 h 47"/>
                    <a:gd name="T78" fmla="*/ 49 w 61"/>
                    <a:gd name="T79" fmla="*/ 47 h 4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1"/>
                    <a:gd name="T121" fmla="*/ 0 h 47"/>
                    <a:gd name="T122" fmla="*/ 61 w 61"/>
                    <a:gd name="T123" fmla="*/ 47 h 4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1" h="47">
                      <a:moveTo>
                        <a:pt x="52" y="45"/>
                      </a:moveTo>
                      <a:lnTo>
                        <a:pt x="55" y="42"/>
                      </a:lnTo>
                      <a:lnTo>
                        <a:pt x="58" y="39"/>
                      </a:lnTo>
                      <a:lnTo>
                        <a:pt x="59" y="37"/>
                      </a:lnTo>
                      <a:lnTo>
                        <a:pt x="60" y="34"/>
                      </a:lnTo>
                      <a:lnTo>
                        <a:pt x="61" y="31"/>
                      </a:lnTo>
                      <a:lnTo>
                        <a:pt x="60" y="28"/>
                      </a:lnTo>
                      <a:lnTo>
                        <a:pt x="60" y="25"/>
                      </a:lnTo>
                      <a:lnTo>
                        <a:pt x="59" y="23"/>
                      </a:lnTo>
                      <a:lnTo>
                        <a:pt x="58" y="20"/>
                      </a:lnTo>
                      <a:lnTo>
                        <a:pt x="57" y="18"/>
                      </a:lnTo>
                      <a:lnTo>
                        <a:pt x="57" y="16"/>
                      </a:lnTo>
                      <a:lnTo>
                        <a:pt x="56" y="14"/>
                      </a:lnTo>
                      <a:lnTo>
                        <a:pt x="56" y="13"/>
                      </a:lnTo>
                      <a:lnTo>
                        <a:pt x="56" y="12"/>
                      </a:lnTo>
                      <a:lnTo>
                        <a:pt x="55" y="11"/>
                      </a:lnTo>
                      <a:lnTo>
                        <a:pt x="55" y="10"/>
                      </a:lnTo>
                      <a:lnTo>
                        <a:pt x="54" y="9"/>
                      </a:lnTo>
                      <a:lnTo>
                        <a:pt x="54" y="8"/>
                      </a:lnTo>
                      <a:lnTo>
                        <a:pt x="53" y="7"/>
                      </a:lnTo>
                      <a:lnTo>
                        <a:pt x="52" y="6"/>
                      </a:lnTo>
                      <a:lnTo>
                        <a:pt x="49" y="5"/>
                      </a:lnTo>
                      <a:lnTo>
                        <a:pt x="45" y="3"/>
                      </a:lnTo>
                      <a:lnTo>
                        <a:pt x="40" y="2"/>
                      </a:lnTo>
                      <a:lnTo>
                        <a:pt x="35" y="1"/>
                      </a:lnTo>
                      <a:lnTo>
                        <a:pt x="29" y="0"/>
                      </a:lnTo>
                      <a:lnTo>
                        <a:pt x="23" y="0"/>
                      </a:lnTo>
                      <a:lnTo>
                        <a:pt x="17" y="1"/>
                      </a:lnTo>
                      <a:lnTo>
                        <a:pt x="11" y="2"/>
                      </a:lnTo>
                      <a:lnTo>
                        <a:pt x="7" y="3"/>
                      </a:lnTo>
                      <a:lnTo>
                        <a:pt x="3" y="6"/>
                      </a:lnTo>
                      <a:lnTo>
                        <a:pt x="1" y="9"/>
                      </a:lnTo>
                      <a:lnTo>
                        <a:pt x="0" y="11"/>
                      </a:lnTo>
                      <a:lnTo>
                        <a:pt x="0" y="14"/>
                      </a:lnTo>
                      <a:lnTo>
                        <a:pt x="0" y="16"/>
                      </a:lnTo>
                      <a:lnTo>
                        <a:pt x="1" y="19"/>
                      </a:lnTo>
                      <a:lnTo>
                        <a:pt x="3" y="21"/>
                      </a:lnTo>
                      <a:lnTo>
                        <a:pt x="5" y="23"/>
                      </a:lnTo>
                      <a:lnTo>
                        <a:pt x="7" y="24"/>
                      </a:lnTo>
                      <a:lnTo>
                        <a:pt x="10" y="25"/>
                      </a:lnTo>
                      <a:lnTo>
                        <a:pt x="13" y="26"/>
                      </a:lnTo>
                      <a:lnTo>
                        <a:pt x="16" y="26"/>
                      </a:lnTo>
                      <a:lnTo>
                        <a:pt x="19" y="26"/>
                      </a:lnTo>
                      <a:lnTo>
                        <a:pt x="21" y="26"/>
                      </a:lnTo>
                      <a:lnTo>
                        <a:pt x="24" y="25"/>
                      </a:lnTo>
                      <a:lnTo>
                        <a:pt x="26" y="24"/>
                      </a:lnTo>
                      <a:lnTo>
                        <a:pt x="28" y="23"/>
                      </a:lnTo>
                      <a:lnTo>
                        <a:pt x="30" y="22"/>
                      </a:lnTo>
                      <a:lnTo>
                        <a:pt x="32" y="21"/>
                      </a:lnTo>
                      <a:lnTo>
                        <a:pt x="33" y="19"/>
                      </a:lnTo>
                      <a:lnTo>
                        <a:pt x="36" y="18"/>
                      </a:lnTo>
                      <a:lnTo>
                        <a:pt x="37" y="19"/>
                      </a:lnTo>
                      <a:lnTo>
                        <a:pt x="38" y="19"/>
                      </a:lnTo>
                      <a:lnTo>
                        <a:pt x="38" y="21"/>
                      </a:lnTo>
                      <a:lnTo>
                        <a:pt x="37" y="22"/>
                      </a:lnTo>
                      <a:lnTo>
                        <a:pt x="35" y="24"/>
                      </a:lnTo>
                      <a:lnTo>
                        <a:pt x="34" y="26"/>
                      </a:lnTo>
                      <a:lnTo>
                        <a:pt x="33" y="29"/>
                      </a:lnTo>
                      <a:lnTo>
                        <a:pt x="32" y="31"/>
                      </a:lnTo>
                      <a:lnTo>
                        <a:pt x="31" y="32"/>
                      </a:lnTo>
                      <a:lnTo>
                        <a:pt x="32" y="34"/>
                      </a:lnTo>
                      <a:lnTo>
                        <a:pt x="32" y="35"/>
                      </a:lnTo>
                      <a:lnTo>
                        <a:pt x="34" y="36"/>
                      </a:lnTo>
                      <a:lnTo>
                        <a:pt x="35" y="36"/>
                      </a:lnTo>
                      <a:lnTo>
                        <a:pt x="37" y="36"/>
                      </a:lnTo>
                      <a:lnTo>
                        <a:pt x="39" y="35"/>
                      </a:lnTo>
                      <a:lnTo>
                        <a:pt x="41" y="34"/>
                      </a:lnTo>
                      <a:lnTo>
                        <a:pt x="43" y="33"/>
                      </a:lnTo>
                      <a:lnTo>
                        <a:pt x="45" y="33"/>
                      </a:lnTo>
                      <a:lnTo>
                        <a:pt x="47" y="32"/>
                      </a:lnTo>
                      <a:lnTo>
                        <a:pt x="47" y="33"/>
                      </a:lnTo>
                      <a:lnTo>
                        <a:pt x="47" y="34"/>
                      </a:lnTo>
                      <a:lnTo>
                        <a:pt x="47" y="36"/>
                      </a:lnTo>
                      <a:lnTo>
                        <a:pt x="47" y="38"/>
                      </a:lnTo>
                      <a:lnTo>
                        <a:pt x="47" y="40"/>
                      </a:lnTo>
                      <a:lnTo>
                        <a:pt x="47" y="43"/>
                      </a:lnTo>
                      <a:lnTo>
                        <a:pt x="47" y="45"/>
                      </a:lnTo>
                      <a:lnTo>
                        <a:pt x="47" y="46"/>
                      </a:lnTo>
                      <a:lnTo>
                        <a:pt x="48" y="47"/>
                      </a:lnTo>
                      <a:lnTo>
                        <a:pt x="49" y="47"/>
                      </a:lnTo>
                      <a:lnTo>
                        <a:pt x="52" y="45"/>
                      </a:lnTo>
                      <a:close/>
                    </a:path>
                  </a:pathLst>
                </a:custGeom>
                <a:solidFill>
                  <a:srgbClr val="FFC7BF"/>
                </a:solidFill>
                <a:ln w="0">
                  <a:solidFill>
                    <a:srgbClr val="FFC7BF"/>
                  </a:solidFill>
                  <a:prstDash val="solid"/>
                  <a:round/>
                  <a:headEnd/>
                  <a:tailEnd/>
                </a:ln>
              </p:spPr>
              <p:txBody>
                <a:bodyPr/>
                <a:lstStyle/>
                <a:p>
                  <a:endParaRPr lang="fr-FR"/>
                </a:p>
              </p:txBody>
            </p:sp>
            <p:sp>
              <p:nvSpPr>
                <p:cNvPr id="5267" name="Freeform 145"/>
                <p:cNvSpPr>
                  <a:spLocks/>
                </p:cNvSpPr>
                <p:nvPr/>
              </p:nvSpPr>
              <p:spPr bwMode="auto">
                <a:xfrm>
                  <a:off x="1149" y="2000"/>
                  <a:ext cx="57" cy="44"/>
                </a:xfrm>
                <a:custGeom>
                  <a:avLst/>
                  <a:gdLst>
                    <a:gd name="T0" fmla="*/ 54 w 57"/>
                    <a:gd name="T1" fmla="*/ 39 h 44"/>
                    <a:gd name="T2" fmla="*/ 57 w 57"/>
                    <a:gd name="T3" fmla="*/ 34 h 44"/>
                    <a:gd name="T4" fmla="*/ 57 w 57"/>
                    <a:gd name="T5" fmla="*/ 28 h 44"/>
                    <a:gd name="T6" fmla="*/ 56 w 57"/>
                    <a:gd name="T7" fmla="*/ 24 h 44"/>
                    <a:gd name="T8" fmla="*/ 54 w 57"/>
                    <a:gd name="T9" fmla="*/ 19 h 44"/>
                    <a:gd name="T10" fmla="*/ 53 w 57"/>
                    <a:gd name="T11" fmla="*/ 15 h 44"/>
                    <a:gd name="T12" fmla="*/ 53 w 57"/>
                    <a:gd name="T13" fmla="*/ 12 h 44"/>
                    <a:gd name="T14" fmla="*/ 53 w 57"/>
                    <a:gd name="T15" fmla="*/ 10 h 44"/>
                    <a:gd name="T16" fmla="*/ 52 w 57"/>
                    <a:gd name="T17" fmla="*/ 8 h 44"/>
                    <a:gd name="T18" fmla="*/ 51 w 57"/>
                    <a:gd name="T19" fmla="*/ 6 h 44"/>
                    <a:gd name="T20" fmla="*/ 47 w 57"/>
                    <a:gd name="T21" fmla="*/ 4 h 44"/>
                    <a:gd name="T22" fmla="*/ 39 w 57"/>
                    <a:gd name="T23" fmla="*/ 1 h 44"/>
                    <a:gd name="T24" fmla="*/ 28 w 57"/>
                    <a:gd name="T25" fmla="*/ 0 h 44"/>
                    <a:gd name="T26" fmla="*/ 17 w 57"/>
                    <a:gd name="T27" fmla="*/ 0 h 44"/>
                    <a:gd name="T28" fmla="*/ 7 w 57"/>
                    <a:gd name="T29" fmla="*/ 3 h 44"/>
                    <a:gd name="T30" fmla="*/ 2 w 57"/>
                    <a:gd name="T31" fmla="*/ 7 h 44"/>
                    <a:gd name="T32" fmla="*/ 0 w 57"/>
                    <a:gd name="T33" fmla="*/ 13 h 44"/>
                    <a:gd name="T34" fmla="*/ 2 w 57"/>
                    <a:gd name="T35" fmla="*/ 17 h 44"/>
                    <a:gd name="T36" fmla="*/ 5 w 57"/>
                    <a:gd name="T37" fmla="*/ 21 h 44"/>
                    <a:gd name="T38" fmla="*/ 10 w 57"/>
                    <a:gd name="T39" fmla="*/ 23 h 44"/>
                    <a:gd name="T40" fmla="*/ 16 w 57"/>
                    <a:gd name="T41" fmla="*/ 24 h 44"/>
                    <a:gd name="T42" fmla="*/ 21 w 57"/>
                    <a:gd name="T43" fmla="*/ 24 h 44"/>
                    <a:gd name="T44" fmla="*/ 26 w 57"/>
                    <a:gd name="T45" fmla="*/ 22 h 44"/>
                    <a:gd name="T46" fmla="*/ 29 w 57"/>
                    <a:gd name="T47" fmla="*/ 19 h 44"/>
                    <a:gd name="T48" fmla="*/ 33 w 57"/>
                    <a:gd name="T49" fmla="*/ 17 h 44"/>
                    <a:gd name="T50" fmla="*/ 37 w 57"/>
                    <a:gd name="T51" fmla="*/ 16 h 44"/>
                    <a:gd name="T52" fmla="*/ 38 w 57"/>
                    <a:gd name="T53" fmla="*/ 18 h 44"/>
                    <a:gd name="T54" fmla="*/ 36 w 57"/>
                    <a:gd name="T55" fmla="*/ 21 h 44"/>
                    <a:gd name="T56" fmla="*/ 34 w 57"/>
                    <a:gd name="T57" fmla="*/ 25 h 44"/>
                    <a:gd name="T58" fmla="*/ 33 w 57"/>
                    <a:gd name="T59" fmla="*/ 28 h 44"/>
                    <a:gd name="T60" fmla="*/ 34 w 57"/>
                    <a:gd name="T61" fmla="*/ 32 h 44"/>
                    <a:gd name="T62" fmla="*/ 37 w 57"/>
                    <a:gd name="T63" fmla="*/ 33 h 44"/>
                    <a:gd name="T64" fmla="*/ 40 w 57"/>
                    <a:gd name="T65" fmla="*/ 32 h 44"/>
                    <a:gd name="T66" fmla="*/ 44 w 57"/>
                    <a:gd name="T67" fmla="*/ 31 h 44"/>
                    <a:gd name="T68" fmla="*/ 47 w 57"/>
                    <a:gd name="T69" fmla="*/ 31 h 44"/>
                    <a:gd name="T70" fmla="*/ 47 w 57"/>
                    <a:gd name="T71" fmla="*/ 32 h 44"/>
                    <a:gd name="T72" fmla="*/ 47 w 57"/>
                    <a:gd name="T73" fmla="*/ 36 h 44"/>
                    <a:gd name="T74" fmla="*/ 46 w 57"/>
                    <a:gd name="T75" fmla="*/ 40 h 44"/>
                    <a:gd name="T76" fmla="*/ 46 w 57"/>
                    <a:gd name="T77" fmla="*/ 43 h 44"/>
                    <a:gd name="T78" fmla="*/ 48 w 57"/>
                    <a:gd name="T79" fmla="*/ 43 h 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7"/>
                    <a:gd name="T121" fmla="*/ 0 h 44"/>
                    <a:gd name="T122" fmla="*/ 57 w 57"/>
                    <a:gd name="T123" fmla="*/ 44 h 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7" h="44">
                      <a:moveTo>
                        <a:pt x="51" y="42"/>
                      </a:moveTo>
                      <a:lnTo>
                        <a:pt x="54" y="39"/>
                      </a:lnTo>
                      <a:lnTo>
                        <a:pt x="56" y="36"/>
                      </a:lnTo>
                      <a:lnTo>
                        <a:pt x="57" y="34"/>
                      </a:lnTo>
                      <a:lnTo>
                        <a:pt x="57" y="31"/>
                      </a:lnTo>
                      <a:lnTo>
                        <a:pt x="57" y="28"/>
                      </a:lnTo>
                      <a:lnTo>
                        <a:pt x="57" y="26"/>
                      </a:lnTo>
                      <a:lnTo>
                        <a:pt x="56" y="24"/>
                      </a:lnTo>
                      <a:lnTo>
                        <a:pt x="55" y="21"/>
                      </a:lnTo>
                      <a:lnTo>
                        <a:pt x="54" y="19"/>
                      </a:lnTo>
                      <a:lnTo>
                        <a:pt x="54" y="17"/>
                      </a:lnTo>
                      <a:lnTo>
                        <a:pt x="53" y="15"/>
                      </a:lnTo>
                      <a:lnTo>
                        <a:pt x="53" y="14"/>
                      </a:lnTo>
                      <a:lnTo>
                        <a:pt x="53" y="12"/>
                      </a:lnTo>
                      <a:lnTo>
                        <a:pt x="53" y="11"/>
                      </a:lnTo>
                      <a:lnTo>
                        <a:pt x="53" y="10"/>
                      </a:lnTo>
                      <a:lnTo>
                        <a:pt x="52" y="9"/>
                      </a:lnTo>
                      <a:lnTo>
                        <a:pt x="52" y="8"/>
                      </a:lnTo>
                      <a:lnTo>
                        <a:pt x="51" y="7"/>
                      </a:lnTo>
                      <a:lnTo>
                        <a:pt x="51" y="6"/>
                      </a:lnTo>
                      <a:lnTo>
                        <a:pt x="50" y="6"/>
                      </a:lnTo>
                      <a:lnTo>
                        <a:pt x="47" y="4"/>
                      </a:lnTo>
                      <a:lnTo>
                        <a:pt x="43" y="3"/>
                      </a:lnTo>
                      <a:lnTo>
                        <a:pt x="39" y="1"/>
                      </a:lnTo>
                      <a:lnTo>
                        <a:pt x="34" y="0"/>
                      </a:lnTo>
                      <a:lnTo>
                        <a:pt x="28" y="0"/>
                      </a:lnTo>
                      <a:lnTo>
                        <a:pt x="22" y="0"/>
                      </a:lnTo>
                      <a:lnTo>
                        <a:pt x="17" y="0"/>
                      </a:lnTo>
                      <a:lnTo>
                        <a:pt x="12" y="1"/>
                      </a:lnTo>
                      <a:lnTo>
                        <a:pt x="7" y="3"/>
                      </a:lnTo>
                      <a:lnTo>
                        <a:pt x="4" y="5"/>
                      </a:lnTo>
                      <a:lnTo>
                        <a:pt x="2" y="7"/>
                      </a:lnTo>
                      <a:lnTo>
                        <a:pt x="1" y="10"/>
                      </a:lnTo>
                      <a:lnTo>
                        <a:pt x="0" y="13"/>
                      </a:lnTo>
                      <a:lnTo>
                        <a:pt x="1" y="15"/>
                      </a:lnTo>
                      <a:lnTo>
                        <a:pt x="2" y="17"/>
                      </a:lnTo>
                      <a:lnTo>
                        <a:pt x="3" y="19"/>
                      </a:lnTo>
                      <a:lnTo>
                        <a:pt x="5" y="21"/>
                      </a:lnTo>
                      <a:lnTo>
                        <a:pt x="7" y="22"/>
                      </a:lnTo>
                      <a:lnTo>
                        <a:pt x="10" y="23"/>
                      </a:lnTo>
                      <a:lnTo>
                        <a:pt x="13" y="24"/>
                      </a:lnTo>
                      <a:lnTo>
                        <a:pt x="16" y="24"/>
                      </a:lnTo>
                      <a:lnTo>
                        <a:pt x="19" y="24"/>
                      </a:lnTo>
                      <a:lnTo>
                        <a:pt x="21" y="24"/>
                      </a:lnTo>
                      <a:lnTo>
                        <a:pt x="24" y="23"/>
                      </a:lnTo>
                      <a:lnTo>
                        <a:pt x="26" y="22"/>
                      </a:lnTo>
                      <a:lnTo>
                        <a:pt x="27" y="21"/>
                      </a:lnTo>
                      <a:lnTo>
                        <a:pt x="29" y="19"/>
                      </a:lnTo>
                      <a:lnTo>
                        <a:pt x="31" y="18"/>
                      </a:lnTo>
                      <a:lnTo>
                        <a:pt x="33" y="17"/>
                      </a:lnTo>
                      <a:lnTo>
                        <a:pt x="35" y="16"/>
                      </a:lnTo>
                      <a:lnTo>
                        <a:pt x="37" y="16"/>
                      </a:lnTo>
                      <a:lnTo>
                        <a:pt x="38" y="17"/>
                      </a:lnTo>
                      <a:lnTo>
                        <a:pt x="38" y="18"/>
                      </a:lnTo>
                      <a:lnTo>
                        <a:pt x="37" y="19"/>
                      </a:lnTo>
                      <a:lnTo>
                        <a:pt x="36" y="21"/>
                      </a:lnTo>
                      <a:lnTo>
                        <a:pt x="35" y="23"/>
                      </a:lnTo>
                      <a:lnTo>
                        <a:pt x="34" y="25"/>
                      </a:lnTo>
                      <a:lnTo>
                        <a:pt x="33" y="27"/>
                      </a:lnTo>
                      <a:lnTo>
                        <a:pt x="33" y="28"/>
                      </a:lnTo>
                      <a:lnTo>
                        <a:pt x="33" y="30"/>
                      </a:lnTo>
                      <a:lnTo>
                        <a:pt x="34" y="32"/>
                      </a:lnTo>
                      <a:lnTo>
                        <a:pt x="35" y="32"/>
                      </a:lnTo>
                      <a:lnTo>
                        <a:pt x="37" y="33"/>
                      </a:lnTo>
                      <a:lnTo>
                        <a:pt x="38" y="32"/>
                      </a:lnTo>
                      <a:lnTo>
                        <a:pt x="40" y="32"/>
                      </a:lnTo>
                      <a:lnTo>
                        <a:pt x="42" y="32"/>
                      </a:lnTo>
                      <a:lnTo>
                        <a:pt x="44" y="31"/>
                      </a:lnTo>
                      <a:lnTo>
                        <a:pt x="46" y="31"/>
                      </a:lnTo>
                      <a:lnTo>
                        <a:pt x="47" y="31"/>
                      </a:lnTo>
                      <a:lnTo>
                        <a:pt x="47" y="32"/>
                      </a:lnTo>
                      <a:lnTo>
                        <a:pt x="47" y="34"/>
                      </a:lnTo>
                      <a:lnTo>
                        <a:pt x="47" y="36"/>
                      </a:lnTo>
                      <a:lnTo>
                        <a:pt x="46" y="38"/>
                      </a:lnTo>
                      <a:lnTo>
                        <a:pt x="46" y="40"/>
                      </a:lnTo>
                      <a:lnTo>
                        <a:pt x="46" y="42"/>
                      </a:lnTo>
                      <a:lnTo>
                        <a:pt x="46" y="43"/>
                      </a:lnTo>
                      <a:lnTo>
                        <a:pt x="47" y="44"/>
                      </a:lnTo>
                      <a:lnTo>
                        <a:pt x="48" y="43"/>
                      </a:lnTo>
                      <a:lnTo>
                        <a:pt x="51" y="42"/>
                      </a:lnTo>
                      <a:close/>
                    </a:path>
                  </a:pathLst>
                </a:custGeom>
                <a:solidFill>
                  <a:srgbClr val="FFB9AF"/>
                </a:solidFill>
                <a:ln w="0">
                  <a:solidFill>
                    <a:srgbClr val="FFB9AF"/>
                  </a:solidFill>
                  <a:prstDash val="solid"/>
                  <a:round/>
                  <a:headEnd/>
                  <a:tailEnd/>
                </a:ln>
              </p:spPr>
              <p:txBody>
                <a:bodyPr/>
                <a:lstStyle/>
                <a:p>
                  <a:endParaRPr lang="fr-FR"/>
                </a:p>
              </p:txBody>
            </p:sp>
            <p:sp>
              <p:nvSpPr>
                <p:cNvPr id="5268" name="Freeform 146"/>
                <p:cNvSpPr>
                  <a:spLocks/>
                </p:cNvSpPr>
                <p:nvPr/>
              </p:nvSpPr>
              <p:spPr bwMode="auto">
                <a:xfrm>
                  <a:off x="1151" y="2000"/>
                  <a:ext cx="53" cy="42"/>
                </a:xfrm>
                <a:custGeom>
                  <a:avLst/>
                  <a:gdLst>
                    <a:gd name="T0" fmla="*/ 51 w 53"/>
                    <a:gd name="T1" fmla="*/ 37 h 42"/>
                    <a:gd name="T2" fmla="*/ 53 w 53"/>
                    <a:gd name="T3" fmla="*/ 32 h 42"/>
                    <a:gd name="T4" fmla="*/ 53 w 53"/>
                    <a:gd name="T5" fmla="*/ 27 h 42"/>
                    <a:gd name="T6" fmla="*/ 51 w 53"/>
                    <a:gd name="T7" fmla="*/ 23 h 42"/>
                    <a:gd name="T8" fmla="*/ 49 w 53"/>
                    <a:gd name="T9" fmla="*/ 19 h 42"/>
                    <a:gd name="T10" fmla="*/ 49 w 53"/>
                    <a:gd name="T11" fmla="*/ 15 h 42"/>
                    <a:gd name="T12" fmla="*/ 49 w 53"/>
                    <a:gd name="T13" fmla="*/ 12 h 42"/>
                    <a:gd name="T14" fmla="*/ 49 w 53"/>
                    <a:gd name="T15" fmla="*/ 10 h 42"/>
                    <a:gd name="T16" fmla="*/ 48 w 53"/>
                    <a:gd name="T17" fmla="*/ 8 h 42"/>
                    <a:gd name="T18" fmla="*/ 47 w 53"/>
                    <a:gd name="T19" fmla="*/ 7 h 42"/>
                    <a:gd name="T20" fmla="*/ 44 w 53"/>
                    <a:gd name="T21" fmla="*/ 4 h 42"/>
                    <a:gd name="T22" fmla="*/ 36 w 53"/>
                    <a:gd name="T23" fmla="*/ 2 h 42"/>
                    <a:gd name="T24" fmla="*/ 26 w 53"/>
                    <a:gd name="T25" fmla="*/ 0 h 42"/>
                    <a:gd name="T26" fmla="*/ 15 w 53"/>
                    <a:gd name="T27" fmla="*/ 0 h 42"/>
                    <a:gd name="T28" fmla="*/ 6 w 53"/>
                    <a:gd name="T29" fmla="*/ 3 h 42"/>
                    <a:gd name="T30" fmla="*/ 1 w 53"/>
                    <a:gd name="T31" fmla="*/ 7 h 42"/>
                    <a:gd name="T32" fmla="*/ 0 w 53"/>
                    <a:gd name="T33" fmla="*/ 12 h 42"/>
                    <a:gd name="T34" fmla="*/ 1 w 53"/>
                    <a:gd name="T35" fmla="*/ 17 h 42"/>
                    <a:gd name="T36" fmla="*/ 5 w 53"/>
                    <a:gd name="T37" fmla="*/ 20 h 42"/>
                    <a:gd name="T38" fmla="*/ 9 w 53"/>
                    <a:gd name="T39" fmla="*/ 23 h 42"/>
                    <a:gd name="T40" fmla="*/ 15 w 53"/>
                    <a:gd name="T41" fmla="*/ 24 h 42"/>
                    <a:gd name="T42" fmla="*/ 21 w 53"/>
                    <a:gd name="T43" fmla="*/ 23 h 42"/>
                    <a:gd name="T44" fmla="*/ 25 w 53"/>
                    <a:gd name="T45" fmla="*/ 21 h 42"/>
                    <a:gd name="T46" fmla="*/ 28 w 53"/>
                    <a:gd name="T47" fmla="*/ 18 h 42"/>
                    <a:gd name="T48" fmla="*/ 31 w 53"/>
                    <a:gd name="T49" fmla="*/ 16 h 42"/>
                    <a:gd name="T50" fmla="*/ 35 w 53"/>
                    <a:gd name="T51" fmla="*/ 15 h 42"/>
                    <a:gd name="T52" fmla="*/ 37 w 53"/>
                    <a:gd name="T53" fmla="*/ 16 h 42"/>
                    <a:gd name="T54" fmla="*/ 36 w 53"/>
                    <a:gd name="T55" fmla="*/ 19 h 42"/>
                    <a:gd name="T56" fmla="*/ 35 w 53"/>
                    <a:gd name="T57" fmla="*/ 22 h 42"/>
                    <a:gd name="T58" fmla="*/ 34 w 53"/>
                    <a:gd name="T59" fmla="*/ 25 h 42"/>
                    <a:gd name="T60" fmla="*/ 35 w 53"/>
                    <a:gd name="T61" fmla="*/ 29 h 42"/>
                    <a:gd name="T62" fmla="*/ 37 w 53"/>
                    <a:gd name="T63" fmla="*/ 30 h 42"/>
                    <a:gd name="T64" fmla="*/ 40 w 53"/>
                    <a:gd name="T65" fmla="*/ 31 h 42"/>
                    <a:gd name="T66" fmla="*/ 44 w 53"/>
                    <a:gd name="T67" fmla="*/ 30 h 42"/>
                    <a:gd name="T68" fmla="*/ 46 w 53"/>
                    <a:gd name="T69" fmla="*/ 30 h 42"/>
                    <a:gd name="T70" fmla="*/ 46 w 53"/>
                    <a:gd name="T71" fmla="*/ 31 h 42"/>
                    <a:gd name="T72" fmla="*/ 45 w 53"/>
                    <a:gd name="T73" fmla="*/ 34 h 42"/>
                    <a:gd name="T74" fmla="*/ 45 w 53"/>
                    <a:gd name="T75" fmla="*/ 38 h 42"/>
                    <a:gd name="T76" fmla="*/ 45 w 53"/>
                    <a:gd name="T77" fmla="*/ 41 h 42"/>
                    <a:gd name="T78" fmla="*/ 47 w 53"/>
                    <a:gd name="T79" fmla="*/ 42 h 4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3"/>
                    <a:gd name="T121" fmla="*/ 0 h 42"/>
                    <a:gd name="T122" fmla="*/ 53 w 53"/>
                    <a:gd name="T123" fmla="*/ 42 h 4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3" h="42">
                      <a:moveTo>
                        <a:pt x="49" y="40"/>
                      </a:moveTo>
                      <a:lnTo>
                        <a:pt x="51" y="37"/>
                      </a:lnTo>
                      <a:lnTo>
                        <a:pt x="53" y="34"/>
                      </a:lnTo>
                      <a:lnTo>
                        <a:pt x="53" y="32"/>
                      </a:lnTo>
                      <a:lnTo>
                        <a:pt x="53" y="29"/>
                      </a:lnTo>
                      <a:lnTo>
                        <a:pt x="53" y="27"/>
                      </a:lnTo>
                      <a:lnTo>
                        <a:pt x="52" y="25"/>
                      </a:lnTo>
                      <a:lnTo>
                        <a:pt x="51" y="23"/>
                      </a:lnTo>
                      <a:lnTo>
                        <a:pt x="50" y="21"/>
                      </a:lnTo>
                      <a:lnTo>
                        <a:pt x="49" y="19"/>
                      </a:lnTo>
                      <a:lnTo>
                        <a:pt x="49" y="17"/>
                      </a:lnTo>
                      <a:lnTo>
                        <a:pt x="49" y="15"/>
                      </a:lnTo>
                      <a:lnTo>
                        <a:pt x="48" y="13"/>
                      </a:lnTo>
                      <a:lnTo>
                        <a:pt x="49" y="12"/>
                      </a:lnTo>
                      <a:lnTo>
                        <a:pt x="49" y="11"/>
                      </a:lnTo>
                      <a:lnTo>
                        <a:pt x="49" y="10"/>
                      </a:lnTo>
                      <a:lnTo>
                        <a:pt x="49" y="9"/>
                      </a:lnTo>
                      <a:lnTo>
                        <a:pt x="48" y="8"/>
                      </a:lnTo>
                      <a:lnTo>
                        <a:pt x="48" y="7"/>
                      </a:lnTo>
                      <a:lnTo>
                        <a:pt x="47" y="7"/>
                      </a:lnTo>
                      <a:lnTo>
                        <a:pt x="47" y="6"/>
                      </a:lnTo>
                      <a:lnTo>
                        <a:pt x="44" y="4"/>
                      </a:lnTo>
                      <a:lnTo>
                        <a:pt x="41" y="3"/>
                      </a:lnTo>
                      <a:lnTo>
                        <a:pt x="36" y="2"/>
                      </a:lnTo>
                      <a:lnTo>
                        <a:pt x="31" y="1"/>
                      </a:lnTo>
                      <a:lnTo>
                        <a:pt x="26" y="0"/>
                      </a:lnTo>
                      <a:lnTo>
                        <a:pt x="21" y="0"/>
                      </a:lnTo>
                      <a:lnTo>
                        <a:pt x="15" y="0"/>
                      </a:lnTo>
                      <a:lnTo>
                        <a:pt x="11" y="1"/>
                      </a:lnTo>
                      <a:lnTo>
                        <a:pt x="6" y="3"/>
                      </a:lnTo>
                      <a:lnTo>
                        <a:pt x="3" y="5"/>
                      </a:lnTo>
                      <a:lnTo>
                        <a:pt x="1" y="7"/>
                      </a:lnTo>
                      <a:lnTo>
                        <a:pt x="0" y="10"/>
                      </a:lnTo>
                      <a:lnTo>
                        <a:pt x="0" y="12"/>
                      </a:lnTo>
                      <a:lnTo>
                        <a:pt x="0" y="15"/>
                      </a:lnTo>
                      <a:lnTo>
                        <a:pt x="1" y="17"/>
                      </a:lnTo>
                      <a:lnTo>
                        <a:pt x="3" y="19"/>
                      </a:lnTo>
                      <a:lnTo>
                        <a:pt x="5" y="20"/>
                      </a:lnTo>
                      <a:lnTo>
                        <a:pt x="7" y="22"/>
                      </a:lnTo>
                      <a:lnTo>
                        <a:pt x="9" y="23"/>
                      </a:lnTo>
                      <a:lnTo>
                        <a:pt x="12" y="23"/>
                      </a:lnTo>
                      <a:lnTo>
                        <a:pt x="15" y="24"/>
                      </a:lnTo>
                      <a:lnTo>
                        <a:pt x="18" y="24"/>
                      </a:lnTo>
                      <a:lnTo>
                        <a:pt x="21" y="23"/>
                      </a:lnTo>
                      <a:lnTo>
                        <a:pt x="23" y="22"/>
                      </a:lnTo>
                      <a:lnTo>
                        <a:pt x="25" y="21"/>
                      </a:lnTo>
                      <a:lnTo>
                        <a:pt x="26" y="20"/>
                      </a:lnTo>
                      <a:lnTo>
                        <a:pt x="28" y="18"/>
                      </a:lnTo>
                      <a:lnTo>
                        <a:pt x="30" y="17"/>
                      </a:lnTo>
                      <a:lnTo>
                        <a:pt x="31" y="16"/>
                      </a:lnTo>
                      <a:lnTo>
                        <a:pt x="33" y="15"/>
                      </a:lnTo>
                      <a:lnTo>
                        <a:pt x="35" y="15"/>
                      </a:lnTo>
                      <a:lnTo>
                        <a:pt x="36" y="15"/>
                      </a:lnTo>
                      <a:lnTo>
                        <a:pt x="37" y="16"/>
                      </a:lnTo>
                      <a:lnTo>
                        <a:pt x="37" y="17"/>
                      </a:lnTo>
                      <a:lnTo>
                        <a:pt x="36" y="19"/>
                      </a:lnTo>
                      <a:lnTo>
                        <a:pt x="35" y="20"/>
                      </a:lnTo>
                      <a:lnTo>
                        <a:pt x="35" y="22"/>
                      </a:lnTo>
                      <a:lnTo>
                        <a:pt x="34" y="24"/>
                      </a:lnTo>
                      <a:lnTo>
                        <a:pt x="34" y="25"/>
                      </a:lnTo>
                      <a:lnTo>
                        <a:pt x="34" y="27"/>
                      </a:lnTo>
                      <a:lnTo>
                        <a:pt x="35" y="29"/>
                      </a:lnTo>
                      <a:lnTo>
                        <a:pt x="36" y="30"/>
                      </a:lnTo>
                      <a:lnTo>
                        <a:pt x="37" y="30"/>
                      </a:lnTo>
                      <a:lnTo>
                        <a:pt x="39" y="31"/>
                      </a:lnTo>
                      <a:lnTo>
                        <a:pt x="40" y="31"/>
                      </a:lnTo>
                      <a:lnTo>
                        <a:pt x="42" y="30"/>
                      </a:lnTo>
                      <a:lnTo>
                        <a:pt x="44" y="30"/>
                      </a:lnTo>
                      <a:lnTo>
                        <a:pt x="45" y="30"/>
                      </a:lnTo>
                      <a:lnTo>
                        <a:pt x="46" y="30"/>
                      </a:lnTo>
                      <a:lnTo>
                        <a:pt x="46" y="31"/>
                      </a:lnTo>
                      <a:lnTo>
                        <a:pt x="46" y="32"/>
                      </a:lnTo>
                      <a:lnTo>
                        <a:pt x="45" y="34"/>
                      </a:lnTo>
                      <a:lnTo>
                        <a:pt x="45" y="36"/>
                      </a:lnTo>
                      <a:lnTo>
                        <a:pt x="45" y="38"/>
                      </a:lnTo>
                      <a:lnTo>
                        <a:pt x="44" y="40"/>
                      </a:lnTo>
                      <a:lnTo>
                        <a:pt x="45" y="41"/>
                      </a:lnTo>
                      <a:lnTo>
                        <a:pt x="45" y="42"/>
                      </a:lnTo>
                      <a:lnTo>
                        <a:pt x="47" y="42"/>
                      </a:lnTo>
                      <a:lnTo>
                        <a:pt x="49" y="40"/>
                      </a:lnTo>
                      <a:close/>
                    </a:path>
                  </a:pathLst>
                </a:custGeom>
                <a:solidFill>
                  <a:srgbClr val="FFB9AF"/>
                </a:solidFill>
                <a:ln w="0">
                  <a:solidFill>
                    <a:srgbClr val="FFB9AF"/>
                  </a:solidFill>
                  <a:prstDash val="solid"/>
                  <a:round/>
                  <a:headEnd/>
                  <a:tailEnd/>
                </a:ln>
              </p:spPr>
              <p:txBody>
                <a:bodyPr/>
                <a:lstStyle/>
                <a:p>
                  <a:endParaRPr lang="fr-FR"/>
                </a:p>
              </p:txBody>
            </p:sp>
            <p:sp>
              <p:nvSpPr>
                <p:cNvPr id="5269" name="Freeform 147"/>
                <p:cNvSpPr>
                  <a:spLocks/>
                </p:cNvSpPr>
                <p:nvPr/>
              </p:nvSpPr>
              <p:spPr bwMode="auto">
                <a:xfrm>
                  <a:off x="1153" y="2000"/>
                  <a:ext cx="50" cy="40"/>
                </a:xfrm>
                <a:custGeom>
                  <a:avLst/>
                  <a:gdLst>
                    <a:gd name="T0" fmla="*/ 49 w 50"/>
                    <a:gd name="T1" fmla="*/ 35 h 40"/>
                    <a:gd name="T2" fmla="*/ 50 w 50"/>
                    <a:gd name="T3" fmla="*/ 30 h 40"/>
                    <a:gd name="T4" fmla="*/ 49 w 50"/>
                    <a:gd name="T5" fmla="*/ 26 h 40"/>
                    <a:gd name="T6" fmla="*/ 47 w 50"/>
                    <a:gd name="T7" fmla="*/ 22 h 40"/>
                    <a:gd name="T8" fmla="*/ 45 w 50"/>
                    <a:gd name="T9" fmla="*/ 19 h 40"/>
                    <a:gd name="T10" fmla="*/ 44 w 50"/>
                    <a:gd name="T11" fmla="*/ 15 h 40"/>
                    <a:gd name="T12" fmla="*/ 44 w 50"/>
                    <a:gd name="T13" fmla="*/ 12 h 40"/>
                    <a:gd name="T14" fmla="*/ 45 w 50"/>
                    <a:gd name="T15" fmla="*/ 10 h 40"/>
                    <a:gd name="T16" fmla="*/ 45 w 50"/>
                    <a:gd name="T17" fmla="*/ 8 h 40"/>
                    <a:gd name="T18" fmla="*/ 44 w 50"/>
                    <a:gd name="T19" fmla="*/ 7 h 40"/>
                    <a:gd name="T20" fmla="*/ 42 w 50"/>
                    <a:gd name="T21" fmla="*/ 5 h 40"/>
                    <a:gd name="T22" fmla="*/ 34 w 50"/>
                    <a:gd name="T23" fmla="*/ 2 h 40"/>
                    <a:gd name="T24" fmla="*/ 24 w 50"/>
                    <a:gd name="T25" fmla="*/ 1 h 40"/>
                    <a:gd name="T26" fmla="*/ 14 w 50"/>
                    <a:gd name="T27" fmla="*/ 1 h 40"/>
                    <a:gd name="T28" fmla="*/ 6 w 50"/>
                    <a:gd name="T29" fmla="*/ 3 h 40"/>
                    <a:gd name="T30" fmla="*/ 1 w 50"/>
                    <a:gd name="T31" fmla="*/ 7 h 40"/>
                    <a:gd name="T32" fmla="*/ 0 w 50"/>
                    <a:gd name="T33" fmla="*/ 12 h 40"/>
                    <a:gd name="T34" fmla="*/ 1 w 50"/>
                    <a:gd name="T35" fmla="*/ 16 h 40"/>
                    <a:gd name="T36" fmla="*/ 4 w 50"/>
                    <a:gd name="T37" fmla="*/ 20 h 40"/>
                    <a:gd name="T38" fmla="*/ 9 w 50"/>
                    <a:gd name="T39" fmla="*/ 22 h 40"/>
                    <a:gd name="T40" fmla="*/ 15 w 50"/>
                    <a:gd name="T41" fmla="*/ 23 h 40"/>
                    <a:gd name="T42" fmla="*/ 20 w 50"/>
                    <a:gd name="T43" fmla="*/ 22 h 40"/>
                    <a:gd name="T44" fmla="*/ 23 w 50"/>
                    <a:gd name="T45" fmla="*/ 20 h 40"/>
                    <a:gd name="T46" fmla="*/ 26 w 50"/>
                    <a:gd name="T47" fmla="*/ 17 h 40"/>
                    <a:gd name="T48" fmla="*/ 30 w 50"/>
                    <a:gd name="T49" fmla="*/ 14 h 40"/>
                    <a:gd name="T50" fmla="*/ 34 w 50"/>
                    <a:gd name="T51" fmla="*/ 13 h 40"/>
                    <a:gd name="T52" fmla="*/ 36 w 50"/>
                    <a:gd name="T53" fmla="*/ 14 h 40"/>
                    <a:gd name="T54" fmla="*/ 36 w 50"/>
                    <a:gd name="T55" fmla="*/ 16 h 40"/>
                    <a:gd name="T56" fmla="*/ 35 w 50"/>
                    <a:gd name="T57" fmla="*/ 19 h 40"/>
                    <a:gd name="T58" fmla="*/ 35 w 50"/>
                    <a:gd name="T59" fmla="*/ 23 h 40"/>
                    <a:gd name="T60" fmla="*/ 35 w 50"/>
                    <a:gd name="T61" fmla="*/ 26 h 40"/>
                    <a:gd name="T62" fmla="*/ 38 w 50"/>
                    <a:gd name="T63" fmla="*/ 28 h 40"/>
                    <a:gd name="T64" fmla="*/ 40 w 50"/>
                    <a:gd name="T65" fmla="*/ 29 h 40"/>
                    <a:gd name="T66" fmla="*/ 43 w 50"/>
                    <a:gd name="T67" fmla="*/ 29 h 40"/>
                    <a:gd name="T68" fmla="*/ 45 w 50"/>
                    <a:gd name="T69" fmla="*/ 29 h 40"/>
                    <a:gd name="T70" fmla="*/ 45 w 50"/>
                    <a:gd name="T71" fmla="*/ 30 h 40"/>
                    <a:gd name="T72" fmla="*/ 44 w 50"/>
                    <a:gd name="T73" fmla="*/ 33 h 40"/>
                    <a:gd name="T74" fmla="*/ 43 w 50"/>
                    <a:gd name="T75" fmla="*/ 37 h 40"/>
                    <a:gd name="T76" fmla="*/ 43 w 50"/>
                    <a:gd name="T77" fmla="*/ 39 h 40"/>
                    <a:gd name="T78" fmla="*/ 45 w 50"/>
                    <a:gd name="T79" fmla="*/ 40 h 4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0"/>
                    <a:gd name="T121" fmla="*/ 0 h 40"/>
                    <a:gd name="T122" fmla="*/ 50 w 50"/>
                    <a:gd name="T123" fmla="*/ 40 h 4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0" h="40">
                      <a:moveTo>
                        <a:pt x="47" y="38"/>
                      </a:moveTo>
                      <a:lnTo>
                        <a:pt x="49" y="35"/>
                      </a:lnTo>
                      <a:lnTo>
                        <a:pt x="50" y="32"/>
                      </a:lnTo>
                      <a:lnTo>
                        <a:pt x="50" y="30"/>
                      </a:lnTo>
                      <a:lnTo>
                        <a:pt x="50" y="28"/>
                      </a:lnTo>
                      <a:lnTo>
                        <a:pt x="49" y="26"/>
                      </a:lnTo>
                      <a:lnTo>
                        <a:pt x="48" y="24"/>
                      </a:lnTo>
                      <a:lnTo>
                        <a:pt x="47" y="22"/>
                      </a:lnTo>
                      <a:lnTo>
                        <a:pt x="45" y="20"/>
                      </a:lnTo>
                      <a:lnTo>
                        <a:pt x="45" y="19"/>
                      </a:lnTo>
                      <a:lnTo>
                        <a:pt x="44" y="17"/>
                      </a:lnTo>
                      <a:lnTo>
                        <a:pt x="44" y="15"/>
                      </a:lnTo>
                      <a:lnTo>
                        <a:pt x="44" y="14"/>
                      </a:lnTo>
                      <a:lnTo>
                        <a:pt x="44" y="12"/>
                      </a:lnTo>
                      <a:lnTo>
                        <a:pt x="45" y="11"/>
                      </a:lnTo>
                      <a:lnTo>
                        <a:pt x="45" y="10"/>
                      </a:lnTo>
                      <a:lnTo>
                        <a:pt x="45" y="9"/>
                      </a:lnTo>
                      <a:lnTo>
                        <a:pt x="45" y="8"/>
                      </a:lnTo>
                      <a:lnTo>
                        <a:pt x="44" y="7"/>
                      </a:lnTo>
                      <a:lnTo>
                        <a:pt x="44" y="6"/>
                      </a:lnTo>
                      <a:lnTo>
                        <a:pt x="42" y="5"/>
                      </a:lnTo>
                      <a:lnTo>
                        <a:pt x="38" y="3"/>
                      </a:lnTo>
                      <a:lnTo>
                        <a:pt x="34" y="2"/>
                      </a:lnTo>
                      <a:lnTo>
                        <a:pt x="29" y="1"/>
                      </a:lnTo>
                      <a:lnTo>
                        <a:pt x="24" y="1"/>
                      </a:lnTo>
                      <a:lnTo>
                        <a:pt x="19" y="0"/>
                      </a:lnTo>
                      <a:lnTo>
                        <a:pt x="14" y="1"/>
                      </a:lnTo>
                      <a:lnTo>
                        <a:pt x="10" y="1"/>
                      </a:lnTo>
                      <a:lnTo>
                        <a:pt x="6" y="3"/>
                      </a:lnTo>
                      <a:lnTo>
                        <a:pt x="3" y="5"/>
                      </a:lnTo>
                      <a:lnTo>
                        <a:pt x="1" y="7"/>
                      </a:lnTo>
                      <a:lnTo>
                        <a:pt x="0" y="10"/>
                      </a:lnTo>
                      <a:lnTo>
                        <a:pt x="0" y="12"/>
                      </a:lnTo>
                      <a:lnTo>
                        <a:pt x="0" y="14"/>
                      </a:lnTo>
                      <a:lnTo>
                        <a:pt x="1" y="16"/>
                      </a:lnTo>
                      <a:lnTo>
                        <a:pt x="2" y="18"/>
                      </a:lnTo>
                      <a:lnTo>
                        <a:pt x="4" y="20"/>
                      </a:lnTo>
                      <a:lnTo>
                        <a:pt x="6" y="21"/>
                      </a:lnTo>
                      <a:lnTo>
                        <a:pt x="9" y="22"/>
                      </a:lnTo>
                      <a:lnTo>
                        <a:pt x="11" y="23"/>
                      </a:lnTo>
                      <a:lnTo>
                        <a:pt x="15" y="23"/>
                      </a:lnTo>
                      <a:lnTo>
                        <a:pt x="17" y="23"/>
                      </a:lnTo>
                      <a:lnTo>
                        <a:pt x="20" y="22"/>
                      </a:lnTo>
                      <a:lnTo>
                        <a:pt x="22" y="21"/>
                      </a:lnTo>
                      <a:lnTo>
                        <a:pt x="23" y="20"/>
                      </a:lnTo>
                      <a:lnTo>
                        <a:pt x="25" y="19"/>
                      </a:lnTo>
                      <a:lnTo>
                        <a:pt x="26" y="17"/>
                      </a:lnTo>
                      <a:lnTo>
                        <a:pt x="28" y="16"/>
                      </a:lnTo>
                      <a:lnTo>
                        <a:pt x="30" y="14"/>
                      </a:lnTo>
                      <a:lnTo>
                        <a:pt x="32" y="13"/>
                      </a:lnTo>
                      <a:lnTo>
                        <a:pt x="34" y="13"/>
                      </a:lnTo>
                      <a:lnTo>
                        <a:pt x="35" y="13"/>
                      </a:lnTo>
                      <a:lnTo>
                        <a:pt x="36" y="14"/>
                      </a:lnTo>
                      <a:lnTo>
                        <a:pt x="36" y="15"/>
                      </a:lnTo>
                      <a:lnTo>
                        <a:pt x="36" y="16"/>
                      </a:lnTo>
                      <a:lnTo>
                        <a:pt x="36" y="17"/>
                      </a:lnTo>
                      <a:lnTo>
                        <a:pt x="35" y="19"/>
                      </a:lnTo>
                      <a:lnTo>
                        <a:pt x="35" y="21"/>
                      </a:lnTo>
                      <a:lnTo>
                        <a:pt x="35" y="23"/>
                      </a:lnTo>
                      <a:lnTo>
                        <a:pt x="35" y="24"/>
                      </a:lnTo>
                      <a:lnTo>
                        <a:pt x="35" y="26"/>
                      </a:lnTo>
                      <a:lnTo>
                        <a:pt x="36" y="27"/>
                      </a:lnTo>
                      <a:lnTo>
                        <a:pt x="38" y="28"/>
                      </a:lnTo>
                      <a:lnTo>
                        <a:pt x="39" y="29"/>
                      </a:lnTo>
                      <a:lnTo>
                        <a:pt x="40" y="29"/>
                      </a:lnTo>
                      <a:lnTo>
                        <a:pt x="42" y="29"/>
                      </a:lnTo>
                      <a:lnTo>
                        <a:pt x="43" y="29"/>
                      </a:lnTo>
                      <a:lnTo>
                        <a:pt x="44" y="29"/>
                      </a:lnTo>
                      <a:lnTo>
                        <a:pt x="45" y="29"/>
                      </a:lnTo>
                      <a:lnTo>
                        <a:pt x="45" y="30"/>
                      </a:lnTo>
                      <a:lnTo>
                        <a:pt x="44" y="31"/>
                      </a:lnTo>
                      <a:lnTo>
                        <a:pt x="44" y="33"/>
                      </a:lnTo>
                      <a:lnTo>
                        <a:pt x="43" y="35"/>
                      </a:lnTo>
                      <a:lnTo>
                        <a:pt x="43" y="37"/>
                      </a:lnTo>
                      <a:lnTo>
                        <a:pt x="43" y="38"/>
                      </a:lnTo>
                      <a:lnTo>
                        <a:pt x="43" y="39"/>
                      </a:lnTo>
                      <a:lnTo>
                        <a:pt x="44" y="40"/>
                      </a:lnTo>
                      <a:lnTo>
                        <a:pt x="45" y="40"/>
                      </a:lnTo>
                      <a:lnTo>
                        <a:pt x="47" y="38"/>
                      </a:lnTo>
                      <a:close/>
                    </a:path>
                  </a:pathLst>
                </a:custGeom>
                <a:solidFill>
                  <a:srgbClr val="FFAB9F"/>
                </a:solidFill>
                <a:ln w="0">
                  <a:solidFill>
                    <a:srgbClr val="FFAB9F"/>
                  </a:solidFill>
                  <a:prstDash val="solid"/>
                  <a:round/>
                  <a:headEnd/>
                  <a:tailEnd/>
                </a:ln>
              </p:spPr>
              <p:txBody>
                <a:bodyPr/>
                <a:lstStyle/>
                <a:p>
                  <a:endParaRPr lang="fr-FR"/>
                </a:p>
              </p:txBody>
            </p:sp>
            <p:sp>
              <p:nvSpPr>
                <p:cNvPr id="5270" name="Freeform 148"/>
                <p:cNvSpPr>
                  <a:spLocks/>
                </p:cNvSpPr>
                <p:nvPr/>
              </p:nvSpPr>
              <p:spPr bwMode="auto">
                <a:xfrm>
                  <a:off x="1193" y="2040"/>
                  <a:ext cx="35" cy="23"/>
                </a:xfrm>
                <a:custGeom>
                  <a:avLst/>
                  <a:gdLst>
                    <a:gd name="T0" fmla="*/ 11 w 35"/>
                    <a:gd name="T1" fmla="*/ 0 h 23"/>
                    <a:gd name="T2" fmla="*/ 10 w 35"/>
                    <a:gd name="T3" fmla="*/ 1 h 23"/>
                    <a:gd name="T4" fmla="*/ 9 w 35"/>
                    <a:gd name="T5" fmla="*/ 2 h 23"/>
                    <a:gd name="T6" fmla="*/ 8 w 35"/>
                    <a:gd name="T7" fmla="*/ 2 h 23"/>
                    <a:gd name="T8" fmla="*/ 6 w 35"/>
                    <a:gd name="T9" fmla="*/ 3 h 23"/>
                    <a:gd name="T10" fmla="*/ 5 w 35"/>
                    <a:gd name="T11" fmla="*/ 4 h 23"/>
                    <a:gd name="T12" fmla="*/ 3 w 35"/>
                    <a:gd name="T13" fmla="*/ 5 h 23"/>
                    <a:gd name="T14" fmla="*/ 2 w 35"/>
                    <a:gd name="T15" fmla="*/ 6 h 23"/>
                    <a:gd name="T16" fmla="*/ 1 w 35"/>
                    <a:gd name="T17" fmla="*/ 7 h 23"/>
                    <a:gd name="T18" fmla="*/ 0 w 35"/>
                    <a:gd name="T19" fmla="*/ 9 h 23"/>
                    <a:gd name="T20" fmla="*/ 0 w 35"/>
                    <a:gd name="T21" fmla="*/ 10 h 23"/>
                    <a:gd name="T22" fmla="*/ 0 w 35"/>
                    <a:gd name="T23" fmla="*/ 12 h 23"/>
                    <a:gd name="T24" fmla="*/ 1 w 35"/>
                    <a:gd name="T25" fmla="*/ 13 h 23"/>
                    <a:gd name="T26" fmla="*/ 1 w 35"/>
                    <a:gd name="T27" fmla="*/ 15 h 23"/>
                    <a:gd name="T28" fmla="*/ 2 w 35"/>
                    <a:gd name="T29" fmla="*/ 15 h 23"/>
                    <a:gd name="T30" fmla="*/ 3 w 35"/>
                    <a:gd name="T31" fmla="*/ 16 h 23"/>
                    <a:gd name="T32" fmla="*/ 4 w 35"/>
                    <a:gd name="T33" fmla="*/ 16 h 23"/>
                    <a:gd name="T34" fmla="*/ 5 w 35"/>
                    <a:gd name="T35" fmla="*/ 16 h 23"/>
                    <a:gd name="T36" fmla="*/ 6 w 35"/>
                    <a:gd name="T37" fmla="*/ 16 h 23"/>
                    <a:gd name="T38" fmla="*/ 8 w 35"/>
                    <a:gd name="T39" fmla="*/ 16 h 23"/>
                    <a:gd name="T40" fmla="*/ 10 w 35"/>
                    <a:gd name="T41" fmla="*/ 16 h 23"/>
                    <a:gd name="T42" fmla="*/ 11 w 35"/>
                    <a:gd name="T43" fmla="*/ 18 h 23"/>
                    <a:gd name="T44" fmla="*/ 13 w 35"/>
                    <a:gd name="T45" fmla="*/ 19 h 23"/>
                    <a:gd name="T46" fmla="*/ 15 w 35"/>
                    <a:gd name="T47" fmla="*/ 21 h 23"/>
                    <a:gd name="T48" fmla="*/ 18 w 35"/>
                    <a:gd name="T49" fmla="*/ 22 h 23"/>
                    <a:gd name="T50" fmla="*/ 20 w 35"/>
                    <a:gd name="T51" fmla="*/ 23 h 23"/>
                    <a:gd name="T52" fmla="*/ 22 w 35"/>
                    <a:gd name="T53" fmla="*/ 23 h 23"/>
                    <a:gd name="T54" fmla="*/ 25 w 35"/>
                    <a:gd name="T55" fmla="*/ 23 h 23"/>
                    <a:gd name="T56" fmla="*/ 28 w 35"/>
                    <a:gd name="T57" fmla="*/ 22 h 23"/>
                    <a:gd name="T58" fmla="*/ 31 w 35"/>
                    <a:gd name="T59" fmla="*/ 21 h 23"/>
                    <a:gd name="T60" fmla="*/ 35 w 35"/>
                    <a:gd name="T61" fmla="*/ 19 h 23"/>
                    <a:gd name="T62" fmla="*/ 31 w 35"/>
                    <a:gd name="T63" fmla="*/ 21 h 23"/>
                    <a:gd name="T64" fmla="*/ 27 w 35"/>
                    <a:gd name="T65" fmla="*/ 21 h 23"/>
                    <a:gd name="T66" fmla="*/ 24 w 35"/>
                    <a:gd name="T67" fmla="*/ 21 h 23"/>
                    <a:gd name="T68" fmla="*/ 21 w 35"/>
                    <a:gd name="T69" fmla="*/ 20 h 23"/>
                    <a:gd name="T70" fmla="*/ 19 w 35"/>
                    <a:gd name="T71" fmla="*/ 19 h 23"/>
                    <a:gd name="T72" fmla="*/ 17 w 35"/>
                    <a:gd name="T73" fmla="*/ 17 h 23"/>
                    <a:gd name="T74" fmla="*/ 15 w 35"/>
                    <a:gd name="T75" fmla="*/ 16 h 23"/>
                    <a:gd name="T76" fmla="*/ 14 w 35"/>
                    <a:gd name="T77" fmla="*/ 14 h 23"/>
                    <a:gd name="T78" fmla="*/ 13 w 35"/>
                    <a:gd name="T79" fmla="*/ 13 h 23"/>
                    <a:gd name="T80" fmla="*/ 11 w 35"/>
                    <a:gd name="T81" fmla="*/ 12 h 23"/>
                    <a:gd name="T82" fmla="*/ 9 w 35"/>
                    <a:gd name="T83" fmla="*/ 12 h 23"/>
                    <a:gd name="T84" fmla="*/ 8 w 35"/>
                    <a:gd name="T85" fmla="*/ 12 h 23"/>
                    <a:gd name="T86" fmla="*/ 6 w 35"/>
                    <a:gd name="T87" fmla="*/ 11 h 23"/>
                    <a:gd name="T88" fmla="*/ 6 w 35"/>
                    <a:gd name="T89" fmla="*/ 11 h 23"/>
                    <a:gd name="T90" fmla="*/ 5 w 35"/>
                    <a:gd name="T91" fmla="*/ 10 h 23"/>
                    <a:gd name="T92" fmla="*/ 5 w 35"/>
                    <a:gd name="T93" fmla="*/ 9 h 23"/>
                    <a:gd name="T94" fmla="*/ 6 w 35"/>
                    <a:gd name="T95" fmla="*/ 7 h 23"/>
                    <a:gd name="T96" fmla="*/ 7 w 35"/>
                    <a:gd name="T97" fmla="*/ 5 h 23"/>
                    <a:gd name="T98" fmla="*/ 9 w 35"/>
                    <a:gd name="T99" fmla="*/ 3 h 23"/>
                    <a:gd name="T100" fmla="*/ 11 w 35"/>
                    <a:gd name="T101" fmla="*/ 0 h 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5"/>
                    <a:gd name="T154" fmla="*/ 0 h 23"/>
                    <a:gd name="T155" fmla="*/ 35 w 35"/>
                    <a:gd name="T156" fmla="*/ 23 h 2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5" h="23">
                      <a:moveTo>
                        <a:pt x="11" y="0"/>
                      </a:moveTo>
                      <a:lnTo>
                        <a:pt x="10" y="1"/>
                      </a:lnTo>
                      <a:lnTo>
                        <a:pt x="9" y="2"/>
                      </a:lnTo>
                      <a:lnTo>
                        <a:pt x="8" y="2"/>
                      </a:lnTo>
                      <a:lnTo>
                        <a:pt x="6" y="3"/>
                      </a:lnTo>
                      <a:lnTo>
                        <a:pt x="5" y="4"/>
                      </a:lnTo>
                      <a:lnTo>
                        <a:pt x="3" y="5"/>
                      </a:lnTo>
                      <a:lnTo>
                        <a:pt x="2" y="6"/>
                      </a:lnTo>
                      <a:lnTo>
                        <a:pt x="1" y="7"/>
                      </a:lnTo>
                      <a:lnTo>
                        <a:pt x="0" y="9"/>
                      </a:lnTo>
                      <a:lnTo>
                        <a:pt x="0" y="10"/>
                      </a:lnTo>
                      <a:lnTo>
                        <a:pt x="0" y="12"/>
                      </a:lnTo>
                      <a:lnTo>
                        <a:pt x="1" y="13"/>
                      </a:lnTo>
                      <a:lnTo>
                        <a:pt x="1" y="15"/>
                      </a:lnTo>
                      <a:lnTo>
                        <a:pt x="2" y="15"/>
                      </a:lnTo>
                      <a:lnTo>
                        <a:pt x="3" y="16"/>
                      </a:lnTo>
                      <a:lnTo>
                        <a:pt x="4" y="16"/>
                      </a:lnTo>
                      <a:lnTo>
                        <a:pt x="5" y="16"/>
                      </a:lnTo>
                      <a:lnTo>
                        <a:pt x="6" y="16"/>
                      </a:lnTo>
                      <a:lnTo>
                        <a:pt x="8" y="16"/>
                      </a:lnTo>
                      <a:lnTo>
                        <a:pt x="10" y="16"/>
                      </a:lnTo>
                      <a:lnTo>
                        <a:pt x="11" y="18"/>
                      </a:lnTo>
                      <a:lnTo>
                        <a:pt x="13" y="19"/>
                      </a:lnTo>
                      <a:lnTo>
                        <a:pt x="15" y="21"/>
                      </a:lnTo>
                      <a:lnTo>
                        <a:pt x="18" y="22"/>
                      </a:lnTo>
                      <a:lnTo>
                        <a:pt x="20" y="23"/>
                      </a:lnTo>
                      <a:lnTo>
                        <a:pt x="22" y="23"/>
                      </a:lnTo>
                      <a:lnTo>
                        <a:pt x="25" y="23"/>
                      </a:lnTo>
                      <a:lnTo>
                        <a:pt x="28" y="22"/>
                      </a:lnTo>
                      <a:lnTo>
                        <a:pt x="31" y="21"/>
                      </a:lnTo>
                      <a:lnTo>
                        <a:pt x="35" y="19"/>
                      </a:lnTo>
                      <a:lnTo>
                        <a:pt x="31" y="21"/>
                      </a:lnTo>
                      <a:lnTo>
                        <a:pt x="27" y="21"/>
                      </a:lnTo>
                      <a:lnTo>
                        <a:pt x="24" y="21"/>
                      </a:lnTo>
                      <a:lnTo>
                        <a:pt x="21" y="20"/>
                      </a:lnTo>
                      <a:lnTo>
                        <a:pt x="19" y="19"/>
                      </a:lnTo>
                      <a:lnTo>
                        <a:pt x="17" y="17"/>
                      </a:lnTo>
                      <a:lnTo>
                        <a:pt x="15" y="16"/>
                      </a:lnTo>
                      <a:lnTo>
                        <a:pt x="14" y="14"/>
                      </a:lnTo>
                      <a:lnTo>
                        <a:pt x="13" y="13"/>
                      </a:lnTo>
                      <a:lnTo>
                        <a:pt x="11" y="12"/>
                      </a:lnTo>
                      <a:lnTo>
                        <a:pt x="9" y="12"/>
                      </a:lnTo>
                      <a:lnTo>
                        <a:pt x="8" y="12"/>
                      </a:lnTo>
                      <a:lnTo>
                        <a:pt x="6" y="11"/>
                      </a:lnTo>
                      <a:lnTo>
                        <a:pt x="5" y="10"/>
                      </a:lnTo>
                      <a:lnTo>
                        <a:pt x="5" y="9"/>
                      </a:lnTo>
                      <a:lnTo>
                        <a:pt x="6" y="7"/>
                      </a:lnTo>
                      <a:lnTo>
                        <a:pt x="7" y="5"/>
                      </a:lnTo>
                      <a:lnTo>
                        <a:pt x="9" y="3"/>
                      </a:lnTo>
                      <a:lnTo>
                        <a:pt x="11" y="0"/>
                      </a:lnTo>
                      <a:close/>
                    </a:path>
                  </a:pathLst>
                </a:custGeom>
                <a:solidFill>
                  <a:srgbClr val="FFB9AF"/>
                </a:solidFill>
                <a:ln w="0">
                  <a:solidFill>
                    <a:srgbClr val="FFB9AF"/>
                  </a:solidFill>
                  <a:prstDash val="solid"/>
                  <a:round/>
                  <a:headEnd/>
                  <a:tailEnd/>
                </a:ln>
              </p:spPr>
              <p:txBody>
                <a:bodyPr/>
                <a:lstStyle/>
                <a:p>
                  <a:endParaRPr lang="fr-FR"/>
                </a:p>
              </p:txBody>
            </p:sp>
            <p:sp>
              <p:nvSpPr>
                <p:cNvPr id="5271" name="Freeform 149"/>
                <p:cNvSpPr>
                  <a:spLocks/>
                </p:cNvSpPr>
                <p:nvPr/>
              </p:nvSpPr>
              <p:spPr bwMode="auto">
                <a:xfrm>
                  <a:off x="1150" y="2008"/>
                  <a:ext cx="42" cy="11"/>
                </a:xfrm>
                <a:custGeom>
                  <a:avLst/>
                  <a:gdLst>
                    <a:gd name="T0" fmla="*/ 42 w 42"/>
                    <a:gd name="T1" fmla="*/ 5 h 11"/>
                    <a:gd name="T2" fmla="*/ 41 w 42"/>
                    <a:gd name="T3" fmla="*/ 4 h 11"/>
                    <a:gd name="T4" fmla="*/ 39 w 42"/>
                    <a:gd name="T5" fmla="*/ 4 h 11"/>
                    <a:gd name="T6" fmla="*/ 38 w 42"/>
                    <a:gd name="T7" fmla="*/ 3 h 11"/>
                    <a:gd name="T8" fmla="*/ 36 w 42"/>
                    <a:gd name="T9" fmla="*/ 3 h 11"/>
                    <a:gd name="T10" fmla="*/ 35 w 42"/>
                    <a:gd name="T11" fmla="*/ 2 h 11"/>
                    <a:gd name="T12" fmla="*/ 33 w 42"/>
                    <a:gd name="T13" fmla="*/ 2 h 11"/>
                    <a:gd name="T14" fmla="*/ 31 w 42"/>
                    <a:gd name="T15" fmla="*/ 1 h 11"/>
                    <a:gd name="T16" fmla="*/ 30 w 42"/>
                    <a:gd name="T17" fmla="*/ 1 h 11"/>
                    <a:gd name="T18" fmla="*/ 28 w 42"/>
                    <a:gd name="T19" fmla="*/ 1 h 11"/>
                    <a:gd name="T20" fmla="*/ 27 w 42"/>
                    <a:gd name="T21" fmla="*/ 0 h 11"/>
                    <a:gd name="T22" fmla="*/ 26 w 42"/>
                    <a:gd name="T23" fmla="*/ 0 h 11"/>
                    <a:gd name="T24" fmla="*/ 25 w 42"/>
                    <a:gd name="T25" fmla="*/ 1 h 11"/>
                    <a:gd name="T26" fmla="*/ 25 w 42"/>
                    <a:gd name="T27" fmla="*/ 1 h 11"/>
                    <a:gd name="T28" fmla="*/ 24 w 42"/>
                    <a:gd name="T29" fmla="*/ 1 h 11"/>
                    <a:gd name="T30" fmla="*/ 23 w 42"/>
                    <a:gd name="T31" fmla="*/ 1 h 11"/>
                    <a:gd name="T32" fmla="*/ 22 w 42"/>
                    <a:gd name="T33" fmla="*/ 1 h 11"/>
                    <a:gd name="T34" fmla="*/ 22 w 42"/>
                    <a:gd name="T35" fmla="*/ 1 h 11"/>
                    <a:gd name="T36" fmla="*/ 21 w 42"/>
                    <a:gd name="T37" fmla="*/ 1 h 11"/>
                    <a:gd name="T38" fmla="*/ 20 w 42"/>
                    <a:gd name="T39" fmla="*/ 2 h 11"/>
                    <a:gd name="T40" fmla="*/ 20 w 42"/>
                    <a:gd name="T41" fmla="*/ 2 h 11"/>
                    <a:gd name="T42" fmla="*/ 18 w 42"/>
                    <a:gd name="T43" fmla="*/ 2 h 11"/>
                    <a:gd name="T44" fmla="*/ 16 w 42"/>
                    <a:gd name="T45" fmla="*/ 2 h 11"/>
                    <a:gd name="T46" fmla="*/ 14 w 42"/>
                    <a:gd name="T47" fmla="*/ 3 h 11"/>
                    <a:gd name="T48" fmla="*/ 12 w 42"/>
                    <a:gd name="T49" fmla="*/ 3 h 11"/>
                    <a:gd name="T50" fmla="*/ 10 w 42"/>
                    <a:gd name="T51" fmla="*/ 4 h 11"/>
                    <a:gd name="T52" fmla="*/ 8 w 42"/>
                    <a:gd name="T53" fmla="*/ 4 h 11"/>
                    <a:gd name="T54" fmla="*/ 6 w 42"/>
                    <a:gd name="T55" fmla="*/ 5 h 11"/>
                    <a:gd name="T56" fmla="*/ 4 w 42"/>
                    <a:gd name="T57" fmla="*/ 5 h 11"/>
                    <a:gd name="T58" fmla="*/ 2 w 42"/>
                    <a:gd name="T59" fmla="*/ 6 h 11"/>
                    <a:gd name="T60" fmla="*/ 0 w 42"/>
                    <a:gd name="T61" fmla="*/ 6 h 11"/>
                    <a:gd name="T62" fmla="*/ 2 w 42"/>
                    <a:gd name="T63" fmla="*/ 6 h 11"/>
                    <a:gd name="T64" fmla="*/ 4 w 42"/>
                    <a:gd name="T65" fmla="*/ 7 h 11"/>
                    <a:gd name="T66" fmla="*/ 6 w 42"/>
                    <a:gd name="T67" fmla="*/ 7 h 11"/>
                    <a:gd name="T68" fmla="*/ 7 w 42"/>
                    <a:gd name="T69" fmla="*/ 8 h 11"/>
                    <a:gd name="T70" fmla="*/ 9 w 42"/>
                    <a:gd name="T71" fmla="*/ 8 h 11"/>
                    <a:gd name="T72" fmla="*/ 11 w 42"/>
                    <a:gd name="T73" fmla="*/ 9 h 11"/>
                    <a:gd name="T74" fmla="*/ 13 w 42"/>
                    <a:gd name="T75" fmla="*/ 9 h 11"/>
                    <a:gd name="T76" fmla="*/ 14 w 42"/>
                    <a:gd name="T77" fmla="*/ 10 h 11"/>
                    <a:gd name="T78" fmla="*/ 16 w 42"/>
                    <a:gd name="T79" fmla="*/ 10 h 11"/>
                    <a:gd name="T80" fmla="*/ 18 w 42"/>
                    <a:gd name="T81" fmla="*/ 11 h 11"/>
                    <a:gd name="T82" fmla="*/ 19 w 42"/>
                    <a:gd name="T83" fmla="*/ 11 h 11"/>
                    <a:gd name="T84" fmla="*/ 21 w 42"/>
                    <a:gd name="T85" fmla="*/ 11 h 11"/>
                    <a:gd name="T86" fmla="*/ 22 w 42"/>
                    <a:gd name="T87" fmla="*/ 11 h 11"/>
                    <a:gd name="T88" fmla="*/ 23 w 42"/>
                    <a:gd name="T89" fmla="*/ 11 h 11"/>
                    <a:gd name="T90" fmla="*/ 25 w 42"/>
                    <a:gd name="T91" fmla="*/ 11 h 11"/>
                    <a:gd name="T92" fmla="*/ 27 w 42"/>
                    <a:gd name="T93" fmla="*/ 11 h 11"/>
                    <a:gd name="T94" fmla="*/ 28 w 42"/>
                    <a:gd name="T95" fmla="*/ 10 h 11"/>
                    <a:gd name="T96" fmla="*/ 30 w 42"/>
                    <a:gd name="T97" fmla="*/ 10 h 11"/>
                    <a:gd name="T98" fmla="*/ 32 w 42"/>
                    <a:gd name="T99" fmla="*/ 9 h 11"/>
                    <a:gd name="T100" fmla="*/ 34 w 42"/>
                    <a:gd name="T101" fmla="*/ 8 h 11"/>
                    <a:gd name="T102" fmla="*/ 34 w 42"/>
                    <a:gd name="T103" fmla="*/ 8 h 11"/>
                    <a:gd name="T104" fmla="*/ 34 w 42"/>
                    <a:gd name="T105" fmla="*/ 8 h 11"/>
                    <a:gd name="T106" fmla="*/ 35 w 42"/>
                    <a:gd name="T107" fmla="*/ 7 h 11"/>
                    <a:gd name="T108" fmla="*/ 37 w 42"/>
                    <a:gd name="T109" fmla="*/ 7 h 11"/>
                    <a:gd name="T110" fmla="*/ 38 w 42"/>
                    <a:gd name="T111" fmla="*/ 6 h 11"/>
                    <a:gd name="T112" fmla="*/ 39 w 42"/>
                    <a:gd name="T113" fmla="*/ 6 h 11"/>
                    <a:gd name="T114" fmla="*/ 40 w 42"/>
                    <a:gd name="T115" fmla="*/ 5 h 11"/>
                    <a:gd name="T116" fmla="*/ 41 w 42"/>
                    <a:gd name="T117" fmla="*/ 5 h 11"/>
                    <a:gd name="T118" fmla="*/ 42 w 42"/>
                    <a:gd name="T119" fmla="*/ 5 h 11"/>
                    <a:gd name="T120" fmla="*/ 42 w 42"/>
                    <a:gd name="T121" fmla="*/ 5 h 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2"/>
                    <a:gd name="T184" fmla="*/ 0 h 11"/>
                    <a:gd name="T185" fmla="*/ 42 w 42"/>
                    <a:gd name="T186" fmla="*/ 11 h 1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2" h="11">
                      <a:moveTo>
                        <a:pt x="42" y="5"/>
                      </a:moveTo>
                      <a:lnTo>
                        <a:pt x="41" y="4"/>
                      </a:lnTo>
                      <a:lnTo>
                        <a:pt x="39" y="4"/>
                      </a:lnTo>
                      <a:lnTo>
                        <a:pt x="38" y="3"/>
                      </a:lnTo>
                      <a:lnTo>
                        <a:pt x="36" y="3"/>
                      </a:lnTo>
                      <a:lnTo>
                        <a:pt x="35" y="2"/>
                      </a:lnTo>
                      <a:lnTo>
                        <a:pt x="33" y="2"/>
                      </a:lnTo>
                      <a:lnTo>
                        <a:pt x="31" y="1"/>
                      </a:lnTo>
                      <a:lnTo>
                        <a:pt x="30" y="1"/>
                      </a:lnTo>
                      <a:lnTo>
                        <a:pt x="28" y="1"/>
                      </a:lnTo>
                      <a:lnTo>
                        <a:pt x="27" y="0"/>
                      </a:lnTo>
                      <a:lnTo>
                        <a:pt x="26" y="0"/>
                      </a:lnTo>
                      <a:lnTo>
                        <a:pt x="25" y="1"/>
                      </a:lnTo>
                      <a:lnTo>
                        <a:pt x="24" y="1"/>
                      </a:lnTo>
                      <a:lnTo>
                        <a:pt x="23" y="1"/>
                      </a:lnTo>
                      <a:lnTo>
                        <a:pt x="22" y="1"/>
                      </a:lnTo>
                      <a:lnTo>
                        <a:pt x="21" y="1"/>
                      </a:lnTo>
                      <a:lnTo>
                        <a:pt x="20" y="2"/>
                      </a:lnTo>
                      <a:lnTo>
                        <a:pt x="18" y="2"/>
                      </a:lnTo>
                      <a:lnTo>
                        <a:pt x="16" y="2"/>
                      </a:lnTo>
                      <a:lnTo>
                        <a:pt x="14" y="3"/>
                      </a:lnTo>
                      <a:lnTo>
                        <a:pt x="12" y="3"/>
                      </a:lnTo>
                      <a:lnTo>
                        <a:pt x="10" y="4"/>
                      </a:lnTo>
                      <a:lnTo>
                        <a:pt x="8" y="4"/>
                      </a:lnTo>
                      <a:lnTo>
                        <a:pt x="6" y="5"/>
                      </a:lnTo>
                      <a:lnTo>
                        <a:pt x="4" y="5"/>
                      </a:lnTo>
                      <a:lnTo>
                        <a:pt x="2" y="6"/>
                      </a:lnTo>
                      <a:lnTo>
                        <a:pt x="0" y="6"/>
                      </a:lnTo>
                      <a:lnTo>
                        <a:pt x="2" y="6"/>
                      </a:lnTo>
                      <a:lnTo>
                        <a:pt x="4" y="7"/>
                      </a:lnTo>
                      <a:lnTo>
                        <a:pt x="6" y="7"/>
                      </a:lnTo>
                      <a:lnTo>
                        <a:pt x="7" y="8"/>
                      </a:lnTo>
                      <a:lnTo>
                        <a:pt x="9" y="8"/>
                      </a:lnTo>
                      <a:lnTo>
                        <a:pt x="11" y="9"/>
                      </a:lnTo>
                      <a:lnTo>
                        <a:pt x="13" y="9"/>
                      </a:lnTo>
                      <a:lnTo>
                        <a:pt x="14" y="10"/>
                      </a:lnTo>
                      <a:lnTo>
                        <a:pt x="16" y="10"/>
                      </a:lnTo>
                      <a:lnTo>
                        <a:pt x="18" y="11"/>
                      </a:lnTo>
                      <a:lnTo>
                        <a:pt x="19" y="11"/>
                      </a:lnTo>
                      <a:lnTo>
                        <a:pt x="21" y="11"/>
                      </a:lnTo>
                      <a:lnTo>
                        <a:pt x="22" y="11"/>
                      </a:lnTo>
                      <a:lnTo>
                        <a:pt x="23" y="11"/>
                      </a:lnTo>
                      <a:lnTo>
                        <a:pt x="25" y="11"/>
                      </a:lnTo>
                      <a:lnTo>
                        <a:pt x="27" y="11"/>
                      </a:lnTo>
                      <a:lnTo>
                        <a:pt x="28" y="10"/>
                      </a:lnTo>
                      <a:lnTo>
                        <a:pt x="30" y="10"/>
                      </a:lnTo>
                      <a:lnTo>
                        <a:pt x="32" y="9"/>
                      </a:lnTo>
                      <a:lnTo>
                        <a:pt x="34" y="8"/>
                      </a:lnTo>
                      <a:lnTo>
                        <a:pt x="35" y="7"/>
                      </a:lnTo>
                      <a:lnTo>
                        <a:pt x="37" y="7"/>
                      </a:lnTo>
                      <a:lnTo>
                        <a:pt x="38" y="6"/>
                      </a:lnTo>
                      <a:lnTo>
                        <a:pt x="39" y="6"/>
                      </a:lnTo>
                      <a:lnTo>
                        <a:pt x="40" y="5"/>
                      </a:lnTo>
                      <a:lnTo>
                        <a:pt x="41" y="5"/>
                      </a:lnTo>
                      <a:lnTo>
                        <a:pt x="42" y="5"/>
                      </a:lnTo>
                      <a:close/>
                    </a:path>
                  </a:pathLst>
                </a:custGeom>
                <a:solidFill>
                  <a:srgbClr val="F0F0F0"/>
                </a:solidFill>
                <a:ln w="0">
                  <a:solidFill>
                    <a:srgbClr val="F0F0F0"/>
                  </a:solidFill>
                  <a:prstDash val="solid"/>
                  <a:round/>
                  <a:headEnd/>
                  <a:tailEnd/>
                </a:ln>
              </p:spPr>
              <p:txBody>
                <a:bodyPr/>
                <a:lstStyle/>
                <a:p>
                  <a:endParaRPr lang="fr-FR"/>
                </a:p>
              </p:txBody>
            </p:sp>
            <p:sp>
              <p:nvSpPr>
                <p:cNvPr id="5272" name="Freeform 150"/>
                <p:cNvSpPr>
                  <a:spLocks/>
                </p:cNvSpPr>
                <p:nvPr/>
              </p:nvSpPr>
              <p:spPr bwMode="auto">
                <a:xfrm>
                  <a:off x="1155" y="2010"/>
                  <a:ext cx="35" cy="9"/>
                </a:xfrm>
                <a:custGeom>
                  <a:avLst/>
                  <a:gdLst>
                    <a:gd name="T0" fmla="*/ 35 w 35"/>
                    <a:gd name="T1" fmla="*/ 4 h 9"/>
                    <a:gd name="T2" fmla="*/ 33 w 35"/>
                    <a:gd name="T3" fmla="*/ 3 h 9"/>
                    <a:gd name="T4" fmla="*/ 32 w 35"/>
                    <a:gd name="T5" fmla="*/ 3 h 9"/>
                    <a:gd name="T6" fmla="*/ 30 w 35"/>
                    <a:gd name="T7" fmla="*/ 3 h 9"/>
                    <a:gd name="T8" fmla="*/ 29 w 35"/>
                    <a:gd name="T9" fmla="*/ 2 h 9"/>
                    <a:gd name="T10" fmla="*/ 28 w 35"/>
                    <a:gd name="T11" fmla="*/ 2 h 9"/>
                    <a:gd name="T12" fmla="*/ 26 w 35"/>
                    <a:gd name="T13" fmla="*/ 2 h 9"/>
                    <a:gd name="T14" fmla="*/ 25 w 35"/>
                    <a:gd name="T15" fmla="*/ 1 h 9"/>
                    <a:gd name="T16" fmla="*/ 24 w 35"/>
                    <a:gd name="T17" fmla="*/ 1 h 9"/>
                    <a:gd name="T18" fmla="*/ 23 w 35"/>
                    <a:gd name="T19" fmla="*/ 0 h 9"/>
                    <a:gd name="T20" fmla="*/ 22 w 35"/>
                    <a:gd name="T21" fmla="*/ 0 h 9"/>
                    <a:gd name="T22" fmla="*/ 21 w 35"/>
                    <a:gd name="T23" fmla="*/ 0 h 9"/>
                    <a:gd name="T24" fmla="*/ 20 w 35"/>
                    <a:gd name="T25" fmla="*/ 0 h 9"/>
                    <a:gd name="T26" fmla="*/ 20 w 35"/>
                    <a:gd name="T27" fmla="*/ 1 h 9"/>
                    <a:gd name="T28" fmla="*/ 19 w 35"/>
                    <a:gd name="T29" fmla="*/ 1 h 9"/>
                    <a:gd name="T30" fmla="*/ 19 w 35"/>
                    <a:gd name="T31" fmla="*/ 1 h 9"/>
                    <a:gd name="T32" fmla="*/ 18 w 35"/>
                    <a:gd name="T33" fmla="*/ 1 h 9"/>
                    <a:gd name="T34" fmla="*/ 18 w 35"/>
                    <a:gd name="T35" fmla="*/ 1 h 9"/>
                    <a:gd name="T36" fmla="*/ 17 w 35"/>
                    <a:gd name="T37" fmla="*/ 2 h 9"/>
                    <a:gd name="T38" fmla="*/ 17 w 35"/>
                    <a:gd name="T39" fmla="*/ 2 h 9"/>
                    <a:gd name="T40" fmla="*/ 17 w 35"/>
                    <a:gd name="T41" fmla="*/ 2 h 9"/>
                    <a:gd name="T42" fmla="*/ 15 w 35"/>
                    <a:gd name="T43" fmla="*/ 3 h 9"/>
                    <a:gd name="T44" fmla="*/ 14 w 35"/>
                    <a:gd name="T45" fmla="*/ 3 h 9"/>
                    <a:gd name="T46" fmla="*/ 12 w 35"/>
                    <a:gd name="T47" fmla="*/ 3 h 9"/>
                    <a:gd name="T48" fmla="*/ 11 w 35"/>
                    <a:gd name="T49" fmla="*/ 4 h 9"/>
                    <a:gd name="T50" fmla="*/ 9 w 35"/>
                    <a:gd name="T51" fmla="*/ 4 h 9"/>
                    <a:gd name="T52" fmla="*/ 7 w 35"/>
                    <a:gd name="T53" fmla="*/ 5 h 9"/>
                    <a:gd name="T54" fmla="*/ 6 w 35"/>
                    <a:gd name="T55" fmla="*/ 5 h 9"/>
                    <a:gd name="T56" fmla="*/ 4 w 35"/>
                    <a:gd name="T57" fmla="*/ 5 h 9"/>
                    <a:gd name="T58" fmla="*/ 2 w 35"/>
                    <a:gd name="T59" fmla="*/ 6 h 9"/>
                    <a:gd name="T60" fmla="*/ 0 w 35"/>
                    <a:gd name="T61" fmla="*/ 6 h 9"/>
                    <a:gd name="T62" fmla="*/ 2 w 35"/>
                    <a:gd name="T63" fmla="*/ 6 h 9"/>
                    <a:gd name="T64" fmla="*/ 3 w 35"/>
                    <a:gd name="T65" fmla="*/ 6 h 9"/>
                    <a:gd name="T66" fmla="*/ 5 w 35"/>
                    <a:gd name="T67" fmla="*/ 7 h 9"/>
                    <a:gd name="T68" fmla="*/ 6 w 35"/>
                    <a:gd name="T69" fmla="*/ 7 h 9"/>
                    <a:gd name="T70" fmla="*/ 7 w 35"/>
                    <a:gd name="T71" fmla="*/ 7 h 9"/>
                    <a:gd name="T72" fmla="*/ 8 w 35"/>
                    <a:gd name="T73" fmla="*/ 7 h 9"/>
                    <a:gd name="T74" fmla="*/ 10 w 35"/>
                    <a:gd name="T75" fmla="*/ 8 h 9"/>
                    <a:gd name="T76" fmla="*/ 11 w 35"/>
                    <a:gd name="T77" fmla="*/ 8 h 9"/>
                    <a:gd name="T78" fmla="*/ 12 w 35"/>
                    <a:gd name="T79" fmla="*/ 8 h 9"/>
                    <a:gd name="T80" fmla="*/ 14 w 35"/>
                    <a:gd name="T81" fmla="*/ 9 h 9"/>
                    <a:gd name="T82" fmla="*/ 15 w 35"/>
                    <a:gd name="T83" fmla="*/ 9 h 9"/>
                    <a:gd name="T84" fmla="*/ 16 w 35"/>
                    <a:gd name="T85" fmla="*/ 9 h 9"/>
                    <a:gd name="T86" fmla="*/ 17 w 35"/>
                    <a:gd name="T87" fmla="*/ 9 h 9"/>
                    <a:gd name="T88" fmla="*/ 19 w 35"/>
                    <a:gd name="T89" fmla="*/ 9 h 9"/>
                    <a:gd name="T90" fmla="*/ 20 w 35"/>
                    <a:gd name="T91" fmla="*/ 9 h 9"/>
                    <a:gd name="T92" fmla="*/ 21 w 35"/>
                    <a:gd name="T93" fmla="*/ 9 h 9"/>
                    <a:gd name="T94" fmla="*/ 23 w 35"/>
                    <a:gd name="T95" fmla="*/ 8 h 9"/>
                    <a:gd name="T96" fmla="*/ 24 w 35"/>
                    <a:gd name="T97" fmla="*/ 8 h 9"/>
                    <a:gd name="T98" fmla="*/ 26 w 35"/>
                    <a:gd name="T99" fmla="*/ 8 h 9"/>
                    <a:gd name="T100" fmla="*/ 27 w 35"/>
                    <a:gd name="T101" fmla="*/ 7 h 9"/>
                    <a:gd name="T102" fmla="*/ 28 w 35"/>
                    <a:gd name="T103" fmla="*/ 7 h 9"/>
                    <a:gd name="T104" fmla="*/ 28 w 35"/>
                    <a:gd name="T105" fmla="*/ 7 h 9"/>
                    <a:gd name="T106" fmla="*/ 29 w 35"/>
                    <a:gd name="T107" fmla="*/ 6 h 9"/>
                    <a:gd name="T108" fmla="*/ 30 w 35"/>
                    <a:gd name="T109" fmla="*/ 6 h 9"/>
                    <a:gd name="T110" fmla="*/ 31 w 35"/>
                    <a:gd name="T111" fmla="*/ 5 h 9"/>
                    <a:gd name="T112" fmla="*/ 32 w 35"/>
                    <a:gd name="T113" fmla="*/ 5 h 9"/>
                    <a:gd name="T114" fmla="*/ 33 w 35"/>
                    <a:gd name="T115" fmla="*/ 4 h 9"/>
                    <a:gd name="T116" fmla="*/ 34 w 35"/>
                    <a:gd name="T117" fmla="*/ 4 h 9"/>
                    <a:gd name="T118" fmla="*/ 34 w 35"/>
                    <a:gd name="T119" fmla="*/ 4 h 9"/>
                    <a:gd name="T120" fmla="*/ 35 w 35"/>
                    <a:gd name="T121" fmla="*/ 4 h 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5"/>
                    <a:gd name="T184" fmla="*/ 0 h 9"/>
                    <a:gd name="T185" fmla="*/ 35 w 35"/>
                    <a:gd name="T186" fmla="*/ 9 h 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5" h="9">
                      <a:moveTo>
                        <a:pt x="35" y="4"/>
                      </a:moveTo>
                      <a:lnTo>
                        <a:pt x="33" y="3"/>
                      </a:lnTo>
                      <a:lnTo>
                        <a:pt x="32" y="3"/>
                      </a:lnTo>
                      <a:lnTo>
                        <a:pt x="30" y="3"/>
                      </a:lnTo>
                      <a:lnTo>
                        <a:pt x="29" y="2"/>
                      </a:lnTo>
                      <a:lnTo>
                        <a:pt x="28" y="2"/>
                      </a:lnTo>
                      <a:lnTo>
                        <a:pt x="26" y="2"/>
                      </a:lnTo>
                      <a:lnTo>
                        <a:pt x="25" y="1"/>
                      </a:lnTo>
                      <a:lnTo>
                        <a:pt x="24" y="1"/>
                      </a:lnTo>
                      <a:lnTo>
                        <a:pt x="23" y="0"/>
                      </a:lnTo>
                      <a:lnTo>
                        <a:pt x="22" y="0"/>
                      </a:lnTo>
                      <a:lnTo>
                        <a:pt x="21" y="0"/>
                      </a:lnTo>
                      <a:lnTo>
                        <a:pt x="20" y="0"/>
                      </a:lnTo>
                      <a:lnTo>
                        <a:pt x="20" y="1"/>
                      </a:lnTo>
                      <a:lnTo>
                        <a:pt x="19" y="1"/>
                      </a:lnTo>
                      <a:lnTo>
                        <a:pt x="18" y="1"/>
                      </a:lnTo>
                      <a:lnTo>
                        <a:pt x="17" y="2"/>
                      </a:lnTo>
                      <a:lnTo>
                        <a:pt x="15" y="3"/>
                      </a:lnTo>
                      <a:lnTo>
                        <a:pt x="14" y="3"/>
                      </a:lnTo>
                      <a:lnTo>
                        <a:pt x="12" y="3"/>
                      </a:lnTo>
                      <a:lnTo>
                        <a:pt x="11" y="4"/>
                      </a:lnTo>
                      <a:lnTo>
                        <a:pt x="9" y="4"/>
                      </a:lnTo>
                      <a:lnTo>
                        <a:pt x="7" y="5"/>
                      </a:lnTo>
                      <a:lnTo>
                        <a:pt x="6" y="5"/>
                      </a:lnTo>
                      <a:lnTo>
                        <a:pt x="4" y="5"/>
                      </a:lnTo>
                      <a:lnTo>
                        <a:pt x="2" y="6"/>
                      </a:lnTo>
                      <a:lnTo>
                        <a:pt x="0" y="6"/>
                      </a:lnTo>
                      <a:lnTo>
                        <a:pt x="2" y="6"/>
                      </a:lnTo>
                      <a:lnTo>
                        <a:pt x="3" y="6"/>
                      </a:lnTo>
                      <a:lnTo>
                        <a:pt x="5" y="7"/>
                      </a:lnTo>
                      <a:lnTo>
                        <a:pt x="6" y="7"/>
                      </a:lnTo>
                      <a:lnTo>
                        <a:pt x="7" y="7"/>
                      </a:lnTo>
                      <a:lnTo>
                        <a:pt x="8" y="7"/>
                      </a:lnTo>
                      <a:lnTo>
                        <a:pt x="10" y="8"/>
                      </a:lnTo>
                      <a:lnTo>
                        <a:pt x="11" y="8"/>
                      </a:lnTo>
                      <a:lnTo>
                        <a:pt x="12" y="8"/>
                      </a:lnTo>
                      <a:lnTo>
                        <a:pt x="14" y="9"/>
                      </a:lnTo>
                      <a:lnTo>
                        <a:pt x="15" y="9"/>
                      </a:lnTo>
                      <a:lnTo>
                        <a:pt x="16" y="9"/>
                      </a:lnTo>
                      <a:lnTo>
                        <a:pt x="17" y="9"/>
                      </a:lnTo>
                      <a:lnTo>
                        <a:pt x="19" y="9"/>
                      </a:lnTo>
                      <a:lnTo>
                        <a:pt x="20" y="9"/>
                      </a:lnTo>
                      <a:lnTo>
                        <a:pt x="21" y="9"/>
                      </a:lnTo>
                      <a:lnTo>
                        <a:pt x="23" y="8"/>
                      </a:lnTo>
                      <a:lnTo>
                        <a:pt x="24" y="8"/>
                      </a:lnTo>
                      <a:lnTo>
                        <a:pt x="26" y="8"/>
                      </a:lnTo>
                      <a:lnTo>
                        <a:pt x="27" y="7"/>
                      </a:lnTo>
                      <a:lnTo>
                        <a:pt x="28" y="7"/>
                      </a:lnTo>
                      <a:lnTo>
                        <a:pt x="29" y="6"/>
                      </a:lnTo>
                      <a:lnTo>
                        <a:pt x="30" y="6"/>
                      </a:lnTo>
                      <a:lnTo>
                        <a:pt x="31" y="5"/>
                      </a:lnTo>
                      <a:lnTo>
                        <a:pt x="32" y="5"/>
                      </a:lnTo>
                      <a:lnTo>
                        <a:pt x="33" y="4"/>
                      </a:lnTo>
                      <a:lnTo>
                        <a:pt x="34" y="4"/>
                      </a:lnTo>
                      <a:lnTo>
                        <a:pt x="35" y="4"/>
                      </a:lnTo>
                      <a:close/>
                    </a:path>
                  </a:pathLst>
                </a:custGeom>
                <a:solidFill>
                  <a:srgbClr val="FFFFFF"/>
                </a:solidFill>
                <a:ln w="0">
                  <a:solidFill>
                    <a:srgbClr val="FFFFFF"/>
                  </a:solidFill>
                  <a:prstDash val="solid"/>
                  <a:round/>
                  <a:headEnd/>
                  <a:tailEnd/>
                </a:ln>
              </p:spPr>
              <p:txBody>
                <a:bodyPr/>
                <a:lstStyle/>
                <a:p>
                  <a:endParaRPr lang="fr-FR"/>
                </a:p>
              </p:txBody>
            </p:sp>
            <p:sp>
              <p:nvSpPr>
                <p:cNvPr id="5273" name="Freeform 151"/>
                <p:cNvSpPr>
                  <a:spLocks/>
                </p:cNvSpPr>
                <p:nvPr/>
              </p:nvSpPr>
              <p:spPr bwMode="auto">
                <a:xfrm>
                  <a:off x="1166" y="2011"/>
                  <a:ext cx="18" cy="9"/>
                </a:xfrm>
                <a:custGeom>
                  <a:avLst/>
                  <a:gdLst>
                    <a:gd name="T0" fmla="*/ 18 w 18"/>
                    <a:gd name="T1" fmla="*/ 2 h 9"/>
                    <a:gd name="T2" fmla="*/ 17 w 18"/>
                    <a:gd name="T3" fmla="*/ 3 h 9"/>
                    <a:gd name="T4" fmla="*/ 17 w 18"/>
                    <a:gd name="T5" fmla="*/ 3 h 9"/>
                    <a:gd name="T6" fmla="*/ 17 w 18"/>
                    <a:gd name="T7" fmla="*/ 4 h 9"/>
                    <a:gd name="T8" fmla="*/ 17 w 18"/>
                    <a:gd name="T9" fmla="*/ 4 h 9"/>
                    <a:gd name="T10" fmla="*/ 17 w 18"/>
                    <a:gd name="T11" fmla="*/ 5 h 9"/>
                    <a:gd name="T12" fmla="*/ 17 w 18"/>
                    <a:gd name="T13" fmla="*/ 5 h 9"/>
                    <a:gd name="T14" fmla="*/ 16 w 18"/>
                    <a:gd name="T15" fmla="*/ 6 h 9"/>
                    <a:gd name="T16" fmla="*/ 16 w 18"/>
                    <a:gd name="T17" fmla="*/ 7 h 9"/>
                    <a:gd name="T18" fmla="*/ 15 w 18"/>
                    <a:gd name="T19" fmla="*/ 7 h 9"/>
                    <a:gd name="T20" fmla="*/ 14 w 18"/>
                    <a:gd name="T21" fmla="*/ 8 h 9"/>
                    <a:gd name="T22" fmla="*/ 13 w 18"/>
                    <a:gd name="T23" fmla="*/ 8 h 9"/>
                    <a:gd name="T24" fmla="*/ 12 w 18"/>
                    <a:gd name="T25" fmla="*/ 9 h 9"/>
                    <a:gd name="T26" fmla="*/ 11 w 18"/>
                    <a:gd name="T27" fmla="*/ 9 h 9"/>
                    <a:gd name="T28" fmla="*/ 9 w 18"/>
                    <a:gd name="T29" fmla="*/ 9 h 9"/>
                    <a:gd name="T30" fmla="*/ 8 w 18"/>
                    <a:gd name="T31" fmla="*/ 9 h 9"/>
                    <a:gd name="T32" fmla="*/ 7 w 18"/>
                    <a:gd name="T33" fmla="*/ 9 h 9"/>
                    <a:gd name="T34" fmla="*/ 6 w 18"/>
                    <a:gd name="T35" fmla="*/ 9 h 9"/>
                    <a:gd name="T36" fmla="*/ 4 w 18"/>
                    <a:gd name="T37" fmla="*/ 9 h 9"/>
                    <a:gd name="T38" fmla="*/ 3 w 18"/>
                    <a:gd name="T39" fmla="*/ 9 h 9"/>
                    <a:gd name="T40" fmla="*/ 2 w 18"/>
                    <a:gd name="T41" fmla="*/ 8 h 9"/>
                    <a:gd name="T42" fmla="*/ 2 w 18"/>
                    <a:gd name="T43" fmla="*/ 7 h 9"/>
                    <a:gd name="T44" fmla="*/ 1 w 18"/>
                    <a:gd name="T45" fmla="*/ 7 h 9"/>
                    <a:gd name="T46" fmla="*/ 1 w 18"/>
                    <a:gd name="T47" fmla="*/ 6 h 9"/>
                    <a:gd name="T48" fmla="*/ 1 w 18"/>
                    <a:gd name="T49" fmla="*/ 5 h 9"/>
                    <a:gd name="T50" fmla="*/ 1 w 18"/>
                    <a:gd name="T51" fmla="*/ 5 h 9"/>
                    <a:gd name="T52" fmla="*/ 1 w 18"/>
                    <a:gd name="T53" fmla="*/ 4 h 9"/>
                    <a:gd name="T54" fmla="*/ 0 w 18"/>
                    <a:gd name="T55" fmla="*/ 4 h 9"/>
                    <a:gd name="T56" fmla="*/ 0 w 18"/>
                    <a:gd name="T57" fmla="*/ 3 h 9"/>
                    <a:gd name="T58" fmla="*/ 0 w 18"/>
                    <a:gd name="T59" fmla="*/ 3 h 9"/>
                    <a:gd name="T60" fmla="*/ 1 w 18"/>
                    <a:gd name="T61" fmla="*/ 2 h 9"/>
                    <a:gd name="T62" fmla="*/ 2 w 18"/>
                    <a:gd name="T63" fmla="*/ 1 h 9"/>
                    <a:gd name="T64" fmla="*/ 4 w 18"/>
                    <a:gd name="T65" fmla="*/ 1 h 9"/>
                    <a:gd name="T66" fmla="*/ 6 w 18"/>
                    <a:gd name="T67" fmla="*/ 1 h 9"/>
                    <a:gd name="T68" fmla="*/ 7 w 18"/>
                    <a:gd name="T69" fmla="*/ 0 h 9"/>
                    <a:gd name="T70" fmla="*/ 9 w 18"/>
                    <a:gd name="T71" fmla="*/ 0 h 9"/>
                    <a:gd name="T72" fmla="*/ 11 w 18"/>
                    <a:gd name="T73" fmla="*/ 0 h 9"/>
                    <a:gd name="T74" fmla="*/ 12 w 18"/>
                    <a:gd name="T75" fmla="*/ 1 h 9"/>
                    <a:gd name="T76" fmla="*/ 14 w 18"/>
                    <a:gd name="T77" fmla="*/ 1 h 9"/>
                    <a:gd name="T78" fmla="*/ 16 w 18"/>
                    <a:gd name="T79" fmla="*/ 1 h 9"/>
                    <a:gd name="T80" fmla="*/ 18 w 18"/>
                    <a:gd name="T81" fmla="*/ 2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
                    <a:gd name="T124" fmla="*/ 0 h 9"/>
                    <a:gd name="T125" fmla="*/ 18 w 18"/>
                    <a:gd name="T126" fmla="*/ 9 h 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 h="9">
                      <a:moveTo>
                        <a:pt x="18" y="2"/>
                      </a:moveTo>
                      <a:lnTo>
                        <a:pt x="17" y="3"/>
                      </a:lnTo>
                      <a:lnTo>
                        <a:pt x="17" y="4"/>
                      </a:lnTo>
                      <a:lnTo>
                        <a:pt x="17" y="5"/>
                      </a:lnTo>
                      <a:lnTo>
                        <a:pt x="16" y="6"/>
                      </a:lnTo>
                      <a:lnTo>
                        <a:pt x="16" y="7"/>
                      </a:lnTo>
                      <a:lnTo>
                        <a:pt x="15" y="7"/>
                      </a:lnTo>
                      <a:lnTo>
                        <a:pt x="14" y="8"/>
                      </a:lnTo>
                      <a:lnTo>
                        <a:pt x="13" y="8"/>
                      </a:lnTo>
                      <a:lnTo>
                        <a:pt x="12" y="9"/>
                      </a:lnTo>
                      <a:lnTo>
                        <a:pt x="11" y="9"/>
                      </a:lnTo>
                      <a:lnTo>
                        <a:pt x="9" y="9"/>
                      </a:lnTo>
                      <a:lnTo>
                        <a:pt x="8" y="9"/>
                      </a:lnTo>
                      <a:lnTo>
                        <a:pt x="7" y="9"/>
                      </a:lnTo>
                      <a:lnTo>
                        <a:pt x="6" y="9"/>
                      </a:lnTo>
                      <a:lnTo>
                        <a:pt x="4" y="9"/>
                      </a:lnTo>
                      <a:lnTo>
                        <a:pt x="3" y="9"/>
                      </a:lnTo>
                      <a:lnTo>
                        <a:pt x="2" y="8"/>
                      </a:lnTo>
                      <a:lnTo>
                        <a:pt x="2" y="7"/>
                      </a:lnTo>
                      <a:lnTo>
                        <a:pt x="1" y="7"/>
                      </a:lnTo>
                      <a:lnTo>
                        <a:pt x="1" y="6"/>
                      </a:lnTo>
                      <a:lnTo>
                        <a:pt x="1" y="5"/>
                      </a:lnTo>
                      <a:lnTo>
                        <a:pt x="1" y="4"/>
                      </a:lnTo>
                      <a:lnTo>
                        <a:pt x="0" y="4"/>
                      </a:lnTo>
                      <a:lnTo>
                        <a:pt x="0" y="3"/>
                      </a:lnTo>
                      <a:lnTo>
                        <a:pt x="1" y="2"/>
                      </a:lnTo>
                      <a:lnTo>
                        <a:pt x="2" y="1"/>
                      </a:lnTo>
                      <a:lnTo>
                        <a:pt x="4" y="1"/>
                      </a:lnTo>
                      <a:lnTo>
                        <a:pt x="6" y="1"/>
                      </a:lnTo>
                      <a:lnTo>
                        <a:pt x="7" y="0"/>
                      </a:lnTo>
                      <a:lnTo>
                        <a:pt x="9" y="0"/>
                      </a:lnTo>
                      <a:lnTo>
                        <a:pt x="11" y="0"/>
                      </a:lnTo>
                      <a:lnTo>
                        <a:pt x="12" y="1"/>
                      </a:lnTo>
                      <a:lnTo>
                        <a:pt x="14" y="1"/>
                      </a:lnTo>
                      <a:lnTo>
                        <a:pt x="16" y="1"/>
                      </a:lnTo>
                      <a:lnTo>
                        <a:pt x="18" y="2"/>
                      </a:lnTo>
                      <a:close/>
                    </a:path>
                  </a:pathLst>
                </a:custGeom>
                <a:solidFill>
                  <a:srgbClr val="008000"/>
                </a:solidFill>
                <a:ln w="0">
                  <a:solidFill>
                    <a:srgbClr val="008000"/>
                  </a:solidFill>
                  <a:prstDash val="solid"/>
                  <a:round/>
                  <a:headEnd/>
                  <a:tailEnd/>
                </a:ln>
              </p:spPr>
              <p:txBody>
                <a:bodyPr/>
                <a:lstStyle/>
                <a:p>
                  <a:endParaRPr lang="fr-FR"/>
                </a:p>
              </p:txBody>
            </p:sp>
            <p:sp>
              <p:nvSpPr>
                <p:cNvPr id="5274" name="Freeform 152"/>
                <p:cNvSpPr>
                  <a:spLocks/>
                </p:cNvSpPr>
                <p:nvPr/>
              </p:nvSpPr>
              <p:spPr bwMode="auto">
                <a:xfrm>
                  <a:off x="1167" y="2012"/>
                  <a:ext cx="16" cy="8"/>
                </a:xfrm>
                <a:custGeom>
                  <a:avLst/>
                  <a:gdLst>
                    <a:gd name="T0" fmla="*/ 16 w 16"/>
                    <a:gd name="T1" fmla="*/ 1 h 8"/>
                    <a:gd name="T2" fmla="*/ 16 w 16"/>
                    <a:gd name="T3" fmla="*/ 2 h 8"/>
                    <a:gd name="T4" fmla="*/ 16 w 16"/>
                    <a:gd name="T5" fmla="*/ 2 h 8"/>
                    <a:gd name="T6" fmla="*/ 16 w 16"/>
                    <a:gd name="T7" fmla="*/ 3 h 8"/>
                    <a:gd name="T8" fmla="*/ 15 w 16"/>
                    <a:gd name="T9" fmla="*/ 3 h 8"/>
                    <a:gd name="T10" fmla="*/ 15 w 16"/>
                    <a:gd name="T11" fmla="*/ 4 h 8"/>
                    <a:gd name="T12" fmla="*/ 15 w 16"/>
                    <a:gd name="T13" fmla="*/ 4 h 8"/>
                    <a:gd name="T14" fmla="*/ 15 w 16"/>
                    <a:gd name="T15" fmla="*/ 5 h 8"/>
                    <a:gd name="T16" fmla="*/ 14 w 16"/>
                    <a:gd name="T17" fmla="*/ 6 h 8"/>
                    <a:gd name="T18" fmla="*/ 14 w 16"/>
                    <a:gd name="T19" fmla="*/ 6 h 8"/>
                    <a:gd name="T20" fmla="*/ 13 w 16"/>
                    <a:gd name="T21" fmla="*/ 7 h 8"/>
                    <a:gd name="T22" fmla="*/ 12 w 16"/>
                    <a:gd name="T23" fmla="*/ 7 h 8"/>
                    <a:gd name="T24" fmla="*/ 11 w 16"/>
                    <a:gd name="T25" fmla="*/ 8 h 8"/>
                    <a:gd name="T26" fmla="*/ 9 w 16"/>
                    <a:gd name="T27" fmla="*/ 8 h 8"/>
                    <a:gd name="T28" fmla="*/ 8 w 16"/>
                    <a:gd name="T29" fmla="*/ 8 h 8"/>
                    <a:gd name="T30" fmla="*/ 7 w 16"/>
                    <a:gd name="T31" fmla="*/ 8 h 8"/>
                    <a:gd name="T32" fmla="*/ 6 w 16"/>
                    <a:gd name="T33" fmla="*/ 8 h 8"/>
                    <a:gd name="T34" fmla="*/ 5 w 16"/>
                    <a:gd name="T35" fmla="*/ 8 h 8"/>
                    <a:gd name="T36" fmla="*/ 4 w 16"/>
                    <a:gd name="T37" fmla="*/ 8 h 8"/>
                    <a:gd name="T38" fmla="*/ 3 w 16"/>
                    <a:gd name="T39" fmla="*/ 7 h 8"/>
                    <a:gd name="T40" fmla="*/ 1 w 16"/>
                    <a:gd name="T41" fmla="*/ 7 h 8"/>
                    <a:gd name="T42" fmla="*/ 1 w 16"/>
                    <a:gd name="T43" fmla="*/ 6 h 8"/>
                    <a:gd name="T44" fmla="*/ 1 w 16"/>
                    <a:gd name="T45" fmla="*/ 6 h 8"/>
                    <a:gd name="T46" fmla="*/ 1 w 16"/>
                    <a:gd name="T47" fmla="*/ 5 h 8"/>
                    <a:gd name="T48" fmla="*/ 0 w 16"/>
                    <a:gd name="T49" fmla="*/ 5 h 8"/>
                    <a:gd name="T50" fmla="*/ 0 w 16"/>
                    <a:gd name="T51" fmla="*/ 4 h 8"/>
                    <a:gd name="T52" fmla="*/ 0 w 16"/>
                    <a:gd name="T53" fmla="*/ 4 h 8"/>
                    <a:gd name="T54" fmla="*/ 0 w 16"/>
                    <a:gd name="T55" fmla="*/ 3 h 8"/>
                    <a:gd name="T56" fmla="*/ 0 w 16"/>
                    <a:gd name="T57" fmla="*/ 2 h 8"/>
                    <a:gd name="T58" fmla="*/ 0 w 16"/>
                    <a:gd name="T59" fmla="*/ 2 h 8"/>
                    <a:gd name="T60" fmla="*/ 0 w 16"/>
                    <a:gd name="T61" fmla="*/ 1 h 8"/>
                    <a:gd name="T62" fmla="*/ 1 w 16"/>
                    <a:gd name="T63" fmla="*/ 1 h 8"/>
                    <a:gd name="T64" fmla="*/ 3 w 16"/>
                    <a:gd name="T65" fmla="*/ 0 h 8"/>
                    <a:gd name="T66" fmla="*/ 5 w 16"/>
                    <a:gd name="T67" fmla="*/ 0 h 8"/>
                    <a:gd name="T68" fmla="*/ 6 w 16"/>
                    <a:gd name="T69" fmla="*/ 0 h 8"/>
                    <a:gd name="T70" fmla="*/ 8 w 16"/>
                    <a:gd name="T71" fmla="*/ 0 h 8"/>
                    <a:gd name="T72" fmla="*/ 10 w 16"/>
                    <a:gd name="T73" fmla="*/ 0 h 8"/>
                    <a:gd name="T74" fmla="*/ 11 w 16"/>
                    <a:gd name="T75" fmla="*/ 0 h 8"/>
                    <a:gd name="T76" fmla="*/ 13 w 16"/>
                    <a:gd name="T77" fmla="*/ 0 h 8"/>
                    <a:gd name="T78" fmla="*/ 14 w 16"/>
                    <a:gd name="T79" fmla="*/ 1 h 8"/>
                    <a:gd name="T80" fmla="*/ 16 w 16"/>
                    <a:gd name="T81" fmla="*/ 1 h 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
                    <a:gd name="T124" fmla="*/ 0 h 8"/>
                    <a:gd name="T125" fmla="*/ 16 w 16"/>
                    <a:gd name="T126" fmla="*/ 8 h 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 h="8">
                      <a:moveTo>
                        <a:pt x="16" y="1"/>
                      </a:moveTo>
                      <a:lnTo>
                        <a:pt x="16" y="2"/>
                      </a:lnTo>
                      <a:lnTo>
                        <a:pt x="16" y="3"/>
                      </a:lnTo>
                      <a:lnTo>
                        <a:pt x="15" y="3"/>
                      </a:lnTo>
                      <a:lnTo>
                        <a:pt x="15" y="4"/>
                      </a:lnTo>
                      <a:lnTo>
                        <a:pt x="15" y="5"/>
                      </a:lnTo>
                      <a:lnTo>
                        <a:pt x="14" y="6"/>
                      </a:lnTo>
                      <a:lnTo>
                        <a:pt x="13" y="7"/>
                      </a:lnTo>
                      <a:lnTo>
                        <a:pt x="12" y="7"/>
                      </a:lnTo>
                      <a:lnTo>
                        <a:pt x="11" y="8"/>
                      </a:lnTo>
                      <a:lnTo>
                        <a:pt x="9" y="8"/>
                      </a:lnTo>
                      <a:lnTo>
                        <a:pt x="8" y="8"/>
                      </a:lnTo>
                      <a:lnTo>
                        <a:pt x="7" y="8"/>
                      </a:lnTo>
                      <a:lnTo>
                        <a:pt x="6" y="8"/>
                      </a:lnTo>
                      <a:lnTo>
                        <a:pt x="5" y="8"/>
                      </a:lnTo>
                      <a:lnTo>
                        <a:pt x="4" y="8"/>
                      </a:lnTo>
                      <a:lnTo>
                        <a:pt x="3" y="7"/>
                      </a:lnTo>
                      <a:lnTo>
                        <a:pt x="1" y="7"/>
                      </a:lnTo>
                      <a:lnTo>
                        <a:pt x="1" y="6"/>
                      </a:lnTo>
                      <a:lnTo>
                        <a:pt x="1" y="5"/>
                      </a:lnTo>
                      <a:lnTo>
                        <a:pt x="0" y="5"/>
                      </a:lnTo>
                      <a:lnTo>
                        <a:pt x="0" y="4"/>
                      </a:lnTo>
                      <a:lnTo>
                        <a:pt x="0" y="3"/>
                      </a:lnTo>
                      <a:lnTo>
                        <a:pt x="0" y="2"/>
                      </a:lnTo>
                      <a:lnTo>
                        <a:pt x="0" y="1"/>
                      </a:lnTo>
                      <a:lnTo>
                        <a:pt x="1" y="1"/>
                      </a:lnTo>
                      <a:lnTo>
                        <a:pt x="3" y="0"/>
                      </a:lnTo>
                      <a:lnTo>
                        <a:pt x="5" y="0"/>
                      </a:lnTo>
                      <a:lnTo>
                        <a:pt x="6" y="0"/>
                      </a:lnTo>
                      <a:lnTo>
                        <a:pt x="8" y="0"/>
                      </a:lnTo>
                      <a:lnTo>
                        <a:pt x="10" y="0"/>
                      </a:lnTo>
                      <a:lnTo>
                        <a:pt x="11" y="0"/>
                      </a:lnTo>
                      <a:lnTo>
                        <a:pt x="13" y="0"/>
                      </a:lnTo>
                      <a:lnTo>
                        <a:pt x="14" y="1"/>
                      </a:lnTo>
                      <a:lnTo>
                        <a:pt x="16" y="1"/>
                      </a:lnTo>
                      <a:close/>
                    </a:path>
                  </a:pathLst>
                </a:custGeom>
                <a:solidFill>
                  <a:srgbClr val="008000"/>
                </a:solidFill>
                <a:ln w="0">
                  <a:solidFill>
                    <a:srgbClr val="008000"/>
                  </a:solidFill>
                  <a:prstDash val="solid"/>
                  <a:round/>
                  <a:headEnd/>
                  <a:tailEnd/>
                </a:ln>
              </p:spPr>
              <p:txBody>
                <a:bodyPr/>
                <a:lstStyle/>
                <a:p>
                  <a:endParaRPr lang="fr-FR"/>
                </a:p>
              </p:txBody>
            </p:sp>
            <p:sp>
              <p:nvSpPr>
                <p:cNvPr id="5275" name="Freeform 153"/>
                <p:cNvSpPr>
                  <a:spLocks/>
                </p:cNvSpPr>
                <p:nvPr/>
              </p:nvSpPr>
              <p:spPr bwMode="auto">
                <a:xfrm>
                  <a:off x="1167" y="2012"/>
                  <a:ext cx="15" cy="8"/>
                </a:xfrm>
                <a:custGeom>
                  <a:avLst/>
                  <a:gdLst>
                    <a:gd name="T0" fmla="*/ 15 w 15"/>
                    <a:gd name="T1" fmla="*/ 2 h 8"/>
                    <a:gd name="T2" fmla="*/ 15 w 15"/>
                    <a:gd name="T3" fmla="*/ 2 h 8"/>
                    <a:gd name="T4" fmla="*/ 15 w 15"/>
                    <a:gd name="T5" fmla="*/ 3 h 8"/>
                    <a:gd name="T6" fmla="*/ 15 w 15"/>
                    <a:gd name="T7" fmla="*/ 3 h 8"/>
                    <a:gd name="T8" fmla="*/ 15 w 15"/>
                    <a:gd name="T9" fmla="*/ 4 h 8"/>
                    <a:gd name="T10" fmla="*/ 15 w 15"/>
                    <a:gd name="T11" fmla="*/ 4 h 8"/>
                    <a:gd name="T12" fmla="*/ 14 w 15"/>
                    <a:gd name="T13" fmla="*/ 5 h 8"/>
                    <a:gd name="T14" fmla="*/ 14 w 15"/>
                    <a:gd name="T15" fmla="*/ 5 h 8"/>
                    <a:gd name="T16" fmla="*/ 14 w 15"/>
                    <a:gd name="T17" fmla="*/ 6 h 8"/>
                    <a:gd name="T18" fmla="*/ 13 w 15"/>
                    <a:gd name="T19" fmla="*/ 6 h 8"/>
                    <a:gd name="T20" fmla="*/ 13 w 15"/>
                    <a:gd name="T21" fmla="*/ 7 h 8"/>
                    <a:gd name="T22" fmla="*/ 12 w 15"/>
                    <a:gd name="T23" fmla="*/ 7 h 8"/>
                    <a:gd name="T24" fmla="*/ 10 w 15"/>
                    <a:gd name="T25" fmla="*/ 8 h 8"/>
                    <a:gd name="T26" fmla="*/ 9 w 15"/>
                    <a:gd name="T27" fmla="*/ 8 h 8"/>
                    <a:gd name="T28" fmla="*/ 8 w 15"/>
                    <a:gd name="T29" fmla="*/ 8 h 8"/>
                    <a:gd name="T30" fmla="*/ 7 w 15"/>
                    <a:gd name="T31" fmla="*/ 8 h 8"/>
                    <a:gd name="T32" fmla="*/ 6 w 15"/>
                    <a:gd name="T33" fmla="*/ 8 h 8"/>
                    <a:gd name="T34" fmla="*/ 5 w 15"/>
                    <a:gd name="T35" fmla="*/ 8 h 8"/>
                    <a:gd name="T36" fmla="*/ 4 w 15"/>
                    <a:gd name="T37" fmla="*/ 8 h 8"/>
                    <a:gd name="T38" fmla="*/ 3 w 15"/>
                    <a:gd name="T39" fmla="*/ 7 h 8"/>
                    <a:gd name="T40" fmla="*/ 2 w 15"/>
                    <a:gd name="T41" fmla="*/ 7 h 8"/>
                    <a:gd name="T42" fmla="*/ 1 w 15"/>
                    <a:gd name="T43" fmla="*/ 6 h 8"/>
                    <a:gd name="T44" fmla="*/ 1 w 15"/>
                    <a:gd name="T45" fmla="*/ 6 h 8"/>
                    <a:gd name="T46" fmla="*/ 1 w 15"/>
                    <a:gd name="T47" fmla="*/ 5 h 8"/>
                    <a:gd name="T48" fmla="*/ 1 w 15"/>
                    <a:gd name="T49" fmla="*/ 5 h 8"/>
                    <a:gd name="T50" fmla="*/ 0 w 15"/>
                    <a:gd name="T51" fmla="*/ 4 h 8"/>
                    <a:gd name="T52" fmla="*/ 0 w 15"/>
                    <a:gd name="T53" fmla="*/ 4 h 8"/>
                    <a:gd name="T54" fmla="*/ 0 w 15"/>
                    <a:gd name="T55" fmla="*/ 3 h 8"/>
                    <a:gd name="T56" fmla="*/ 0 w 15"/>
                    <a:gd name="T57" fmla="*/ 3 h 8"/>
                    <a:gd name="T58" fmla="*/ 0 w 15"/>
                    <a:gd name="T59" fmla="*/ 2 h 8"/>
                    <a:gd name="T60" fmla="*/ 0 w 15"/>
                    <a:gd name="T61" fmla="*/ 2 h 8"/>
                    <a:gd name="T62" fmla="*/ 2 w 15"/>
                    <a:gd name="T63" fmla="*/ 1 h 8"/>
                    <a:gd name="T64" fmla="*/ 3 w 15"/>
                    <a:gd name="T65" fmla="*/ 1 h 8"/>
                    <a:gd name="T66" fmla="*/ 5 w 15"/>
                    <a:gd name="T67" fmla="*/ 0 h 8"/>
                    <a:gd name="T68" fmla="*/ 6 w 15"/>
                    <a:gd name="T69" fmla="*/ 0 h 8"/>
                    <a:gd name="T70" fmla="*/ 8 w 15"/>
                    <a:gd name="T71" fmla="*/ 0 h 8"/>
                    <a:gd name="T72" fmla="*/ 9 w 15"/>
                    <a:gd name="T73" fmla="*/ 0 h 8"/>
                    <a:gd name="T74" fmla="*/ 11 w 15"/>
                    <a:gd name="T75" fmla="*/ 0 h 8"/>
                    <a:gd name="T76" fmla="*/ 12 w 15"/>
                    <a:gd name="T77" fmla="*/ 1 h 8"/>
                    <a:gd name="T78" fmla="*/ 14 w 15"/>
                    <a:gd name="T79" fmla="*/ 1 h 8"/>
                    <a:gd name="T80" fmla="*/ 15 w 15"/>
                    <a:gd name="T81" fmla="*/ 2 h 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
                    <a:gd name="T124" fmla="*/ 0 h 8"/>
                    <a:gd name="T125" fmla="*/ 15 w 15"/>
                    <a:gd name="T126" fmla="*/ 8 h 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 h="8">
                      <a:moveTo>
                        <a:pt x="15" y="2"/>
                      </a:moveTo>
                      <a:lnTo>
                        <a:pt x="15" y="2"/>
                      </a:lnTo>
                      <a:lnTo>
                        <a:pt x="15" y="3"/>
                      </a:lnTo>
                      <a:lnTo>
                        <a:pt x="15" y="4"/>
                      </a:lnTo>
                      <a:lnTo>
                        <a:pt x="14" y="5"/>
                      </a:lnTo>
                      <a:lnTo>
                        <a:pt x="14" y="6"/>
                      </a:lnTo>
                      <a:lnTo>
                        <a:pt x="13" y="6"/>
                      </a:lnTo>
                      <a:lnTo>
                        <a:pt x="13" y="7"/>
                      </a:lnTo>
                      <a:lnTo>
                        <a:pt x="12" y="7"/>
                      </a:lnTo>
                      <a:lnTo>
                        <a:pt x="10" y="8"/>
                      </a:lnTo>
                      <a:lnTo>
                        <a:pt x="9" y="8"/>
                      </a:lnTo>
                      <a:lnTo>
                        <a:pt x="8" y="8"/>
                      </a:lnTo>
                      <a:lnTo>
                        <a:pt x="7" y="8"/>
                      </a:lnTo>
                      <a:lnTo>
                        <a:pt x="6" y="8"/>
                      </a:lnTo>
                      <a:lnTo>
                        <a:pt x="5" y="8"/>
                      </a:lnTo>
                      <a:lnTo>
                        <a:pt x="4" y="8"/>
                      </a:lnTo>
                      <a:lnTo>
                        <a:pt x="3" y="7"/>
                      </a:lnTo>
                      <a:lnTo>
                        <a:pt x="2" y="7"/>
                      </a:lnTo>
                      <a:lnTo>
                        <a:pt x="1" y="6"/>
                      </a:lnTo>
                      <a:lnTo>
                        <a:pt x="1" y="5"/>
                      </a:lnTo>
                      <a:lnTo>
                        <a:pt x="0" y="4"/>
                      </a:lnTo>
                      <a:lnTo>
                        <a:pt x="0" y="3"/>
                      </a:lnTo>
                      <a:lnTo>
                        <a:pt x="0" y="2"/>
                      </a:lnTo>
                      <a:lnTo>
                        <a:pt x="2" y="1"/>
                      </a:lnTo>
                      <a:lnTo>
                        <a:pt x="3" y="1"/>
                      </a:lnTo>
                      <a:lnTo>
                        <a:pt x="5" y="0"/>
                      </a:lnTo>
                      <a:lnTo>
                        <a:pt x="6" y="0"/>
                      </a:lnTo>
                      <a:lnTo>
                        <a:pt x="8" y="0"/>
                      </a:lnTo>
                      <a:lnTo>
                        <a:pt x="9" y="0"/>
                      </a:lnTo>
                      <a:lnTo>
                        <a:pt x="11" y="0"/>
                      </a:lnTo>
                      <a:lnTo>
                        <a:pt x="12" y="1"/>
                      </a:lnTo>
                      <a:lnTo>
                        <a:pt x="14" y="1"/>
                      </a:lnTo>
                      <a:lnTo>
                        <a:pt x="15" y="2"/>
                      </a:lnTo>
                      <a:close/>
                    </a:path>
                  </a:pathLst>
                </a:custGeom>
                <a:solidFill>
                  <a:srgbClr val="008000"/>
                </a:solidFill>
                <a:ln w="0">
                  <a:solidFill>
                    <a:srgbClr val="008000"/>
                  </a:solidFill>
                  <a:prstDash val="solid"/>
                  <a:round/>
                  <a:headEnd/>
                  <a:tailEnd/>
                </a:ln>
              </p:spPr>
              <p:txBody>
                <a:bodyPr/>
                <a:lstStyle/>
                <a:p>
                  <a:endParaRPr lang="fr-FR"/>
                </a:p>
              </p:txBody>
            </p:sp>
            <p:sp>
              <p:nvSpPr>
                <p:cNvPr id="5276" name="Freeform 154"/>
                <p:cNvSpPr>
                  <a:spLocks/>
                </p:cNvSpPr>
                <p:nvPr/>
              </p:nvSpPr>
              <p:spPr bwMode="auto">
                <a:xfrm>
                  <a:off x="1167" y="2013"/>
                  <a:ext cx="15" cy="7"/>
                </a:xfrm>
                <a:custGeom>
                  <a:avLst/>
                  <a:gdLst>
                    <a:gd name="T0" fmla="*/ 15 w 15"/>
                    <a:gd name="T1" fmla="*/ 1 h 7"/>
                    <a:gd name="T2" fmla="*/ 15 w 15"/>
                    <a:gd name="T3" fmla="*/ 1 h 7"/>
                    <a:gd name="T4" fmla="*/ 15 w 15"/>
                    <a:gd name="T5" fmla="*/ 2 h 7"/>
                    <a:gd name="T6" fmla="*/ 15 w 15"/>
                    <a:gd name="T7" fmla="*/ 2 h 7"/>
                    <a:gd name="T8" fmla="*/ 14 w 15"/>
                    <a:gd name="T9" fmla="*/ 3 h 7"/>
                    <a:gd name="T10" fmla="*/ 14 w 15"/>
                    <a:gd name="T11" fmla="*/ 3 h 7"/>
                    <a:gd name="T12" fmla="*/ 14 w 15"/>
                    <a:gd name="T13" fmla="*/ 4 h 7"/>
                    <a:gd name="T14" fmla="*/ 14 w 15"/>
                    <a:gd name="T15" fmla="*/ 4 h 7"/>
                    <a:gd name="T16" fmla="*/ 13 w 15"/>
                    <a:gd name="T17" fmla="*/ 5 h 7"/>
                    <a:gd name="T18" fmla="*/ 13 w 15"/>
                    <a:gd name="T19" fmla="*/ 5 h 7"/>
                    <a:gd name="T20" fmla="*/ 12 w 15"/>
                    <a:gd name="T21" fmla="*/ 6 h 7"/>
                    <a:gd name="T22" fmla="*/ 11 w 15"/>
                    <a:gd name="T23" fmla="*/ 6 h 7"/>
                    <a:gd name="T24" fmla="*/ 10 w 15"/>
                    <a:gd name="T25" fmla="*/ 7 h 7"/>
                    <a:gd name="T26" fmla="*/ 9 w 15"/>
                    <a:gd name="T27" fmla="*/ 7 h 7"/>
                    <a:gd name="T28" fmla="*/ 8 w 15"/>
                    <a:gd name="T29" fmla="*/ 7 h 7"/>
                    <a:gd name="T30" fmla="*/ 7 w 15"/>
                    <a:gd name="T31" fmla="*/ 7 h 7"/>
                    <a:gd name="T32" fmla="*/ 6 w 15"/>
                    <a:gd name="T33" fmla="*/ 7 h 7"/>
                    <a:gd name="T34" fmla="*/ 5 w 15"/>
                    <a:gd name="T35" fmla="*/ 7 h 7"/>
                    <a:gd name="T36" fmla="*/ 4 w 15"/>
                    <a:gd name="T37" fmla="*/ 7 h 7"/>
                    <a:gd name="T38" fmla="*/ 3 w 15"/>
                    <a:gd name="T39" fmla="*/ 6 h 7"/>
                    <a:gd name="T40" fmla="*/ 2 w 15"/>
                    <a:gd name="T41" fmla="*/ 6 h 7"/>
                    <a:gd name="T42" fmla="*/ 2 w 15"/>
                    <a:gd name="T43" fmla="*/ 5 h 7"/>
                    <a:gd name="T44" fmla="*/ 1 w 15"/>
                    <a:gd name="T45" fmla="*/ 5 h 7"/>
                    <a:gd name="T46" fmla="*/ 1 w 15"/>
                    <a:gd name="T47" fmla="*/ 4 h 7"/>
                    <a:gd name="T48" fmla="*/ 1 w 15"/>
                    <a:gd name="T49" fmla="*/ 4 h 7"/>
                    <a:gd name="T50" fmla="*/ 1 w 15"/>
                    <a:gd name="T51" fmla="*/ 3 h 7"/>
                    <a:gd name="T52" fmla="*/ 1 w 15"/>
                    <a:gd name="T53" fmla="*/ 3 h 7"/>
                    <a:gd name="T54" fmla="*/ 0 w 15"/>
                    <a:gd name="T55" fmla="*/ 2 h 7"/>
                    <a:gd name="T56" fmla="*/ 0 w 15"/>
                    <a:gd name="T57" fmla="*/ 2 h 7"/>
                    <a:gd name="T58" fmla="*/ 0 w 15"/>
                    <a:gd name="T59" fmla="*/ 1 h 7"/>
                    <a:gd name="T60" fmla="*/ 1 w 15"/>
                    <a:gd name="T61" fmla="*/ 1 h 7"/>
                    <a:gd name="T62" fmla="*/ 2 w 15"/>
                    <a:gd name="T63" fmla="*/ 1 h 7"/>
                    <a:gd name="T64" fmla="*/ 3 w 15"/>
                    <a:gd name="T65" fmla="*/ 0 h 7"/>
                    <a:gd name="T66" fmla="*/ 5 w 15"/>
                    <a:gd name="T67" fmla="*/ 0 h 7"/>
                    <a:gd name="T68" fmla="*/ 6 w 15"/>
                    <a:gd name="T69" fmla="*/ 0 h 7"/>
                    <a:gd name="T70" fmla="*/ 8 w 15"/>
                    <a:gd name="T71" fmla="*/ 0 h 7"/>
                    <a:gd name="T72" fmla="*/ 9 w 15"/>
                    <a:gd name="T73" fmla="*/ 0 h 7"/>
                    <a:gd name="T74" fmla="*/ 11 w 15"/>
                    <a:gd name="T75" fmla="*/ 0 h 7"/>
                    <a:gd name="T76" fmla="*/ 12 w 15"/>
                    <a:gd name="T77" fmla="*/ 0 h 7"/>
                    <a:gd name="T78" fmla="*/ 13 w 15"/>
                    <a:gd name="T79" fmla="*/ 0 h 7"/>
                    <a:gd name="T80" fmla="*/ 15 w 15"/>
                    <a:gd name="T81" fmla="*/ 1 h 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
                    <a:gd name="T124" fmla="*/ 0 h 7"/>
                    <a:gd name="T125" fmla="*/ 15 w 15"/>
                    <a:gd name="T126" fmla="*/ 7 h 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 h="7">
                      <a:moveTo>
                        <a:pt x="15" y="1"/>
                      </a:moveTo>
                      <a:lnTo>
                        <a:pt x="15" y="1"/>
                      </a:lnTo>
                      <a:lnTo>
                        <a:pt x="15" y="2"/>
                      </a:lnTo>
                      <a:lnTo>
                        <a:pt x="14" y="3"/>
                      </a:lnTo>
                      <a:lnTo>
                        <a:pt x="14" y="4"/>
                      </a:lnTo>
                      <a:lnTo>
                        <a:pt x="13" y="5"/>
                      </a:lnTo>
                      <a:lnTo>
                        <a:pt x="12" y="6"/>
                      </a:lnTo>
                      <a:lnTo>
                        <a:pt x="11" y="6"/>
                      </a:lnTo>
                      <a:lnTo>
                        <a:pt x="10" y="7"/>
                      </a:lnTo>
                      <a:lnTo>
                        <a:pt x="9" y="7"/>
                      </a:lnTo>
                      <a:lnTo>
                        <a:pt x="8" y="7"/>
                      </a:lnTo>
                      <a:lnTo>
                        <a:pt x="7" y="7"/>
                      </a:lnTo>
                      <a:lnTo>
                        <a:pt x="6" y="7"/>
                      </a:lnTo>
                      <a:lnTo>
                        <a:pt x="5" y="7"/>
                      </a:lnTo>
                      <a:lnTo>
                        <a:pt x="4" y="7"/>
                      </a:lnTo>
                      <a:lnTo>
                        <a:pt x="3" y="6"/>
                      </a:lnTo>
                      <a:lnTo>
                        <a:pt x="2" y="6"/>
                      </a:lnTo>
                      <a:lnTo>
                        <a:pt x="2" y="5"/>
                      </a:lnTo>
                      <a:lnTo>
                        <a:pt x="1" y="5"/>
                      </a:lnTo>
                      <a:lnTo>
                        <a:pt x="1" y="4"/>
                      </a:lnTo>
                      <a:lnTo>
                        <a:pt x="1" y="3"/>
                      </a:lnTo>
                      <a:lnTo>
                        <a:pt x="0" y="2"/>
                      </a:lnTo>
                      <a:lnTo>
                        <a:pt x="0" y="1"/>
                      </a:lnTo>
                      <a:lnTo>
                        <a:pt x="1" y="1"/>
                      </a:lnTo>
                      <a:lnTo>
                        <a:pt x="2" y="1"/>
                      </a:lnTo>
                      <a:lnTo>
                        <a:pt x="3" y="0"/>
                      </a:lnTo>
                      <a:lnTo>
                        <a:pt x="5" y="0"/>
                      </a:lnTo>
                      <a:lnTo>
                        <a:pt x="6" y="0"/>
                      </a:lnTo>
                      <a:lnTo>
                        <a:pt x="8" y="0"/>
                      </a:lnTo>
                      <a:lnTo>
                        <a:pt x="9" y="0"/>
                      </a:lnTo>
                      <a:lnTo>
                        <a:pt x="11" y="0"/>
                      </a:lnTo>
                      <a:lnTo>
                        <a:pt x="12" y="0"/>
                      </a:lnTo>
                      <a:lnTo>
                        <a:pt x="13" y="0"/>
                      </a:lnTo>
                      <a:lnTo>
                        <a:pt x="15" y="1"/>
                      </a:lnTo>
                      <a:close/>
                    </a:path>
                  </a:pathLst>
                </a:custGeom>
                <a:solidFill>
                  <a:srgbClr val="008000"/>
                </a:solidFill>
                <a:ln w="0">
                  <a:solidFill>
                    <a:srgbClr val="008000"/>
                  </a:solidFill>
                  <a:prstDash val="solid"/>
                  <a:round/>
                  <a:headEnd/>
                  <a:tailEnd/>
                </a:ln>
              </p:spPr>
              <p:txBody>
                <a:bodyPr/>
                <a:lstStyle/>
                <a:p>
                  <a:endParaRPr lang="fr-FR"/>
                </a:p>
              </p:txBody>
            </p:sp>
            <p:sp>
              <p:nvSpPr>
                <p:cNvPr id="5277" name="Freeform 155"/>
                <p:cNvSpPr>
                  <a:spLocks/>
                </p:cNvSpPr>
                <p:nvPr/>
              </p:nvSpPr>
              <p:spPr bwMode="auto">
                <a:xfrm>
                  <a:off x="1168" y="2013"/>
                  <a:ext cx="13" cy="7"/>
                </a:xfrm>
                <a:custGeom>
                  <a:avLst/>
                  <a:gdLst>
                    <a:gd name="T0" fmla="*/ 13 w 13"/>
                    <a:gd name="T1" fmla="*/ 1 h 7"/>
                    <a:gd name="T2" fmla="*/ 13 w 13"/>
                    <a:gd name="T3" fmla="*/ 2 h 7"/>
                    <a:gd name="T4" fmla="*/ 13 w 13"/>
                    <a:gd name="T5" fmla="*/ 2 h 7"/>
                    <a:gd name="T6" fmla="*/ 13 w 13"/>
                    <a:gd name="T7" fmla="*/ 2 h 7"/>
                    <a:gd name="T8" fmla="*/ 13 w 13"/>
                    <a:gd name="T9" fmla="*/ 3 h 7"/>
                    <a:gd name="T10" fmla="*/ 13 w 13"/>
                    <a:gd name="T11" fmla="*/ 3 h 7"/>
                    <a:gd name="T12" fmla="*/ 12 w 13"/>
                    <a:gd name="T13" fmla="*/ 4 h 7"/>
                    <a:gd name="T14" fmla="*/ 12 w 13"/>
                    <a:gd name="T15" fmla="*/ 4 h 7"/>
                    <a:gd name="T16" fmla="*/ 12 w 13"/>
                    <a:gd name="T17" fmla="*/ 5 h 7"/>
                    <a:gd name="T18" fmla="*/ 11 w 13"/>
                    <a:gd name="T19" fmla="*/ 5 h 7"/>
                    <a:gd name="T20" fmla="*/ 11 w 13"/>
                    <a:gd name="T21" fmla="*/ 6 h 7"/>
                    <a:gd name="T22" fmla="*/ 10 w 13"/>
                    <a:gd name="T23" fmla="*/ 6 h 7"/>
                    <a:gd name="T24" fmla="*/ 9 w 13"/>
                    <a:gd name="T25" fmla="*/ 7 h 7"/>
                    <a:gd name="T26" fmla="*/ 8 w 13"/>
                    <a:gd name="T27" fmla="*/ 7 h 7"/>
                    <a:gd name="T28" fmla="*/ 7 w 13"/>
                    <a:gd name="T29" fmla="*/ 7 h 7"/>
                    <a:gd name="T30" fmla="*/ 6 w 13"/>
                    <a:gd name="T31" fmla="*/ 7 h 7"/>
                    <a:gd name="T32" fmla="*/ 5 w 13"/>
                    <a:gd name="T33" fmla="*/ 7 h 7"/>
                    <a:gd name="T34" fmla="*/ 4 w 13"/>
                    <a:gd name="T35" fmla="*/ 7 h 7"/>
                    <a:gd name="T36" fmla="*/ 3 w 13"/>
                    <a:gd name="T37" fmla="*/ 7 h 7"/>
                    <a:gd name="T38" fmla="*/ 2 w 13"/>
                    <a:gd name="T39" fmla="*/ 6 h 7"/>
                    <a:gd name="T40" fmla="*/ 1 w 13"/>
                    <a:gd name="T41" fmla="*/ 6 h 7"/>
                    <a:gd name="T42" fmla="*/ 1 w 13"/>
                    <a:gd name="T43" fmla="*/ 5 h 7"/>
                    <a:gd name="T44" fmla="*/ 1 w 13"/>
                    <a:gd name="T45" fmla="*/ 5 h 7"/>
                    <a:gd name="T46" fmla="*/ 0 w 13"/>
                    <a:gd name="T47" fmla="*/ 4 h 7"/>
                    <a:gd name="T48" fmla="*/ 0 w 13"/>
                    <a:gd name="T49" fmla="*/ 4 h 7"/>
                    <a:gd name="T50" fmla="*/ 0 w 13"/>
                    <a:gd name="T51" fmla="*/ 4 h 7"/>
                    <a:gd name="T52" fmla="*/ 0 w 13"/>
                    <a:gd name="T53" fmla="*/ 3 h 7"/>
                    <a:gd name="T54" fmla="*/ 0 w 13"/>
                    <a:gd name="T55" fmla="*/ 3 h 7"/>
                    <a:gd name="T56" fmla="*/ 0 w 13"/>
                    <a:gd name="T57" fmla="*/ 2 h 7"/>
                    <a:gd name="T58" fmla="*/ 0 w 13"/>
                    <a:gd name="T59" fmla="*/ 2 h 7"/>
                    <a:gd name="T60" fmla="*/ 0 w 13"/>
                    <a:gd name="T61" fmla="*/ 1 h 7"/>
                    <a:gd name="T62" fmla="*/ 1 w 13"/>
                    <a:gd name="T63" fmla="*/ 1 h 7"/>
                    <a:gd name="T64" fmla="*/ 3 w 13"/>
                    <a:gd name="T65" fmla="*/ 1 h 7"/>
                    <a:gd name="T66" fmla="*/ 4 w 13"/>
                    <a:gd name="T67" fmla="*/ 0 h 7"/>
                    <a:gd name="T68" fmla="*/ 5 w 13"/>
                    <a:gd name="T69" fmla="*/ 0 h 7"/>
                    <a:gd name="T70" fmla="*/ 7 w 13"/>
                    <a:gd name="T71" fmla="*/ 0 h 7"/>
                    <a:gd name="T72" fmla="*/ 8 w 13"/>
                    <a:gd name="T73" fmla="*/ 0 h 7"/>
                    <a:gd name="T74" fmla="*/ 9 w 13"/>
                    <a:gd name="T75" fmla="*/ 0 h 7"/>
                    <a:gd name="T76" fmla="*/ 11 w 13"/>
                    <a:gd name="T77" fmla="*/ 1 h 7"/>
                    <a:gd name="T78" fmla="*/ 12 w 13"/>
                    <a:gd name="T79" fmla="*/ 1 h 7"/>
                    <a:gd name="T80" fmla="*/ 13 w 13"/>
                    <a:gd name="T81" fmla="*/ 1 h 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
                    <a:gd name="T124" fmla="*/ 0 h 7"/>
                    <a:gd name="T125" fmla="*/ 13 w 13"/>
                    <a:gd name="T126" fmla="*/ 7 h 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 h="7">
                      <a:moveTo>
                        <a:pt x="13" y="1"/>
                      </a:moveTo>
                      <a:lnTo>
                        <a:pt x="13" y="2"/>
                      </a:lnTo>
                      <a:lnTo>
                        <a:pt x="13" y="3"/>
                      </a:lnTo>
                      <a:lnTo>
                        <a:pt x="12" y="4"/>
                      </a:lnTo>
                      <a:lnTo>
                        <a:pt x="12" y="5"/>
                      </a:lnTo>
                      <a:lnTo>
                        <a:pt x="11" y="5"/>
                      </a:lnTo>
                      <a:lnTo>
                        <a:pt x="11" y="6"/>
                      </a:lnTo>
                      <a:lnTo>
                        <a:pt x="10" y="6"/>
                      </a:lnTo>
                      <a:lnTo>
                        <a:pt x="9" y="7"/>
                      </a:lnTo>
                      <a:lnTo>
                        <a:pt x="8" y="7"/>
                      </a:lnTo>
                      <a:lnTo>
                        <a:pt x="7" y="7"/>
                      </a:lnTo>
                      <a:lnTo>
                        <a:pt x="6" y="7"/>
                      </a:lnTo>
                      <a:lnTo>
                        <a:pt x="5" y="7"/>
                      </a:lnTo>
                      <a:lnTo>
                        <a:pt x="4" y="7"/>
                      </a:lnTo>
                      <a:lnTo>
                        <a:pt x="3" y="7"/>
                      </a:lnTo>
                      <a:lnTo>
                        <a:pt x="2" y="6"/>
                      </a:lnTo>
                      <a:lnTo>
                        <a:pt x="1" y="6"/>
                      </a:lnTo>
                      <a:lnTo>
                        <a:pt x="1" y="5"/>
                      </a:lnTo>
                      <a:lnTo>
                        <a:pt x="0" y="4"/>
                      </a:lnTo>
                      <a:lnTo>
                        <a:pt x="0" y="3"/>
                      </a:lnTo>
                      <a:lnTo>
                        <a:pt x="0" y="2"/>
                      </a:lnTo>
                      <a:lnTo>
                        <a:pt x="0" y="1"/>
                      </a:lnTo>
                      <a:lnTo>
                        <a:pt x="1" y="1"/>
                      </a:lnTo>
                      <a:lnTo>
                        <a:pt x="3" y="1"/>
                      </a:lnTo>
                      <a:lnTo>
                        <a:pt x="4" y="0"/>
                      </a:lnTo>
                      <a:lnTo>
                        <a:pt x="5" y="0"/>
                      </a:lnTo>
                      <a:lnTo>
                        <a:pt x="7" y="0"/>
                      </a:lnTo>
                      <a:lnTo>
                        <a:pt x="8" y="0"/>
                      </a:lnTo>
                      <a:lnTo>
                        <a:pt x="9" y="0"/>
                      </a:lnTo>
                      <a:lnTo>
                        <a:pt x="11" y="1"/>
                      </a:lnTo>
                      <a:lnTo>
                        <a:pt x="12" y="1"/>
                      </a:lnTo>
                      <a:lnTo>
                        <a:pt x="13" y="1"/>
                      </a:lnTo>
                      <a:close/>
                    </a:path>
                  </a:pathLst>
                </a:custGeom>
                <a:solidFill>
                  <a:srgbClr val="008000"/>
                </a:solidFill>
                <a:ln w="0">
                  <a:solidFill>
                    <a:srgbClr val="008000"/>
                  </a:solidFill>
                  <a:prstDash val="solid"/>
                  <a:round/>
                  <a:headEnd/>
                  <a:tailEnd/>
                </a:ln>
              </p:spPr>
              <p:txBody>
                <a:bodyPr/>
                <a:lstStyle/>
                <a:p>
                  <a:endParaRPr lang="fr-FR"/>
                </a:p>
              </p:txBody>
            </p:sp>
            <p:sp>
              <p:nvSpPr>
                <p:cNvPr id="5278" name="Freeform 156"/>
                <p:cNvSpPr>
                  <a:spLocks/>
                </p:cNvSpPr>
                <p:nvPr/>
              </p:nvSpPr>
              <p:spPr bwMode="auto">
                <a:xfrm>
                  <a:off x="1170" y="2013"/>
                  <a:ext cx="8" cy="6"/>
                </a:xfrm>
                <a:custGeom>
                  <a:avLst/>
                  <a:gdLst>
                    <a:gd name="T0" fmla="*/ 8 w 8"/>
                    <a:gd name="T1" fmla="*/ 2 h 6"/>
                    <a:gd name="T2" fmla="*/ 8 w 8"/>
                    <a:gd name="T3" fmla="*/ 2 h 6"/>
                    <a:gd name="T4" fmla="*/ 8 w 8"/>
                    <a:gd name="T5" fmla="*/ 2 h 6"/>
                    <a:gd name="T6" fmla="*/ 8 w 8"/>
                    <a:gd name="T7" fmla="*/ 3 h 6"/>
                    <a:gd name="T8" fmla="*/ 8 w 8"/>
                    <a:gd name="T9" fmla="*/ 3 h 6"/>
                    <a:gd name="T10" fmla="*/ 8 w 8"/>
                    <a:gd name="T11" fmla="*/ 3 h 6"/>
                    <a:gd name="T12" fmla="*/ 8 w 8"/>
                    <a:gd name="T13" fmla="*/ 4 h 6"/>
                    <a:gd name="T14" fmla="*/ 7 w 8"/>
                    <a:gd name="T15" fmla="*/ 4 h 6"/>
                    <a:gd name="T16" fmla="*/ 7 w 8"/>
                    <a:gd name="T17" fmla="*/ 5 h 6"/>
                    <a:gd name="T18" fmla="*/ 7 w 8"/>
                    <a:gd name="T19" fmla="*/ 5 h 6"/>
                    <a:gd name="T20" fmla="*/ 7 w 8"/>
                    <a:gd name="T21" fmla="*/ 5 h 6"/>
                    <a:gd name="T22" fmla="*/ 6 w 8"/>
                    <a:gd name="T23" fmla="*/ 5 h 6"/>
                    <a:gd name="T24" fmla="*/ 6 w 8"/>
                    <a:gd name="T25" fmla="*/ 6 h 6"/>
                    <a:gd name="T26" fmla="*/ 5 w 8"/>
                    <a:gd name="T27" fmla="*/ 6 h 6"/>
                    <a:gd name="T28" fmla="*/ 5 w 8"/>
                    <a:gd name="T29" fmla="*/ 6 h 6"/>
                    <a:gd name="T30" fmla="*/ 4 w 8"/>
                    <a:gd name="T31" fmla="*/ 6 h 6"/>
                    <a:gd name="T32" fmla="*/ 4 w 8"/>
                    <a:gd name="T33" fmla="*/ 6 h 6"/>
                    <a:gd name="T34" fmla="*/ 3 w 8"/>
                    <a:gd name="T35" fmla="*/ 6 h 6"/>
                    <a:gd name="T36" fmla="*/ 3 w 8"/>
                    <a:gd name="T37" fmla="*/ 6 h 6"/>
                    <a:gd name="T38" fmla="*/ 2 w 8"/>
                    <a:gd name="T39" fmla="*/ 5 h 6"/>
                    <a:gd name="T40" fmla="*/ 2 w 8"/>
                    <a:gd name="T41" fmla="*/ 5 h 6"/>
                    <a:gd name="T42" fmla="*/ 1 w 8"/>
                    <a:gd name="T43" fmla="*/ 5 h 6"/>
                    <a:gd name="T44" fmla="*/ 1 w 8"/>
                    <a:gd name="T45" fmla="*/ 5 h 6"/>
                    <a:gd name="T46" fmla="*/ 1 w 8"/>
                    <a:gd name="T47" fmla="*/ 4 h 6"/>
                    <a:gd name="T48" fmla="*/ 1 w 8"/>
                    <a:gd name="T49" fmla="*/ 4 h 6"/>
                    <a:gd name="T50" fmla="*/ 1 w 8"/>
                    <a:gd name="T51" fmla="*/ 3 h 6"/>
                    <a:gd name="T52" fmla="*/ 1 w 8"/>
                    <a:gd name="T53" fmla="*/ 3 h 6"/>
                    <a:gd name="T54" fmla="*/ 1 w 8"/>
                    <a:gd name="T55" fmla="*/ 3 h 6"/>
                    <a:gd name="T56" fmla="*/ 0 w 8"/>
                    <a:gd name="T57" fmla="*/ 2 h 6"/>
                    <a:gd name="T58" fmla="*/ 0 w 8"/>
                    <a:gd name="T59" fmla="*/ 2 h 6"/>
                    <a:gd name="T60" fmla="*/ 0 w 8"/>
                    <a:gd name="T61" fmla="*/ 2 h 6"/>
                    <a:gd name="T62" fmla="*/ 1 w 8"/>
                    <a:gd name="T63" fmla="*/ 1 h 6"/>
                    <a:gd name="T64" fmla="*/ 2 w 8"/>
                    <a:gd name="T65" fmla="*/ 1 h 6"/>
                    <a:gd name="T66" fmla="*/ 2 w 8"/>
                    <a:gd name="T67" fmla="*/ 0 h 6"/>
                    <a:gd name="T68" fmla="*/ 3 w 8"/>
                    <a:gd name="T69" fmla="*/ 0 h 6"/>
                    <a:gd name="T70" fmla="*/ 4 w 8"/>
                    <a:gd name="T71" fmla="*/ 0 h 6"/>
                    <a:gd name="T72" fmla="*/ 5 w 8"/>
                    <a:gd name="T73" fmla="*/ 0 h 6"/>
                    <a:gd name="T74" fmla="*/ 6 w 8"/>
                    <a:gd name="T75" fmla="*/ 0 h 6"/>
                    <a:gd name="T76" fmla="*/ 7 w 8"/>
                    <a:gd name="T77" fmla="*/ 1 h 6"/>
                    <a:gd name="T78" fmla="*/ 7 w 8"/>
                    <a:gd name="T79" fmla="*/ 1 h 6"/>
                    <a:gd name="T80" fmla="*/ 8 w 8"/>
                    <a:gd name="T81" fmla="*/ 2 h 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
                    <a:gd name="T124" fmla="*/ 0 h 6"/>
                    <a:gd name="T125" fmla="*/ 8 w 8"/>
                    <a:gd name="T126" fmla="*/ 6 h 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 h="6">
                      <a:moveTo>
                        <a:pt x="8" y="2"/>
                      </a:moveTo>
                      <a:lnTo>
                        <a:pt x="8" y="2"/>
                      </a:lnTo>
                      <a:lnTo>
                        <a:pt x="8" y="3"/>
                      </a:lnTo>
                      <a:lnTo>
                        <a:pt x="8" y="4"/>
                      </a:lnTo>
                      <a:lnTo>
                        <a:pt x="7" y="4"/>
                      </a:lnTo>
                      <a:lnTo>
                        <a:pt x="7" y="5"/>
                      </a:lnTo>
                      <a:lnTo>
                        <a:pt x="6" y="5"/>
                      </a:lnTo>
                      <a:lnTo>
                        <a:pt x="6" y="6"/>
                      </a:lnTo>
                      <a:lnTo>
                        <a:pt x="5" y="6"/>
                      </a:lnTo>
                      <a:lnTo>
                        <a:pt x="4" y="6"/>
                      </a:lnTo>
                      <a:lnTo>
                        <a:pt x="3" y="6"/>
                      </a:lnTo>
                      <a:lnTo>
                        <a:pt x="2" y="5"/>
                      </a:lnTo>
                      <a:lnTo>
                        <a:pt x="1" y="5"/>
                      </a:lnTo>
                      <a:lnTo>
                        <a:pt x="1" y="4"/>
                      </a:lnTo>
                      <a:lnTo>
                        <a:pt x="1" y="3"/>
                      </a:lnTo>
                      <a:lnTo>
                        <a:pt x="0" y="2"/>
                      </a:lnTo>
                      <a:lnTo>
                        <a:pt x="1" y="1"/>
                      </a:lnTo>
                      <a:lnTo>
                        <a:pt x="2" y="1"/>
                      </a:lnTo>
                      <a:lnTo>
                        <a:pt x="2" y="0"/>
                      </a:lnTo>
                      <a:lnTo>
                        <a:pt x="3" y="0"/>
                      </a:lnTo>
                      <a:lnTo>
                        <a:pt x="4" y="0"/>
                      </a:lnTo>
                      <a:lnTo>
                        <a:pt x="5" y="0"/>
                      </a:lnTo>
                      <a:lnTo>
                        <a:pt x="6" y="0"/>
                      </a:lnTo>
                      <a:lnTo>
                        <a:pt x="7" y="1"/>
                      </a:lnTo>
                      <a:lnTo>
                        <a:pt x="8" y="2"/>
                      </a:lnTo>
                      <a:close/>
                    </a:path>
                  </a:pathLst>
                </a:custGeom>
                <a:solidFill>
                  <a:srgbClr val="000000"/>
                </a:solidFill>
                <a:ln w="0">
                  <a:solidFill>
                    <a:srgbClr val="000000"/>
                  </a:solidFill>
                  <a:prstDash val="solid"/>
                  <a:round/>
                  <a:headEnd/>
                  <a:tailEnd/>
                </a:ln>
              </p:spPr>
              <p:txBody>
                <a:bodyPr/>
                <a:lstStyle/>
                <a:p>
                  <a:endParaRPr lang="fr-FR"/>
                </a:p>
              </p:txBody>
            </p:sp>
            <p:sp>
              <p:nvSpPr>
                <p:cNvPr id="5279" name="Freeform 157"/>
                <p:cNvSpPr>
                  <a:spLocks/>
                </p:cNvSpPr>
                <p:nvPr/>
              </p:nvSpPr>
              <p:spPr bwMode="auto">
                <a:xfrm>
                  <a:off x="1176" y="2015"/>
                  <a:ext cx="3" cy="3"/>
                </a:xfrm>
                <a:custGeom>
                  <a:avLst/>
                  <a:gdLst>
                    <a:gd name="T0" fmla="*/ 2 w 3"/>
                    <a:gd name="T1" fmla="*/ 3 h 3"/>
                    <a:gd name="T2" fmla="*/ 2 w 3"/>
                    <a:gd name="T3" fmla="*/ 3 h 3"/>
                    <a:gd name="T4" fmla="*/ 2 w 3"/>
                    <a:gd name="T5" fmla="*/ 3 h 3"/>
                    <a:gd name="T6" fmla="*/ 2 w 3"/>
                    <a:gd name="T7" fmla="*/ 3 h 3"/>
                    <a:gd name="T8" fmla="*/ 1 w 3"/>
                    <a:gd name="T9" fmla="*/ 3 h 3"/>
                    <a:gd name="T10" fmla="*/ 1 w 3"/>
                    <a:gd name="T11" fmla="*/ 3 h 3"/>
                    <a:gd name="T12" fmla="*/ 1 w 3"/>
                    <a:gd name="T13" fmla="*/ 3 h 3"/>
                    <a:gd name="T14" fmla="*/ 1 w 3"/>
                    <a:gd name="T15" fmla="*/ 2 h 3"/>
                    <a:gd name="T16" fmla="*/ 1 w 3"/>
                    <a:gd name="T17" fmla="*/ 2 h 3"/>
                    <a:gd name="T18" fmla="*/ 1 w 3"/>
                    <a:gd name="T19" fmla="*/ 2 h 3"/>
                    <a:gd name="T20" fmla="*/ 1 w 3"/>
                    <a:gd name="T21" fmla="*/ 2 h 3"/>
                    <a:gd name="T22" fmla="*/ 0 w 3"/>
                    <a:gd name="T23" fmla="*/ 2 h 3"/>
                    <a:gd name="T24" fmla="*/ 0 w 3"/>
                    <a:gd name="T25" fmla="*/ 1 h 3"/>
                    <a:gd name="T26" fmla="*/ 1 w 3"/>
                    <a:gd name="T27" fmla="*/ 1 h 3"/>
                    <a:gd name="T28" fmla="*/ 1 w 3"/>
                    <a:gd name="T29" fmla="*/ 1 h 3"/>
                    <a:gd name="T30" fmla="*/ 1 w 3"/>
                    <a:gd name="T31" fmla="*/ 1 h 3"/>
                    <a:gd name="T32" fmla="*/ 1 w 3"/>
                    <a:gd name="T33" fmla="*/ 1 h 3"/>
                    <a:gd name="T34" fmla="*/ 1 w 3"/>
                    <a:gd name="T35" fmla="*/ 0 h 3"/>
                    <a:gd name="T36" fmla="*/ 1 w 3"/>
                    <a:gd name="T37" fmla="*/ 0 h 3"/>
                    <a:gd name="T38" fmla="*/ 2 w 3"/>
                    <a:gd name="T39" fmla="*/ 0 h 3"/>
                    <a:gd name="T40" fmla="*/ 2 w 3"/>
                    <a:gd name="T41" fmla="*/ 0 h 3"/>
                    <a:gd name="T42" fmla="*/ 2 w 3"/>
                    <a:gd name="T43" fmla="*/ 0 h 3"/>
                    <a:gd name="T44" fmla="*/ 2 w 3"/>
                    <a:gd name="T45" fmla="*/ 0 h 3"/>
                    <a:gd name="T46" fmla="*/ 3 w 3"/>
                    <a:gd name="T47" fmla="*/ 0 h 3"/>
                    <a:gd name="T48" fmla="*/ 3 w 3"/>
                    <a:gd name="T49" fmla="*/ 0 h 3"/>
                    <a:gd name="T50" fmla="*/ 3 w 3"/>
                    <a:gd name="T51" fmla="*/ 0 h 3"/>
                    <a:gd name="T52" fmla="*/ 3 w 3"/>
                    <a:gd name="T53" fmla="*/ 0 h 3"/>
                    <a:gd name="T54" fmla="*/ 3 w 3"/>
                    <a:gd name="T55" fmla="*/ 1 h 3"/>
                    <a:gd name="T56" fmla="*/ 3 w 3"/>
                    <a:gd name="T57" fmla="*/ 1 h 3"/>
                    <a:gd name="T58" fmla="*/ 3 w 3"/>
                    <a:gd name="T59" fmla="*/ 1 h 3"/>
                    <a:gd name="T60" fmla="*/ 3 w 3"/>
                    <a:gd name="T61" fmla="*/ 1 h 3"/>
                    <a:gd name="T62" fmla="*/ 3 w 3"/>
                    <a:gd name="T63" fmla="*/ 1 h 3"/>
                    <a:gd name="T64" fmla="*/ 3 w 3"/>
                    <a:gd name="T65" fmla="*/ 2 h 3"/>
                    <a:gd name="T66" fmla="*/ 3 w 3"/>
                    <a:gd name="T67" fmla="*/ 2 h 3"/>
                    <a:gd name="T68" fmla="*/ 3 w 3"/>
                    <a:gd name="T69" fmla="*/ 2 h 3"/>
                    <a:gd name="T70" fmla="*/ 3 w 3"/>
                    <a:gd name="T71" fmla="*/ 2 h 3"/>
                    <a:gd name="T72" fmla="*/ 3 w 3"/>
                    <a:gd name="T73" fmla="*/ 3 h 3"/>
                    <a:gd name="T74" fmla="*/ 3 w 3"/>
                    <a:gd name="T75" fmla="*/ 3 h 3"/>
                    <a:gd name="T76" fmla="*/ 3 w 3"/>
                    <a:gd name="T77" fmla="*/ 3 h 3"/>
                    <a:gd name="T78" fmla="*/ 2 w 3"/>
                    <a:gd name="T79" fmla="*/ 3 h 3"/>
                    <a:gd name="T80" fmla="*/ 2 w 3"/>
                    <a:gd name="T81" fmla="*/ 3 h 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
                    <a:gd name="T124" fmla="*/ 0 h 3"/>
                    <a:gd name="T125" fmla="*/ 3 w 3"/>
                    <a:gd name="T126" fmla="*/ 3 h 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 h="3">
                      <a:moveTo>
                        <a:pt x="2" y="3"/>
                      </a:moveTo>
                      <a:lnTo>
                        <a:pt x="2" y="3"/>
                      </a:lnTo>
                      <a:lnTo>
                        <a:pt x="1" y="3"/>
                      </a:lnTo>
                      <a:lnTo>
                        <a:pt x="1" y="2"/>
                      </a:lnTo>
                      <a:lnTo>
                        <a:pt x="0" y="2"/>
                      </a:lnTo>
                      <a:lnTo>
                        <a:pt x="0" y="1"/>
                      </a:lnTo>
                      <a:lnTo>
                        <a:pt x="1" y="1"/>
                      </a:lnTo>
                      <a:lnTo>
                        <a:pt x="1" y="0"/>
                      </a:lnTo>
                      <a:lnTo>
                        <a:pt x="2" y="0"/>
                      </a:lnTo>
                      <a:lnTo>
                        <a:pt x="3" y="0"/>
                      </a:lnTo>
                      <a:lnTo>
                        <a:pt x="3" y="1"/>
                      </a:lnTo>
                      <a:lnTo>
                        <a:pt x="3" y="2"/>
                      </a:lnTo>
                      <a:lnTo>
                        <a:pt x="3" y="3"/>
                      </a:lnTo>
                      <a:lnTo>
                        <a:pt x="2" y="3"/>
                      </a:lnTo>
                      <a:close/>
                    </a:path>
                  </a:pathLst>
                </a:custGeom>
                <a:solidFill>
                  <a:srgbClr val="FFFFFF"/>
                </a:solidFill>
                <a:ln w="0">
                  <a:solidFill>
                    <a:srgbClr val="FFFFFF"/>
                  </a:solidFill>
                  <a:prstDash val="solid"/>
                  <a:round/>
                  <a:headEnd/>
                  <a:tailEnd/>
                </a:ln>
              </p:spPr>
              <p:txBody>
                <a:bodyPr/>
                <a:lstStyle/>
                <a:p>
                  <a:endParaRPr lang="fr-FR"/>
                </a:p>
              </p:txBody>
            </p:sp>
            <p:sp>
              <p:nvSpPr>
                <p:cNvPr id="5280" name="Freeform 158"/>
                <p:cNvSpPr>
                  <a:spLocks/>
                </p:cNvSpPr>
                <p:nvPr/>
              </p:nvSpPr>
              <p:spPr bwMode="auto">
                <a:xfrm>
                  <a:off x="1151" y="2012"/>
                  <a:ext cx="42" cy="9"/>
                </a:xfrm>
                <a:custGeom>
                  <a:avLst/>
                  <a:gdLst>
                    <a:gd name="T0" fmla="*/ 0 w 42"/>
                    <a:gd name="T1" fmla="*/ 2 h 9"/>
                    <a:gd name="T2" fmla="*/ 2 w 42"/>
                    <a:gd name="T3" fmla="*/ 3 h 9"/>
                    <a:gd name="T4" fmla="*/ 3 w 42"/>
                    <a:gd name="T5" fmla="*/ 3 h 9"/>
                    <a:gd name="T6" fmla="*/ 5 w 42"/>
                    <a:gd name="T7" fmla="*/ 4 h 9"/>
                    <a:gd name="T8" fmla="*/ 6 w 42"/>
                    <a:gd name="T9" fmla="*/ 4 h 9"/>
                    <a:gd name="T10" fmla="*/ 8 w 42"/>
                    <a:gd name="T11" fmla="*/ 4 h 9"/>
                    <a:gd name="T12" fmla="*/ 9 w 42"/>
                    <a:gd name="T13" fmla="*/ 5 h 9"/>
                    <a:gd name="T14" fmla="*/ 10 w 42"/>
                    <a:gd name="T15" fmla="*/ 5 h 9"/>
                    <a:gd name="T16" fmla="*/ 12 w 42"/>
                    <a:gd name="T17" fmla="*/ 5 h 9"/>
                    <a:gd name="T18" fmla="*/ 13 w 42"/>
                    <a:gd name="T19" fmla="*/ 6 h 9"/>
                    <a:gd name="T20" fmla="*/ 15 w 42"/>
                    <a:gd name="T21" fmla="*/ 6 h 9"/>
                    <a:gd name="T22" fmla="*/ 16 w 42"/>
                    <a:gd name="T23" fmla="*/ 6 h 9"/>
                    <a:gd name="T24" fmla="*/ 18 w 42"/>
                    <a:gd name="T25" fmla="*/ 7 h 9"/>
                    <a:gd name="T26" fmla="*/ 19 w 42"/>
                    <a:gd name="T27" fmla="*/ 7 h 9"/>
                    <a:gd name="T28" fmla="*/ 20 w 42"/>
                    <a:gd name="T29" fmla="*/ 7 h 9"/>
                    <a:gd name="T30" fmla="*/ 21 w 42"/>
                    <a:gd name="T31" fmla="*/ 7 h 9"/>
                    <a:gd name="T32" fmla="*/ 23 w 42"/>
                    <a:gd name="T33" fmla="*/ 7 h 9"/>
                    <a:gd name="T34" fmla="*/ 24 w 42"/>
                    <a:gd name="T35" fmla="*/ 7 h 9"/>
                    <a:gd name="T36" fmla="*/ 25 w 42"/>
                    <a:gd name="T37" fmla="*/ 7 h 9"/>
                    <a:gd name="T38" fmla="*/ 26 w 42"/>
                    <a:gd name="T39" fmla="*/ 6 h 9"/>
                    <a:gd name="T40" fmla="*/ 27 w 42"/>
                    <a:gd name="T41" fmla="*/ 6 h 9"/>
                    <a:gd name="T42" fmla="*/ 29 w 42"/>
                    <a:gd name="T43" fmla="*/ 6 h 9"/>
                    <a:gd name="T44" fmla="*/ 31 w 42"/>
                    <a:gd name="T45" fmla="*/ 5 h 9"/>
                    <a:gd name="T46" fmla="*/ 32 w 42"/>
                    <a:gd name="T47" fmla="*/ 4 h 9"/>
                    <a:gd name="T48" fmla="*/ 34 w 42"/>
                    <a:gd name="T49" fmla="*/ 4 h 9"/>
                    <a:gd name="T50" fmla="*/ 35 w 42"/>
                    <a:gd name="T51" fmla="*/ 3 h 9"/>
                    <a:gd name="T52" fmla="*/ 37 w 42"/>
                    <a:gd name="T53" fmla="*/ 3 h 9"/>
                    <a:gd name="T54" fmla="*/ 38 w 42"/>
                    <a:gd name="T55" fmla="*/ 2 h 9"/>
                    <a:gd name="T56" fmla="*/ 39 w 42"/>
                    <a:gd name="T57" fmla="*/ 1 h 9"/>
                    <a:gd name="T58" fmla="*/ 41 w 42"/>
                    <a:gd name="T59" fmla="*/ 1 h 9"/>
                    <a:gd name="T60" fmla="*/ 42 w 42"/>
                    <a:gd name="T61" fmla="*/ 0 h 9"/>
                    <a:gd name="T62" fmla="*/ 41 w 42"/>
                    <a:gd name="T63" fmla="*/ 1 h 9"/>
                    <a:gd name="T64" fmla="*/ 40 w 42"/>
                    <a:gd name="T65" fmla="*/ 2 h 9"/>
                    <a:gd name="T66" fmla="*/ 39 w 42"/>
                    <a:gd name="T67" fmla="*/ 2 h 9"/>
                    <a:gd name="T68" fmla="*/ 38 w 42"/>
                    <a:gd name="T69" fmla="*/ 3 h 9"/>
                    <a:gd name="T70" fmla="*/ 37 w 42"/>
                    <a:gd name="T71" fmla="*/ 4 h 9"/>
                    <a:gd name="T72" fmla="*/ 36 w 42"/>
                    <a:gd name="T73" fmla="*/ 4 h 9"/>
                    <a:gd name="T74" fmla="*/ 34 w 42"/>
                    <a:gd name="T75" fmla="*/ 5 h 9"/>
                    <a:gd name="T76" fmla="*/ 33 w 42"/>
                    <a:gd name="T77" fmla="*/ 6 h 9"/>
                    <a:gd name="T78" fmla="*/ 31 w 42"/>
                    <a:gd name="T79" fmla="*/ 7 h 9"/>
                    <a:gd name="T80" fmla="*/ 28 w 42"/>
                    <a:gd name="T81" fmla="*/ 9 h 9"/>
                    <a:gd name="T82" fmla="*/ 27 w 42"/>
                    <a:gd name="T83" fmla="*/ 9 h 9"/>
                    <a:gd name="T84" fmla="*/ 25 w 42"/>
                    <a:gd name="T85" fmla="*/ 9 h 9"/>
                    <a:gd name="T86" fmla="*/ 24 w 42"/>
                    <a:gd name="T87" fmla="*/ 9 h 9"/>
                    <a:gd name="T88" fmla="*/ 23 w 42"/>
                    <a:gd name="T89" fmla="*/ 9 h 9"/>
                    <a:gd name="T90" fmla="*/ 22 w 42"/>
                    <a:gd name="T91" fmla="*/ 9 h 9"/>
                    <a:gd name="T92" fmla="*/ 20 w 42"/>
                    <a:gd name="T93" fmla="*/ 9 h 9"/>
                    <a:gd name="T94" fmla="*/ 19 w 42"/>
                    <a:gd name="T95" fmla="*/ 9 h 9"/>
                    <a:gd name="T96" fmla="*/ 18 w 42"/>
                    <a:gd name="T97" fmla="*/ 9 h 9"/>
                    <a:gd name="T98" fmla="*/ 16 w 42"/>
                    <a:gd name="T99" fmla="*/ 9 h 9"/>
                    <a:gd name="T100" fmla="*/ 15 w 42"/>
                    <a:gd name="T101" fmla="*/ 9 h 9"/>
                    <a:gd name="T102" fmla="*/ 13 w 42"/>
                    <a:gd name="T103" fmla="*/ 8 h 9"/>
                    <a:gd name="T104" fmla="*/ 12 w 42"/>
                    <a:gd name="T105" fmla="*/ 7 h 9"/>
                    <a:gd name="T106" fmla="*/ 10 w 42"/>
                    <a:gd name="T107" fmla="*/ 7 h 9"/>
                    <a:gd name="T108" fmla="*/ 8 w 42"/>
                    <a:gd name="T109" fmla="*/ 6 h 9"/>
                    <a:gd name="T110" fmla="*/ 7 w 42"/>
                    <a:gd name="T111" fmla="*/ 6 h 9"/>
                    <a:gd name="T112" fmla="*/ 6 w 42"/>
                    <a:gd name="T113" fmla="*/ 5 h 9"/>
                    <a:gd name="T114" fmla="*/ 4 w 42"/>
                    <a:gd name="T115" fmla="*/ 4 h 9"/>
                    <a:gd name="T116" fmla="*/ 3 w 42"/>
                    <a:gd name="T117" fmla="*/ 3 h 9"/>
                    <a:gd name="T118" fmla="*/ 2 w 42"/>
                    <a:gd name="T119" fmla="*/ 3 h 9"/>
                    <a:gd name="T120" fmla="*/ 0 w 42"/>
                    <a:gd name="T121" fmla="*/ 2 h 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2"/>
                    <a:gd name="T184" fmla="*/ 0 h 9"/>
                    <a:gd name="T185" fmla="*/ 42 w 42"/>
                    <a:gd name="T186" fmla="*/ 9 h 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2" h="9">
                      <a:moveTo>
                        <a:pt x="0" y="2"/>
                      </a:moveTo>
                      <a:lnTo>
                        <a:pt x="2" y="3"/>
                      </a:lnTo>
                      <a:lnTo>
                        <a:pt x="3" y="3"/>
                      </a:lnTo>
                      <a:lnTo>
                        <a:pt x="5" y="4"/>
                      </a:lnTo>
                      <a:lnTo>
                        <a:pt x="6" y="4"/>
                      </a:lnTo>
                      <a:lnTo>
                        <a:pt x="8" y="4"/>
                      </a:lnTo>
                      <a:lnTo>
                        <a:pt x="9" y="5"/>
                      </a:lnTo>
                      <a:lnTo>
                        <a:pt x="10" y="5"/>
                      </a:lnTo>
                      <a:lnTo>
                        <a:pt x="12" y="5"/>
                      </a:lnTo>
                      <a:lnTo>
                        <a:pt x="13" y="6"/>
                      </a:lnTo>
                      <a:lnTo>
                        <a:pt x="15" y="6"/>
                      </a:lnTo>
                      <a:lnTo>
                        <a:pt x="16" y="6"/>
                      </a:lnTo>
                      <a:lnTo>
                        <a:pt x="18" y="7"/>
                      </a:lnTo>
                      <a:lnTo>
                        <a:pt x="19" y="7"/>
                      </a:lnTo>
                      <a:lnTo>
                        <a:pt x="20" y="7"/>
                      </a:lnTo>
                      <a:lnTo>
                        <a:pt x="21" y="7"/>
                      </a:lnTo>
                      <a:lnTo>
                        <a:pt x="23" y="7"/>
                      </a:lnTo>
                      <a:lnTo>
                        <a:pt x="24" y="7"/>
                      </a:lnTo>
                      <a:lnTo>
                        <a:pt x="25" y="7"/>
                      </a:lnTo>
                      <a:lnTo>
                        <a:pt x="26" y="6"/>
                      </a:lnTo>
                      <a:lnTo>
                        <a:pt x="27" y="6"/>
                      </a:lnTo>
                      <a:lnTo>
                        <a:pt x="29" y="6"/>
                      </a:lnTo>
                      <a:lnTo>
                        <a:pt x="31" y="5"/>
                      </a:lnTo>
                      <a:lnTo>
                        <a:pt x="32" y="4"/>
                      </a:lnTo>
                      <a:lnTo>
                        <a:pt x="34" y="4"/>
                      </a:lnTo>
                      <a:lnTo>
                        <a:pt x="35" y="3"/>
                      </a:lnTo>
                      <a:lnTo>
                        <a:pt x="37" y="3"/>
                      </a:lnTo>
                      <a:lnTo>
                        <a:pt x="38" y="2"/>
                      </a:lnTo>
                      <a:lnTo>
                        <a:pt x="39" y="1"/>
                      </a:lnTo>
                      <a:lnTo>
                        <a:pt x="41" y="1"/>
                      </a:lnTo>
                      <a:lnTo>
                        <a:pt x="42" y="0"/>
                      </a:lnTo>
                      <a:lnTo>
                        <a:pt x="41" y="1"/>
                      </a:lnTo>
                      <a:lnTo>
                        <a:pt x="40" y="2"/>
                      </a:lnTo>
                      <a:lnTo>
                        <a:pt x="39" y="2"/>
                      </a:lnTo>
                      <a:lnTo>
                        <a:pt x="38" y="3"/>
                      </a:lnTo>
                      <a:lnTo>
                        <a:pt x="37" y="4"/>
                      </a:lnTo>
                      <a:lnTo>
                        <a:pt x="36" y="4"/>
                      </a:lnTo>
                      <a:lnTo>
                        <a:pt x="34" y="5"/>
                      </a:lnTo>
                      <a:lnTo>
                        <a:pt x="33" y="6"/>
                      </a:lnTo>
                      <a:lnTo>
                        <a:pt x="31" y="7"/>
                      </a:lnTo>
                      <a:lnTo>
                        <a:pt x="28" y="9"/>
                      </a:lnTo>
                      <a:lnTo>
                        <a:pt x="27" y="9"/>
                      </a:lnTo>
                      <a:lnTo>
                        <a:pt x="25" y="9"/>
                      </a:lnTo>
                      <a:lnTo>
                        <a:pt x="24" y="9"/>
                      </a:lnTo>
                      <a:lnTo>
                        <a:pt x="23" y="9"/>
                      </a:lnTo>
                      <a:lnTo>
                        <a:pt x="22" y="9"/>
                      </a:lnTo>
                      <a:lnTo>
                        <a:pt x="20" y="9"/>
                      </a:lnTo>
                      <a:lnTo>
                        <a:pt x="19" y="9"/>
                      </a:lnTo>
                      <a:lnTo>
                        <a:pt x="18" y="9"/>
                      </a:lnTo>
                      <a:lnTo>
                        <a:pt x="16" y="9"/>
                      </a:lnTo>
                      <a:lnTo>
                        <a:pt x="15" y="9"/>
                      </a:lnTo>
                      <a:lnTo>
                        <a:pt x="13" y="8"/>
                      </a:lnTo>
                      <a:lnTo>
                        <a:pt x="12" y="7"/>
                      </a:lnTo>
                      <a:lnTo>
                        <a:pt x="10" y="7"/>
                      </a:lnTo>
                      <a:lnTo>
                        <a:pt x="8" y="6"/>
                      </a:lnTo>
                      <a:lnTo>
                        <a:pt x="7" y="6"/>
                      </a:lnTo>
                      <a:lnTo>
                        <a:pt x="6" y="5"/>
                      </a:lnTo>
                      <a:lnTo>
                        <a:pt x="4" y="4"/>
                      </a:lnTo>
                      <a:lnTo>
                        <a:pt x="3" y="3"/>
                      </a:lnTo>
                      <a:lnTo>
                        <a:pt x="2" y="3"/>
                      </a:lnTo>
                      <a:lnTo>
                        <a:pt x="0" y="2"/>
                      </a:lnTo>
                      <a:close/>
                    </a:path>
                  </a:pathLst>
                </a:custGeom>
                <a:solidFill>
                  <a:srgbClr val="FFC7BF"/>
                </a:solidFill>
                <a:ln w="0">
                  <a:solidFill>
                    <a:srgbClr val="FFB9AF"/>
                  </a:solidFill>
                  <a:prstDash val="solid"/>
                  <a:round/>
                  <a:headEnd/>
                  <a:tailEnd/>
                </a:ln>
              </p:spPr>
              <p:txBody>
                <a:bodyPr/>
                <a:lstStyle/>
                <a:p>
                  <a:endParaRPr lang="fr-FR"/>
                </a:p>
              </p:txBody>
            </p:sp>
            <p:sp>
              <p:nvSpPr>
                <p:cNvPr id="5281" name="Freeform 159"/>
                <p:cNvSpPr>
                  <a:spLocks/>
                </p:cNvSpPr>
                <p:nvPr/>
              </p:nvSpPr>
              <p:spPr bwMode="auto">
                <a:xfrm>
                  <a:off x="1152" y="2003"/>
                  <a:ext cx="42" cy="11"/>
                </a:xfrm>
                <a:custGeom>
                  <a:avLst/>
                  <a:gdLst>
                    <a:gd name="T0" fmla="*/ 42 w 42"/>
                    <a:gd name="T1" fmla="*/ 9 h 11"/>
                    <a:gd name="T2" fmla="*/ 40 w 42"/>
                    <a:gd name="T3" fmla="*/ 8 h 11"/>
                    <a:gd name="T4" fmla="*/ 38 w 42"/>
                    <a:gd name="T5" fmla="*/ 8 h 11"/>
                    <a:gd name="T6" fmla="*/ 37 w 42"/>
                    <a:gd name="T7" fmla="*/ 7 h 11"/>
                    <a:gd name="T8" fmla="*/ 35 w 42"/>
                    <a:gd name="T9" fmla="*/ 6 h 11"/>
                    <a:gd name="T10" fmla="*/ 35 w 42"/>
                    <a:gd name="T11" fmla="*/ 5 h 11"/>
                    <a:gd name="T12" fmla="*/ 33 w 42"/>
                    <a:gd name="T13" fmla="*/ 4 h 11"/>
                    <a:gd name="T14" fmla="*/ 32 w 42"/>
                    <a:gd name="T15" fmla="*/ 4 h 11"/>
                    <a:gd name="T16" fmla="*/ 31 w 42"/>
                    <a:gd name="T17" fmla="*/ 3 h 11"/>
                    <a:gd name="T18" fmla="*/ 30 w 42"/>
                    <a:gd name="T19" fmla="*/ 2 h 11"/>
                    <a:gd name="T20" fmla="*/ 28 w 42"/>
                    <a:gd name="T21" fmla="*/ 1 h 11"/>
                    <a:gd name="T22" fmla="*/ 25 w 42"/>
                    <a:gd name="T23" fmla="*/ 0 h 11"/>
                    <a:gd name="T24" fmla="*/ 22 w 42"/>
                    <a:gd name="T25" fmla="*/ 0 h 11"/>
                    <a:gd name="T26" fmla="*/ 20 w 42"/>
                    <a:gd name="T27" fmla="*/ 0 h 11"/>
                    <a:gd name="T28" fmla="*/ 18 w 42"/>
                    <a:gd name="T29" fmla="*/ 0 h 11"/>
                    <a:gd name="T30" fmla="*/ 17 w 42"/>
                    <a:gd name="T31" fmla="*/ 0 h 11"/>
                    <a:gd name="T32" fmla="*/ 15 w 42"/>
                    <a:gd name="T33" fmla="*/ 0 h 11"/>
                    <a:gd name="T34" fmla="*/ 14 w 42"/>
                    <a:gd name="T35" fmla="*/ 1 h 11"/>
                    <a:gd name="T36" fmla="*/ 12 w 42"/>
                    <a:gd name="T37" fmla="*/ 1 h 11"/>
                    <a:gd name="T38" fmla="*/ 10 w 42"/>
                    <a:gd name="T39" fmla="*/ 2 h 11"/>
                    <a:gd name="T40" fmla="*/ 8 w 42"/>
                    <a:gd name="T41" fmla="*/ 4 h 11"/>
                    <a:gd name="T42" fmla="*/ 7 w 42"/>
                    <a:gd name="T43" fmla="*/ 4 h 11"/>
                    <a:gd name="T44" fmla="*/ 6 w 42"/>
                    <a:gd name="T45" fmla="*/ 5 h 11"/>
                    <a:gd name="T46" fmla="*/ 5 w 42"/>
                    <a:gd name="T47" fmla="*/ 6 h 11"/>
                    <a:gd name="T48" fmla="*/ 4 w 42"/>
                    <a:gd name="T49" fmla="*/ 6 h 11"/>
                    <a:gd name="T50" fmla="*/ 3 w 42"/>
                    <a:gd name="T51" fmla="*/ 7 h 11"/>
                    <a:gd name="T52" fmla="*/ 2 w 42"/>
                    <a:gd name="T53" fmla="*/ 7 h 11"/>
                    <a:gd name="T54" fmla="*/ 1 w 42"/>
                    <a:gd name="T55" fmla="*/ 8 h 11"/>
                    <a:gd name="T56" fmla="*/ 1 w 42"/>
                    <a:gd name="T57" fmla="*/ 9 h 11"/>
                    <a:gd name="T58" fmla="*/ 0 w 42"/>
                    <a:gd name="T59" fmla="*/ 10 h 11"/>
                    <a:gd name="T60" fmla="*/ 0 w 42"/>
                    <a:gd name="T61" fmla="*/ 10 h 11"/>
                    <a:gd name="T62" fmla="*/ 1 w 42"/>
                    <a:gd name="T63" fmla="*/ 11 h 11"/>
                    <a:gd name="T64" fmla="*/ 3 w 42"/>
                    <a:gd name="T65" fmla="*/ 11 h 11"/>
                    <a:gd name="T66" fmla="*/ 5 w 42"/>
                    <a:gd name="T67" fmla="*/ 11 h 11"/>
                    <a:gd name="T68" fmla="*/ 7 w 42"/>
                    <a:gd name="T69" fmla="*/ 11 h 11"/>
                    <a:gd name="T70" fmla="*/ 8 w 42"/>
                    <a:gd name="T71" fmla="*/ 11 h 11"/>
                    <a:gd name="T72" fmla="*/ 10 w 42"/>
                    <a:gd name="T73" fmla="*/ 11 h 11"/>
                    <a:gd name="T74" fmla="*/ 12 w 42"/>
                    <a:gd name="T75" fmla="*/ 11 h 11"/>
                    <a:gd name="T76" fmla="*/ 14 w 42"/>
                    <a:gd name="T77" fmla="*/ 10 h 11"/>
                    <a:gd name="T78" fmla="*/ 16 w 42"/>
                    <a:gd name="T79" fmla="*/ 10 h 11"/>
                    <a:gd name="T80" fmla="*/ 17 w 42"/>
                    <a:gd name="T81" fmla="*/ 9 h 11"/>
                    <a:gd name="T82" fmla="*/ 20 w 42"/>
                    <a:gd name="T83" fmla="*/ 9 h 11"/>
                    <a:gd name="T84" fmla="*/ 22 w 42"/>
                    <a:gd name="T85" fmla="*/ 9 h 11"/>
                    <a:gd name="T86" fmla="*/ 25 w 42"/>
                    <a:gd name="T87" fmla="*/ 9 h 11"/>
                    <a:gd name="T88" fmla="*/ 27 w 42"/>
                    <a:gd name="T89" fmla="*/ 9 h 11"/>
                    <a:gd name="T90" fmla="*/ 30 w 42"/>
                    <a:gd name="T91" fmla="*/ 9 h 11"/>
                    <a:gd name="T92" fmla="*/ 32 w 42"/>
                    <a:gd name="T93" fmla="*/ 9 h 11"/>
                    <a:gd name="T94" fmla="*/ 34 w 42"/>
                    <a:gd name="T95" fmla="*/ 9 h 11"/>
                    <a:gd name="T96" fmla="*/ 37 w 42"/>
                    <a:gd name="T97" fmla="*/ 9 h 11"/>
                    <a:gd name="T98" fmla="*/ 39 w 42"/>
                    <a:gd name="T99" fmla="*/ 9 h 11"/>
                    <a:gd name="T100" fmla="*/ 42 w 42"/>
                    <a:gd name="T101" fmla="*/ 9 h 1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
                    <a:gd name="T154" fmla="*/ 0 h 11"/>
                    <a:gd name="T155" fmla="*/ 42 w 42"/>
                    <a:gd name="T156" fmla="*/ 11 h 1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 h="11">
                      <a:moveTo>
                        <a:pt x="42" y="9"/>
                      </a:moveTo>
                      <a:lnTo>
                        <a:pt x="40" y="8"/>
                      </a:lnTo>
                      <a:lnTo>
                        <a:pt x="38" y="8"/>
                      </a:lnTo>
                      <a:lnTo>
                        <a:pt x="37" y="7"/>
                      </a:lnTo>
                      <a:lnTo>
                        <a:pt x="35" y="6"/>
                      </a:lnTo>
                      <a:lnTo>
                        <a:pt x="35" y="5"/>
                      </a:lnTo>
                      <a:lnTo>
                        <a:pt x="33" y="4"/>
                      </a:lnTo>
                      <a:lnTo>
                        <a:pt x="32" y="4"/>
                      </a:lnTo>
                      <a:lnTo>
                        <a:pt x="31" y="3"/>
                      </a:lnTo>
                      <a:lnTo>
                        <a:pt x="30" y="2"/>
                      </a:lnTo>
                      <a:lnTo>
                        <a:pt x="28" y="1"/>
                      </a:lnTo>
                      <a:lnTo>
                        <a:pt x="25" y="0"/>
                      </a:lnTo>
                      <a:lnTo>
                        <a:pt x="22" y="0"/>
                      </a:lnTo>
                      <a:lnTo>
                        <a:pt x="20" y="0"/>
                      </a:lnTo>
                      <a:lnTo>
                        <a:pt x="18" y="0"/>
                      </a:lnTo>
                      <a:lnTo>
                        <a:pt x="17" y="0"/>
                      </a:lnTo>
                      <a:lnTo>
                        <a:pt x="15" y="0"/>
                      </a:lnTo>
                      <a:lnTo>
                        <a:pt x="14" y="1"/>
                      </a:lnTo>
                      <a:lnTo>
                        <a:pt x="12" y="1"/>
                      </a:lnTo>
                      <a:lnTo>
                        <a:pt x="10" y="2"/>
                      </a:lnTo>
                      <a:lnTo>
                        <a:pt x="8" y="4"/>
                      </a:lnTo>
                      <a:lnTo>
                        <a:pt x="7" y="4"/>
                      </a:lnTo>
                      <a:lnTo>
                        <a:pt x="6" y="5"/>
                      </a:lnTo>
                      <a:lnTo>
                        <a:pt x="5" y="6"/>
                      </a:lnTo>
                      <a:lnTo>
                        <a:pt x="4" y="6"/>
                      </a:lnTo>
                      <a:lnTo>
                        <a:pt x="3" y="7"/>
                      </a:lnTo>
                      <a:lnTo>
                        <a:pt x="2" y="7"/>
                      </a:lnTo>
                      <a:lnTo>
                        <a:pt x="1" y="8"/>
                      </a:lnTo>
                      <a:lnTo>
                        <a:pt x="1" y="9"/>
                      </a:lnTo>
                      <a:lnTo>
                        <a:pt x="0" y="10"/>
                      </a:lnTo>
                      <a:lnTo>
                        <a:pt x="1" y="11"/>
                      </a:lnTo>
                      <a:lnTo>
                        <a:pt x="3" y="11"/>
                      </a:lnTo>
                      <a:lnTo>
                        <a:pt x="5" y="11"/>
                      </a:lnTo>
                      <a:lnTo>
                        <a:pt x="7" y="11"/>
                      </a:lnTo>
                      <a:lnTo>
                        <a:pt x="8" y="11"/>
                      </a:lnTo>
                      <a:lnTo>
                        <a:pt x="10" y="11"/>
                      </a:lnTo>
                      <a:lnTo>
                        <a:pt x="12" y="11"/>
                      </a:lnTo>
                      <a:lnTo>
                        <a:pt x="14" y="10"/>
                      </a:lnTo>
                      <a:lnTo>
                        <a:pt x="16" y="10"/>
                      </a:lnTo>
                      <a:lnTo>
                        <a:pt x="17" y="9"/>
                      </a:lnTo>
                      <a:lnTo>
                        <a:pt x="20" y="9"/>
                      </a:lnTo>
                      <a:lnTo>
                        <a:pt x="22" y="9"/>
                      </a:lnTo>
                      <a:lnTo>
                        <a:pt x="25" y="9"/>
                      </a:lnTo>
                      <a:lnTo>
                        <a:pt x="27" y="9"/>
                      </a:lnTo>
                      <a:lnTo>
                        <a:pt x="30" y="9"/>
                      </a:lnTo>
                      <a:lnTo>
                        <a:pt x="32" y="9"/>
                      </a:lnTo>
                      <a:lnTo>
                        <a:pt x="34" y="9"/>
                      </a:lnTo>
                      <a:lnTo>
                        <a:pt x="37" y="9"/>
                      </a:lnTo>
                      <a:lnTo>
                        <a:pt x="39" y="9"/>
                      </a:lnTo>
                      <a:lnTo>
                        <a:pt x="42" y="9"/>
                      </a:lnTo>
                      <a:close/>
                    </a:path>
                  </a:pathLst>
                </a:custGeom>
                <a:solidFill>
                  <a:srgbClr val="FFD5CF"/>
                </a:solidFill>
                <a:ln w="3175">
                  <a:solidFill>
                    <a:srgbClr val="FFC7BF"/>
                  </a:solidFill>
                  <a:prstDash val="solid"/>
                  <a:round/>
                  <a:headEnd/>
                  <a:tailEnd/>
                </a:ln>
              </p:spPr>
              <p:txBody>
                <a:bodyPr/>
                <a:lstStyle/>
                <a:p>
                  <a:endParaRPr lang="fr-FR"/>
                </a:p>
              </p:txBody>
            </p:sp>
            <p:sp>
              <p:nvSpPr>
                <p:cNvPr id="5282" name="Freeform 160"/>
                <p:cNvSpPr>
                  <a:spLocks/>
                </p:cNvSpPr>
                <p:nvPr/>
              </p:nvSpPr>
              <p:spPr bwMode="auto">
                <a:xfrm>
                  <a:off x="1152" y="2012"/>
                  <a:ext cx="41" cy="3"/>
                </a:xfrm>
                <a:custGeom>
                  <a:avLst/>
                  <a:gdLst>
                    <a:gd name="T0" fmla="*/ 41 w 41"/>
                    <a:gd name="T1" fmla="*/ 0 h 3"/>
                    <a:gd name="T2" fmla="*/ 39 w 41"/>
                    <a:gd name="T3" fmla="*/ 0 h 3"/>
                    <a:gd name="T4" fmla="*/ 38 w 41"/>
                    <a:gd name="T5" fmla="*/ 0 h 3"/>
                    <a:gd name="T6" fmla="*/ 36 w 41"/>
                    <a:gd name="T7" fmla="*/ 0 h 3"/>
                    <a:gd name="T8" fmla="*/ 35 w 41"/>
                    <a:gd name="T9" fmla="*/ 0 h 3"/>
                    <a:gd name="T10" fmla="*/ 34 w 41"/>
                    <a:gd name="T11" fmla="*/ 0 h 3"/>
                    <a:gd name="T12" fmla="*/ 32 w 41"/>
                    <a:gd name="T13" fmla="*/ 0 h 3"/>
                    <a:gd name="T14" fmla="*/ 31 w 41"/>
                    <a:gd name="T15" fmla="*/ 1 h 3"/>
                    <a:gd name="T16" fmla="*/ 30 w 41"/>
                    <a:gd name="T17" fmla="*/ 1 h 3"/>
                    <a:gd name="T18" fmla="*/ 28 w 41"/>
                    <a:gd name="T19" fmla="*/ 1 h 3"/>
                    <a:gd name="T20" fmla="*/ 27 w 41"/>
                    <a:gd name="T21" fmla="*/ 0 h 3"/>
                    <a:gd name="T22" fmla="*/ 26 w 41"/>
                    <a:gd name="T23" fmla="*/ 0 h 3"/>
                    <a:gd name="T24" fmla="*/ 24 w 41"/>
                    <a:gd name="T25" fmla="*/ 0 h 3"/>
                    <a:gd name="T26" fmla="*/ 23 w 41"/>
                    <a:gd name="T27" fmla="*/ 0 h 3"/>
                    <a:gd name="T28" fmla="*/ 22 w 41"/>
                    <a:gd name="T29" fmla="*/ 0 h 3"/>
                    <a:gd name="T30" fmla="*/ 21 w 41"/>
                    <a:gd name="T31" fmla="*/ 0 h 3"/>
                    <a:gd name="T32" fmla="*/ 19 w 41"/>
                    <a:gd name="T33" fmla="*/ 0 h 3"/>
                    <a:gd name="T34" fmla="*/ 18 w 41"/>
                    <a:gd name="T35" fmla="*/ 1 h 3"/>
                    <a:gd name="T36" fmla="*/ 17 w 41"/>
                    <a:gd name="T37" fmla="*/ 1 h 3"/>
                    <a:gd name="T38" fmla="*/ 16 w 41"/>
                    <a:gd name="T39" fmla="*/ 1 h 3"/>
                    <a:gd name="T40" fmla="*/ 15 w 41"/>
                    <a:gd name="T41" fmla="*/ 2 h 3"/>
                    <a:gd name="T42" fmla="*/ 13 w 41"/>
                    <a:gd name="T43" fmla="*/ 2 h 3"/>
                    <a:gd name="T44" fmla="*/ 11 w 41"/>
                    <a:gd name="T45" fmla="*/ 3 h 3"/>
                    <a:gd name="T46" fmla="*/ 10 w 41"/>
                    <a:gd name="T47" fmla="*/ 3 h 3"/>
                    <a:gd name="T48" fmla="*/ 8 w 41"/>
                    <a:gd name="T49" fmla="*/ 3 h 3"/>
                    <a:gd name="T50" fmla="*/ 7 w 41"/>
                    <a:gd name="T51" fmla="*/ 3 h 3"/>
                    <a:gd name="T52" fmla="*/ 5 w 41"/>
                    <a:gd name="T53" fmla="*/ 2 h 3"/>
                    <a:gd name="T54" fmla="*/ 4 w 41"/>
                    <a:gd name="T55" fmla="*/ 2 h 3"/>
                    <a:gd name="T56" fmla="*/ 2 w 41"/>
                    <a:gd name="T57" fmla="*/ 2 h 3"/>
                    <a:gd name="T58" fmla="*/ 1 w 41"/>
                    <a:gd name="T59" fmla="*/ 2 h 3"/>
                    <a:gd name="T60" fmla="*/ 0 w 41"/>
                    <a:gd name="T61" fmla="*/ 2 h 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3"/>
                    <a:gd name="T95" fmla="*/ 41 w 41"/>
                    <a:gd name="T96" fmla="*/ 3 h 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3">
                      <a:moveTo>
                        <a:pt x="41" y="0"/>
                      </a:moveTo>
                      <a:lnTo>
                        <a:pt x="39" y="0"/>
                      </a:lnTo>
                      <a:lnTo>
                        <a:pt x="38" y="0"/>
                      </a:lnTo>
                      <a:lnTo>
                        <a:pt x="36" y="0"/>
                      </a:lnTo>
                      <a:lnTo>
                        <a:pt x="35" y="0"/>
                      </a:lnTo>
                      <a:lnTo>
                        <a:pt x="34" y="0"/>
                      </a:lnTo>
                      <a:lnTo>
                        <a:pt x="32" y="0"/>
                      </a:lnTo>
                      <a:lnTo>
                        <a:pt x="31" y="1"/>
                      </a:lnTo>
                      <a:lnTo>
                        <a:pt x="30" y="1"/>
                      </a:lnTo>
                      <a:lnTo>
                        <a:pt x="28" y="1"/>
                      </a:lnTo>
                      <a:lnTo>
                        <a:pt x="27" y="0"/>
                      </a:lnTo>
                      <a:lnTo>
                        <a:pt x="26" y="0"/>
                      </a:lnTo>
                      <a:lnTo>
                        <a:pt x="24" y="0"/>
                      </a:lnTo>
                      <a:lnTo>
                        <a:pt x="23" y="0"/>
                      </a:lnTo>
                      <a:lnTo>
                        <a:pt x="22" y="0"/>
                      </a:lnTo>
                      <a:lnTo>
                        <a:pt x="21" y="0"/>
                      </a:lnTo>
                      <a:lnTo>
                        <a:pt x="19" y="0"/>
                      </a:lnTo>
                      <a:lnTo>
                        <a:pt x="18" y="1"/>
                      </a:lnTo>
                      <a:lnTo>
                        <a:pt x="17" y="1"/>
                      </a:lnTo>
                      <a:lnTo>
                        <a:pt x="16" y="1"/>
                      </a:lnTo>
                      <a:lnTo>
                        <a:pt x="15" y="2"/>
                      </a:lnTo>
                      <a:lnTo>
                        <a:pt x="13" y="2"/>
                      </a:lnTo>
                      <a:lnTo>
                        <a:pt x="11" y="3"/>
                      </a:lnTo>
                      <a:lnTo>
                        <a:pt x="10" y="3"/>
                      </a:lnTo>
                      <a:lnTo>
                        <a:pt x="8" y="3"/>
                      </a:lnTo>
                      <a:lnTo>
                        <a:pt x="7" y="3"/>
                      </a:lnTo>
                      <a:lnTo>
                        <a:pt x="5" y="2"/>
                      </a:lnTo>
                      <a:lnTo>
                        <a:pt x="4" y="2"/>
                      </a:lnTo>
                      <a:lnTo>
                        <a:pt x="2" y="2"/>
                      </a:lnTo>
                      <a:lnTo>
                        <a:pt x="1" y="2"/>
                      </a:lnTo>
                      <a:lnTo>
                        <a:pt x="0" y="2"/>
                      </a:lnTo>
                    </a:path>
                  </a:pathLst>
                </a:custGeom>
                <a:noFill/>
                <a:ln w="3175">
                  <a:solidFill>
                    <a:srgbClr val="007D00"/>
                  </a:solidFill>
                  <a:prstDash val="solid"/>
                  <a:round/>
                  <a:headEnd/>
                  <a:tailEnd/>
                </a:ln>
              </p:spPr>
              <p:txBody>
                <a:bodyPr/>
                <a:lstStyle/>
                <a:p>
                  <a:endParaRPr lang="fr-FR"/>
                </a:p>
              </p:txBody>
            </p:sp>
            <p:sp>
              <p:nvSpPr>
                <p:cNvPr id="5283" name="Freeform 161"/>
                <p:cNvSpPr>
                  <a:spLocks/>
                </p:cNvSpPr>
                <p:nvPr/>
              </p:nvSpPr>
              <p:spPr bwMode="auto">
                <a:xfrm>
                  <a:off x="1228" y="1997"/>
                  <a:ext cx="38" cy="12"/>
                </a:xfrm>
                <a:custGeom>
                  <a:avLst/>
                  <a:gdLst>
                    <a:gd name="T0" fmla="*/ 38 w 38"/>
                    <a:gd name="T1" fmla="*/ 1 h 12"/>
                    <a:gd name="T2" fmla="*/ 36 w 38"/>
                    <a:gd name="T3" fmla="*/ 1 h 12"/>
                    <a:gd name="T4" fmla="*/ 35 w 38"/>
                    <a:gd name="T5" fmla="*/ 1 h 12"/>
                    <a:gd name="T6" fmla="*/ 33 w 38"/>
                    <a:gd name="T7" fmla="*/ 1 h 12"/>
                    <a:gd name="T8" fmla="*/ 32 w 38"/>
                    <a:gd name="T9" fmla="*/ 1 h 12"/>
                    <a:gd name="T10" fmla="*/ 30 w 38"/>
                    <a:gd name="T11" fmla="*/ 1 h 12"/>
                    <a:gd name="T12" fmla="*/ 29 w 38"/>
                    <a:gd name="T13" fmla="*/ 1 h 12"/>
                    <a:gd name="T14" fmla="*/ 27 w 38"/>
                    <a:gd name="T15" fmla="*/ 1 h 12"/>
                    <a:gd name="T16" fmla="*/ 26 w 38"/>
                    <a:gd name="T17" fmla="*/ 0 h 12"/>
                    <a:gd name="T18" fmla="*/ 24 w 38"/>
                    <a:gd name="T19" fmla="*/ 0 h 12"/>
                    <a:gd name="T20" fmla="*/ 23 w 38"/>
                    <a:gd name="T21" fmla="*/ 0 h 12"/>
                    <a:gd name="T22" fmla="*/ 22 w 38"/>
                    <a:gd name="T23" fmla="*/ 1 h 12"/>
                    <a:gd name="T24" fmla="*/ 22 w 38"/>
                    <a:gd name="T25" fmla="*/ 1 h 12"/>
                    <a:gd name="T26" fmla="*/ 21 w 38"/>
                    <a:gd name="T27" fmla="*/ 1 h 12"/>
                    <a:gd name="T28" fmla="*/ 20 w 38"/>
                    <a:gd name="T29" fmla="*/ 2 h 12"/>
                    <a:gd name="T30" fmla="*/ 20 w 38"/>
                    <a:gd name="T31" fmla="*/ 2 h 12"/>
                    <a:gd name="T32" fmla="*/ 19 w 38"/>
                    <a:gd name="T33" fmla="*/ 2 h 12"/>
                    <a:gd name="T34" fmla="*/ 18 w 38"/>
                    <a:gd name="T35" fmla="*/ 2 h 12"/>
                    <a:gd name="T36" fmla="*/ 18 w 38"/>
                    <a:gd name="T37" fmla="*/ 3 h 12"/>
                    <a:gd name="T38" fmla="*/ 17 w 38"/>
                    <a:gd name="T39" fmla="*/ 3 h 12"/>
                    <a:gd name="T40" fmla="*/ 17 w 38"/>
                    <a:gd name="T41" fmla="*/ 3 h 12"/>
                    <a:gd name="T42" fmla="*/ 15 w 38"/>
                    <a:gd name="T43" fmla="*/ 4 h 12"/>
                    <a:gd name="T44" fmla="*/ 13 w 38"/>
                    <a:gd name="T45" fmla="*/ 5 h 12"/>
                    <a:gd name="T46" fmla="*/ 11 w 38"/>
                    <a:gd name="T47" fmla="*/ 6 h 12"/>
                    <a:gd name="T48" fmla="*/ 10 w 38"/>
                    <a:gd name="T49" fmla="*/ 6 h 12"/>
                    <a:gd name="T50" fmla="*/ 8 w 38"/>
                    <a:gd name="T51" fmla="*/ 7 h 12"/>
                    <a:gd name="T52" fmla="*/ 7 w 38"/>
                    <a:gd name="T53" fmla="*/ 8 h 12"/>
                    <a:gd name="T54" fmla="*/ 5 w 38"/>
                    <a:gd name="T55" fmla="*/ 9 h 12"/>
                    <a:gd name="T56" fmla="*/ 3 w 38"/>
                    <a:gd name="T57" fmla="*/ 10 h 12"/>
                    <a:gd name="T58" fmla="*/ 2 w 38"/>
                    <a:gd name="T59" fmla="*/ 10 h 12"/>
                    <a:gd name="T60" fmla="*/ 0 w 38"/>
                    <a:gd name="T61" fmla="*/ 11 h 12"/>
                    <a:gd name="T62" fmla="*/ 2 w 38"/>
                    <a:gd name="T63" fmla="*/ 11 h 12"/>
                    <a:gd name="T64" fmla="*/ 3 w 38"/>
                    <a:gd name="T65" fmla="*/ 11 h 12"/>
                    <a:gd name="T66" fmla="*/ 5 w 38"/>
                    <a:gd name="T67" fmla="*/ 11 h 12"/>
                    <a:gd name="T68" fmla="*/ 7 w 38"/>
                    <a:gd name="T69" fmla="*/ 11 h 12"/>
                    <a:gd name="T70" fmla="*/ 8 w 38"/>
                    <a:gd name="T71" fmla="*/ 12 h 12"/>
                    <a:gd name="T72" fmla="*/ 10 w 38"/>
                    <a:gd name="T73" fmla="*/ 12 h 12"/>
                    <a:gd name="T74" fmla="*/ 12 w 38"/>
                    <a:gd name="T75" fmla="*/ 12 h 12"/>
                    <a:gd name="T76" fmla="*/ 13 w 38"/>
                    <a:gd name="T77" fmla="*/ 12 h 12"/>
                    <a:gd name="T78" fmla="*/ 15 w 38"/>
                    <a:gd name="T79" fmla="*/ 12 h 12"/>
                    <a:gd name="T80" fmla="*/ 17 w 38"/>
                    <a:gd name="T81" fmla="*/ 12 h 12"/>
                    <a:gd name="T82" fmla="*/ 18 w 38"/>
                    <a:gd name="T83" fmla="*/ 12 h 12"/>
                    <a:gd name="T84" fmla="*/ 19 w 38"/>
                    <a:gd name="T85" fmla="*/ 12 h 12"/>
                    <a:gd name="T86" fmla="*/ 21 w 38"/>
                    <a:gd name="T87" fmla="*/ 12 h 12"/>
                    <a:gd name="T88" fmla="*/ 22 w 38"/>
                    <a:gd name="T89" fmla="*/ 11 h 12"/>
                    <a:gd name="T90" fmla="*/ 23 w 38"/>
                    <a:gd name="T91" fmla="*/ 11 h 12"/>
                    <a:gd name="T92" fmla="*/ 25 w 38"/>
                    <a:gd name="T93" fmla="*/ 10 h 12"/>
                    <a:gd name="T94" fmla="*/ 26 w 38"/>
                    <a:gd name="T95" fmla="*/ 10 h 12"/>
                    <a:gd name="T96" fmla="*/ 27 w 38"/>
                    <a:gd name="T97" fmla="*/ 9 h 12"/>
                    <a:gd name="T98" fmla="*/ 29 w 38"/>
                    <a:gd name="T99" fmla="*/ 8 h 12"/>
                    <a:gd name="T100" fmla="*/ 31 w 38"/>
                    <a:gd name="T101" fmla="*/ 7 h 12"/>
                    <a:gd name="T102" fmla="*/ 31 w 38"/>
                    <a:gd name="T103" fmla="*/ 6 h 12"/>
                    <a:gd name="T104" fmla="*/ 31 w 38"/>
                    <a:gd name="T105" fmla="*/ 6 h 12"/>
                    <a:gd name="T106" fmla="*/ 32 w 38"/>
                    <a:gd name="T107" fmla="*/ 5 h 12"/>
                    <a:gd name="T108" fmla="*/ 33 w 38"/>
                    <a:gd name="T109" fmla="*/ 5 h 12"/>
                    <a:gd name="T110" fmla="*/ 34 w 38"/>
                    <a:gd name="T111" fmla="*/ 4 h 12"/>
                    <a:gd name="T112" fmla="*/ 35 w 38"/>
                    <a:gd name="T113" fmla="*/ 3 h 12"/>
                    <a:gd name="T114" fmla="*/ 36 w 38"/>
                    <a:gd name="T115" fmla="*/ 2 h 12"/>
                    <a:gd name="T116" fmla="*/ 37 w 38"/>
                    <a:gd name="T117" fmla="*/ 2 h 12"/>
                    <a:gd name="T118" fmla="*/ 38 w 38"/>
                    <a:gd name="T119" fmla="*/ 1 h 12"/>
                    <a:gd name="T120" fmla="*/ 38 w 38"/>
                    <a:gd name="T121" fmla="*/ 1 h 1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
                    <a:gd name="T184" fmla="*/ 0 h 12"/>
                    <a:gd name="T185" fmla="*/ 38 w 38"/>
                    <a:gd name="T186" fmla="*/ 12 h 1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 h="12">
                      <a:moveTo>
                        <a:pt x="38" y="1"/>
                      </a:moveTo>
                      <a:lnTo>
                        <a:pt x="36" y="1"/>
                      </a:lnTo>
                      <a:lnTo>
                        <a:pt x="35" y="1"/>
                      </a:lnTo>
                      <a:lnTo>
                        <a:pt x="33" y="1"/>
                      </a:lnTo>
                      <a:lnTo>
                        <a:pt x="32" y="1"/>
                      </a:lnTo>
                      <a:lnTo>
                        <a:pt x="30" y="1"/>
                      </a:lnTo>
                      <a:lnTo>
                        <a:pt x="29" y="1"/>
                      </a:lnTo>
                      <a:lnTo>
                        <a:pt x="27" y="1"/>
                      </a:lnTo>
                      <a:lnTo>
                        <a:pt x="26" y="0"/>
                      </a:lnTo>
                      <a:lnTo>
                        <a:pt x="24" y="0"/>
                      </a:lnTo>
                      <a:lnTo>
                        <a:pt x="23" y="0"/>
                      </a:lnTo>
                      <a:lnTo>
                        <a:pt x="22" y="1"/>
                      </a:lnTo>
                      <a:lnTo>
                        <a:pt x="21" y="1"/>
                      </a:lnTo>
                      <a:lnTo>
                        <a:pt x="20" y="2"/>
                      </a:lnTo>
                      <a:lnTo>
                        <a:pt x="19" y="2"/>
                      </a:lnTo>
                      <a:lnTo>
                        <a:pt x="18" y="2"/>
                      </a:lnTo>
                      <a:lnTo>
                        <a:pt x="18" y="3"/>
                      </a:lnTo>
                      <a:lnTo>
                        <a:pt x="17" y="3"/>
                      </a:lnTo>
                      <a:lnTo>
                        <a:pt x="15" y="4"/>
                      </a:lnTo>
                      <a:lnTo>
                        <a:pt x="13" y="5"/>
                      </a:lnTo>
                      <a:lnTo>
                        <a:pt x="11" y="6"/>
                      </a:lnTo>
                      <a:lnTo>
                        <a:pt x="10" y="6"/>
                      </a:lnTo>
                      <a:lnTo>
                        <a:pt x="8" y="7"/>
                      </a:lnTo>
                      <a:lnTo>
                        <a:pt x="7" y="8"/>
                      </a:lnTo>
                      <a:lnTo>
                        <a:pt x="5" y="9"/>
                      </a:lnTo>
                      <a:lnTo>
                        <a:pt x="3" y="10"/>
                      </a:lnTo>
                      <a:lnTo>
                        <a:pt x="2" y="10"/>
                      </a:lnTo>
                      <a:lnTo>
                        <a:pt x="0" y="11"/>
                      </a:lnTo>
                      <a:lnTo>
                        <a:pt x="2" y="11"/>
                      </a:lnTo>
                      <a:lnTo>
                        <a:pt x="3" y="11"/>
                      </a:lnTo>
                      <a:lnTo>
                        <a:pt x="5" y="11"/>
                      </a:lnTo>
                      <a:lnTo>
                        <a:pt x="7" y="11"/>
                      </a:lnTo>
                      <a:lnTo>
                        <a:pt x="8" y="12"/>
                      </a:lnTo>
                      <a:lnTo>
                        <a:pt x="10" y="12"/>
                      </a:lnTo>
                      <a:lnTo>
                        <a:pt x="12" y="12"/>
                      </a:lnTo>
                      <a:lnTo>
                        <a:pt x="13" y="12"/>
                      </a:lnTo>
                      <a:lnTo>
                        <a:pt x="15" y="12"/>
                      </a:lnTo>
                      <a:lnTo>
                        <a:pt x="17" y="12"/>
                      </a:lnTo>
                      <a:lnTo>
                        <a:pt x="18" y="12"/>
                      </a:lnTo>
                      <a:lnTo>
                        <a:pt x="19" y="12"/>
                      </a:lnTo>
                      <a:lnTo>
                        <a:pt x="21" y="12"/>
                      </a:lnTo>
                      <a:lnTo>
                        <a:pt x="22" y="11"/>
                      </a:lnTo>
                      <a:lnTo>
                        <a:pt x="23" y="11"/>
                      </a:lnTo>
                      <a:lnTo>
                        <a:pt x="25" y="10"/>
                      </a:lnTo>
                      <a:lnTo>
                        <a:pt x="26" y="10"/>
                      </a:lnTo>
                      <a:lnTo>
                        <a:pt x="27" y="9"/>
                      </a:lnTo>
                      <a:lnTo>
                        <a:pt x="29" y="8"/>
                      </a:lnTo>
                      <a:lnTo>
                        <a:pt x="31" y="7"/>
                      </a:lnTo>
                      <a:lnTo>
                        <a:pt x="31" y="6"/>
                      </a:lnTo>
                      <a:lnTo>
                        <a:pt x="32" y="5"/>
                      </a:lnTo>
                      <a:lnTo>
                        <a:pt x="33" y="5"/>
                      </a:lnTo>
                      <a:lnTo>
                        <a:pt x="34" y="4"/>
                      </a:lnTo>
                      <a:lnTo>
                        <a:pt x="35" y="3"/>
                      </a:lnTo>
                      <a:lnTo>
                        <a:pt x="36" y="2"/>
                      </a:lnTo>
                      <a:lnTo>
                        <a:pt x="37" y="2"/>
                      </a:lnTo>
                      <a:lnTo>
                        <a:pt x="38" y="1"/>
                      </a:lnTo>
                      <a:close/>
                    </a:path>
                  </a:pathLst>
                </a:custGeom>
                <a:solidFill>
                  <a:srgbClr val="F0F0F0"/>
                </a:solidFill>
                <a:ln w="0">
                  <a:solidFill>
                    <a:srgbClr val="F0F0F0"/>
                  </a:solidFill>
                  <a:prstDash val="solid"/>
                  <a:round/>
                  <a:headEnd/>
                  <a:tailEnd/>
                </a:ln>
              </p:spPr>
              <p:txBody>
                <a:bodyPr/>
                <a:lstStyle/>
                <a:p>
                  <a:endParaRPr lang="fr-FR"/>
                </a:p>
              </p:txBody>
            </p:sp>
            <p:sp>
              <p:nvSpPr>
                <p:cNvPr id="5284" name="Freeform 162"/>
                <p:cNvSpPr>
                  <a:spLocks/>
                </p:cNvSpPr>
                <p:nvPr/>
              </p:nvSpPr>
              <p:spPr bwMode="auto">
                <a:xfrm>
                  <a:off x="1233" y="1999"/>
                  <a:ext cx="30" cy="10"/>
                </a:xfrm>
                <a:custGeom>
                  <a:avLst/>
                  <a:gdLst>
                    <a:gd name="T0" fmla="*/ 30 w 30"/>
                    <a:gd name="T1" fmla="*/ 1 h 10"/>
                    <a:gd name="T2" fmla="*/ 29 w 30"/>
                    <a:gd name="T3" fmla="*/ 1 h 10"/>
                    <a:gd name="T4" fmla="*/ 28 w 30"/>
                    <a:gd name="T5" fmla="*/ 1 h 10"/>
                    <a:gd name="T6" fmla="*/ 27 w 30"/>
                    <a:gd name="T7" fmla="*/ 1 h 10"/>
                    <a:gd name="T8" fmla="*/ 25 w 30"/>
                    <a:gd name="T9" fmla="*/ 1 h 10"/>
                    <a:gd name="T10" fmla="*/ 24 w 30"/>
                    <a:gd name="T11" fmla="*/ 1 h 10"/>
                    <a:gd name="T12" fmla="*/ 23 w 30"/>
                    <a:gd name="T13" fmla="*/ 1 h 10"/>
                    <a:gd name="T14" fmla="*/ 21 w 30"/>
                    <a:gd name="T15" fmla="*/ 1 h 10"/>
                    <a:gd name="T16" fmla="*/ 20 w 30"/>
                    <a:gd name="T17" fmla="*/ 0 h 10"/>
                    <a:gd name="T18" fmla="*/ 19 w 30"/>
                    <a:gd name="T19" fmla="*/ 0 h 10"/>
                    <a:gd name="T20" fmla="*/ 18 w 30"/>
                    <a:gd name="T21" fmla="*/ 0 h 10"/>
                    <a:gd name="T22" fmla="*/ 17 w 30"/>
                    <a:gd name="T23" fmla="*/ 0 h 10"/>
                    <a:gd name="T24" fmla="*/ 17 w 30"/>
                    <a:gd name="T25" fmla="*/ 1 h 10"/>
                    <a:gd name="T26" fmla="*/ 17 w 30"/>
                    <a:gd name="T27" fmla="*/ 1 h 10"/>
                    <a:gd name="T28" fmla="*/ 16 w 30"/>
                    <a:gd name="T29" fmla="*/ 1 h 10"/>
                    <a:gd name="T30" fmla="*/ 16 w 30"/>
                    <a:gd name="T31" fmla="*/ 2 h 10"/>
                    <a:gd name="T32" fmla="*/ 15 w 30"/>
                    <a:gd name="T33" fmla="*/ 2 h 10"/>
                    <a:gd name="T34" fmla="*/ 15 w 30"/>
                    <a:gd name="T35" fmla="*/ 2 h 10"/>
                    <a:gd name="T36" fmla="*/ 15 w 30"/>
                    <a:gd name="T37" fmla="*/ 3 h 10"/>
                    <a:gd name="T38" fmla="*/ 14 w 30"/>
                    <a:gd name="T39" fmla="*/ 3 h 10"/>
                    <a:gd name="T40" fmla="*/ 14 w 30"/>
                    <a:gd name="T41" fmla="*/ 3 h 10"/>
                    <a:gd name="T42" fmla="*/ 12 w 30"/>
                    <a:gd name="T43" fmla="*/ 4 h 10"/>
                    <a:gd name="T44" fmla="*/ 11 w 30"/>
                    <a:gd name="T45" fmla="*/ 4 h 10"/>
                    <a:gd name="T46" fmla="*/ 10 w 30"/>
                    <a:gd name="T47" fmla="*/ 5 h 10"/>
                    <a:gd name="T48" fmla="*/ 9 w 30"/>
                    <a:gd name="T49" fmla="*/ 6 h 10"/>
                    <a:gd name="T50" fmla="*/ 7 w 30"/>
                    <a:gd name="T51" fmla="*/ 7 h 10"/>
                    <a:gd name="T52" fmla="*/ 6 w 30"/>
                    <a:gd name="T53" fmla="*/ 7 h 10"/>
                    <a:gd name="T54" fmla="*/ 4 w 30"/>
                    <a:gd name="T55" fmla="*/ 8 h 10"/>
                    <a:gd name="T56" fmla="*/ 3 w 30"/>
                    <a:gd name="T57" fmla="*/ 9 h 10"/>
                    <a:gd name="T58" fmla="*/ 1 w 30"/>
                    <a:gd name="T59" fmla="*/ 9 h 10"/>
                    <a:gd name="T60" fmla="*/ 0 w 30"/>
                    <a:gd name="T61" fmla="*/ 10 h 10"/>
                    <a:gd name="T62" fmla="*/ 1 w 30"/>
                    <a:gd name="T63" fmla="*/ 10 h 10"/>
                    <a:gd name="T64" fmla="*/ 2 w 30"/>
                    <a:gd name="T65" fmla="*/ 10 h 10"/>
                    <a:gd name="T66" fmla="*/ 4 w 30"/>
                    <a:gd name="T67" fmla="*/ 10 h 10"/>
                    <a:gd name="T68" fmla="*/ 5 w 30"/>
                    <a:gd name="T69" fmla="*/ 10 h 10"/>
                    <a:gd name="T70" fmla="*/ 6 w 30"/>
                    <a:gd name="T71" fmla="*/ 10 h 10"/>
                    <a:gd name="T72" fmla="*/ 7 w 30"/>
                    <a:gd name="T73" fmla="*/ 10 h 10"/>
                    <a:gd name="T74" fmla="*/ 9 w 30"/>
                    <a:gd name="T75" fmla="*/ 10 h 10"/>
                    <a:gd name="T76" fmla="*/ 10 w 30"/>
                    <a:gd name="T77" fmla="*/ 10 h 10"/>
                    <a:gd name="T78" fmla="*/ 11 w 30"/>
                    <a:gd name="T79" fmla="*/ 10 h 10"/>
                    <a:gd name="T80" fmla="*/ 13 w 30"/>
                    <a:gd name="T81" fmla="*/ 10 h 10"/>
                    <a:gd name="T82" fmla="*/ 14 w 30"/>
                    <a:gd name="T83" fmla="*/ 10 h 10"/>
                    <a:gd name="T84" fmla="*/ 15 w 30"/>
                    <a:gd name="T85" fmla="*/ 10 h 10"/>
                    <a:gd name="T86" fmla="*/ 16 w 30"/>
                    <a:gd name="T87" fmla="*/ 10 h 10"/>
                    <a:gd name="T88" fmla="*/ 17 w 30"/>
                    <a:gd name="T89" fmla="*/ 9 h 10"/>
                    <a:gd name="T90" fmla="*/ 18 w 30"/>
                    <a:gd name="T91" fmla="*/ 9 h 10"/>
                    <a:gd name="T92" fmla="*/ 19 w 30"/>
                    <a:gd name="T93" fmla="*/ 9 h 10"/>
                    <a:gd name="T94" fmla="*/ 21 w 30"/>
                    <a:gd name="T95" fmla="*/ 8 h 10"/>
                    <a:gd name="T96" fmla="*/ 22 w 30"/>
                    <a:gd name="T97" fmla="*/ 7 h 10"/>
                    <a:gd name="T98" fmla="*/ 23 w 30"/>
                    <a:gd name="T99" fmla="*/ 6 h 10"/>
                    <a:gd name="T100" fmla="*/ 24 w 30"/>
                    <a:gd name="T101" fmla="*/ 6 h 10"/>
                    <a:gd name="T102" fmla="*/ 24 w 30"/>
                    <a:gd name="T103" fmla="*/ 5 h 10"/>
                    <a:gd name="T104" fmla="*/ 25 w 30"/>
                    <a:gd name="T105" fmla="*/ 5 h 10"/>
                    <a:gd name="T106" fmla="*/ 26 w 30"/>
                    <a:gd name="T107" fmla="*/ 5 h 10"/>
                    <a:gd name="T108" fmla="*/ 26 w 30"/>
                    <a:gd name="T109" fmla="*/ 4 h 10"/>
                    <a:gd name="T110" fmla="*/ 27 w 30"/>
                    <a:gd name="T111" fmla="*/ 3 h 10"/>
                    <a:gd name="T112" fmla="*/ 28 w 30"/>
                    <a:gd name="T113" fmla="*/ 3 h 10"/>
                    <a:gd name="T114" fmla="*/ 29 w 30"/>
                    <a:gd name="T115" fmla="*/ 2 h 10"/>
                    <a:gd name="T116" fmla="*/ 30 w 30"/>
                    <a:gd name="T117" fmla="*/ 1 h 10"/>
                    <a:gd name="T118" fmla="*/ 30 w 30"/>
                    <a:gd name="T119" fmla="*/ 1 h 10"/>
                    <a:gd name="T120" fmla="*/ 30 w 30"/>
                    <a:gd name="T121" fmla="*/ 1 h 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
                    <a:gd name="T184" fmla="*/ 0 h 10"/>
                    <a:gd name="T185" fmla="*/ 30 w 30"/>
                    <a:gd name="T186" fmla="*/ 10 h 1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 h="10">
                      <a:moveTo>
                        <a:pt x="30" y="1"/>
                      </a:moveTo>
                      <a:lnTo>
                        <a:pt x="29" y="1"/>
                      </a:lnTo>
                      <a:lnTo>
                        <a:pt x="28" y="1"/>
                      </a:lnTo>
                      <a:lnTo>
                        <a:pt x="27" y="1"/>
                      </a:lnTo>
                      <a:lnTo>
                        <a:pt x="25" y="1"/>
                      </a:lnTo>
                      <a:lnTo>
                        <a:pt x="24" y="1"/>
                      </a:lnTo>
                      <a:lnTo>
                        <a:pt x="23" y="1"/>
                      </a:lnTo>
                      <a:lnTo>
                        <a:pt x="21" y="1"/>
                      </a:lnTo>
                      <a:lnTo>
                        <a:pt x="20" y="0"/>
                      </a:lnTo>
                      <a:lnTo>
                        <a:pt x="19" y="0"/>
                      </a:lnTo>
                      <a:lnTo>
                        <a:pt x="18" y="0"/>
                      </a:lnTo>
                      <a:lnTo>
                        <a:pt x="17" y="0"/>
                      </a:lnTo>
                      <a:lnTo>
                        <a:pt x="17" y="1"/>
                      </a:lnTo>
                      <a:lnTo>
                        <a:pt x="16" y="1"/>
                      </a:lnTo>
                      <a:lnTo>
                        <a:pt x="16" y="2"/>
                      </a:lnTo>
                      <a:lnTo>
                        <a:pt x="15" y="2"/>
                      </a:lnTo>
                      <a:lnTo>
                        <a:pt x="15" y="3"/>
                      </a:lnTo>
                      <a:lnTo>
                        <a:pt x="14" y="3"/>
                      </a:lnTo>
                      <a:lnTo>
                        <a:pt x="12" y="4"/>
                      </a:lnTo>
                      <a:lnTo>
                        <a:pt x="11" y="4"/>
                      </a:lnTo>
                      <a:lnTo>
                        <a:pt x="10" y="5"/>
                      </a:lnTo>
                      <a:lnTo>
                        <a:pt x="9" y="6"/>
                      </a:lnTo>
                      <a:lnTo>
                        <a:pt x="7" y="7"/>
                      </a:lnTo>
                      <a:lnTo>
                        <a:pt x="6" y="7"/>
                      </a:lnTo>
                      <a:lnTo>
                        <a:pt x="4" y="8"/>
                      </a:lnTo>
                      <a:lnTo>
                        <a:pt x="3" y="9"/>
                      </a:lnTo>
                      <a:lnTo>
                        <a:pt x="1" y="9"/>
                      </a:lnTo>
                      <a:lnTo>
                        <a:pt x="0" y="10"/>
                      </a:lnTo>
                      <a:lnTo>
                        <a:pt x="1" y="10"/>
                      </a:lnTo>
                      <a:lnTo>
                        <a:pt x="2" y="10"/>
                      </a:lnTo>
                      <a:lnTo>
                        <a:pt x="4" y="10"/>
                      </a:lnTo>
                      <a:lnTo>
                        <a:pt x="5" y="10"/>
                      </a:lnTo>
                      <a:lnTo>
                        <a:pt x="6" y="10"/>
                      </a:lnTo>
                      <a:lnTo>
                        <a:pt x="7" y="10"/>
                      </a:lnTo>
                      <a:lnTo>
                        <a:pt x="9" y="10"/>
                      </a:lnTo>
                      <a:lnTo>
                        <a:pt x="10" y="10"/>
                      </a:lnTo>
                      <a:lnTo>
                        <a:pt x="11" y="10"/>
                      </a:lnTo>
                      <a:lnTo>
                        <a:pt x="13" y="10"/>
                      </a:lnTo>
                      <a:lnTo>
                        <a:pt x="14" y="10"/>
                      </a:lnTo>
                      <a:lnTo>
                        <a:pt x="15" y="10"/>
                      </a:lnTo>
                      <a:lnTo>
                        <a:pt x="16" y="10"/>
                      </a:lnTo>
                      <a:lnTo>
                        <a:pt x="17" y="9"/>
                      </a:lnTo>
                      <a:lnTo>
                        <a:pt x="18" y="9"/>
                      </a:lnTo>
                      <a:lnTo>
                        <a:pt x="19" y="9"/>
                      </a:lnTo>
                      <a:lnTo>
                        <a:pt x="21" y="8"/>
                      </a:lnTo>
                      <a:lnTo>
                        <a:pt x="22" y="7"/>
                      </a:lnTo>
                      <a:lnTo>
                        <a:pt x="23" y="6"/>
                      </a:lnTo>
                      <a:lnTo>
                        <a:pt x="24" y="6"/>
                      </a:lnTo>
                      <a:lnTo>
                        <a:pt x="24" y="5"/>
                      </a:lnTo>
                      <a:lnTo>
                        <a:pt x="25" y="5"/>
                      </a:lnTo>
                      <a:lnTo>
                        <a:pt x="26" y="5"/>
                      </a:lnTo>
                      <a:lnTo>
                        <a:pt x="26" y="4"/>
                      </a:lnTo>
                      <a:lnTo>
                        <a:pt x="27" y="3"/>
                      </a:lnTo>
                      <a:lnTo>
                        <a:pt x="28" y="3"/>
                      </a:lnTo>
                      <a:lnTo>
                        <a:pt x="29" y="2"/>
                      </a:lnTo>
                      <a:lnTo>
                        <a:pt x="30" y="1"/>
                      </a:lnTo>
                      <a:close/>
                    </a:path>
                  </a:pathLst>
                </a:custGeom>
                <a:solidFill>
                  <a:srgbClr val="FFFFFF"/>
                </a:solidFill>
                <a:ln w="0">
                  <a:solidFill>
                    <a:srgbClr val="FFFFFF"/>
                  </a:solidFill>
                  <a:prstDash val="solid"/>
                  <a:round/>
                  <a:headEnd/>
                  <a:tailEnd/>
                </a:ln>
              </p:spPr>
              <p:txBody>
                <a:bodyPr/>
                <a:lstStyle/>
                <a:p>
                  <a:endParaRPr lang="fr-FR"/>
                </a:p>
              </p:txBody>
            </p:sp>
            <p:sp>
              <p:nvSpPr>
                <p:cNvPr id="5285" name="Freeform 163"/>
                <p:cNvSpPr>
                  <a:spLocks/>
                </p:cNvSpPr>
                <p:nvPr/>
              </p:nvSpPr>
              <p:spPr bwMode="auto">
                <a:xfrm>
                  <a:off x="1242" y="1998"/>
                  <a:ext cx="15" cy="12"/>
                </a:xfrm>
                <a:custGeom>
                  <a:avLst/>
                  <a:gdLst>
                    <a:gd name="T0" fmla="*/ 15 w 15"/>
                    <a:gd name="T1" fmla="*/ 0 h 12"/>
                    <a:gd name="T2" fmla="*/ 15 w 15"/>
                    <a:gd name="T3" fmla="*/ 1 h 12"/>
                    <a:gd name="T4" fmla="*/ 15 w 15"/>
                    <a:gd name="T5" fmla="*/ 2 h 12"/>
                    <a:gd name="T6" fmla="*/ 15 w 15"/>
                    <a:gd name="T7" fmla="*/ 2 h 12"/>
                    <a:gd name="T8" fmla="*/ 15 w 15"/>
                    <a:gd name="T9" fmla="*/ 3 h 12"/>
                    <a:gd name="T10" fmla="*/ 15 w 15"/>
                    <a:gd name="T11" fmla="*/ 4 h 12"/>
                    <a:gd name="T12" fmla="*/ 15 w 15"/>
                    <a:gd name="T13" fmla="*/ 5 h 12"/>
                    <a:gd name="T14" fmla="*/ 15 w 15"/>
                    <a:gd name="T15" fmla="*/ 6 h 12"/>
                    <a:gd name="T16" fmla="*/ 15 w 15"/>
                    <a:gd name="T17" fmla="*/ 6 h 12"/>
                    <a:gd name="T18" fmla="*/ 14 w 15"/>
                    <a:gd name="T19" fmla="*/ 7 h 12"/>
                    <a:gd name="T20" fmla="*/ 14 w 15"/>
                    <a:gd name="T21" fmla="*/ 8 h 12"/>
                    <a:gd name="T22" fmla="*/ 13 w 15"/>
                    <a:gd name="T23" fmla="*/ 9 h 12"/>
                    <a:gd name="T24" fmla="*/ 12 w 15"/>
                    <a:gd name="T25" fmla="*/ 10 h 12"/>
                    <a:gd name="T26" fmla="*/ 10 w 15"/>
                    <a:gd name="T27" fmla="*/ 11 h 12"/>
                    <a:gd name="T28" fmla="*/ 9 w 15"/>
                    <a:gd name="T29" fmla="*/ 12 h 12"/>
                    <a:gd name="T30" fmla="*/ 8 w 15"/>
                    <a:gd name="T31" fmla="*/ 12 h 12"/>
                    <a:gd name="T32" fmla="*/ 7 w 15"/>
                    <a:gd name="T33" fmla="*/ 12 h 12"/>
                    <a:gd name="T34" fmla="*/ 6 w 15"/>
                    <a:gd name="T35" fmla="*/ 12 h 12"/>
                    <a:gd name="T36" fmla="*/ 5 w 15"/>
                    <a:gd name="T37" fmla="*/ 12 h 12"/>
                    <a:gd name="T38" fmla="*/ 4 w 15"/>
                    <a:gd name="T39" fmla="*/ 12 h 12"/>
                    <a:gd name="T40" fmla="*/ 2 w 15"/>
                    <a:gd name="T41" fmla="*/ 11 h 12"/>
                    <a:gd name="T42" fmla="*/ 2 w 15"/>
                    <a:gd name="T43" fmla="*/ 11 h 12"/>
                    <a:gd name="T44" fmla="*/ 2 w 15"/>
                    <a:gd name="T45" fmla="*/ 10 h 12"/>
                    <a:gd name="T46" fmla="*/ 1 w 15"/>
                    <a:gd name="T47" fmla="*/ 10 h 12"/>
                    <a:gd name="T48" fmla="*/ 1 w 15"/>
                    <a:gd name="T49" fmla="*/ 9 h 12"/>
                    <a:gd name="T50" fmla="*/ 1 w 15"/>
                    <a:gd name="T51" fmla="*/ 8 h 12"/>
                    <a:gd name="T52" fmla="*/ 1 w 15"/>
                    <a:gd name="T53" fmla="*/ 8 h 12"/>
                    <a:gd name="T54" fmla="*/ 0 w 15"/>
                    <a:gd name="T55" fmla="*/ 7 h 12"/>
                    <a:gd name="T56" fmla="*/ 0 w 15"/>
                    <a:gd name="T57" fmla="*/ 6 h 12"/>
                    <a:gd name="T58" fmla="*/ 0 w 15"/>
                    <a:gd name="T59" fmla="*/ 5 h 12"/>
                    <a:gd name="T60" fmla="*/ 0 w 15"/>
                    <a:gd name="T61" fmla="*/ 5 h 12"/>
                    <a:gd name="T62" fmla="*/ 1 w 15"/>
                    <a:gd name="T63" fmla="*/ 3 h 12"/>
                    <a:gd name="T64" fmla="*/ 3 w 15"/>
                    <a:gd name="T65" fmla="*/ 2 h 12"/>
                    <a:gd name="T66" fmla="*/ 4 w 15"/>
                    <a:gd name="T67" fmla="*/ 1 h 12"/>
                    <a:gd name="T68" fmla="*/ 6 w 15"/>
                    <a:gd name="T69" fmla="*/ 1 h 12"/>
                    <a:gd name="T70" fmla="*/ 7 w 15"/>
                    <a:gd name="T71" fmla="*/ 0 h 12"/>
                    <a:gd name="T72" fmla="*/ 9 w 15"/>
                    <a:gd name="T73" fmla="*/ 0 h 12"/>
                    <a:gd name="T74" fmla="*/ 11 w 15"/>
                    <a:gd name="T75" fmla="*/ 0 h 12"/>
                    <a:gd name="T76" fmla="*/ 12 w 15"/>
                    <a:gd name="T77" fmla="*/ 0 h 12"/>
                    <a:gd name="T78" fmla="*/ 14 w 15"/>
                    <a:gd name="T79" fmla="*/ 0 h 12"/>
                    <a:gd name="T80" fmla="*/ 15 w 15"/>
                    <a:gd name="T81" fmla="*/ 0 h 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
                    <a:gd name="T124" fmla="*/ 0 h 12"/>
                    <a:gd name="T125" fmla="*/ 15 w 15"/>
                    <a:gd name="T126" fmla="*/ 12 h 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 h="12">
                      <a:moveTo>
                        <a:pt x="15" y="0"/>
                      </a:moveTo>
                      <a:lnTo>
                        <a:pt x="15" y="1"/>
                      </a:lnTo>
                      <a:lnTo>
                        <a:pt x="15" y="2"/>
                      </a:lnTo>
                      <a:lnTo>
                        <a:pt x="15" y="3"/>
                      </a:lnTo>
                      <a:lnTo>
                        <a:pt x="15" y="4"/>
                      </a:lnTo>
                      <a:lnTo>
                        <a:pt x="15" y="5"/>
                      </a:lnTo>
                      <a:lnTo>
                        <a:pt x="15" y="6"/>
                      </a:lnTo>
                      <a:lnTo>
                        <a:pt x="14" y="7"/>
                      </a:lnTo>
                      <a:lnTo>
                        <a:pt x="14" y="8"/>
                      </a:lnTo>
                      <a:lnTo>
                        <a:pt x="13" y="9"/>
                      </a:lnTo>
                      <a:lnTo>
                        <a:pt x="12" y="10"/>
                      </a:lnTo>
                      <a:lnTo>
                        <a:pt x="10" y="11"/>
                      </a:lnTo>
                      <a:lnTo>
                        <a:pt x="9" y="12"/>
                      </a:lnTo>
                      <a:lnTo>
                        <a:pt x="8" y="12"/>
                      </a:lnTo>
                      <a:lnTo>
                        <a:pt x="7" y="12"/>
                      </a:lnTo>
                      <a:lnTo>
                        <a:pt x="6" y="12"/>
                      </a:lnTo>
                      <a:lnTo>
                        <a:pt x="5" y="12"/>
                      </a:lnTo>
                      <a:lnTo>
                        <a:pt x="4" y="12"/>
                      </a:lnTo>
                      <a:lnTo>
                        <a:pt x="2" y="11"/>
                      </a:lnTo>
                      <a:lnTo>
                        <a:pt x="2" y="10"/>
                      </a:lnTo>
                      <a:lnTo>
                        <a:pt x="1" y="10"/>
                      </a:lnTo>
                      <a:lnTo>
                        <a:pt x="1" y="9"/>
                      </a:lnTo>
                      <a:lnTo>
                        <a:pt x="1" y="8"/>
                      </a:lnTo>
                      <a:lnTo>
                        <a:pt x="0" y="7"/>
                      </a:lnTo>
                      <a:lnTo>
                        <a:pt x="0" y="6"/>
                      </a:lnTo>
                      <a:lnTo>
                        <a:pt x="0" y="5"/>
                      </a:lnTo>
                      <a:lnTo>
                        <a:pt x="1" y="3"/>
                      </a:lnTo>
                      <a:lnTo>
                        <a:pt x="3" y="2"/>
                      </a:lnTo>
                      <a:lnTo>
                        <a:pt x="4" y="1"/>
                      </a:lnTo>
                      <a:lnTo>
                        <a:pt x="6" y="1"/>
                      </a:lnTo>
                      <a:lnTo>
                        <a:pt x="7" y="0"/>
                      </a:lnTo>
                      <a:lnTo>
                        <a:pt x="9" y="0"/>
                      </a:lnTo>
                      <a:lnTo>
                        <a:pt x="11" y="0"/>
                      </a:lnTo>
                      <a:lnTo>
                        <a:pt x="12" y="0"/>
                      </a:lnTo>
                      <a:lnTo>
                        <a:pt x="14" y="0"/>
                      </a:lnTo>
                      <a:lnTo>
                        <a:pt x="15" y="0"/>
                      </a:lnTo>
                      <a:close/>
                    </a:path>
                  </a:pathLst>
                </a:custGeom>
                <a:solidFill>
                  <a:srgbClr val="008000"/>
                </a:solidFill>
                <a:ln w="0">
                  <a:solidFill>
                    <a:srgbClr val="008000"/>
                  </a:solidFill>
                  <a:prstDash val="solid"/>
                  <a:round/>
                  <a:headEnd/>
                  <a:tailEnd/>
                </a:ln>
              </p:spPr>
              <p:txBody>
                <a:bodyPr/>
                <a:lstStyle/>
                <a:p>
                  <a:endParaRPr lang="fr-FR"/>
                </a:p>
              </p:txBody>
            </p:sp>
            <p:sp>
              <p:nvSpPr>
                <p:cNvPr id="5286" name="Freeform 164"/>
                <p:cNvSpPr>
                  <a:spLocks/>
                </p:cNvSpPr>
                <p:nvPr/>
              </p:nvSpPr>
              <p:spPr bwMode="auto">
                <a:xfrm>
                  <a:off x="1243" y="1998"/>
                  <a:ext cx="14" cy="12"/>
                </a:xfrm>
                <a:custGeom>
                  <a:avLst/>
                  <a:gdLst>
                    <a:gd name="T0" fmla="*/ 14 w 14"/>
                    <a:gd name="T1" fmla="*/ 0 h 12"/>
                    <a:gd name="T2" fmla="*/ 14 w 14"/>
                    <a:gd name="T3" fmla="*/ 1 h 12"/>
                    <a:gd name="T4" fmla="*/ 14 w 14"/>
                    <a:gd name="T5" fmla="*/ 2 h 12"/>
                    <a:gd name="T6" fmla="*/ 14 w 14"/>
                    <a:gd name="T7" fmla="*/ 2 h 12"/>
                    <a:gd name="T8" fmla="*/ 14 w 14"/>
                    <a:gd name="T9" fmla="*/ 3 h 12"/>
                    <a:gd name="T10" fmla="*/ 14 w 14"/>
                    <a:gd name="T11" fmla="*/ 4 h 12"/>
                    <a:gd name="T12" fmla="*/ 14 w 14"/>
                    <a:gd name="T13" fmla="*/ 5 h 12"/>
                    <a:gd name="T14" fmla="*/ 13 w 14"/>
                    <a:gd name="T15" fmla="*/ 5 h 12"/>
                    <a:gd name="T16" fmla="*/ 13 w 14"/>
                    <a:gd name="T17" fmla="*/ 6 h 12"/>
                    <a:gd name="T18" fmla="*/ 13 w 14"/>
                    <a:gd name="T19" fmla="*/ 7 h 12"/>
                    <a:gd name="T20" fmla="*/ 12 w 14"/>
                    <a:gd name="T21" fmla="*/ 8 h 12"/>
                    <a:gd name="T22" fmla="*/ 11 w 14"/>
                    <a:gd name="T23" fmla="*/ 9 h 12"/>
                    <a:gd name="T24" fmla="*/ 10 w 14"/>
                    <a:gd name="T25" fmla="*/ 10 h 12"/>
                    <a:gd name="T26" fmla="*/ 9 w 14"/>
                    <a:gd name="T27" fmla="*/ 11 h 12"/>
                    <a:gd name="T28" fmla="*/ 8 w 14"/>
                    <a:gd name="T29" fmla="*/ 11 h 12"/>
                    <a:gd name="T30" fmla="*/ 7 w 14"/>
                    <a:gd name="T31" fmla="*/ 12 h 12"/>
                    <a:gd name="T32" fmla="*/ 6 w 14"/>
                    <a:gd name="T33" fmla="*/ 12 h 12"/>
                    <a:gd name="T34" fmla="*/ 5 w 14"/>
                    <a:gd name="T35" fmla="*/ 12 h 12"/>
                    <a:gd name="T36" fmla="*/ 4 w 14"/>
                    <a:gd name="T37" fmla="*/ 12 h 12"/>
                    <a:gd name="T38" fmla="*/ 3 w 14"/>
                    <a:gd name="T39" fmla="*/ 11 h 12"/>
                    <a:gd name="T40" fmla="*/ 2 w 14"/>
                    <a:gd name="T41" fmla="*/ 11 h 12"/>
                    <a:gd name="T42" fmla="*/ 1 w 14"/>
                    <a:gd name="T43" fmla="*/ 10 h 12"/>
                    <a:gd name="T44" fmla="*/ 1 w 14"/>
                    <a:gd name="T45" fmla="*/ 10 h 12"/>
                    <a:gd name="T46" fmla="*/ 1 w 14"/>
                    <a:gd name="T47" fmla="*/ 9 h 12"/>
                    <a:gd name="T48" fmla="*/ 0 w 14"/>
                    <a:gd name="T49" fmla="*/ 9 h 12"/>
                    <a:gd name="T50" fmla="*/ 0 w 14"/>
                    <a:gd name="T51" fmla="*/ 8 h 12"/>
                    <a:gd name="T52" fmla="*/ 0 w 14"/>
                    <a:gd name="T53" fmla="*/ 7 h 12"/>
                    <a:gd name="T54" fmla="*/ 0 w 14"/>
                    <a:gd name="T55" fmla="*/ 7 h 12"/>
                    <a:gd name="T56" fmla="*/ 0 w 14"/>
                    <a:gd name="T57" fmla="*/ 6 h 12"/>
                    <a:gd name="T58" fmla="*/ 0 w 14"/>
                    <a:gd name="T59" fmla="*/ 5 h 12"/>
                    <a:gd name="T60" fmla="*/ 0 w 14"/>
                    <a:gd name="T61" fmla="*/ 5 h 12"/>
                    <a:gd name="T62" fmla="*/ 1 w 14"/>
                    <a:gd name="T63" fmla="*/ 3 h 12"/>
                    <a:gd name="T64" fmla="*/ 2 w 14"/>
                    <a:gd name="T65" fmla="*/ 3 h 12"/>
                    <a:gd name="T66" fmla="*/ 4 w 14"/>
                    <a:gd name="T67" fmla="*/ 2 h 12"/>
                    <a:gd name="T68" fmla="*/ 5 w 14"/>
                    <a:gd name="T69" fmla="*/ 1 h 12"/>
                    <a:gd name="T70" fmla="*/ 6 w 14"/>
                    <a:gd name="T71" fmla="*/ 1 h 12"/>
                    <a:gd name="T72" fmla="*/ 8 w 14"/>
                    <a:gd name="T73" fmla="*/ 0 h 12"/>
                    <a:gd name="T74" fmla="*/ 9 w 14"/>
                    <a:gd name="T75" fmla="*/ 0 h 12"/>
                    <a:gd name="T76" fmla="*/ 11 w 14"/>
                    <a:gd name="T77" fmla="*/ 0 h 12"/>
                    <a:gd name="T78" fmla="*/ 12 w 14"/>
                    <a:gd name="T79" fmla="*/ 0 h 12"/>
                    <a:gd name="T80" fmla="*/ 14 w 14"/>
                    <a:gd name="T81" fmla="*/ 0 h 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
                    <a:gd name="T124" fmla="*/ 0 h 12"/>
                    <a:gd name="T125" fmla="*/ 14 w 14"/>
                    <a:gd name="T126" fmla="*/ 12 h 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 h="12">
                      <a:moveTo>
                        <a:pt x="14" y="0"/>
                      </a:moveTo>
                      <a:lnTo>
                        <a:pt x="14" y="1"/>
                      </a:lnTo>
                      <a:lnTo>
                        <a:pt x="14" y="2"/>
                      </a:lnTo>
                      <a:lnTo>
                        <a:pt x="14" y="3"/>
                      </a:lnTo>
                      <a:lnTo>
                        <a:pt x="14" y="4"/>
                      </a:lnTo>
                      <a:lnTo>
                        <a:pt x="14" y="5"/>
                      </a:lnTo>
                      <a:lnTo>
                        <a:pt x="13" y="5"/>
                      </a:lnTo>
                      <a:lnTo>
                        <a:pt x="13" y="6"/>
                      </a:lnTo>
                      <a:lnTo>
                        <a:pt x="13" y="7"/>
                      </a:lnTo>
                      <a:lnTo>
                        <a:pt x="12" y="8"/>
                      </a:lnTo>
                      <a:lnTo>
                        <a:pt x="11" y="9"/>
                      </a:lnTo>
                      <a:lnTo>
                        <a:pt x="10" y="10"/>
                      </a:lnTo>
                      <a:lnTo>
                        <a:pt x="9" y="11"/>
                      </a:lnTo>
                      <a:lnTo>
                        <a:pt x="8" y="11"/>
                      </a:lnTo>
                      <a:lnTo>
                        <a:pt x="7" y="12"/>
                      </a:lnTo>
                      <a:lnTo>
                        <a:pt x="6" y="12"/>
                      </a:lnTo>
                      <a:lnTo>
                        <a:pt x="5" y="12"/>
                      </a:lnTo>
                      <a:lnTo>
                        <a:pt x="4" y="12"/>
                      </a:lnTo>
                      <a:lnTo>
                        <a:pt x="3" y="11"/>
                      </a:lnTo>
                      <a:lnTo>
                        <a:pt x="2" y="11"/>
                      </a:lnTo>
                      <a:lnTo>
                        <a:pt x="1" y="10"/>
                      </a:lnTo>
                      <a:lnTo>
                        <a:pt x="1" y="9"/>
                      </a:lnTo>
                      <a:lnTo>
                        <a:pt x="0" y="9"/>
                      </a:lnTo>
                      <a:lnTo>
                        <a:pt x="0" y="8"/>
                      </a:lnTo>
                      <a:lnTo>
                        <a:pt x="0" y="7"/>
                      </a:lnTo>
                      <a:lnTo>
                        <a:pt x="0" y="6"/>
                      </a:lnTo>
                      <a:lnTo>
                        <a:pt x="0" y="5"/>
                      </a:lnTo>
                      <a:lnTo>
                        <a:pt x="1" y="3"/>
                      </a:lnTo>
                      <a:lnTo>
                        <a:pt x="2" y="3"/>
                      </a:lnTo>
                      <a:lnTo>
                        <a:pt x="4" y="2"/>
                      </a:lnTo>
                      <a:lnTo>
                        <a:pt x="5" y="1"/>
                      </a:lnTo>
                      <a:lnTo>
                        <a:pt x="6" y="1"/>
                      </a:lnTo>
                      <a:lnTo>
                        <a:pt x="8" y="0"/>
                      </a:lnTo>
                      <a:lnTo>
                        <a:pt x="9" y="0"/>
                      </a:lnTo>
                      <a:lnTo>
                        <a:pt x="11" y="0"/>
                      </a:lnTo>
                      <a:lnTo>
                        <a:pt x="12" y="0"/>
                      </a:lnTo>
                      <a:lnTo>
                        <a:pt x="14" y="0"/>
                      </a:lnTo>
                      <a:close/>
                    </a:path>
                  </a:pathLst>
                </a:custGeom>
                <a:solidFill>
                  <a:srgbClr val="008000"/>
                </a:solidFill>
                <a:ln w="0">
                  <a:solidFill>
                    <a:srgbClr val="008000"/>
                  </a:solidFill>
                  <a:prstDash val="solid"/>
                  <a:round/>
                  <a:headEnd/>
                  <a:tailEnd/>
                </a:ln>
              </p:spPr>
              <p:txBody>
                <a:bodyPr/>
                <a:lstStyle/>
                <a:p>
                  <a:endParaRPr lang="fr-FR"/>
                </a:p>
              </p:txBody>
            </p:sp>
            <p:sp>
              <p:nvSpPr>
                <p:cNvPr id="5287" name="Freeform 165"/>
                <p:cNvSpPr>
                  <a:spLocks/>
                </p:cNvSpPr>
                <p:nvPr/>
              </p:nvSpPr>
              <p:spPr bwMode="auto">
                <a:xfrm>
                  <a:off x="1243" y="1998"/>
                  <a:ext cx="13" cy="11"/>
                </a:xfrm>
                <a:custGeom>
                  <a:avLst/>
                  <a:gdLst>
                    <a:gd name="T0" fmla="*/ 13 w 13"/>
                    <a:gd name="T1" fmla="*/ 0 h 11"/>
                    <a:gd name="T2" fmla="*/ 13 w 13"/>
                    <a:gd name="T3" fmla="*/ 1 h 11"/>
                    <a:gd name="T4" fmla="*/ 13 w 13"/>
                    <a:gd name="T5" fmla="*/ 2 h 11"/>
                    <a:gd name="T6" fmla="*/ 13 w 13"/>
                    <a:gd name="T7" fmla="*/ 2 h 11"/>
                    <a:gd name="T8" fmla="*/ 13 w 13"/>
                    <a:gd name="T9" fmla="*/ 3 h 11"/>
                    <a:gd name="T10" fmla="*/ 13 w 13"/>
                    <a:gd name="T11" fmla="*/ 4 h 11"/>
                    <a:gd name="T12" fmla="*/ 13 w 13"/>
                    <a:gd name="T13" fmla="*/ 4 h 11"/>
                    <a:gd name="T14" fmla="*/ 13 w 13"/>
                    <a:gd name="T15" fmla="*/ 5 h 11"/>
                    <a:gd name="T16" fmla="*/ 13 w 13"/>
                    <a:gd name="T17" fmla="*/ 6 h 11"/>
                    <a:gd name="T18" fmla="*/ 13 w 13"/>
                    <a:gd name="T19" fmla="*/ 7 h 11"/>
                    <a:gd name="T20" fmla="*/ 12 w 13"/>
                    <a:gd name="T21" fmla="*/ 8 h 11"/>
                    <a:gd name="T22" fmla="*/ 11 w 13"/>
                    <a:gd name="T23" fmla="*/ 8 h 11"/>
                    <a:gd name="T24" fmla="*/ 10 w 13"/>
                    <a:gd name="T25" fmla="*/ 9 h 11"/>
                    <a:gd name="T26" fmla="*/ 9 w 13"/>
                    <a:gd name="T27" fmla="*/ 10 h 11"/>
                    <a:gd name="T28" fmla="*/ 8 w 13"/>
                    <a:gd name="T29" fmla="*/ 11 h 11"/>
                    <a:gd name="T30" fmla="*/ 7 w 13"/>
                    <a:gd name="T31" fmla="*/ 11 h 11"/>
                    <a:gd name="T32" fmla="*/ 6 w 13"/>
                    <a:gd name="T33" fmla="*/ 11 h 11"/>
                    <a:gd name="T34" fmla="*/ 5 w 13"/>
                    <a:gd name="T35" fmla="*/ 11 h 11"/>
                    <a:gd name="T36" fmla="*/ 4 w 13"/>
                    <a:gd name="T37" fmla="*/ 11 h 11"/>
                    <a:gd name="T38" fmla="*/ 3 w 13"/>
                    <a:gd name="T39" fmla="*/ 11 h 11"/>
                    <a:gd name="T40" fmla="*/ 2 w 13"/>
                    <a:gd name="T41" fmla="*/ 10 h 11"/>
                    <a:gd name="T42" fmla="*/ 2 w 13"/>
                    <a:gd name="T43" fmla="*/ 10 h 11"/>
                    <a:gd name="T44" fmla="*/ 1 w 13"/>
                    <a:gd name="T45" fmla="*/ 9 h 11"/>
                    <a:gd name="T46" fmla="*/ 1 w 13"/>
                    <a:gd name="T47" fmla="*/ 9 h 11"/>
                    <a:gd name="T48" fmla="*/ 1 w 13"/>
                    <a:gd name="T49" fmla="*/ 8 h 11"/>
                    <a:gd name="T50" fmla="*/ 0 w 13"/>
                    <a:gd name="T51" fmla="*/ 8 h 11"/>
                    <a:gd name="T52" fmla="*/ 0 w 13"/>
                    <a:gd name="T53" fmla="*/ 7 h 11"/>
                    <a:gd name="T54" fmla="*/ 0 w 13"/>
                    <a:gd name="T55" fmla="*/ 6 h 11"/>
                    <a:gd name="T56" fmla="*/ 0 w 13"/>
                    <a:gd name="T57" fmla="*/ 6 h 11"/>
                    <a:gd name="T58" fmla="*/ 0 w 13"/>
                    <a:gd name="T59" fmla="*/ 5 h 11"/>
                    <a:gd name="T60" fmla="*/ 0 w 13"/>
                    <a:gd name="T61" fmla="*/ 4 h 11"/>
                    <a:gd name="T62" fmla="*/ 1 w 13"/>
                    <a:gd name="T63" fmla="*/ 3 h 11"/>
                    <a:gd name="T64" fmla="*/ 2 w 13"/>
                    <a:gd name="T65" fmla="*/ 2 h 11"/>
                    <a:gd name="T66" fmla="*/ 4 w 13"/>
                    <a:gd name="T67" fmla="*/ 2 h 11"/>
                    <a:gd name="T68" fmla="*/ 5 w 13"/>
                    <a:gd name="T69" fmla="*/ 1 h 11"/>
                    <a:gd name="T70" fmla="*/ 7 w 13"/>
                    <a:gd name="T71" fmla="*/ 1 h 11"/>
                    <a:gd name="T72" fmla="*/ 8 w 13"/>
                    <a:gd name="T73" fmla="*/ 0 h 11"/>
                    <a:gd name="T74" fmla="*/ 9 w 13"/>
                    <a:gd name="T75" fmla="*/ 0 h 11"/>
                    <a:gd name="T76" fmla="*/ 11 w 13"/>
                    <a:gd name="T77" fmla="*/ 0 h 11"/>
                    <a:gd name="T78" fmla="*/ 12 w 13"/>
                    <a:gd name="T79" fmla="*/ 0 h 11"/>
                    <a:gd name="T80" fmla="*/ 13 w 13"/>
                    <a:gd name="T81" fmla="*/ 0 h 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
                    <a:gd name="T124" fmla="*/ 0 h 11"/>
                    <a:gd name="T125" fmla="*/ 13 w 13"/>
                    <a:gd name="T126" fmla="*/ 11 h 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 h="11">
                      <a:moveTo>
                        <a:pt x="13" y="0"/>
                      </a:moveTo>
                      <a:lnTo>
                        <a:pt x="13" y="1"/>
                      </a:lnTo>
                      <a:lnTo>
                        <a:pt x="13" y="2"/>
                      </a:lnTo>
                      <a:lnTo>
                        <a:pt x="13" y="3"/>
                      </a:lnTo>
                      <a:lnTo>
                        <a:pt x="13" y="4"/>
                      </a:lnTo>
                      <a:lnTo>
                        <a:pt x="13" y="5"/>
                      </a:lnTo>
                      <a:lnTo>
                        <a:pt x="13" y="6"/>
                      </a:lnTo>
                      <a:lnTo>
                        <a:pt x="13" y="7"/>
                      </a:lnTo>
                      <a:lnTo>
                        <a:pt x="12" y="8"/>
                      </a:lnTo>
                      <a:lnTo>
                        <a:pt x="11" y="8"/>
                      </a:lnTo>
                      <a:lnTo>
                        <a:pt x="10" y="9"/>
                      </a:lnTo>
                      <a:lnTo>
                        <a:pt x="9" y="10"/>
                      </a:lnTo>
                      <a:lnTo>
                        <a:pt x="8" y="11"/>
                      </a:lnTo>
                      <a:lnTo>
                        <a:pt x="7" y="11"/>
                      </a:lnTo>
                      <a:lnTo>
                        <a:pt x="6" y="11"/>
                      </a:lnTo>
                      <a:lnTo>
                        <a:pt x="5" y="11"/>
                      </a:lnTo>
                      <a:lnTo>
                        <a:pt x="4" y="11"/>
                      </a:lnTo>
                      <a:lnTo>
                        <a:pt x="3" y="11"/>
                      </a:lnTo>
                      <a:lnTo>
                        <a:pt x="2" y="10"/>
                      </a:lnTo>
                      <a:lnTo>
                        <a:pt x="1" y="9"/>
                      </a:lnTo>
                      <a:lnTo>
                        <a:pt x="1" y="8"/>
                      </a:lnTo>
                      <a:lnTo>
                        <a:pt x="0" y="8"/>
                      </a:lnTo>
                      <a:lnTo>
                        <a:pt x="0" y="7"/>
                      </a:lnTo>
                      <a:lnTo>
                        <a:pt x="0" y="6"/>
                      </a:lnTo>
                      <a:lnTo>
                        <a:pt x="0" y="5"/>
                      </a:lnTo>
                      <a:lnTo>
                        <a:pt x="0" y="4"/>
                      </a:lnTo>
                      <a:lnTo>
                        <a:pt x="1" y="3"/>
                      </a:lnTo>
                      <a:lnTo>
                        <a:pt x="2" y="2"/>
                      </a:lnTo>
                      <a:lnTo>
                        <a:pt x="4" y="2"/>
                      </a:lnTo>
                      <a:lnTo>
                        <a:pt x="5" y="1"/>
                      </a:lnTo>
                      <a:lnTo>
                        <a:pt x="7" y="1"/>
                      </a:lnTo>
                      <a:lnTo>
                        <a:pt x="8" y="0"/>
                      </a:lnTo>
                      <a:lnTo>
                        <a:pt x="9" y="0"/>
                      </a:lnTo>
                      <a:lnTo>
                        <a:pt x="11" y="0"/>
                      </a:lnTo>
                      <a:lnTo>
                        <a:pt x="12" y="0"/>
                      </a:lnTo>
                      <a:lnTo>
                        <a:pt x="13" y="0"/>
                      </a:lnTo>
                      <a:close/>
                    </a:path>
                  </a:pathLst>
                </a:custGeom>
                <a:solidFill>
                  <a:srgbClr val="008000"/>
                </a:solidFill>
                <a:ln w="0">
                  <a:solidFill>
                    <a:srgbClr val="008000"/>
                  </a:solidFill>
                  <a:prstDash val="solid"/>
                  <a:round/>
                  <a:headEnd/>
                  <a:tailEnd/>
                </a:ln>
              </p:spPr>
              <p:txBody>
                <a:bodyPr/>
                <a:lstStyle/>
                <a:p>
                  <a:endParaRPr lang="fr-FR"/>
                </a:p>
              </p:txBody>
            </p:sp>
            <p:sp>
              <p:nvSpPr>
                <p:cNvPr id="5288" name="Freeform 166"/>
                <p:cNvSpPr>
                  <a:spLocks/>
                </p:cNvSpPr>
                <p:nvPr/>
              </p:nvSpPr>
              <p:spPr bwMode="auto">
                <a:xfrm>
                  <a:off x="1243" y="1998"/>
                  <a:ext cx="13" cy="11"/>
                </a:xfrm>
                <a:custGeom>
                  <a:avLst/>
                  <a:gdLst>
                    <a:gd name="T0" fmla="*/ 13 w 13"/>
                    <a:gd name="T1" fmla="*/ 1 h 11"/>
                    <a:gd name="T2" fmla="*/ 13 w 13"/>
                    <a:gd name="T3" fmla="*/ 1 h 11"/>
                    <a:gd name="T4" fmla="*/ 13 w 13"/>
                    <a:gd name="T5" fmla="*/ 2 h 11"/>
                    <a:gd name="T6" fmla="*/ 13 w 13"/>
                    <a:gd name="T7" fmla="*/ 2 h 11"/>
                    <a:gd name="T8" fmla="*/ 13 w 13"/>
                    <a:gd name="T9" fmla="*/ 3 h 11"/>
                    <a:gd name="T10" fmla="*/ 13 w 13"/>
                    <a:gd name="T11" fmla="*/ 4 h 11"/>
                    <a:gd name="T12" fmla="*/ 13 w 13"/>
                    <a:gd name="T13" fmla="*/ 4 h 11"/>
                    <a:gd name="T14" fmla="*/ 13 w 13"/>
                    <a:gd name="T15" fmla="*/ 5 h 11"/>
                    <a:gd name="T16" fmla="*/ 13 w 13"/>
                    <a:gd name="T17" fmla="*/ 6 h 11"/>
                    <a:gd name="T18" fmla="*/ 12 w 13"/>
                    <a:gd name="T19" fmla="*/ 6 h 11"/>
                    <a:gd name="T20" fmla="*/ 12 w 13"/>
                    <a:gd name="T21" fmla="*/ 7 h 11"/>
                    <a:gd name="T22" fmla="*/ 11 w 13"/>
                    <a:gd name="T23" fmla="*/ 8 h 11"/>
                    <a:gd name="T24" fmla="*/ 10 w 13"/>
                    <a:gd name="T25" fmla="*/ 9 h 11"/>
                    <a:gd name="T26" fmla="*/ 9 w 13"/>
                    <a:gd name="T27" fmla="*/ 10 h 11"/>
                    <a:gd name="T28" fmla="*/ 8 w 13"/>
                    <a:gd name="T29" fmla="*/ 10 h 11"/>
                    <a:gd name="T30" fmla="*/ 8 w 13"/>
                    <a:gd name="T31" fmla="*/ 10 h 11"/>
                    <a:gd name="T32" fmla="*/ 7 w 13"/>
                    <a:gd name="T33" fmla="*/ 11 h 11"/>
                    <a:gd name="T34" fmla="*/ 6 w 13"/>
                    <a:gd name="T35" fmla="*/ 11 h 11"/>
                    <a:gd name="T36" fmla="*/ 5 w 13"/>
                    <a:gd name="T37" fmla="*/ 11 h 11"/>
                    <a:gd name="T38" fmla="*/ 4 w 13"/>
                    <a:gd name="T39" fmla="*/ 10 h 11"/>
                    <a:gd name="T40" fmla="*/ 2 w 13"/>
                    <a:gd name="T41" fmla="*/ 10 h 11"/>
                    <a:gd name="T42" fmla="*/ 2 w 13"/>
                    <a:gd name="T43" fmla="*/ 10 h 11"/>
                    <a:gd name="T44" fmla="*/ 2 w 13"/>
                    <a:gd name="T45" fmla="*/ 9 h 11"/>
                    <a:gd name="T46" fmla="*/ 1 w 13"/>
                    <a:gd name="T47" fmla="*/ 9 h 11"/>
                    <a:gd name="T48" fmla="*/ 1 w 13"/>
                    <a:gd name="T49" fmla="*/ 8 h 11"/>
                    <a:gd name="T50" fmla="*/ 1 w 13"/>
                    <a:gd name="T51" fmla="*/ 8 h 11"/>
                    <a:gd name="T52" fmla="*/ 1 w 13"/>
                    <a:gd name="T53" fmla="*/ 7 h 11"/>
                    <a:gd name="T54" fmla="*/ 0 w 13"/>
                    <a:gd name="T55" fmla="*/ 6 h 11"/>
                    <a:gd name="T56" fmla="*/ 0 w 13"/>
                    <a:gd name="T57" fmla="*/ 6 h 11"/>
                    <a:gd name="T58" fmla="*/ 0 w 13"/>
                    <a:gd name="T59" fmla="*/ 5 h 11"/>
                    <a:gd name="T60" fmla="*/ 0 w 13"/>
                    <a:gd name="T61" fmla="*/ 4 h 11"/>
                    <a:gd name="T62" fmla="*/ 2 w 13"/>
                    <a:gd name="T63" fmla="*/ 3 h 11"/>
                    <a:gd name="T64" fmla="*/ 3 w 13"/>
                    <a:gd name="T65" fmla="*/ 2 h 11"/>
                    <a:gd name="T66" fmla="*/ 4 w 13"/>
                    <a:gd name="T67" fmla="*/ 2 h 11"/>
                    <a:gd name="T68" fmla="*/ 5 w 13"/>
                    <a:gd name="T69" fmla="*/ 1 h 11"/>
                    <a:gd name="T70" fmla="*/ 7 w 13"/>
                    <a:gd name="T71" fmla="*/ 1 h 11"/>
                    <a:gd name="T72" fmla="*/ 8 w 13"/>
                    <a:gd name="T73" fmla="*/ 0 h 11"/>
                    <a:gd name="T74" fmla="*/ 9 w 13"/>
                    <a:gd name="T75" fmla="*/ 0 h 11"/>
                    <a:gd name="T76" fmla="*/ 10 w 13"/>
                    <a:gd name="T77" fmla="*/ 0 h 11"/>
                    <a:gd name="T78" fmla="*/ 12 w 13"/>
                    <a:gd name="T79" fmla="*/ 0 h 11"/>
                    <a:gd name="T80" fmla="*/ 13 w 13"/>
                    <a:gd name="T81" fmla="*/ 1 h 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
                    <a:gd name="T124" fmla="*/ 0 h 11"/>
                    <a:gd name="T125" fmla="*/ 13 w 13"/>
                    <a:gd name="T126" fmla="*/ 11 h 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 h="11">
                      <a:moveTo>
                        <a:pt x="13" y="1"/>
                      </a:moveTo>
                      <a:lnTo>
                        <a:pt x="13" y="1"/>
                      </a:lnTo>
                      <a:lnTo>
                        <a:pt x="13" y="2"/>
                      </a:lnTo>
                      <a:lnTo>
                        <a:pt x="13" y="3"/>
                      </a:lnTo>
                      <a:lnTo>
                        <a:pt x="13" y="4"/>
                      </a:lnTo>
                      <a:lnTo>
                        <a:pt x="13" y="5"/>
                      </a:lnTo>
                      <a:lnTo>
                        <a:pt x="13" y="6"/>
                      </a:lnTo>
                      <a:lnTo>
                        <a:pt x="12" y="6"/>
                      </a:lnTo>
                      <a:lnTo>
                        <a:pt x="12" y="7"/>
                      </a:lnTo>
                      <a:lnTo>
                        <a:pt x="11" y="8"/>
                      </a:lnTo>
                      <a:lnTo>
                        <a:pt x="10" y="9"/>
                      </a:lnTo>
                      <a:lnTo>
                        <a:pt x="9" y="10"/>
                      </a:lnTo>
                      <a:lnTo>
                        <a:pt x="8" y="10"/>
                      </a:lnTo>
                      <a:lnTo>
                        <a:pt x="7" y="11"/>
                      </a:lnTo>
                      <a:lnTo>
                        <a:pt x="6" y="11"/>
                      </a:lnTo>
                      <a:lnTo>
                        <a:pt x="5" y="11"/>
                      </a:lnTo>
                      <a:lnTo>
                        <a:pt x="4" y="10"/>
                      </a:lnTo>
                      <a:lnTo>
                        <a:pt x="2" y="10"/>
                      </a:lnTo>
                      <a:lnTo>
                        <a:pt x="2" y="9"/>
                      </a:lnTo>
                      <a:lnTo>
                        <a:pt x="1" y="9"/>
                      </a:lnTo>
                      <a:lnTo>
                        <a:pt x="1" y="8"/>
                      </a:lnTo>
                      <a:lnTo>
                        <a:pt x="1" y="7"/>
                      </a:lnTo>
                      <a:lnTo>
                        <a:pt x="0" y="6"/>
                      </a:lnTo>
                      <a:lnTo>
                        <a:pt x="0" y="5"/>
                      </a:lnTo>
                      <a:lnTo>
                        <a:pt x="0" y="4"/>
                      </a:lnTo>
                      <a:lnTo>
                        <a:pt x="2" y="3"/>
                      </a:lnTo>
                      <a:lnTo>
                        <a:pt x="3" y="2"/>
                      </a:lnTo>
                      <a:lnTo>
                        <a:pt x="4" y="2"/>
                      </a:lnTo>
                      <a:lnTo>
                        <a:pt x="5" y="1"/>
                      </a:lnTo>
                      <a:lnTo>
                        <a:pt x="7" y="1"/>
                      </a:lnTo>
                      <a:lnTo>
                        <a:pt x="8" y="0"/>
                      </a:lnTo>
                      <a:lnTo>
                        <a:pt x="9" y="0"/>
                      </a:lnTo>
                      <a:lnTo>
                        <a:pt x="10" y="0"/>
                      </a:lnTo>
                      <a:lnTo>
                        <a:pt x="12" y="0"/>
                      </a:lnTo>
                      <a:lnTo>
                        <a:pt x="13" y="1"/>
                      </a:lnTo>
                      <a:close/>
                    </a:path>
                  </a:pathLst>
                </a:custGeom>
                <a:solidFill>
                  <a:srgbClr val="008000"/>
                </a:solidFill>
                <a:ln w="0">
                  <a:solidFill>
                    <a:srgbClr val="008000"/>
                  </a:solidFill>
                  <a:prstDash val="solid"/>
                  <a:round/>
                  <a:headEnd/>
                  <a:tailEnd/>
                </a:ln>
              </p:spPr>
              <p:txBody>
                <a:bodyPr/>
                <a:lstStyle/>
                <a:p>
                  <a:endParaRPr lang="fr-FR"/>
                </a:p>
              </p:txBody>
            </p:sp>
            <p:sp>
              <p:nvSpPr>
                <p:cNvPr id="5289" name="Freeform 167"/>
                <p:cNvSpPr>
                  <a:spLocks/>
                </p:cNvSpPr>
                <p:nvPr/>
              </p:nvSpPr>
              <p:spPr bwMode="auto">
                <a:xfrm>
                  <a:off x="1244" y="1998"/>
                  <a:ext cx="12" cy="10"/>
                </a:xfrm>
                <a:custGeom>
                  <a:avLst/>
                  <a:gdLst>
                    <a:gd name="T0" fmla="*/ 12 w 12"/>
                    <a:gd name="T1" fmla="*/ 1 h 10"/>
                    <a:gd name="T2" fmla="*/ 12 w 12"/>
                    <a:gd name="T3" fmla="*/ 1 h 10"/>
                    <a:gd name="T4" fmla="*/ 12 w 12"/>
                    <a:gd name="T5" fmla="*/ 2 h 10"/>
                    <a:gd name="T6" fmla="*/ 12 w 12"/>
                    <a:gd name="T7" fmla="*/ 2 h 10"/>
                    <a:gd name="T8" fmla="*/ 12 w 12"/>
                    <a:gd name="T9" fmla="*/ 3 h 10"/>
                    <a:gd name="T10" fmla="*/ 12 w 12"/>
                    <a:gd name="T11" fmla="*/ 4 h 10"/>
                    <a:gd name="T12" fmla="*/ 11 w 12"/>
                    <a:gd name="T13" fmla="*/ 4 h 10"/>
                    <a:gd name="T14" fmla="*/ 11 w 12"/>
                    <a:gd name="T15" fmla="*/ 5 h 10"/>
                    <a:gd name="T16" fmla="*/ 11 w 12"/>
                    <a:gd name="T17" fmla="*/ 6 h 10"/>
                    <a:gd name="T18" fmla="*/ 11 w 12"/>
                    <a:gd name="T19" fmla="*/ 6 h 10"/>
                    <a:gd name="T20" fmla="*/ 11 w 12"/>
                    <a:gd name="T21" fmla="*/ 7 h 10"/>
                    <a:gd name="T22" fmla="*/ 10 w 12"/>
                    <a:gd name="T23" fmla="*/ 8 h 10"/>
                    <a:gd name="T24" fmla="*/ 9 w 12"/>
                    <a:gd name="T25" fmla="*/ 9 h 10"/>
                    <a:gd name="T26" fmla="*/ 8 w 12"/>
                    <a:gd name="T27" fmla="*/ 9 h 10"/>
                    <a:gd name="T28" fmla="*/ 7 w 12"/>
                    <a:gd name="T29" fmla="*/ 10 h 10"/>
                    <a:gd name="T30" fmla="*/ 7 w 12"/>
                    <a:gd name="T31" fmla="*/ 10 h 10"/>
                    <a:gd name="T32" fmla="*/ 6 w 12"/>
                    <a:gd name="T33" fmla="*/ 10 h 10"/>
                    <a:gd name="T34" fmla="*/ 5 w 12"/>
                    <a:gd name="T35" fmla="*/ 10 h 10"/>
                    <a:gd name="T36" fmla="*/ 4 w 12"/>
                    <a:gd name="T37" fmla="*/ 10 h 10"/>
                    <a:gd name="T38" fmla="*/ 3 w 12"/>
                    <a:gd name="T39" fmla="*/ 10 h 10"/>
                    <a:gd name="T40" fmla="*/ 2 w 12"/>
                    <a:gd name="T41" fmla="*/ 10 h 10"/>
                    <a:gd name="T42" fmla="*/ 1 w 12"/>
                    <a:gd name="T43" fmla="*/ 9 h 10"/>
                    <a:gd name="T44" fmla="*/ 1 w 12"/>
                    <a:gd name="T45" fmla="*/ 9 h 10"/>
                    <a:gd name="T46" fmla="*/ 1 w 12"/>
                    <a:gd name="T47" fmla="*/ 8 h 10"/>
                    <a:gd name="T48" fmla="*/ 0 w 12"/>
                    <a:gd name="T49" fmla="*/ 8 h 10"/>
                    <a:gd name="T50" fmla="*/ 0 w 12"/>
                    <a:gd name="T51" fmla="*/ 7 h 10"/>
                    <a:gd name="T52" fmla="*/ 0 w 12"/>
                    <a:gd name="T53" fmla="*/ 7 h 10"/>
                    <a:gd name="T54" fmla="*/ 0 w 12"/>
                    <a:gd name="T55" fmla="*/ 6 h 10"/>
                    <a:gd name="T56" fmla="*/ 0 w 12"/>
                    <a:gd name="T57" fmla="*/ 5 h 10"/>
                    <a:gd name="T58" fmla="*/ 0 w 12"/>
                    <a:gd name="T59" fmla="*/ 5 h 10"/>
                    <a:gd name="T60" fmla="*/ 0 w 12"/>
                    <a:gd name="T61" fmla="*/ 4 h 10"/>
                    <a:gd name="T62" fmla="*/ 1 w 12"/>
                    <a:gd name="T63" fmla="*/ 3 h 10"/>
                    <a:gd name="T64" fmla="*/ 2 w 12"/>
                    <a:gd name="T65" fmla="*/ 3 h 10"/>
                    <a:gd name="T66" fmla="*/ 3 w 12"/>
                    <a:gd name="T67" fmla="*/ 2 h 10"/>
                    <a:gd name="T68" fmla="*/ 4 w 12"/>
                    <a:gd name="T69" fmla="*/ 1 h 10"/>
                    <a:gd name="T70" fmla="*/ 5 w 12"/>
                    <a:gd name="T71" fmla="*/ 1 h 10"/>
                    <a:gd name="T72" fmla="*/ 7 w 12"/>
                    <a:gd name="T73" fmla="*/ 1 h 10"/>
                    <a:gd name="T74" fmla="*/ 8 w 12"/>
                    <a:gd name="T75" fmla="*/ 0 h 10"/>
                    <a:gd name="T76" fmla="*/ 9 w 12"/>
                    <a:gd name="T77" fmla="*/ 0 h 10"/>
                    <a:gd name="T78" fmla="*/ 10 w 12"/>
                    <a:gd name="T79" fmla="*/ 0 h 10"/>
                    <a:gd name="T80" fmla="*/ 12 w 12"/>
                    <a:gd name="T81" fmla="*/ 1 h 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
                    <a:gd name="T124" fmla="*/ 0 h 10"/>
                    <a:gd name="T125" fmla="*/ 12 w 12"/>
                    <a:gd name="T126" fmla="*/ 10 h 1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 h="10">
                      <a:moveTo>
                        <a:pt x="12" y="1"/>
                      </a:moveTo>
                      <a:lnTo>
                        <a:pt x="12" y="1"/>
                      </a:lnTo>
                      <a:lnTo>
                        <a:pt x="12" y="2"/>
                      </a:lnTo>
                      <a:lnTo>
                        <a:pt x="12" y="3"/>
                      </a:lnTo>
                      <a:lnTo>
                        <a:pt x="12" y="4"/>
                      </a:lnTo>
                      <a:lnTo>
                        <a:pt x="11" y="4"/>
                      </a:lnTo>
                      <a:lnTo>
                        <a:pt x="11" y="5"/>
                      </a:lnTo>
                      <a:lnTo>
                        <a:pt x="11" y="6"/>
                      </a:lnTo>
                      <a:lnTo>
                        <a:pt x="11" y="7"/>
                      </a:lnTo>
                      <a:lnTo>
                        <a:pt x="10" y="8"/>
                      </a:lnTo>
                      <a:lnTo>
                        <a:pt x="9" y="9"/>
                      </a:lnTo>
                      <a:lnTo>
                        <a:pt x="8" y="9"/>
                      </a:lnTo>
                      <a:lnTo>
                        <a:pt x="7" y="10"/>
                      </a:lnTo>
                      <a:lnTo>
                        <a:pt x="6" y="10"/>
                      </a:lnTo>
                      <a:lnTo>
                        <a:pt x="5" y="10"/>
                      </a:lnTo>
                      <a:lnTo>
                        <a:pt x="4" y="10"/>
                      </a:lnTo>
                      <a:lnTo>
                        <a:pt x="3" y="10"/>
                      </a:lnTo>
                      <a:lnTo>
                        <a:pt x="2" y="10"/>
                      </a:lnTo>
                      <a:lnTo>
                        <a:pt x="1" y="9"/>
                      </a:lnTo>
                      <a:lnTo>
                        <a:pt x="1" y="8"/>
                      </a:lnTo>
                      <a:lnTo>
                        <a:pt x="0" y="8"/>
                      </a:lnTo>
                      <a:lnTo>
                        <a:pt x="0" y="7"/>
                      </a:lnTo>
                      <a:lnTo>
                        <a:pt x="0" y="6"/>
                      </a:lnTo>
                      <a:lnTo>
                        <a:pt x="0" y="5"/>
                      </a:lnTo>
                      <a:lnTo>
                        <a:pt x="0" y="4"/>
                      </a:lnTo>
                      <a:lnTo>
                        <a:pt x="1" y="3"/>
                      </a:lnTo>
                      <a:lnTo>
                        <a:pt x="2" y="3"/>
                      </a:lnTo>
                      <a:lnTo>
                        <a:pt x="3" y="2"/>
                      </a:lnTo>
                      <a:lnTo>
                        <a:pt x="4" y="1"/>
                      </a:lnTo>
                      <a:lnTo>
                        <a:pt x="5" y="1"/>
                      </a:lnTo>
                      <a:lnTo>
                        <a:pt x="7" y="1"/>
                      </a:lnTo>
                      <a:lnTo>
                        <a:pt x="8" y="0"/>
                      </a:lnTo>
                      <a:lnTo>
                        <a:pt x="9" y="0"/>
                      </a:lnTo>
                      <a:lnTo>
                        <a:pt x="10" y="0"/>
                      </a:lnTo>
                      <a:lnTo>
                        <a:pt x="12" y="1"/>
                      </a:lnTo>
                      <a:close/>
                    </a:path>
                  </a:pathLst>
                </a:custGeom>
                <a:solidFill>
                  <a:srgbClr val="008000"/>
                </a:solidFill>
                <a:ln w="0">
                  <a:solidFill>
                    <a:srgbClr val="008000"/>
                  </a:solidFill>
                  <a:prstDash val="solid"/>
                  <a:round/>
                  <a:headEnd/>
                  <a:tailEnd/>
                </a:ln>
              </p:spPr>
              <p:txBody>
                <a:bodyPr/>
                <a:lstStyle/>
                <a:p>
                  <a:endParaRPr lang="fr-FR"/>
                </a:p>
              </p:txBody>
            </p:sp>
            <p:sp>
              <p:nvSpPr>
                <p:cNvPr id="5290" name="Freeform 168"/>
                <p:cNvSpPr>
                  <a:spLocks/>
                </p:cNvSpPr>
                <p:nvPr/>
              </p:nvSpPr>
              <p:spPr bwMode="auto">
                <a:xfrm>
                  <a:off x="1246" y="2002"/>
                  <a:ext cx="7" cy="6"/>
                </a:xfrm>
                <a:custGeom>
                  <a:avLst/>
                  <a:gdLst>
                    <a:gd name="T0" fmla="*/ 7 w 7"/>
                    <a:gd name="T1" fmla="*/ 1 h 6"/>
                    <a:gd name="T2" fmla="*/ 7 w 7"/>
                    <a:gd name="T3" fmla="*/ 1 h 6"/>
                    <a:gd name="T4" fmla="*/ 7 w 7"/>
                    <a:gd name="T5" fmla="*/ 1 h 6"/>
                    <a:gd name="T6" fmla="*/ 7 w 7"/>
                    <a:gd name="T7" fmla="*/ 2 h 6"/>
                    <a:gd name="T8" fmla="*/ 7 w 7"/>
                    <a:gd name="T9" fmla="*/ 2 h 6"/>
                    <a:gd name="T10" fmla="*/ 7 w 7"/>
                    <a:gd name="T11" fmla="*/ 3 h 6"/>
                    <a:gd name="T12" fmla="*/ 7 w 7"/>
                    <a:gd name="T13" fmla="*/ 3 h 6"/>
                    <a:gd name="T14" fmla="*/ 7 w 7"/>
                    <a:gd name="T15" fmla="*/ 4 h 6"/>
                    <a:gd name="T16" fmla="*/ 7 w 7"/>
                    <a:gd name="T17" fmla="*/ 4 h 6"/>
                    <a:gd name="T18" fmla="*/ 7 w 7"/>
                    <a:gd name="T19" fmla="*/ 4 h 6"/>
                    <a:gd name="T20" fmla="*/ 7 w 7"/>
                    <a:gd name="T21" fmla="*/ 5 h 6"/>
                    <a:gd name="T22" fmla="*/ 6 w 7"/>
                    <a:gd name="T23" fmla="*/ 5 h 6"/>
                    <a:gd name="T24" fmla="*/ 6 w 7"/>
                    <a:gd name="T25" fmla="*/ 5 h 6"/>
                    <a:gd name="T26" fmla="*/ 5 w 7"/>
                    <a:gd name="T27" fmla="*/ 6 h 6"/>
                    <a:gd name="T28" fmla="*/ 5 w 7"/>
                    <a:gd name="T29" fmla="*/ 6 h 6"/>
                    <a:gd name="T30" fmla="*/ 4 w 7"/>
                    <a:gd name="T31" fmla="*/ 6 h 6"/>
                    <a:gd name="T32" fmla="*/ 4 w 7"/>
                    <a:gd name="T33" fmla="*/ 6 h 6"/>
                    <a:gd name="T34" fmla="*/ 3 w 7"/>
                    <a:gd name="T35" fmla="*/ 6 h 6"/>
                    <a:gd name="T36" fmla="*/ 3 w 7"/>
                    <a:gd name="T37" fmla="*/ 6 h 6"/>
                    <a:gd name="T38" fmla="*/ 2 w 7"/>
                    <a:gd name="T39" fmla="*/ 6 h 6"/>
                    <a:gd name="T40" fmla="*/ 2 w 7"/>
                    <a:gd name="T41" fmla="*/ 6 h 6"/>
                    <a:gd name="T42" fmla="*/ 2 w 7"/>
                    <a:gd name="T43" fmla="*/ 6 h 6"/>
                    <a:gd name="T44" fmla="*/ 1 w 7"/>
                    <a:gd name="T45" fmla="*/ 5 h 6"/>
                    <a:gd name="T46" fmla="*/ 1 w 7"/>
                    <a:gd name="T47" fmla="*/ 5 h 6"/>
                    <a:gd name="T48" fmla="*/ 1 w 7"/>
                    <a:gd name="T49" fmla="*/ 4 h 6"/>
                    <a:gd name="T50" fmla="*/ 1 w 7"/>
                    <a:gd name="T51" fmla="*/ 4 h 6"/>
                    <a:gd name="T52" fmla="*/ 1 w 7"/>
                    <a:gd name="T53" fmla="*/ 4 h 6"/>
                    <a:gd name="T54" fmla="*/ 0 w 7"/>
                    <a:gd name="T55" fmla="*/ 3 h 6"/>
                    <a:gd name="T56" fmla="*/ 0 w 7"/>
                    <a:gd name="T57" fmla="*/ 3 h 6"/>
                    <a:gd name="T58" fmla="*/ 0 w 7"/>
                    <a:gd name="T59" fmla="*/ 2 h 6"/>
                    <a:gd name="T60" fmla="*/ 0 w 7"/>
                    <a:gd name="T61" fmla="*/ 2 h 6"/>
                    <a:gd name="T62" fmla="*/ 1 w 7"/>
                    <a:gd name="T63" fmla="*/ 1 h 6"/>
                    <a:gd name="T64" fmla="*/ 1 w 7"/>
                    <a:gd name="T65" fmla="*/ 1 h 6"/>
                    <a:gd name="T66" fmla="*/ 2 w 7"/>
                    <a:gd name="T67" fmla="*/ 0 h 6"/>
                    <a:gd name="T68" fmla="*/ 2 w 7"/>
                    <a:gd name="T69" fmla="*/ 0 h 6"/>
                    <a:gd name="T70" fmla="*/ 3 w 7"/>
                    <a:gd name="T71" fmla="*/ 0 h 6"/>
                    <a:gd name="T72" fmla="*/ 4 w 7"/>
                    <a:gd name="T73" fmla="*/ 0 h 6"/>
                    <a:gd name="T74" fmla="*/ 5 w 7"/>
                    <a:gd name="T75" fmla="*/ 0 h 6"/>
                    <a:gd name="T76" fmla="*/ 6 w 7"/>
                    <a:gd name="T77" fmla="*/ 0 h 6"/>
                    <a:gd name="T78" fmla="*/ 6 w 7"/>
                    <a:gd name="T79" fmla="*/ 0 h 6"/>
                    <a:gd name="T80" fmla="*/ 7 w 7"/>
                    <a:gd name="T81" fmla="*/ 1 h 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
                    <a:gd name="T124" fmla="*/ 0 h 6"/>
                    <a:gd name="T125" fmla="*/ 7 w 7"/>
                    <a:gd name="T126" fmla="*/ 6 h 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 h="6">
                      <a:moveTo>
                        <a:pt x="7" y="1"/>
                      </a:moveTo>
                      <a:lnTo>
                        <a:pt x="7" y="1"/>
                      </a:lnTo>
                      <a:lnTo>
                        <a:pt x="7" y="2"/>
                      </a:lnTo>
                      <a:lnTo>
                        <a:pt x="7" y="3"/>
                      </a:lnTo>
                      <a:lnTo>
                        <a:pt x="7" y="4"/>
                      </a:lnTo>
                      <a:lnTo>
                        <a:pt x="7" y="5"/>
                      </a:lnTo>
                      <a:lnTo>
                        <a:pt x="6" y="5"/>
                      </a:lnTo>
                      <a:lnTo>
                        <a:pt x="5" y="6"/>
                      </a:lnTo>
                      <a:lnTo>
                        <a:pt x="4" y="6"/>
                      </a:lnTo>
                      <a:lnTo>
                        <a:pt x="3" y="6"/>
                      </a:lnTo>
                      <a:lnTo>
                        <a:pt x="2" y="6"/>
                      </a:lnTo>
                      <a:lnTo>
                        <a:pt x="1" y="5"/>
                      </a:lnTo>
                      <a:lnTo>
                        <a:pt x="1" y="4"/>
                      </a:lnTo>
                      <a:lnTo>
                        <a:pt x="0" y="3"/>
                      </a:lnTo>
                      <a:lnTo>
                        <a:pt x="0" y="2"/>
                      </a:lnTo>
                      <a:lnTo>
                        <a:pt x="1" y="1"/>
                      </a:lnTo>
                      <a:lnTo>
                        <a:pt x="2" y="0"/>
                      </a:lnTo>
                      <a:lnTo>
                        <a:pt x="3" y="0"/>
                      </a:lnTo>
                      <a:lnTo>
                        <a:pt x="4" y="0"/>
                      </a:lnTo>
                      <a:lnTo>
                        <a:pt x="5" y="0"/>
                      </a:lnTo>
                      <a:lnTo>
                        <a:pt x="6" y="0"/>
                      </a:lnTo>
                      <a:lnTo>
                        <a:pt x="7" y="1"/>
                      </a:lnTo>
                      <a:close/>
                    </a:path>
                  </a:pathLst>
                </a:custGeom>
                <a:solidFill>
                  <a:srgbClr val="000000"/>
                </a:solidFill>
                <a:ln w="0">
                  <a:solidFill>
                    <a:srgbClr val="000000"/>
                  </a:solidFill>
                  <a:prstDash val="solid"/>
                  <a:round/>
                  <a:headEnd/>
                  <a:tailEnd/>
                </a:ln>
              </p:spPr>
              <p:txBody>
                <a:bodyPr/>
                <a:lstStyle/>
                <a:p>
                  <a:endParaRPr lang="fr-FR"/>
                </a:p>
              </p:txBody>
            </p:sp>
            <p:sp>
              <p:nvSpPr>
                <p:cNvPr id="5291" name="Freeform 169"/>
                <p:cNvSpPr>
                  <a:spLocks/>
                </p:cNvSpPr>
                <p:nvPr/>
              </p:nvSpPr>
              <p:spPr bwMode="auto">
                <a:xfrm>
                  <a:off x="1252" y="2003"/>
                  <a:ext cx="3" cy="3"/>
                </a:xfrm>
                <a:custGeom>
                  <a:avLst/>
                  <a:gdLst>
                    <a:gd name="T0" fmla="*/ 2 w 3"/>
                    <a:gd name="T1" fmla="*/ 3 h 3"/>
                    <a:gd name="T2" fmla="*/ 2 w 3"/>
                    <a:gd name="T3" fmla="*/ 3 h 3"/>
                    <a:gd name="T4" fmla="*/ 2 w 3"/>
                    <a:gd name="T5" fmla="*/ 3 h 3"/>
                    <a:gd name="T6" fmla="*/ 1 w 3"/>
                    <a:gd name="T7" fmla="*/ 3 h 3"/>
                    <a:gd name="T8" fmla="*/ 1 w 3"/>
                    <a:gd name="T9" fmla="*/ 3 h 3"/>
                    <a:gd name="T10" fmla="*/ 1 w 3"/>
                    <a:gd name="T11" fmla="*/ 3 h 3"/>
                    <a:gd name="T12" fmla="*/ 1 w 3"/>
                    <a:gd name="T13" fmla="*/ 3 h 3"/>
                    <a:gd name="T14" fmla="*/ 1 w 3"/>
                    <a:gd name="T15" fmla="*/ 3 h 3"/>
                    <a:gd name="T16" fmla="*/ 0 w 3"/>
                    <a:gd name="T17" fmla="*/ 3 h 3"/>
                    <a:gd name="T18" fmla="*/ 0 w 3"/>
                    <a:gd name="T19" fmla="*/ 2 h 3"/>
                    <a:gd name="T20" fmla="*/ 0 w 3"/>
                    <a:gd name="T21" fmla="*/ 2 h 3"/>
                    <a:gd name="T22" fmla="*/ 0 w 3"/>
                    <a:gd name="T23" fmla="*/ 2 h 3"/>
                    <a:gd name="T24" fmla="*/ 0 w 3"/>
                    <a:gd name="T25" fmla="*/ 2 h 3"/>
                    <a:gd name="T26" fmla="*/ 0 w 3"/>
                    <a:gd name="T27" fmla="*/ 1 h 3"/>
                    <a:gd name="T28" fmla="*/ 0 w 3"/>
                    <a:gd name="T29" fmla="*/ 1 h 3"/>
                    <a:gd name="T30" fmla="*/ 0 w 3"/>
                    <a:gd name="T31" fmla="*/ 1 h 3"/>
                    <a:gd name="T32" fmla="*/ 0 w 3"/>
                    <a:gd name="T33" fmla="*/ 1 h 3"/>
                    <a:gd name="T34" fmla="*/ 0 w 3"/>
                    <a:gd name="T35" fmla="*/ 1 h 3"/>
                    <a:gd name="T36" fmla="*/ 1 w 3"/>
                    <a:gd name="T37" fmla="*/ 0 h 3"/>
                    <a:gd name="T38" fmla="*/ 1 w 3"/>
                    <a:gd name="T39" fmla="*/ 0 h 3"/>
                    <a:gd name="T40" fmla="*/ 1 w 3"/>
                    <a:gd name="T41" fmla="*/ 0 h 3"/>
                    <a:gd name="T42" fmla="*/ 1 w 3"/>
                    <a:gd name="T43" fmla="*/ 0 h 3"/>
                    <a:gd name="T44" fmla="*/ 1 w 3"/>
                    <a:gd name="T45" fmla="*/ 0 h 3"/>
                    <a:gd name="T46" fmla="*/ 2 w 3"/>
                    <a:gd name="T47" fmla="*/ 0 h 3"/>
                    <a:gd name="T48" fmla="*/ 2 w 3"/>
                    <a:gd name="T49" fmla="*/ 0 h 3"/>
                    <a:gd name="T50" fmla="*/ 2 w 3"/>
                    <a:gd name="T51" fmla="*/ 0 h 3"/>
                    <a:gd name="T52" fmla="*/ 2 w 3"/>
                    <a:gd name="T53" fmla="*/ 0 h 3"/>
                    <a:gd name="T54" fmla="*/ 2 w 3"/>
                    <a:gd name="T55" fmla="*/ 0 h 3"/>
                    <a:gd name="T56" fmla="*/ 2 w 3"/>
                    <a:gd name="T57" fmla="*/ 1 h 3"/>
                    <a:gd name="T58" fmla="*/ 3 w 3"/>
                    <a:gd name="T59" fmla="*/ 1 h 3"/>
                    <a:gd name="T60" fmla="*/ 3 w 3"/>
                    <a:gd name="T61" fmla="*/ 1 h 3"/>
                    <a:gd name="T62" fmla="*/ 3 w 3"/>
                    <a:gd name="T63" fmla="*/ 1 h 3"/>
                    <a:gd name="T64" fmla="*/ 3 w 3"/>
                    <a:gd name="T65" fmla="*/ 2 h 3"/>
                    <a:gd name="T66" fmla="*/ 3 w 3"/>
                    <a:gd name="T67" fmla="*/ 2 h 3"/>
                    <a:gd name="T68" fmla="*/ 3 w 3"/>
                    <a:gd name="T69" fmla="*/ 2 h 3"/>
                    <a:gd name="T70" fmla="*/ 3 w 3"/>
                    <a:gd name="T71" fmla="*/ 2 h 3"/>
                    <a:gd name="T72" fmla="*/ 3 w 3"/>
                    <a:gd name="T73" fmla="*/ 2 h 3"/>
                    <a:gd name="T74" fmla="*/ 3 w 3"/>
                    <a:gd name="T75" fmla="*/ 3 h 3"/>
                    <a:gd name="T76" fmla="*/ 2 w 3"/>
                    <a:gd name="T77" fmla="*/ 3 h 3"/>
                    <a:gd name="T78" fmla="*/ 2 w 3"/>
                    <a:gd name="T79" fmla="*/ 3 h 3"/>
                    <a:gd name="T80" fmla="*/ 2 w 3"/>
                    <a:gd name="T81" fmla="*/ 3 h 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
                    <a:gd name="T124" fmla="*/ 0 h 3"/>
                    <a:gd name="T125" fmla="*/ 3 w 3"/>
                    <a:gd name="T126" fmla="*/ 3 h 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 h="3">
                      <a:moveTo>
                        <a:pt x="2" y="3"/>
                      </a:moveTo>
                      <a:lnTo>
                        <a:pt x="2" y="3"/>
                      </a:lnTo>
                      <a:lnTo>
                        <a:pt x="1" y="3"/>
                      </a:lnTo>
                      <a:lnTo>
                        <a:pt x="0" y="3"/>
                      </a:lnTo>
                      <a:lnTo>
                        <a:pt x="0" y="2"/>
                      </a:lnTo>
                      <a:lnTo>
                        <a:pt x="0" y="1"/>
                      </a:lnTo>
                      <a:lnTo>
                        <a:pt x="1" y="0"/>
                      </a:lnTo>
                      <a:lnTo>
                        <a:pt x="2" y="0"/>
                      </a:lnTo>
                      <a:lnTo>
                        <a:pt x="2" y="1"/>
                      </a:lnTo>
                      <a:lnTo>
                        <a:pt x="3" y="1"/>
                      </a:lnTo>
                      <a:lnTo>
                        <a:pt x="3" y="2"/>
                      </a:lnTo>
                      <a:lnTo>
                        <a:pt x="3" y="3"/>
                      </a:lnTo>
                      <a:lnTo>
                        <a:pt x="2" y="3"/>
                      </a:lnTo>
                      <a:close/>
                    </a:path>
                  </a:pathLst>
                </a:custGeom>
                <a:solidFill>
                  <a:srgbClr val="FFFFFF"/>
                </a:solidFill>
                <a:ln w="0">
                  <a:solidFill>
                    <a:srgbClr val="FFFFFF"/>
                  </a:solidFill>
                  <a:prstDash val="solid"/>
                  <a:round/>
                  <a:headEnd/>
                  <a:tailEnd/>
                </a:ln>
              </p:spPr>
              <p:txBody>
                <a:bodyPr/>
                <a:lstStyle/>
                <a:p>
                  <a:endParaRPr lang="fr-FR"/>
                </a:p>
              </p:txBody>
            </p:sp>
            <p:sp>
              <p:nvSpPr>
                <p:cNvPr id="5292" name="Freeform 170"/>
                <p:cNvSpPr>
                  <a:spLocks/>
                </p:cNvSpPr>
                <p:nvPr/>
              </p:nvSpPr>
              <p:spPr bwMode="auto">
                <a:xfrm>
                  <a:off x="1229" y="1998"/>
                  <a:ext cx="38" cy="13"/>
                </a:xfrm>
                <a:custGeom>
                  <a:avLst/>
                  <a:gdLst>
                    <a:gd name="T0" fmla="*/ 0 w 38"/>
                    <a:gd name="T1" fmla="*/ 10 h 13"/>
                    <a:gd name="T2" fmla="*/ 1 w 38"/>
                    <a:gd name="T3" fmla="*/ 10 h 13"/>
                    <a:gd name="T4" fmla="*/ 3 w 38"/>
                    <a:gd name="T5" fmla="*/ 10 h 13"/>
                    <a:gd name="T6" fmla="*/ 4 w 38"/>
                    <a:gd name="T7" fmla="*/ 10 h 13"/>
                    <a:gd name="T8" fmla="*/ 5 w 38"/>
                    <a:gd name="T9" fmla="*/ 11 h 13"/>
                    <a:gd name="T10" fmla="*/ 7 w 38"/>
                    <a:gd name="T11" fmla="*/ 11 h 13"/>
                    <a:gd name="T12" fmla="*/ 8 w 38"/>
                    <a:gd name="T13" fmla="*/ 11 h 13"/>
                    <a:gd name="T14" fmla="*/ 10 w 38"/>
                    <a:gd name="T15" fmla="*/ 11 h 13"/>
                    <a:gd name="T16" fmla="*/ 11 w 38"/>
                    <a:gd name="T17" fmla="*/ 11 h 13"/>
                    <a:gd name="T18" fmla="*/ 13 w 38"/>
                    <a:gd name="T19" fmla="*/ 11 h 13"/>
                    <a:gd name="T20" fmla="*/ 14 w 38"/>
                    <a:gd name="T21" fmla="*/ 11 h 13"/>
                    <a:gd name="T22" fmla="*/ 15 w 38"/>
                    <a:gd name="T23" fmla="*/ 11 h 13"/>
                    <a:gd name="T24" fmla="*/ 16 w 38"/>
                    <a:gd name="T25" fmla="*/ 11 h 13"/>
                    <a:gd name="T26" fmla="*/ 17 w 38"/>
                    <a:gd name="T27" fmla="*/ 11 h 13"/>
                    <a:gd name="T28" fmla="*/ 19 w 38"/>
                    <a:gd name="T29" fmla="*/ 11 h 13"/>
                    <a:gd name="T30" fmla="*/ 20 w 38"/>
                    <a:gd name="T31" fmla="*/ 10 h 13"/>
                    <a:gd name="T32" fmla="*/ 21 w 38"/>
                    <a:gd name="T33" fmla="*/ 10 h 13"/>
                    <a:gd name="T34" fmla="*/ 22 w 38"/>
                    <a:gd name="T35" fmla="*/ 10 h 13"/>
                    <a:gd name="T36" fmla="*/ 23 w 38"/>
                    <a:gd name="T37" fmla="*/ 10 h 13"/>
                    <a:gd name="T38" fmla="*/ 24 w 38"/>
                    <a:gd name="T39" fmla="*/ 9 h 13"/>
                    <a:gd name="T40" fmla="*/ 25 w 38"/>
                    <a:gd name="T41" fmla="*/ 9 h 13"/>
                    <a:gd name="T42" fmla="*/ 27 w 38"/>
                    <a:gd name="T43" fmla="*/ 8 h 13"/>
                    <a:gd name="T44" fmla="*/ 28 w 38"/>
                    <a:gd name="T45" fmla="*/ 7 h 13"/>
                    <a:gd name="T46" fmla="*/ 29 w 38"/>
                    <a:gd name="T47" fmla="*/ 6 h 13"/>
                    <a:gd name="T48" fmla="*/ 31 w 38"/>
                    <a:gd name="T49" fmla="*/ 5 h 13"/>
                    <a:gd name="T50" fmla="*/ 32 w 38"/>
                    <a:gd name="T51" fmla="*/ 4 h 13"/>
                    <a:gd name="T52" fmla="*/ 33 w 38"/>
                    <a:gd name="T53" fmla="*/ 3 h 13"/>
                    <a:gd name="T54" fmla="*/ 34 w 38"/>
                    <a:gd name="T55" fmla="*/ 2 h 13"/>
                    <a:gd name="T56" fmla="*/ 35 w 38"/>
                    <a:gd name="T57" fmla="*/ 2 h 13"/>
                    <a:gd name="T58" fmla="*/ 36 w 38"/>
                    <a:gd name="T59" fmla="*/ 1 h 13"/>
                    <a:gd name="T60" fmla="*/ 38 w 38"/>
                    <a:gd name="T61" fmla="*/ 0 h 13"/>
                    <a:gd name="T62" fmla="*/ 36 w 38"/>
                    <a:gd name="T63" fmla="*/ 1 h 13"/>
                    <a:gd name="T64" fmla="*/ 36 w 38"/>
                    <a:gd name="T65" fmla="*/ 2 h 13"/>
                    <a:gd name="T66" fmla="*/ 35 w 38"/>
                    <a:gd name="T67" fmla="*/ 3 h 13"/>
                    <a:gd name="T68" fmla="*/ 34 w 38"/>
                    <a:gd name="T69" fmla="*/ 4 h 13"/>
                    <a:gd name="T70" fmla="*/ 33 w 38"/>
                    <a:gd name="T71" fmla="*/ 4 h 13"/>
                    <a:gd name="T72" fmla="*/ 32 w 38"/>
                    <a:gd name="T73" fmla="*/ 5 h 13"/>
                    <a:gd name="T74" fmla="*/ 31 w 38"/>
                    <a:gd name="T75" fmla="*/ 6 h 13"/>
                    <a:gd name="T76" fmla="*/ 30 w 38"/>
                    <a:gd name="T77" fmla="*/ 8 h 13"/>
                    <a:gd name="T78" fmla="*/ 28 w 38"/>
                    <a:gd name="T79" fmla="*/ 9 h 13"/>
                    <a:gd name="T80" fmla="*/ 26 w 38"/>
                    <a:gd name="T81" fmla="*/ 11 h 13"/>
                    <a:gd name="T82" fmla="*/ 25 w 38"/>
                    <a:gd name="T83" fmla="*/ 11 h 13"/>
                    <a:gd name="T84" fmla="*/ 24 w 38"/>
                    <a:gd name="T85" fmla="*/ 12 h 13"/>
                    <a:gd name="T86" fmla="*/ 23 w 38"/>
                    <a:gd name="T87" fmla="*/ 12 h 13"/>
                    <a:gd name="T88" fmla="*/ 22 w 38"/>
                    <a:gd name="T89" fmla="*/ 12 h 13"/>
                    <a:gd name="T90" fmla="*/ 20 w 38"/>
                    <a:gd name="T91" fmla="*/ 13 h 13"/>
                    <a:gd name="T92" fmla="*/ 19 w 38"/>
                    <a:gd name="T93" fmla="*/ 13 h 13"/>
                    <a:gd name="T94" fmla="*/ 18 w 38"/>
                    <a:gd name="T95" fmla="*/ 13 h 13"/>
                    <a:gd name="T96" fmla="*/ 17 w 38"/>
                    <a:gd name="T97" fmla="*/ 13 h 13"/>
                    <a:gd name="T98" fmla="*/ 16 w 38"/>
                    <a:gd name="T99" fmla="*/ 13 h 13"/>
                    <a:gd name="T100" fmla="*/ 14 w 38"/>
                    <a:gd name="T101" fmla="*/ 13 h 13"/>
                    <a:gd name="T102" fmla="*/ 13 w 38"/>
                    <a:gd name="T103" fmla="*/ 13 h 13"/>
                    <a:gd name="T104" fmla="*/ 11 w 38"/>
                    <a:gd name="T105" fmla="*/ 13 h 13"/>
                    <a:gd name="T106" fmla="*/ 9 w 38"/>
                    <a:gd name="T107" fmla="*/ 13 h 13"/>
                    <a:gd name="T108" fmla="*/ 8 w 38"/>
                    <a:gd name="T109" fmla="*/ 12 h 13"/>
                    <a:gd name="T110" fmla="*/ 6 w 38"/>
                    <a:gd name="T111" fmla="*/ 12 h 13"/>
                    <a:gd name="T112" fmla="*/ 5 w 38"/>
                    <a:gd name="T113" fmla="*/ 12 h 13"/>
                    <a:gd name="T114" fmla="*/ 4 w 38"/>
                    <a:gd name="T115" fmla="*/ 11 h 13"/>
                    <a:gd name="T116" fmla="*/ 2 w 38"/>
                    <a:gd name="T117" fmla="*/ 11 h 13"/>
                    <a:gd name="T118" fmla="*/ 1 w 38"/>
                    <a:gd name="T119" fmla="*/ 10 h 13"/>
                    <a:gd name="T120" fmla="*/ 0 w 38"/>
                    <a:gd name="T121" fmla="*/ 10 h 1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
                    <a:gd name="T184" fmla="*/ 0 h 13"/>
                    <a:gd name="T185" fmla="*/ 38 w 38"/>
                    <a:gd name="T186" fmla="*/ 13 h 1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 h="13">
                      <a:moveTo>
                        <a:pt x="0" y="10"/>
                      </a:moveTo>
                      <a:lnTo>
                        <a:pt x="1" y="10"/>
                      </a:lnTo>
                      <a:lnTo>
                        <a:pt x="3" y="10"/>
                      </a:lnTo>
                      <a:lnTo>
                        <a:pt x="4" y="10"/>
                      </a:lnTo>
                      <a:lnTo>
                        <a:pt x="5" y="11"/>
                      </a:lnTo>
                      <a:lnTo>
                        <a:pt x="7" y="11"/>
                      </a:lnTo>
                      <a:lnTo>
                        <a:pt x="8" y="11"/>
                      </a:lnTo>
                      <a:lnTo>
                        <a:pt x="10" y="11"/>
                      </a:lnTo>
                      <a:lnTo>
                        <a:pt x="11" y="11"/>
                      </a:lnTo>
                      <a:lnTo>
                        <a:pt x="13" y="11"/>
                      </a:lnTo>
                      <a:lnTo>
                        <a:pt x="14" y="11"/>
                      </a:lnTo>
                      <a:lnTo>
                        <a:pt x="15" y="11"/>
                      </a:lnTo>
                      <a:lnTo>
                        <a:pt x="16" y="11"/>
                      </a:lnTo>
                      <a:lnTo>
                        <a:pt x="17" y="11"/>
                      </a:lnTo>
                      <a:lnTo>
                        <a:pt x="19" y="11"/>
                      </a:lnTo>
                      <a:lnTo>
                        <a:pt x="20" y="10"/>
                      </a:lnTo>
                      <a:lnTo>
                        <a:pt x="21" y="10"/>
                      </a:lnTo>
                      <a:lnTo>
                        <a:pt x="22" y="10"/>
                      </a:lnTo>
                      <a:lnTo>
                        <a:pt x="23" y="10"/>
                      </a:lnTo>
                      <a:lnTo>
                        <a:pt x="24" y="9"/>
                      </a:lnTo>
                      <a:lnTo>
                        <a:pt x="25" y="9"/>
                      </a:lnTo>
                      <a:lnTo>
                        <a:pt x="27" y="8"/>
                      </a:lnTo>
                      <a:lnTo>
                        <a:pt x="28" y="7"/>
                      </a:lnTo>
                      <a:lnTo>
                        <a:pt x="29" y="6"/>
                      </a:lnTo>
                      <a:lnTo>
                        <a:pt x="31" y="5"/>
                      </a:lnTo>
                      <a:lnTo>
                        <a:pt x="32" y="4"/>
                      </a:lnTo>
                      <a:lnTo>
                        <a:pt x="33" y="3"/>
                      </a:lnTo>
                      <a:lnTo>
                        <a:pt x="34" y="2"/>
                      </a:lnTo>
                      <a:lnTo>
                        <a:pt x="35" y="2"/>
                      </a:lnTo>
                      <a:lnTo>
                        <a:pt x="36" y="1"/>
                      </a:lnTo>
                      <a:lnTo>
                        <a:pt x="38" y="0"/>
                      </a:lnTo>
                      <a:lnTo>
                        <a:pt x="36" y="1"/>
                      </a:lnTo>
                      <a:lnTo>
                        <a:pt x="36" y="2"/>
                      </a:lnTo>
                      <a:lnTo>
                        <a:pt x="35" y="3"/>
                      </a:lnTo>
                      <a:lnTo>
                        <a:pt x="34" y="4"/>
                      </a:lnTo>
                      <a:lnTo>
                        <a:pt x="33" y="4"/>
                      </a:lnTo>
                      <a:lnTo>
                        <a:pt x="32" y="5"/>
                      </a:lnTo>
                      <a:lnTo>
                        <a:pt x="31" y="6"/>
                      </a:lnTo>
                      <a:lnTo>
                        <a:pt x="30" y="8"/>
                      </a:lnTo>
                      <a:lnTo>
                        <a:pt x="28" y="9"/>
                      </a:lnTo>
                      <a:lnTo>
                        <a:pt x="26" y="11"/>
                      </a:lnTo>
                      <a:lnTo>
                        <a:pt x="25" y="11"/>
                      </a:lnTo>
                      <a:lnTo>
                        <a:pt x="24" y="12"/>
                      </a:lnTo>
                      <a:lnTo>
                        <a:pt x="23" y="12"/>
                      </a:lnTo>
                      <a:lnTo>
                        <a:pt x="22" y="12"/>
                      </a:lnTo>
                      <a:lnTo>
                        <a:pt x="20" y="13"/>
                      </a:lnTo>
                      <a:lnTo>
                        <a:pt x="19" y="13"/>
                      </a:lnTo>
                      <a:lnTo>
                        <a:pt x="18" y="13"/>
                      </a:lnTo>
                      <a:lnTo>
                        <a:pt x="17" y="13"/>
                      </a:lnTo>
                      <a:lnTo>
                        <a:pt x="16" y="13"/>
                      </a:lnTo>
                      <a:lnTo>
                        <a:pt x="14" y="13"/>
                      </a:lnTo>
                      <a:lnTo>
                        <a:pt x="13" y="13"/>
                      </a:lnTo>
                      <a:lnTo>
                        <a:pt x="11" y="13"/>
                      </a:lnTo>
                      <a:lnTo>
                        <a:pt x="9" y="13"/>
                      </a:lnTo>
                      <a:lnTo>
                        <a:pt x="8" y="12"/>
                      </a:lnTo>
                      <a:lnTo>
                        <a:pt x="6" y="12"/>
                      </a:lnTo>
                      <a:lnTo>
                        <a:pt x="5" y="12"/>
                      </a:lnTo>
                      <a:lnTo>
                        <a:pt x="4" y="11"/>
                      </a:lnTo>
                      <a:lnTo>
                        <a:pt x="2" y="11"/>
                      </a:lnTo>
                      <a:lnTo>
                        <a:pt x="1" y="10"/>
                      </a:lnTo>
                      <a:lnTo>
                        <a:pt x="0" y="10"/>
                      </a:lnTo>
                      <a:close/>
                    </a:path>
                  </a:pathLst>
                </a:custGeom>
                <a:solidFill>
                  <a:srgbClr val="FFC7BF"/>
                </a:solidFill>
                <a:ln w="0">
                  <a:solidFill>
                    <a:srgbClr val="FFB9AF"/>
                  </a:solidFill>
                  <a:prstDash val="solid"/>
                  <a:round/>
                  <a:headEnd/>
                  <a:tailEnd/>
                </a:ln>
              </p:spPr>
              <p:txBody>
                <a:bodyPr/>
                <a:lstStyle/>
                <a:p>
                  <a:endParaRPr lang="fr-FR"/>
                </a:p>
              </p:txBody>
            </p:sp>
            <p:sp>
              <p:nvSpPr>
                <p:cNvPr id="5293" name="Freeform 171"/>
                <p:cNvSpPr>
                  <a:spLocks/>
                </p:cNvSpPr>
                <p:nvPr/>
              </p:nvSpPr>
              <p:spPr bwMode="auto">
                <a:xfrm>
                  <a:off x="1229" y="1992"/>
                  <a:ext cx="38" cy="15"/>
                </a:xfrm>
                <a:custGeom>
                  <a:avLst/>
                  <a:gdLst>
                    <a:gd name="T0" fmla="*/ 38 w 38"/>
                    <a:gd name="T1" fmla="*/ 5 h 15"/>
                    <a:gd name="T2" fmla="*/ 36 w 38"/>
                    <a:gd name="T3" fmla="*/ 5 h 15"/>
                    <a:gd name="T4" fmla="*/ 34 w 38"/>
                    <a:gd name="T5" fmla="*/ 5 h 15"/>
                    <a:gd name="T6" fmla="*/ 33 w 38"/>
                    <a:gd name="T7" fmla="*/ 4 h 15"/>
                    <a:gd name="T8" fmla="*/ 32 w 38"/>
                    <a:gd name="T9" fmla="*/ 4 h 15"/>
                    <a:gd name="T10" fmla="*/ 31 w 38"/>
                    <a:gd name="T11" fmla="*/ 3 h 15"/>
                    <a:gd name="T12" fmla="*/ 30 w 38"/>
                    <a:gd name="T13" fmla="*/ 3 h 15"/>
                    <a:gd name="T14" fmla="*/ 28 w 38"/>
                    <a:gd name="T15" fmla="*/ 2 h 15"/>
                    <a:gd name="T16" fmla="*/ 27 w 38"/>
                    <a:gd name="T17" fmla="*/ 1 h 15"/>
                    <a:gd name="T18" fmla="*/ 26 w 38"/>
                    <a:gd name="T19" fmla="*/ 1 h 15"/>
                    <a:gd name="T20" fmla="*/ 24 w 38"/>
                    <a:gd name="T21" fmla="*/ 0 h 15"/>
                    <a:gd name="T22" fmla="*/ 21 w 38"/>
                    <a:gd name="T23" fmla="*/ 0 h 15"/>
                    <a:gd name="T24" fmla="*/ 18 w 38"/>
                    <a:gd name="T25" fmla="*/ 0 h 15"/>
                    <a:gd name="T26" fmla="*/ 17 w 38"/>
                    <a:gd name="T27" fmla="*/ 1 h 15"/>
                    <a:gd name="T28" fmla="*/ 15 w 38"/>
                    <a:gd name="T29" fmla="*/ 1 h 15"/>
                    <a:gd name="T30" fmla="*/ 14 w 38"/>
                    <a:gd name="T31" fmla="*/ 1 h 15"/>
                    <a:gd name="T32" fmla="*/ 12 w 38"/>
                    <a:gd name="T33" fmla="*/ 2 h 15"/>
                    <a:gd name="T34" fmla="*/ 11 w 38"/>
                    <a:gd name="T35" fmla="*/ 3 h 15"/>
                    <a:gd name="T36" fmla="*/ 10 w 38"/>
                    <a:gd name="T37" fmla="*/ 4 h 15"/>
                    <a:gd name="T38" fmla="*/ 8 w 38"/>
                    <a:gd name="T39" fmla="*/ 5 h 15"/>
                    <a:gd name="T40" fmla="*/ 6 w 38"/>
                    <a:gd name="T41" fmla="*/ 7 h 15"/>
                    <a:gd name="T42" fmla="*/ 5 w 38"/>
                    <a:gd name="T43" fmla="*/ 8 h 15"/>
                    <a:gd name="T44" fmla="*/ 4 w 38"/>
                    <a:gd name="T45" fmla="*/ 9 h 15"/>
                    <a:gd name="T46" fmla="*/ 4 w 38"/>
                    <a:gd name="T47" fmla="*/ 9 h 15"/>
                    <a:gd name="T48" fmla="*/ 3 w 38"/>
                    <a:gd name="T49" fmla="*/ 10 h 15"/>
                    <a:gd name="T50" fmla="*/ 2 w 38"/>
                    <a:gd name="T51" fmla="*/ 11 h 15"/>
                    <a:gd name="T52" fmla="*/ 1 w 38"/>
                    <a:gd name="T53" fmla="*/ 12 h 15"/>
                    <a:gd name="T54" fmla="*/ 1 w 38"/>
                    <a:gd name="T55" fmla="*/ 13 h 15"/>
                    <a:gd name="T56" fmla="*/ 0 w 38"/>
                    <a:gd name="T57" fmla="*/ 14 h 15"/>
                    <a:gd name="T58" fmla="*/ 0 w 38"/>
                    <a:gd name="T59" fmla="*/ 14 h 15"/>
                    <a:gd name="T60" fmla="*/ 0 w 38"/>
                    <a:gd name="T61" fmla="*/ 15 h 15"/>
                    <a:gd name="T62" fmla="*/ 1 w 38"/>
                    <a:gd name="T63" fmla="*/ 15 h 15"/>
                    <a:gd name="T64" fmla="*/ 3 w 38"/>
                    <a:gd name="T65" fmla="*/ 15 h 15"/>
                    <a:gd name="T66" fmla="*/ 5 w 38"/>
                    <a:gd name="T67" fmla="*/ 15 h 15"/>
                    <a:gd name="T68" fmla="*/ 6 w 38"/>
                    <a:gd name="T69" fmla="*/ 14 h 15"/>
                    <a:gd name="T70" fmla="*/ 8 w 38"/>
                    <a:gd name="T71" fmla="*/ 14 h 15"/>
                    <a:gd name="T72" fmla="*/ 9 w 38"/>
                    <a:gd name="T73" fmla="*/ 14 h 15"/>
                    <a:gd name="T74" fmla="*/ 11 w 38"/>
                    <a:gd name="T75" fmla="*/ 13 h 15"/>
                    <a:gd name="T76" fmla="*/ 13 w 38"/>
                    <a:gd name="T77" fmla="*/ 13 h 15"/>
                    <a:gd name="T78" fmla="*/ 14 w 38"/>
                    <a:gd name="T79" fmla="*/ 12 h 15"/>
                    <a:gd name="T80" fmla="*/ 16 w 38"/>
                    <a:gd name="T81" fmla="*/ 11 h 15"/>
                    <a:gd name="T82" fmla="*/ 18 w 38"/>
                    <a:gd name="T83" fmla="*/ 10 h 15"/>
                    <a:gd name="T84" fmla="*/ 20 w 38"/>
                    <a:gd name="T85" fmla="*/ 9 h 15"/>
                    <a:gd name="T86" fmla="*/ 22 w 38"/>
                    <a:gd name="T87" fmla="*/ 9 h 15"/>
                    <a:gd name="T88" fmla="*/ 24 w 38"/>
                    <a:gd name="T89" fmla="*/ 8 h 15"/>
                    <a:gd name="T90" fmla="*/ 27 w 38"/>
                    <a:gd name="T91" fmla="*/ 8 h 15"/>
                    <a:gd name="T92" fmla="*/ 29 w 38"/>
                    <a:gd name="T93" fmla="*/ 8 h 15"/>
                    <a:gd name="T94" fmla="*/ 31 w 38"/>
                    <a:gd name="T95" fmla="*/ 7 h 15"/>
                    <a:gd name="T96" fmla="*/ 34 w 38"/>
                    <a:gd name="T97" fmla="*/ 7 h 15"/>
                    <a:gd name="T98" fmla="*/ 36 w 38"/>
                    <a:gd name="T99" fmla="*/ 6 h 15"/>
                    <a:gd name="T100" fmla="*/ 38 w 38"/>
                    <a:gd name="T101" fmla="*/ 5 h 1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8"/>
                    <a:gd name="T154" fmla="*/ 0 h 15"/>
                    <a:gd name="T155" fmla="*/ 38 w 38"/>
                    <a:gd name="T156" fmla="*/ 15 h 1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8" h="15">
                      <a:moveTo>
                        <a:pt x="38" y="5"/>
                      </a:moveTo>
                      <a:lnTo>
                        <a:pt x="36" y="5"/>
                      </a:lnTo>
                      <a:lnTo>
                        <a:pt x="34" y="5"/>
                      </a:lnTo>
                      <a:lnTo>
                        <a:pt x="33" y="4"/>
                      </a:lnTo>
                      <a:lnTo>
                        <a:pt x="32" y="4"/>
                      </a:lnTo>
                      <a:lnTo>
                        <a:pt x="31" y="3"/>
                      </a:lnTo>
                      <a:lnTo>
                        <a:pt x="30" y="3"/>
                      </a:lnTo>
                      <a:lnTo>
                        <a:pt x="28" y="2"/>
                      </a:lnTo>
                      <a:lnTo>
                        <a:pt x="27" y="1"/>
                      </a:lnTo>
                      <a:lnTo>
                        <a:pt x="26" y="1"/>
                      </a:lnTo>
                      <a:lnTo>
                        <a:pt x="24" y="0"/>
                      </a:lnTo>
                      <a:lnTo>
                        <a:pt x="21" y="0"/>
                      </a:lnTo>
                      <a:lnTo>
                        <a:pt x="18" y="0"/>
                      </a:lnTo>
                      <a:lnTo>
                        <a:pt x="17" y="1"/>
                      </a:lnTo>
                      <a:lnTo>
                        <a:pt x="15" y="1"/>
                      </a:lnTo>
                      <a:lnTo>
                        <a:pt x="14" y="1"/>
                      </a:lnTo>
                      <a:lnTo>
                        <a:pt x="12" y="2"/>
                      </a:lnTo>
                      <a:lnTo>
                        <a:pt x="11" y="3"/>
                      </a:lnTo>
                      <a:lnTo>
                        <a:pt x="10" y="4"/>
                      </a:lnTo>
                      <a:lnTo>
                        <a:pt x="8" y="5"/>
                      </a:lnTo>
                      <a:lnTo>
                        <a:pt x="6" y="7"/>
                      </a:lnTo>
                      <a:lnTo>
                        <a:pt x="5" y="8"/>
                      </a:lnTo>
                      <a:lnTo>
                        <a:pt x="4" y="9"/>
                      </a:lnTo>
                      <a:lnTo>
                        <a:pt x="3" y="10"/>
                      </a:lnTo>
                      <a:lnTo>
                        <a:pt x="2" y="11"/>
                      </a:lnTo>
                      <a:lnTo>
                        <a:pt x="1" y="12"/>
                      </a:lnTo>
                      <a:lnTo>
                        <a:pt x="1" y="13"/>
                      </a:lnTo>
                      <a:lnTo>
                        <a:pt x="0" y="14"/>
                      </a:lnTo>
                      <a:lnTo>
                        <a:pt x="0" y="15"/>
                      </a:lnTo>
                      <a:lnTo>
                        <a:pt x="1" y="15"/>
                      </a:lnTo>
                      <a:lnTo>
                        <a:pt x="3" y="15"/>
                      </a:lnTo>
                      <a:lnTo>
                        <a:pt x="5" y="15"/>
                      </a:lnTo>
                      <a:lnTo>
                        <a:pt x="6" y="14"/>
                      </a:lnTo>
                      <a:lnTo>
                        <a:pt x="8" y="14"/>
                      </a:lnTo>
                      <a:lnTo>
                        <a:pt x="9" y="14"/>
                      </a:lnTo>
                      <a:lnTo>
                        <a:pt x="11" y="13"/>
                      </a:lnTo>
                      <a:lnTo>
                        <a:pt x="13" y="13"/>
                      </a:lnTo>
                      <a:lnTo>
                        <a:pt x="14" y="12"/>
                      </a:lnTo>
                      <a:lnTo>
                        <a:pt x="16" y="11"/>
                      </a:lnTo>
                      <a:lnTo>
                        <a:pt x="18" y="10"/>
                      </a:lnTo>
                      <a:lnTo>
                        <a:pt x="20" y="9"/>
                      </a:lnTo>
                      <a:lnTo>
                        <a:pt x="22" y="9"/>
                      </a:lnTo>
                      <a:lnTo>
                        <a:pt x="24" y="8"/>
                      </a:lnTo>
                      <a:lnTo>
                        <a:pt x="27" y="8"/>
                      </a:lnTo>
                      <a:lnTo>
                        <a:pt x="29" y="8"/>
                      </a:lnTo>
                      <a:lnTo>
                        <a:pt x="31" y="7"/>
                      </a:lnTo>
                      <a:lnTo>
                        <a:pt x="34" y="7"/>
                      </a:lnTo>
                      <a:lnTo>
                        <a:pt x="36" y="6"/>
                      </a:lnTo>
                      <a:lnTo>
                        <a:pt x="38" y="5"/>
                      </a:lnTo>
                      <a:close/>
                    </a:path>
                  </a:pathLst>
                </a:custGeom>
                <a:solidFill>
                  <a:srgbClr val="FFD5CF"/>
                </a:solidFill>
                <a:ln w="3175">
                  <a:solidFill>
                    <a:srgbClr val="FFC7BF"/>
                  </a:solidFill>
                  <a:prstDash val="solid"/>
                  <a:round/>
                  <a:headEnd/>
                  <a:tailEnd/>
                </a:ln>
              </p:spPr>
              <p:txBody>
                <a:bodyPr/>
                <a:lstStyle/>
                <a:p>
                  <a:endParaRPr lang="fr-FR"/>
                </a:p>
              </p:txBody>
            </p:sp>
            <p:sp>
              <p:nvSpPr>
                <p:cNvPr id="5294" name="Freeform 172"/>
                <p:cNvSpPr>
                  <a:spLocks/>
                </p:cNvSpPr>
                <p:nvPr/>
              </p:nvSpPr>
              <p:spPr bwMode="auto">
                <a:xfrm>
                  <a:off x="1229" y="1998"/>
                  <a:ext cx="37" cy="10"/>
                </a:xfrm>
                <a:custGeom>
                  <a:avLst/>
                  <a:gdLst>
                    <a:gd name="T0" fmla="*/ 37 w 37"/>
                    <a:gd name="T1" fmla="*/ 0 h 10"/>
                    <a:gd name="T2" fmla="*/ 36 w 37"/>
                    <a:gd name="T3" fmla="*/ 0 h 10"/>
                    <a:gd name="T4" fmla="*/ 34 w 37"/>
                    <a:gd name="T5" fmla="*/ 0 h 10"/>
                    <a:gd name="T6" fmla="*/ 33 w 37"/>
                    <a:gd name="T7" fmla="*/ 1 h 10"/>
                    <a:gd name="T8" fmla="*/ 32 w 37"/>
                    <a:gd name="T9" fmla="*/ 1 h 10"/>
                    <a:gd name="T10" fmla="*/ 31 w 37"/>
                    <a:gd name="T11" fmla="*/ 2 h 10"/>
                    <a:gd name="T12" fmla="*/ 29 w 37"/>
                    <a:gd name="T13" fmla="*/ 2 h 10"/>
                    <a:gd name="T14" fmla="*/ 28 w 37"/>
                    <a:gd name="T15" fmla="*/ 3 h 10"/>
                    <a:gd name="T16" fmla="*/ 27 w 37"/>
                    <a:gd name="T17" fmla="*/ 3 h 10"/>
                    <a:gd name="T18" fmla="*/ 26 w 37"/>
                    <a:gd name="T19" fmla="*/ 3 h 10"/>
                    <a:gd name="T20" fmla="*/ 24 w 37"/>
                    <a:gd name="T21" fmla="*/ 4 h 10"/>
                    <a:gd name="T22" fmla="*/ 23 w 37"/>
                    <a:gd name="T23" fmla="*/ 3 h 10"/>
                    <a:gd name="T24" fmla="*/ 22 w 37"/>
                    <a:gd name="T25" fmla="*/ 3 h 10"/>
                    <a:gd name="T26" fmla="*/ 21 w 37"/>
                    <a:gd name="T27" fmla="*/ 4 h 10"/>
                    <a:gd name="T28" fmla="*/ 20 w 37"/>
                    <a:gd name="T29" fmla="*/ 4 h 10"/>
                    <a:gd name="T30" fmla="*/ 19 w 37"/>
                    <a:gd name="T31" fmla="*/ 4 h 10"/>
                    <a:gd name="T32" fmla="*/ 17 w 37"/>
                    <a:gd name="T33" fmla="*/ 4 h 10"/>
                    <a:gd name="T34" fmla="*/ 16 w 37"/>
                    <a:gd name="T35" fmla="*/ 5 h 10"/>
                    <a:gd name="T36" fmla="*/ 15 w 37"/>
                    <a:gd name="T37" fmla="*/ 5 h 10"/>
                    <a:gd name="T38" fmla="*/ 14 w 37"/>
                    <a:gd name="T39" fmla="*/ 6 h 10"/>
                    <a:gd name="T40" fmla="*/ 13 w 37"/>
                    <a:gd name="T41" fmla="*/ 6 h 10"/>
                    <a:gd name="T42" fmla="*/ 12 w 37"/>
                    <a:gd name="T43" fmla="*/ 7 h 10"/>
                    <a:gd name="T44" fmla="*/ 10 w 37"/>
                    <a:gd name="T45" fmla="*/ 8 h 10"/>
                    <a:gd name="T46" fmla="*/ 9 w 37"/>
                    <a:gd name="T47" fmla="*/ 8 h 10"/>
                    <a:gd name="T48" fmla="*/ 8 w 37"/>
                    <a:gd name="T49" fmla="*/ 9 h 10"/>
                    <a:gd name="T50" fmla="*/ 7 w 37"/>
                    <a:gd name="T51" fmla="*/ 9 h 10"/>
                    <a:gd name="T52" fmla="*/ 5 w 37"/>
                    <a:gd name="T53" fmla="*/ 9 h 10"/>
                    <a:gd name="T54" fmla="*/ 4 w 37"/>
                    <a:gd name="T55" fmla="*/ 9 h 10"/>
                    <a:gd name="T56" fmla="*/ 2 w 37"/>
                    <a:gd name="T57" fmla="*/ 9 h 10"/>
                    <a:gd name="T58" fmla="*/ 1 w 37"/>
                    <a:gd name="T59" fmla="*/ 9 h 10"/>
                    <a:gd name="T60" fmla="*/ 0 w 37"/>
                    <a:gd name="T61" fmla="*/ 10 h 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7"/>
                    <a:gd name="T94" fmla="*/ 0 h 10"/>
                    <a:gd name="T95" fmla="*/ 37 w 37"/>
                    <a:gd name="T96" fmla="*/ 10 h 1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7" h="10">
                      <a:moveTo>
                        <a:pt x="37" y="0"/>
                      </a:moveTo>
                      <a:lnTo>
                        <a:pt x="36" y="0"/>
                      </a:lnTo>
                      <a:lnTo>
                        <a:pt x="34" y="0"/>
                      </a:lnTo>
                      <a:lnTo>
                        <a:pt x="33" y="1"/>
                      </a:lnTo>
                      <a:lnTo>
                        <a:pt x="32" y="1"/>
                      </a:lnTo>
                      <a:lnTo>
                        <a:pt x="31" y="2"/>
                      </a:lnTo>
                      <a:lnTo>
                        <a:pt x="29" y="2"/>
                      </a:lnTo>
                      <a:lnTo>
                        <a:pt x="28" y="3"/>
                      </a:lnTo>
                      <a:lnTo>
                        <a:pt x="27" y="3"/>
                      </a:lnTo>
                      <a:lnTo>
                        <a:pt x="26" y="3"/>
                      </a:lnTo>
                      <a:lnTo>
                        <a:pt x="24" y="4"/>
                      </a:lnTo>
                      <a:lnTo>
                        <a:pt x="23" y="3"/>
                      </a:lnTo>
                      <a:lnTo>
                        <a:pt x="22" y="3"/>
                      </a:lnTo>
                      <a:lnTo>
                        <a:pt x="21" y="4"/>
                      </a:lnTo>
                      <a:lnTo>
                        <a:pt x="20" y="4"/>
                      </a:lnTo>
                      <a:lnTo>
                        <a:pt x="19" y="4"/>
                      </a:lnTo>
                      <a:lnTo>
                        <a:pt x="17" y="4"/>
                      </a:lnTo>
                      <a:lnTo>
                        <a:pt x="16" y="5"/>
                      </a:lnTo>
                      <a:lnTo>
                        <a:pt x="15" y="5"/>
                      </a:lnTo>
                      <a:lnTo>
                        <a:pt x="14" y="6"/>
                      </a:lnTo>
                      <a:lnTo>
                        <a:pt x="13" y="6"/>
                      </a:lnTo>
                      <a:lnTo>
                        <a:pt x="12" y="7"/>
                      </a:lnTo>
                      <a:lnTo>
                        <a:pt x="10" y="8"/>
                      </a:lnTo>
                      <a:lnTo>
                        <a:pt x="9" y="8"/>
                      </a:lnTo>
                      <a:lnTo>
                        <a:pt x="8" y="9"/>
                      </a:lnTo>
                      <a:lnTo>
                        <a:pt x="7" y="9"/>
                      </a:lnTo>
                      <a:lnTo>
                        <a:pt x="5" y="9"/>
                      </a:lnTo>
                      <a:lnTo>
                        <a:pt x="4" y="9"/>
                      </a:lnTo>
                      <a:lnTo>
                        <a:pt x="2" y="9"/>
                      </a:lnTo>
                      <a:lnTo>
                        <a:pt x="1" y="9"/>
                      </a:lnTo>
                      <a:lnTo>
                        <a:pt x="0" y="10"/>
                      </a:lnTo>
                    </a:path>
                  </a:pathLst>
                </a:custGeom>
                <a:noFill/>
                <a:ln w="3175">
                  <a:solidFill>
                    <a:srgbClr val="007D00"/>
                  </a:solidFill>
                  <a:prstDash val="solid"/>
                  <a:round/>
                  <a:headEnd/>
                  <a:tailEnd/>
                </a:ln>
              </p:spPr>
              <p:txBody>
                <a:bodyPr/>
                <a:lstStyle/>
                <a:p>
                  <a:endParaRPr lang="fr-FR"/>
                </a:p>
              </p:txBody>
            </p:sp>
            <p:sp>
              <p:nvSpPr>
                <p:cNvPr id="5295" name="Freeform 173"/>
                <p:cNvSpPr>
                  <a:spLocks/>
                </p:cNvSpPr>
                <p:nvPr/>
              </p:nvSpPr>
              <p:spPr bwMode="auto">
                <a:xfrm>
                  <a:off x="1199" y="1988"/>
                  <a:ext cx="38" cy="72"/>
                </a:xfrm>
                <a:custGeom>
                  <a:avLst/>
                  <a:gdLst>
                    <a:gd name="T0" fmla="*/ 1 w 38"/>
                    <a:gd name="T1" fmla="*/ 5 h 72"/>
                    <a:gd name="T2" fmla="*/ 5 w 38"/>
                    <a:gd name="T3" fmla="*/ 2 h 72"/>
                    <a:gd name="T4" fmla="*/ 12 w 38"/>
                    <a:gd name="T5" fmla="*/ 0 h 72"/>
                    <a:gd name="T6" fmla="*/ 18 w 38"/>
                    <a:gd name="T7" fmla="*/ 1 h 72"/>
                    <a:gd name="T8" fmla="*/ 20 w 38"/>
                    <a:gd name="T9" fmla="*/ 3 h 72"/>
                    <a:gd name="T10" fmla="*/ 20 w 38"/>
                    <a:gd name="T11" fmla="*/ 7 h 72"/>
                    <a:gd name="T12" fmla="*/ 21 w 38"/>
                    <a:gd name="T13" fmla="*/ 11 h 72"/>
                    <a:gd name="T14" fmla="*/ 22 w 38"/>
                    <a:gd name="T15" fmla="*/ 15 h 72"/>
                    <a:gd name="T16" fmla="*/ 22 w 38"/>
                    <a:gd name="T17" fmla="*/ 19 h 72"/>
                    <a:gd name="T18" fmla="*/ 23 w 38"/>
                    <a:gd name="T19" fmla="*/ 23 h 72"/>
                    <a:gd name="T20" fmla="*/ 24 w 38"/>
                    <a:gd name="T21" fmla="*/ 26 h 72"/>
                    <a:gd name="T22" fmla="*/ 24 w 38"/>
                    <a:gd name="T23" fmla="*/ 30 h 72"/>
                    <a:gd name="T24" fmla="*/ 25 w 38"/>
                    <a:gd name="T25" fmla="*/ 33 h 72"/>
                    <a:gd name="T26" fmla="*/ 25 w 38"/>
                    <a:gd name="T27" fmla="*/ 36 h 72"/>
                    <a:gd name="T28" fmla="*/ 26 w 38"/>
                    <a:gd name="T29" fmla="*/ 39 h 72"/>
                    <a:gd name="T30" fmla="*/ 29 w 38"/>
                    <a:gd name="T31" fmla="*/ 44 h 72"/>
                    <a:gd name="T32" fmla="*/ 33 w 38"/>
                    <a:gd name="T33" fmla="*/ 50 h 72"/>
                    <a:gd name="T34" fmla="*/ 37 w 38"/>
                    <a:gd name="T35" fmla="*/ 54 h 72"/>
                    <a:gd name="T36" fmla="*/ 38 w 38"/>
                    <a:gd name="T37" fmla="*/ 57 h 72"/>
                    <a:gd name="T38" fmla="*/ 35 w 38"/>
                    <a:gd name="T39" fmla="*/ 62 h 72"/>
                    <a:gd name="T40" fmla="*/ 31 w 38"/>
                    <a:gd name="T41" fmla="*/ 66 h 72"/>
                    <a:gd name="T42" fmla="*/ 30 w 38"/>
                    <a:gd name="T43" fmla="*/ 68 h 72"/>
                    <a:gd name="T44" fmla="*/ 28 w 38"/>
                    <a:gd name="T45" fmla="*/ 69 h 72"/>
                    <a:gd name="T46" fmla="*/ 26 w 38"/>
                    <a:gd name="T47" fmla="*/ 71 h 72"/>
                    <a:gd name="T48" fmla="*/ 24 w 38"/>
                    <a:gd name="T49" fmla="*/ 71 h 72"/>
                    <a:gd name="T50" fmla="*/ 22 w 38"/>
                    <a:gd name="T51" fmla="*/ 72 h 72"/>
                    <a:gd name="T52" fmla="*/ 18 w 38"/>
                    <a:gd name="T53" fmla="*/ 71 h 72"/>
                    <a:gd name="T54" fmla="*/ 15 w 38"/>
                    <a:gd name="T55" fmla="*/ 69 h 72"/>
                    <a:gd name="T56" fmla="*/ 11 w 38"/>
                    <a:gd name="T57" fmla="*/ 67 h 72"/>
                    <a:gd name="T58" fmla="*/ 9 w 38"/>
                    <a:gd name="T59" fmla="*/ 65 h 72"/>
                    <a:gd name="T60" fmla="*/ 4 w 38"/>
                    <a:gd name="T61" fmla="*/ 63 h 72"/>
                    <a:gd name="T62" fmla="*/ 1 w 38"/>
                    <a:gd name="T63" fmla="*/ 61 h 72"/>
                    <a:gd name="T64" fmla="*/ 1 w 38"/>
                    <a:gd name="T65" fmla="*/ 58 h 72"/>
                    <a:gd name="T66" fmla="*/ 4 w 38"/>
                    <a:gd name="T67" fmla="*/ 54 h 72"/>
                    <a:gd name="T68" fmla="*/ 8 w 38"/>
                    <a:gd name="T69" fmla="*/ 50 h 72"/>
                    <a:gd name="T70" fmla="*/ 10 w 38"/>
                    <a:gd name="T71" fmla="*/ 45 h 72"/>
                    <a:gd name="T72" fmla="*/ 9 w 38"/>
                    <a:gd name="T73" fmla="*/ 41 h 72"/>
                    <a:gd name="T74" fmla="*/ 8 w 38"/>
                    <a:gd name="T75" fmla="*/ 38 h 72"/>
                    <a:gd name="T76" fmla="*/ 7 w 38"/>
                    <a:gd name="T77" fmla="*/ 34 h 72"/>
                    <a:gd name="T78" fmla="*/ 6 w 38"/>
                    <a:gd name="T79" fmla="*/ 30 h 72"/>
                    <a:gd name="T80" fmla="*/ 5 w 38"/>
                    <a:gd name="T81" fmla="*/ 27 h 72"/>
                    <a:gd name="T82" fmla="*/ 4 w 38"/>
                    <a:gd name="T83" fmla="*/ 22 h 72"/>
                    <a:gd name="T84" fmla="*/ 2 w 38"/>
                    <a:gd name="T85" fmla="*/ 17 h 72"/>
                    <a:gd name="T86" fmla="*/ 1 w 38"/>
                    <a:gd name="T87" fmla="*/ 12 h 72"/>
                    <a:gd name="T88" fmla="*/ 1 w 38"/>
                    <a:gd name="T89" fmla="*/ 8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8"/>
                    <a:gd name="T136" fmla="*/ 0 h 72"/>
                    <a:gd name="T137" fmla="*/ 38 w 38"/>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8" h="72">
                      <a:moveTo>
                        <a:pt x="1" y="6"/>
                      </a:moveTo>
                      <a:lnTo>
                        <a:pt x="1" y="5"/>
                      </a:lnTo>
                      <a:lnTo>
                        <a:pt x="3" y="3"/>
                      </a:lnTo>
                      <a:lnTo>
                        <a:pt x="5" y="2"/>
                      </a:lnTo>
                      <a:lnTo>
                        <a:pt x="8" y="1"/>
                      </a:lnTo>
                      <a:lnTo>
                        <a:pt x="12" y="0"/>
                      </a:lnTo>
                      <a:lnTo>
                        <a:pt x="15" y="0"/>
                      </a:lnTo>
                      <a:lnTo>
                        <a:pt x="18" y="1"/>
                      </a:lnTo>
                      <a:lnTo>
                        <a:pt x="20" y="1"/>
                      </a:lnTo>
                      <a:lnTo>
                        <a:pt x="20" y="3"/>
                      </a:lnTo>
                      <a:lnTo>
                        <a:pt x="19" y="5"/>
                      </a:lnTo>
                      <a:lnTo>
                        <a:pt x="20" y="7"/>
                      </a:lnTo>
                      <a:lnTo>
                        <a:pt x="20" y="9"/>
                      </a:lnTo>
                      <a:lnTo>
                        <a:pt x="21" y="11"/>
                      </a:lnTo>
                      <a:lnTo>
                        <a:pt x="21" y="13"/>
                      </a:lnTo>
                      <a:lnTo>
                        <a:pt x="22" y="15"/>
                      </a:lnTo>
                      <a:lnTo>
                        <a:pt x="22" y="17"/>
                      </a:lnTo>
                      <a:lnTo>
                        <a:pt x="22" y="19"/>
                      </a:lnTo>
                      <a:lnTo>
                        <a:pt x="23" y="21"/>
                      </a:lnTo>
                      <a:lnTo>
                        <a:pt x="23" y="23"/>
                      </a:lnTo>
                      <a:lnTo>
                        <a:pt x="23" y="24"/>
                      </a:lnTo>
                      <a:lnTo>
                        <a:pt x="24" y="26"/>
                      </a:lnTo>
                      <a:lnTo>
                        <a:pt x="24" y="28"/>
                      </a:lnTo>
                      <a:lnTo>
                        <a:pt x="24" y="30"/>
                      </a:lnTo>
                      <a:lnTo>
                        <a:pt x="25" y="31"/>
                      </a:lnTo>
                      <a:lnTo>
                        <a:pt x="25" y="33"/>
                      </a:lnTo>
                      <a:lnTo>
                        <a:pt x="25" y="34"/>
                      </a:lnTo>
                      <a:lnTo>
                        <a:pt x="25" y="36"/>
                      </a:lnTo>
                      <a:lnTo>
                        <a:pt x="26" y="37"/>
                      </a:lnTo>
                      <a:lnTo>
                        <a:pt x="26" y="39"/>
                      </a:lnTo>
                      <a:lnTo>
                        <a:pt x="27" y="41"/>
                      </a:lnTo>
                      <a:lnTo>
                        <a:pt x="29" y="44"/>
                      </a:lnTo>
                      <a:lnTo>
                        <a:pt x="31" y="47"/>
                      </a:lnTo>
                      <a:lnTo>
                        <a:pt x="33" y="50"/>
                      </a:lnTo>
                      <a:lnTo>
                        <a:pt x="35" y="52"/>
                      </a:lnTo>
                      <a:lnTo>
                        <a:pt x="37" y="54"/>
                      </a:lnTo>
                      <a:lnTo>
                        <a:pt x="38" y="56"/>
                      </a:lnTo>
                      <a:lnTo>
                        <a:pt x="38" y="57"/>
                      </a:lnTo>
                      <a:lnTo>
                        <a:pt x="37" y="59"/>
                      </a:lnTo>
                      <a:lnTo>
                        <a:pt x="35" y="62"/>
                      </a:lnTo>
                      <a:lnTo>
                        <a:pt x="31" y="65"/>
                      </a:lnTo>
                      <a:lnTo>
                        <a:pt x="31" y="66"/>
                      </a:lnTo>
                      <a:lnTo>
                        <a:pt x="30" y="67"/>
                      </a:lnTo>
                      <a:lnTo>
                        <a:pt x="30" y="68"/>
                      </a:lnTo>
                      <a:lnTo>
                        <a:pt x="29" y="69"/>
                      </a:lnTo>
                      <a:lnTo>
                        <a:pt x="28" y="69"/>
                      </a:lnTo>
                      <a:lnTo>
                        <a:pt x="27" y="70"/>
                      </a:lnTo>
                      <a:lnTo>
                        <a:pt x="26" y="71"/>
                      </a:lnTo>
                      <a:lnTo>
                        <a:pt x="25" y="71"/>
                      </a:lnTo>
                      <a:lnTo>
                        <a:pt x="24" y="71"/>
                      </a:lnTo>
                      <a:lnTo>
                        <a:pt x="23" y="72"/>
                      </a:lnTo>
                      <a:lnTo>
                        <a:pt x="22" y="72"/>
                      </a:lnTo>
                      <a:lnTo>
                        <a:pt x="20" y="71"/>
                      </a:lnTo>
                      <a:lnTo>
                        <a:pt x="18" y="71"/>
                      </a:lnTo>
                      <a:lnTo>
                        <a:pt x="16" y="70"/>
                      </a:lnTo>
                      <a:lnTo>
                        <a:pt x="15" y="69"/>
                      </a:lnTo>
                      <a:lnTo>
                        <a:pt x="13" y="68"/>
                      </a:lnTo>
                      <a:lnTo>
                        <a:pt x="11" y="67"/>
                      </a:lnTo>
                      <a:lnTo>
                        <a:pt x="10" y="66"/>
                      </a:lnTo>
                      <a:lnTo>
                        <a:pt x="9" y="65"/>
                      </a:lnTo>
                      <a:lnTo>
                        <a:pt x="8" y="64"/>
                      </a:lnTo>
                      <a:lnTo>
                        <a:pt x="4" y="63"/>
                      </a:lnTo>
                      <a:lnTo>
                        <a:pt x="2" y="62"/>
                      </a:lnTo>
                      <a:lnTo>
                        <a:pt x="1" y="61"/>
                      </a:lnTo>
                      <a:lnTo>
                        <a:pt x="0" y="59"/>
                      </a:lnTo>
                      <a:lnTo>
                        <a:pt x="1" y="58"/>
                      </a:lnTo>
                      <a:lnTo>
                        <a:pt x="2" y="56"/>
                      </a:lnTo>
                      <a:lnTo>
                        <a:pt x="4" y="54"/>
                      </a:lnTo>
                      <a:lnTo>
                        <a:pt x="6" y="52"/>
                      </a:lnTo>
                      <a:lnTo>
                        <a:pt x="8" y="50"/>
                      </a:lnTo>
                      <a:lnTo>
                        <a:pt x="10" y="47"/>
                      </a:lnTo>
                      <a:lnTo>
                        <a:pt x="10" y="45"/>
                      </a:lnTo>
                      <a:lnTo>
                        <a:pt x="9" y="43"/>
                      </a:lnTo>
                      <a:lnTo>
                        <a:pt x="9" y="41"/>
                      </a:lnTo>
                      <a:lnTo>
                        <a:pt x="8" y="40"/>
                      </a:lnTo>
                      <a:lnTo>
                        <a:pt x="8" y="38"/>
                      </a:lnTo>
                      <a:lnTo>
                        <a:pt x="7" y="36"/>
                      </a:lnTo>
                      <a:lnTo>
                        <a:pt x="7" y="34"/>
                      </a:lnTo>
                      <a:lnTo>
                        <a:pt x="6" y="32"/>
                      </a:lnTo>
                      <a:lnTo>
                        <a:pt x="6" y="30"/>
                      </a:lnTo>
                      <a:lnTo>
                        <a:pt x="5" y="28"/>
                      </a:lnTo>
                      <a:lnTo>
                        <a:pt x="5" y="27"/>
                      </a:lnTo>
                      <a:lnTo>
                        <a:pt x="4" y="25"/>
                      </a:lnTo>
                      <a:lnTo>
                        <a:pt x="4" y="22"/>
                      </a:lnTo>
                      <a:lnTo>
                        <a:pt x="3" y="20"/>
                      </a:lnTo>
                      <a:lnTo>
                        <a:pt x="2" y="17"/>
                      </a:lnTo>
                      <a:lnTo>
                        <a:pt x="2" y="14"/>
                      </a:lnTo>
                      <a:lnTo>
                        <a:pt x="1" y="12"/>
                      </a:lnTo>
                      <a:lnTo>
                        <a:pt x="1" y="10"/>
                      </a:lnTo>
                      <a:lnTo>
                        <a:pt x="1" y="8"/>
                      </a:lnTo>
                      <a:lnTo>
                        <a:pt x="1" y="6"/>
                      </a:lnTo>
                      <a:close/>
                    </a:path>
                  </a:pathLst>
                </a:custGeom>
                <a:solidFill>
                  <a:srgbClr val="FFC7BF"/>
                </a:solidFill>
                <a:ln w="0">
                  <a:solidFill>
                    <a:srgbClr val="FFC7BF"/>
                  </a:solidFill>
                  <a:prstDash val="solid"/>
                  <a:round/>
                  <a:headEnd/>
                  <a:tailEnd/>
                </a:ln>
              </p:spPr>
              <p:txBody>
                <a:bodyPr/>
                <a:lstStyle/>
                <a:p>
                  <a:endParaRPr lang="fr-FR"/>
                </a:p>
              </p:txBody>
            </p:sp>
            <p:sp>
              <p:nvSpPr>
                <p:cNvPr id="5296" name="Freeform 174"/>
                <p:cNvSpPr>
                  <a:spLocks/>
                </p:cNvSpPr>
                <p:nvPr/>
              </p:nvSpPr>
              <p:spPr bwMode="auto">
                <a:xfrm>
                  <a:off x="1201" y="1989"/>
                  <a:ext cx="34" cy="71"/>
                </a:xfrm>
                <a:custGeom>
                  <a:avLst/>
                  <a:gdLst>
                    <a:gd name="T0" fmla="*/ 0 w 34"/>
                    <a:gd name="T1" fmla="*/ 5 h 71"/>
                    <a:gd name="T2" fmla="*/ 4 w 34"/>
                    <a:gd name="T3" fmla="*/ 2 h 71"/>
                    <a:gd name="T4" fmla="*/ 10 w 34"/>
                    <a:gd name="T5" fmla="*/ 1 h 71"/>
                    <a:gd name="T6" fmla="*/ 15 w 34"/>
                    <a:gd name="T7" fmla="*/ 1 h 71"/>
                    <a:gd name="T8" fmla="*/ 17 w 34"/>
                    <a:gd name="T9" fmla="*/ 3 h 71"/>
                    <a:gd name="T10" fmla="*/ 17 w 34"/>
                    <a:gd name="T11" fmla="*/ 6 h 71"/>
                    <a:gd name="T12" fmla="*/ 18 w 34"/>
                    <a:gd name="T13" fmla="*/ 10 h 71"/>
                    <a:gd name="T14" fmla="*/ 19 w 34"/>
                    <a:gd name="T15" fmla="*/ 14 h 71"/>
                    <a:gd name="T16" fmla="*/ 20 w 34"/>
                    <a:gd name="T17" fmla="*/ 18 h 71"/>
                    <a:gd name="T18" fmla="*/ 20 w 34"/>
                    <a:gd name="T19" fmla="*/ 22 h 71"/>
                    <a:gd name="T20" fmla="*/ 21 w 34"/>
                    <a:gd name="T21" fmla="*/ 25 h 71"/>
                    <a:gd name="T22" fmla="*/ 22 w 34"/>
                    <a:gd name="T23" fmla="*/ 29 h 71"/>
                    <a:gd name="T24" fmla="*/ 22 w 34"/>
                    <a:gd name="T25" fmla="*/ 32 h 71"/>
                    <a:gd name="T26" fmla="*/ 22 w 34"/>
                    <a:gd name="T27" fmla="*/ 35 h 71"/>
                    <a:gd name="T28" fmla="*/ 23 w 34"/>
                    <a:gd name="T29" fmla="*/ 38 h 71"/>
                    <a:gd name="T30" fmla="*/ 25 w 34"/>
                    <a:gd name="T31" fmla="*/ 43 h 71"/>
                    <a:gd name="T32" fmla="*/ 30 w 34"/>
                    <a:gd name="T33" fmla="*/ 49 h 71"/>
                    <a:gd name="T34" fmla="*/ 33 w 34"/>
                    <a:gd name="T35" fmla="*/ 53 h 71"/>
                    <a:gd name="T36" fmla="*/ 34 w 34"/>
                    <a:gd name="T37" fmla="*/ 56 h 71"/>
                    <a:gd name="T38" fmla="*/ 31 w 34"/>
                    <a:gd name="T39" fmla="*/ 61 h 71"/>
                    <a:gd name="T40" fmla="*/ 28 w 34"/>
                    <a:gd name="T41" fmla="*/ 65 h 71"/>
                    <a:gd name="T42" fmla="*/ 27 w 34"/>
                    <a:gd name="T43" fmla="*/ 67 h 71"/>
                    <a:gd name="T44" fmla="*/ 26 w 34"/>
                    <a:gd name="T45" fmla="*/ 68 h 71"/>
                    <a:gd name="T46" fmla="*/ 24 w 34"/>
                    <a:gd name="T47" fmla="*/ 70 h 71"/>
                    <a:gd name="T48" fmla="*/ 22 w 34"/>
                    <a:gd name="T49" fmla="*/ 70 h 71"/>
                    <a:gd name="T50" fmla="*/ 20 w 34"/>
                    <a:gd name="T51" fmla="*/ 71 h 71"/>
                    <a:gd name="T52" fmla="*/ 17 w 34"/>
                    <a:gd name="T53" fmla="*/ 70 h 71"/>
                    <a:gd name="T54" fmla="*/ 14 w 34"/>
                    <a:gd name="T55" fmla="*/ 68 h 71"/>
                    <a:gd name="T56" fmla="*/ 10 w 34"/>
                    <a:gd name="T57" fmla="*/ 66 h 71"/>
                    <a:gd name="T58" fmla="*/ 8 w 34"/>
                    <a:gd name="T59" fmla="*/ 64 h 71"/>
                    <a:gd name="T60" fmla="*/ 4 w 34"/>
                    <a:gd name="T61" fmla="*/ 62 h 71"/>
                    <a:gd name="T62" fmla="*/ 1 w 34"/>
                    <a:gd name="T63" fmla="*/ 59 h 71"/>
                    <a:gd name="T64" fmla="*/ 1 w 34"/>
                    <a:gd name="T65" fmla="*/ 56 h 71"/>
                    <a:gd name="T66" fmla="*/ 4 w 34"/>
                    <a:gd name="T67" fmla="*/ 52 h 71"/>
                    <a:gd name="T68" fmla="*/ 7 w 34"/>
                    <a:gd name="T69" fmla="*/ 48 h 71"/>
                    <a:gd name="T70" fmla="*/ 9 w 34"/>
                    <a:gd name="T71" fmla="*/ 44 h 71"/>
                    <a:gd name="T72" fmla="*/ 8 w 34"/>
                    <a:gd name="T73" fmla="*/ 40 h 71"/>
                    <a:gd name="T74" fmla="*/ 7 w 34"/>
                    <a:gd name="T75" fmla="*/ 36 h 71"/>
                    <a:gd name="T76" fmla="*/ 5 w 34"/>
                    <a:gd name="T77" fmla="*/ 33 h 71"/>
                    <a:gd name="T78" fmla="*/ 4 w 34"/>
                    <a:gd name="T79" fmla="*/ 29 h 71"/>
                    <a:gd name="T80" fmla="*/ 4 w 34"/>
                    <a:gd name="T81" fmla="*/ 26 h 71"/>
                    <a:gd name="T82" fmla="*/ 2 w 34"/>
                    <a:gd name="T83" fmla="*/ 22 h 71"/>
                    <a:gd name="T84" fmla="*/ 1 w 34"/>
                    <a:gd name="T85" fmla="*/ 17 h 71"/>
                    <a:gd name="T86" fmla="*/ 0 w 34"/>
                    <a:gd name="T87" fmla="*/ 12 h 71"/>
                    <a:gd name="T88" fmla="*/ 0 w 34"/>
                    <a:gd name="T89" fmla="*/ 8 h 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4"/>
                    <a:gd name="T136" fmla="*/ 0 h 71"/>
                    <a:gd name="T137" fmla="*/ 34 w 34"/>
                    <a:gd name="T138" fmla="*/ 71 h 7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4" h="71">
                      <a:moveTo>
                        <a:pt x="0" y="7"/>
                      </a:moveTo>
                      <a:lnTo>
                        <a:pt x="0" y="5"/>
                      </a:lnTo>
                      <a:lnTo>
                        <a:pt x="2" y="3"/>
                      </a:lnTo>
                      <a:lnTo>
                        <a:pt x="4" y="2"/>
                      </a:lnTo>
                      <a:lnTo>
                        <a:pt x="7" y="1"/>
                      </a:lnTo>
                      <a:lnTo>
                        <a:pt x="10" y="1"/>
                      </a:lnTo>
                      <a:lnTo>
                        <a:pt x="13" y="0"/>
                      </a:lnTo>
                      <a:lnTo>
                        <a:pt x="15" y="1"/>
                      </a:lnTo>
                      <a:lnTo>
                        <a:pt x="17" y="2"/>
                      </a:lnTo>
                      <a:lnTo>
                        <a:pt x="17" y="3"/>
                      </a:lnTo>
                      <a:lnTo>
                        <a:pt x="17" y="5"/>
                      </a:lnTo>
                      <a:lnTo>
                        <a:pt x="17" y="6"/>
                      </a:lnTo>
                      <a:lnTo>
                        <a:pt x="18" y="8"/>
                      </a:lnTo>
                      <a:lnTo>
                        <a:pt x="18" y="10"/>
                      </a:lnTo>
                      <a:lnTo>
                        <a:pt x="19" y="12"/>
                      </a:lnTo>
                      <a:lnTo>
                        <a:pt x="19" y="14"/>
                      </a:lnTo>
                      <a:lnTo>
                        <a:pt x="19" y="16"/>
                      </a:lnTo>
                      <a:lnTo>
                        <a:pt x="20" y="18"/>
                      </a:lnTo>
                      <a:lnTo>
                        <a:pt x="20" y="20"/>
                      </a:lnTo>
                      <a:lnTo>
                        <a:pt x="20" y="22"/>
                      </a:lnTo>
                      <a:lnTo>
                        <a:pt x="21" y="23"/>
                      </a:lnTo>
                      <a:lnTo>
                        <a:pt x="21" y="25"/>
                      </a:lnTo>
                      <a:lnTo>
                        <a:pt x="21" y="27"/>
                      </a:lnTo>
                      <a:lnTo>
                        <a:pt x="22" y="29"/>
                      </a:lnTo>
                      <a:lnTo>
                        <a:pt x="22" y="30"/>
                      </a:lnTo>
                      <a:lnTo>
                        <a:pt x="22" y="32"/>
                      </a:lnTo>
                      <a:lnTo>
                        <a:pt x="22" y="34"/>
                      </a:lnTo>
                      <a:lnTo>
                        <a:pt x="22" y="35"/>
                      </a:lnTo>
                      <a:lnTo>
                        <a:pt x="22" y="37"/>
                      </a:lnTo>
                      <a:lnTo>
                        <a:pt x="23" y="38"/>
                      </a:lnTo>
                      <a:lnTo>
                        <a:pt x="23" y="40"/>
                      </a:lnTo>
                      <a:lnTo>
                        <a:pt x="25" y="43"/>
                      </a:lnTo>
                      <a:lnTo>
                        <a:pt x="28" y="46"/>
                      </a:lnTo>
                      <a:lnTo>
                        <a:pt x="30" y="49"/>
                      </a:lnTo>
                      <a:lnTo>
                        <a:pt x="31" y="51"/>
                      </a:lnTo>
                      <a:lnTo>
                        <a:pt x="33" y="53"/>
                      </a:lnTo>
                      <a:lnTo>
                        <a:pt x="34" y="54"/>
                      </a:lnTo>
                      <a:lnTo>
                        <a:pt x="34" y="56"/>
                      </a:lnTo>
                      <a:lnTo>
                        <a:pt x="33" y="58"/>
                      </a:lnTo>
                      <a:lnTo>
                        <a:pt x="31" y="61"/>
                      </a:lnTo>
                      <a:lnTo>
                        <a:pt x="29" y="64"/>
                      </a:lnTo>
                      <a:lnTo>
                        <a:pt x="28" y="65"/>
                      </a:lnTo>
                      <a:lnTo>
                        <a:pt x="28" y="66"/>
                      </a:lnTo>
                      <a:lnTo>
                        <a:pt x="27" y="67"/>
                      </a:lnTo>
                      <a:lnTo>
                        <a:pt x="26" y="68"/>
                      </a:lnTo>
                      <a:lnTo>
                        <a:pt x="25" y="69"/>
                      </a:lnTo>
                      <a:lnTo>
                        <a:pt x="24" y="70"/>
                      </a:lnTo>
                      <a:lnTo>
                        <a:pt x="23" y="70"/>
                      </a:lnTo>
                      <a:lnTo>
                        <a:pt x="22" y="70"/>
                      </a:lnTo>
                      <a:lnTo>
                        <a:pt x="21" y="71"/>
                      </a:lnTo>
                      <a:lnTo>
                        <a:pt x="20" y="71"/>
                      </a:lnTo>
                      <a:lnTo>
                        <a:pt x="18" y="70"/>
                      </a:lnTo>
                      <a:lnTo>
                        <a:pt x="17" y="70"/>
                      </a:lnTo>
                      <a:lnTo>
                        <a:pt x="15" y="69"/>
                      </a:lnTo>
                      <a:lnTo>
                        <a:pt x="14" y="68"/>
                      </a:lnTo>
                      <a:lnTo>
                        <a:pt x="12" y="67"/>
                      </a:lnTo>
                      <a:lnTo>
                        <a:pt x="10" y="66"/>
                      </a:lnTo>
                      <a:lnTo>
                        <a:pt x="9" y="65"/>
                      </a:lnTo>
                      <a:lnTo>
                        <a:pt x="8" y="64"/>
                      </a:lnTo>
                      <a:lnTo>
                        <a:pt x="8" y="63"/>
                      </a:lnTo>
                      <a:lnTo>
                        <a:pt x="4" y="62"/>
                      </a:lnTo>
                      <a:lnTo>
                        <a:pt x="2" y="60"/>
                      </a:lnTo>
                      <a:lnTo>
                        <a:pt x="1" y="59"/>
                      </a:lnTo>
                      <a:lnTo>
                        <a:pt x="1" y="57"/>
                      </a:lnTo>
                      <a:lnTo>
                        <a:pt x="1" y="56"/>
                      </a:lnTo>
                      <a:lnTo>
                        <a:pt x="2" y="54"/>
                      </a:lnTo>
                      <a:lnTo>
                        <a:pt x="4" y="52"/>
                      </a:lnTo>
                      <a:lnTo>
                        <a:pt x="5" y="50"/>
                      </a:lnTo>
                      <a:lnTo>
                        <a:pt x="7" y="48"/>
                      </a:lnTo>
                      <a:lnTo>
                        <a:pt x="9" y="46"/>
                      </a:lnTo>
                      <a:lnTo>
                        <a:pt x="9" y="44"/>
                      </a:lnTo>
                      <a:lnTo>
                        <a:pt x="8" y="42"/>
                      </a:lnTo>
                      <a:lnTo>
                        <a:pt x="8" y="40"/>
                      </a:lnTo>
                      <a:lnTo>
                        <a:pt x="7" y="38"/>
                      </a:lnTo>
                      <a:lnTo>
                        <a:pt x="7" y="36"/>
                      </a:lnTo>
                      <a:lnTo>
                        <a:pt x="6" y="35"/>
                      </a:lnTo>
                      <a:lnTo>
                        <a:pt x="5" y="33"/>
                      </a:lnTo>
                      <a:lnTo>
                        <a:pt x="5" y="31"/>
                      </a:lnTo>
                      <a:lnTo>
                        <a:pt x="4" y="29"/>
                      </a:lnTo>
                      <a:lnTo>
                        <a:pt x="4" y="27"/>
                      </a:lnTo>
                      <a:lnTo>
                        <a:pt x="4" y="26"/>
                      </a:lnTo>
                      <a:lnTo>
                        <a:pt x="3" y="24"/>
                      </a:lnTo>
                      <a:lnTo>
                        <a:pt x="2" y="22"/>
                      </a:lnTo>
                      <a:lnTo>
                        <a:pt x="2" y="19"/>
                      </a:lnTo>
                      <a:lnTo>
                        <a:pt x="1" y="17"/>
                      </a:lnTo>
                      <a:lnTo>
                        <a:pt x="1" y="14"/>
                      </a:lnTo>
                      <a:lnTo>
                        <a:pt x="0" y="12"/>
                      </a:lnTo>
                      <a:lnTo>
                        <a:pt x="0" y="10"/>
                      </a:lnTo>
                      <a:lnTo>
                        <a:pt x="0" y="8"/>
                      </a:lnTo>
                      <a:lnTo>
                        <a:pt x="0" y="7"/>
                      </a:lnTo>
                      <a:close/>
                    </a:path>
                  </a:pathLst>
                </a:custGeom>
                <a:solidFill>
                  <a:srgbClr val="FFC7BF"/>
                </a:solidFill>
                <a:ln w="0">
                  <a:solidFill>
                    <a:srgbClr val="FFC7BF"/>
                  </a:solidFill>
                  <a:prstDash val="solid"/>
                  <a:round/>
                  <a:headEnd/>
                  <a:tailEnd/>
                </a:ln>
              </p:spPr>
              <p:txBody>
                <a:bodyPr/>
                <a:lstStyle/>
                <a:p>
                  <a:endParaRPr lang="fr-FR"/>
                </a:p>
              </p:txBody>
            </p:sp>
            <p:sp>
              <p:nvSpPr>
                <p:cNvPr id="5297" name="Freeform 175"/>
                <p:cNvSpPr>
                  <a:spLocks/>
                </p:cNvSpPr>
                <p:nvPr/>
              </p:nvSpPr>
              <p:spPr bwMode="auto">
                <a:xfrm>
                  <a:off x="1202" y="1991"/>
                  <a:ext cx="31" cy="69"/>
                </a:xfrm>
                <a:custGeom>
                  <a:avLst/>
                  <a:gdLst>
                    <a:gd name="T0" fmla="*/ 0 w 31"/>
                    <a:gd name="T1" fmla="*/ 4 h 69"/>
                    <a:gd name="T2" fmla="*/ 4 w 31"/>
                    <a:gd name="T3" fmla="*/ 1 h 69"/>
                    <a:gd name="T4" fmla="*/ 9 w 31"/>
                    <a:gd name="T5" fmla="*/ 0 h 69"/>
                    <a:gd name="T6" fmla="*/ 13 w 31"/>
                    <a:gd name="T7" fmla="*/ 0 h 69"/>
                    <a:gd name="T8" fmla="*/ 16 w 31"/>
                    <a:gd name="T9" fmla="*/ 2 h 69"/>
                    <a:gd name="T10" fmla="*/ 16 w 31"/>
                    <a:gd name="T11" fmla="*/ 5 h 69"/>
                    <a:gd name="T12" fmla="*/ 17 w 31"/>
                    <a:gd name="T13" fmla="*/ 9 h 69"/>
                    <a:gd name="T14" fmla="*/ 18 w 31"/>
                    <a:gd name="T15" fmla="*/ 13 h 69"/>
                    <a:gd name="T16" fmla="*/ 18 w 31"/>
                    <a:gd name="T17" fmla="*/ 17 h 69"/>
                    <a:gd name="T18" fmla="*/ 19 w 31"/>
                    <a:gd name="T19" fmla="*/ 20 h 69"/>
                    <a:gd name="T20" fmla="*/ 19 w 31"/>
                    <a:gd name="T21" fmla="*/ 23 h 69"/>
                    <a:gd name="T22" fmla="*/ 20 w 31"/>
                    <a:gd name="T23" fmla="*/ 27 h 69"/>
                    <a:gd name="T24" fmla="*/ 20 w 31"/>
                    <a:gd name="T25" fmla="*/ 30 h 69"/>
                    <a:gd name="T26" fmla="*/ 20 w 31"/>
                    <a:gd name="T27" fmla="*/ 33 h 69"/>
                    <a:gd name="T28" fmla="*/ 21 w 31"/>
                    <a:gd name="T29" fmla="*/ 37 h 69"/>
                    <a:gd name="T30" fmla="*/ 23 w 31"/>
                    <a:gd name="T31" fmla="*/ 42 h 69"/>
                    <a:gd name="T32" fmla="*/ 27 w 31"/>
                    <a:gd name="T33" fmla="*/ 47 h 69"/>
                    <a:gd name="T34" fmla="*/ 30 w 31"/>
                    <a:gd name="T35" fmla="*/ 51 h 69"/>
                    <a:gd name="T36" fmla="*/ 31 w 31"/>
                    <a:gd name="T37" fmla="*/ 54 h 69"/>
                    <a:gd name="T38" fmla="*/ 29 w 31"/>
                    <a:gd name="T39" fmla="*/ 59 h 69"/>
                    <a:gd name="T40" fmla="*/ 26 w 31"/>
                    <a:gd name="T41" fmla="*/ 63 h 69"/>
                    <a:gd name="T42" fmla="*/ 25 w 31"/>
                    <a:gd name="T43" fmla="*/ 65 h 69"/>
                    <a:gd name="T44" fmla="*/ 24 w 31"/>
                    <a:gd name="T45" fmla="*/ 66 h 69"/>
                    <a:gd name="T46" fmla="*/ 23 w 31"/>
                    <a:gd name="T47" fmla="*/ 68 h 69"/>
                    <a:gd name="T48" fmla="*/ 21 w 31"/>
                    <a:gd name="T49" fmla="*/ 68 h 69"/>
                    <a:gd name="T50" fmla="*/ 19 w 31"/>
                    <a:gd name="T51" fmla="*/ 69 h 69"/>
                    <a:gd name="T52" fmla="*/ 16 w 31"/>
                    <a:gd name="T53" fmla="*/ 68 h 69"/>
                    <a:gd name="T54" fmla="*/ 13 w 31"/>
                    <a:gd name="T55" fmla="*/ 66 h 69"/>
                    <a:gd name="T56" fmla="*/ 11 w 31"/>
                    <a:gd name="T57" fmla="*/ 64 h 69"/>
                    <a:gd name="T58" fmla="*/ 9 w 31"/>
                    <a:gd name="T59" fmla="*/ 62 h 69"/>
                    <a:gd name="T60" fmla="*/ 5 w 31"/>
                    <a:gd name="T61" fmla="*/ 59 h 69"/>
                    <a:gd name="T62" fmla="*/ 2 w 31"/>
                    <a:gd name="T63" fmla="*/ 56 h 69"/>
                    <a:gd name="T64" fmla="*/ 2 w 31"/>
                    <a:gd name="T65" fmla="*/ 53 h 69"/>
                    <a:gd name="T66" fmla="*/ 5 w 31"/>
                    <a:gd name="T67" fmla="*/ 49 h 69"/>
                    <a:gd name="T68" fmla="*/ 8 w 31"/>
                    <a:gd name="T69" fmla="*/ 45 h 69"/>
                    <a:gd name="T70" fmla="*/ 9 w 31"/>
                    <a:gd name="T71" fmla="*/ 41 h 69"/>
                    <a:gd name="T72" fmla="*/ 8 w 31"/>
                    <a:gd name="T73" fmla="*/ 38 h 69"/>
                    <a:gd name="T74" fmla="*/ 7 w 31"/>
                    <a:gd name="T75" fmla="*/ 34 h 69"/>
                    <a:gd name="T76" fmla="*/ 5 w 31"/>
                    <a:gd name="T77" fmla="*/ 30 h 69"/>
                    <a:gd name="T78" fmla="*/ 4 w 31"/>
                    <a:gd name="T79" fmla="*/ 27 h 69"/>
                    <a:gd name="T80" fmla="*/ 3 w 31"/>
                    <a:gd name="T81" fmla="*/ 23 h 69"/>
                    <a:gd name="T82" fmla="*/ 2 w 31"/>
                    <a:gd name="T83" fmla="*/ 20 h 69"/>
                    <a:gd name="T84" fmla="*/ 1 w 31"/>
                    <a:gd name="T85" fmla="*/ 15 h 69"/>
                    <a:gd name="T86" fmla="*/ 0 w 31"/>
                    <a:gd name="T87" fmla="*/ 10 h 69"/>
                    <a:gd name="T88" fmla="*/ 0 w 31"/>
                    <a:gd name="T89" fmla="*/ 7 h 6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1"/>
                    <a:gd name="T136" fmla="*/ 0 h 69"/>
                    <a:gd name="T137" fmla="*/ 31 w 31"/>
                    <a:gd name="T138" fmla="*/ 69 h 6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1" h="69">
                      <a:moveTo>
                        <a:pt x="0" y="6"/>
                      </a:moveTo>
                      <a:lnTo>
                        <a:pt x="0" y="4"/>
                      </a:lnTo>
                      <a:lnTo>
                        <a:pt x="2" y="2"/>
                      </a:lnTo>
                      <a:lnTo>
                        <a:pt x="4" y="1"/>
                      </a:lnTo>
                      <a:lnTo>
                        <a:pt x="6" y="1"/>
                      </a:lnTo>
                      <a:lnTo>
                        <a:pt x="9" y="0"/>
                      </a:lnTo>
                      <a:lnTo>
                        <a:pt x="11" y="0"/>
                      </a:lnTo>
                      <a:lnTo>
                        <a:pt x="13" y="0"/>
                      </a:lnTo>
                      <a:lnTo>
                        <a:pt x="15" y="1"/>
                      </a:lnTo>
                      <a:lnTo>
                        <a:pt x="16" y="2"/>
                      </a:lnTo>
                      <a:lnTo>
                        <a:pt x="15" y="3"/>
                      </a:lnTo>
                      <a:lnTo>
                        <a:pt x="16" y="5"/>
                      </a:lnTo>
                      <a:lnTo>
                        <a:pt x="16" y="7"/>
                      </a:lnTo>
                      <a:lnTo>
                        <a:pt x="17" y="9"/>
                      </a:lnTo>
                      <a:lnTo>
                        <a:pt x="17" y="11"/>
                      </a:lnTo>
                      <a:lnTo>
                        <a:pt x="18" y="13"/>
                      </a:lnTo>
                      <a:lnTo>
                        <a:pt x="18" y="15"/>
                      </a:lnTo>
                      <a:lnTo>
                        <a:pt x="18" y="17"/>
                      </a:lnTo>
                      <a:lnTo>
                        <a:pt x="18" y="19"/>
                      </a:lnTo>
                      <a:lnTo>
                        <a:pt x="19" y="20"/>
                      </a:lnTo>
                      <a:lnTo>
                        <a:pt x="19" y="21"/>
                      </a:lnTo>
                      <a:lnTo>
                        <a:pt x="19" y="23"/>
                      </a:lnTo>
                      <a:lnTo>
                        <a:pt x="20" y="25"/>
                      </a:lnTo>
                      <a:lnTo>
                        <a:pt x="20" y="27"/>
                      </a:lnTo>
                      <a:lnTo>
                        <a:pt x="20" y="29"/>
                      </a:lnTo>
                      <a:lnTo>
                        <a:pt x="20" y="30"/>
                      </a:lnTo>
                      <a:lnTo>
                        <a:pt x="20" y="32"/>
                      </a:lnTo>
                      <a:lnTo>
                        <a:pt x="20" y="33"/>
                      </a:lnTo>
                      <a:lnTo>
                        <a:pt x="20" y="35"/>
                      </a:lnTo>
                      <a:lnTo>
                        <a:pt x="21" y="37"/>
                      </a:lnTo>
                      <a:lnTo>
                        <a:pt x="21" y="38"/>
                      </a:lnTo>
                      <a:lnTo>
                        <a:pt x="23" y="42"/>
                      </a:lnTo>
                      <a:lnTo>
                        <a:pt x="25" y="44"/>
                      </a:lnTo>
                      <a:lnTo>
                        <a:pt x="27" y="47"/>
                      </a:lnTo>
                      <a:lnTo>
                        <a:pt x="28" y="49"/>
                      </a:lnTo>
                      <a:lnTo>
                        <a:pt x="30" y="51"/>
                      </a:lnTo>
                      <a:lnTo>
                        <a:pt x="31" y="52"/>
                      </a:lnTo>
                      <a:lnTo>
                        <a:pt x="31" y="54"/>
                      </a:lnTo>
                      <a:lnTo>
                        <a:pt x="30" y="56"/>
                      </a:lnTo>
                      <a:lnTo>
                        <a:pt x="29" y="59"/>
                      </a:lnTo>
                      <a:lnTo>
                        <a:pt x="27" y="62"/>
                      </a:lnTo>
                      <a:lnTo>
                        <a:pt x="26" y="63"/>
                      </a:lnTo>
                      <a:lnTo>
                        <a:pt x="26" y="64"/>
                      </a:lnTo>
                      <a:lnTo>
                        <a:pt x="25" y="65"/>
                      </a:lnTo>
                      <a:lnTo>
                        <a:pt x="25" y="66"/>
                      </a:lnTo>
                      <a:lnTo>
                        <a:pt x="24" y="66"/>
                      </a:lnTo>
                      <a:lnTo>
                        <a:pt x="24" y="67"/>
                      </a:lnTo>
                      <a:lnTo>
                        <a:pt x="23" y="68"/>
                      </a:lnTo>
                      <a:lnTo>
                        <a:pt x="22" y="68"/>
                      </a:lnTo>
                      <a:lnTo>
                        <a:pt x="21" y="68"/>
                      </a:lnTo>
                      <a:lnTo>
                        <a:pt x="20" y="69"/>
                      </a:lnTo>
                      <a:lnTo>
                        <a:pt x="19" y="69"/>
                      </a:lnTo>
                      <a:lnTo>
                        <a:pt x="17" y="68"/>
                      </a:lnTo>
                      <a:lnTo>
                        <a:pt x="16" y="68"/>
                      </a:lnTo>
                      <a:lnTo>
                        <a:pt x="15" y="67"/>
                      </a:lnTo>
                      <a:lnTo>
                        <a:pt x="13" y="66"/>
                      </a:lnTo>
                      <a:lnTo>
                        <a:pt x="12" y="65"/>
                      </a:lnTo>
                      <a:lnTo>
                        <a:pt x="11" y="64"/>
                      </a:lnTo>
                      <a:lnTo>
                        <a:pt x="10" y="63"/>
                      </a:lnTo>
                      <a:lnTo>
                        <a:pt x="9" y="62"/>
                      </a:lnTo>
                      <a:lnTo>
                        <a:pt x="8" y="61"/>
                      </a:lnTo>
                      <a:lnTo>
                        <a:pt x="5" y="59"/>
                      </a:lnTo>
                      <a:lnTo>
                        <a:pt x="3" y="58"/>
                      </a:lnTo>
                      <a:lnTo>
                        <a:pt x="2" y="56"/>
                      </a:lnTo>
                      <a:lnTo>
                        <a:pt x="2" y="54"/>
                      </a:lnTo>
                      <a:lnTo>
                        <a:pt x="2" y="53"/>
                      </a:lnTo>
                      <a:lnTo>
                        <a:pt x="3" y="51"/>
                      </a:lnTo>
                      <a:lnTo>
                        <a:pt x="5" y="49"/>
                      </a:lnTo>
                      <a:lnTo>
                        <a:pt x="6" y="47"/>
                      </a:lnTo>
                      <a:lnTo>
                        <a:pt x="8" y="45"/>
                      </a:lnTo>
                      <a:lnTo>
                        <a:pt x="9" y="43"/>
                      </a:lnTo>
                      <a:lnTo>
                        <a:pt x="9" y="41"/>
                      </a:lnTo>
                      <a:lnTo>
                        <a:pt x="8" y="39"/>
                      </a:lnTo>
                      <a:lnTo>
                        <a:pt x="8" y="38"/>
                      </a:lnTo>
                      <a:lnTo>
                        <a:pt x="7" y="36"/>
                      </a:lnTo>
                      <a:lnTo>
                        <a:pt x="7" y="34"/>
                      </a:lnTo>
                      <a:lnTo>
                        <a:pt x="6" y="32"/>
                      </a:lnTo>
                      <a:lnTo>
                        <a:pt x="5" y="30"/>
                      </a:lnTo>
                      <a:lnTo>
                        <a:pt x="5" y="29"/>
                      </a:lnTo>
                      <a:lnTo>
                        <a:pt x="4" y="27"/>
                      </a:lnTo>
                      <a:lnTo>
                        <a:pt x="4" y="25"/>
                      </a:lnTo>
                      <a:lnTo>
                        <a:pt x="3" y="23"/>
                      </a:lnTo>
                      <a:lnTo>
                        <a:pt x="3" y="22"/>
                      </a:lnTo>
                      <a:lnTo>
                        <a:pt x="2" y="20"/>
                      </a:lnTo>
                      <a:lnTo>
                        <a:pt x="2" y="17"/>
                      </a:lnTo>
                      <a:lnTo>
                        <a:pt x="1" y="15"/>
                      </a:lnTo>
                      <a:lnTo>
                        <a:pt x="1" y="13"/>
                      </a:lnTo>
                      <a:lnTo>
                        <a:pt x="0" y="10"/>
                      </a:lnTo>
                      <a:lnTo>
                        <a:pt x="0" y="8"/>
                      </a:lnTo>
                      <a:lnTo>
                        <a:pt x="0" y="7"/>
                      </a:lnTo>
                      <a:lnTo>
                        <a:pt x="0" y="6"/>
                      </a:lnTo>
                      <a:close/>
                    </a:path>
                  </a:pathLst>
                </a:custGeom>
                <a:solidFill>
                  <a:srgbClr val="FFD5CF"/>
                </a:solidFill>
                <a:ln w="0">
                  <a:solidFill>
                    <a:srgbClr val="FFD5CF"/>
                  </a:solidFill>
                  <a:prstDash val="solid"/>
                  <a:round/>
                  <a:headEnd/>
                  <a:tailEnd/>
                </a:ln>
              </p:spPr>
              <p:txBody>
                <a:bodyPr/>
                <a:lstStyle/>
                <a:p>
                  <a:endParaRPr lang="fr-FR"/>
                </a:p>
              </p:txBody>
            </p:sp>
            <p:sp>
              <p:nvSpPr>
                <p:cNvPr id="5298" name="Freeform 176"/>
                <p:cNvSpPr>
                  <a:spLocks/>
                </p:cNvSpPr>
                <p:nvPr/>
              </p:nvSpPr>
              <p:spPr bwMode="auto">
                <a:xfrm>
                  <a:off x="1203" y="1992"/>
                  <a:ext cx="28" cy="68"/>
                </a:xfrm>
                <a:custGeom>
                  <a:avLst/>
                  <a:gdLst>
                    <a:gd name="T0" fmla="*/ 1 w 28"/>
                    <a:gd name="T1" fmla="*/ 4 h 68"/>
                    <a:gd name="T2" fmla="*/ 4 w 28"/>
                    <a:gd name="T3" fmla="*/ 2 h 68"/>
                    <a:gd name="T4" fmla="*/ 8 w 28"/>
                    <a:gd name="T5" fmla="*/ 1 h 68"/>
                    <a:gd name="T6" fmla="*/ 12 w 28"/>
                    <a:gd name="T7" fmla="*/ 1 h 68"/>
                    <a:gd name="T8" fmla="*/ 14 w 28"/>
                    <a:gd name="T9" fmla="*/ 2 h 68"/>
                    <a:gd name="T10" fmla="*/ 14 w 28"/>
                    <a:gd name="T11" fmla="*/ 5 h 68"/>
                    <a:gd name="T12" fmla="*/ 15 w 28"/>
                    <a:gd name="T13" fmla="*/ 8 h 68"/>
                    <a:gd name="T14" fmla="*/ 16 w 28"/>
                    <a:gd name="T15" fmla="*/ 12 h 68"/>
                    <a:gd name="T16" fmla="*/ 16 w 28"/>
                    <a:gd name="T17" fmla="*/ 16 h 68"/>
                    <a:gd name="T18" fmla="*/ 17 w 28"/>
                    <a:gd name="T19" fmla="*/ 19 h 68"/>
                    <a:gd name="T20" fmla="*/ 18 w 28"/>
                    <a:gd name="T21" fmla="*/ 22 h 68"/>
                    <a:gd name="T22" fmla="*/ 18 w 28"/>
                    <a:gd name="T23" fmla="*/ 26 h 68"/>
                    <a:gd name="T24" fmla="*/ 18 w 28"/>
                    <a:gd name="T25" fmla="*/ 29 h 68"/>
                    <a:gd name="T26" fmla="*/ 18 w 28"/>
                    <a:gd name="T27" fmla="*/ 33 h 68"/>
                    <a:gd name="T28" fmla="*/ 19 w 28"/>
                    <a:gd name="T29" fmla="*/ 36 h 68"/>
                    <a:gd name="T30" fmla="*/ 21 w 28"/>
                    <a:gd name="T31" fmla="*/ 41 h 68"/>
                    <a:gd name="T32" fmla="*/ 24 w 28"/>
                    <a:gd name="T33" fmla="*/ 46 h 68"/>
                    <a:gd name="T34" fmla="*/ 27 w 28"/>
                    <a:gd name="T35" fmla="*/ 50 h 68"/>
                    <a:gd name="T36" fmla="*/ 28 w 28"/>
                    <a:gd name="T37" fmla="*/ 53 h 68"/>
                    <a:gd name="T38" fmla="*/ 27 w 28"/>
                    <a:gd name="T39" fmla="*/ 58 h 68"/>
                    <a:gd name="T40" fmla="*/ 24 w 28"/>
                    <a:gd name="T41" fmla="*/ 62 h 68"/>
                    <a:gd name="T42" fmla="*/ 24 w 28"/>
                    <a:gd name="T43" fmla="*/ 64 h 68"/>
                    <a:gd name="T44" fmla="*/ 23 w 28"/>
                    <a:gd name="T45" fmla="*/ 65 h 68"/>
                    <a:gd name="T46" fmla="*/ 22 w 28"/>
                    <a:gd name="T47" fmla="*/ 67 h 68"/>
                    <a:gd name="T48" fmla="*/ 20 w 28"/>
                    <a:gd name="T49" fmla="*/ 67 h 68"/>
                    <a:gd name="T50" fmla="*/ 18 w 28"/>
                    <a:gd name="T51" fmla="*/ 68 h 68"/>
                    <a:gd name="T52" fmla="*/ 15 w 28"/>
                    <a:gd name="T53" fmla="*/ 67 h 68"/>
                    <a:gd name="T54" fmla="*/ 13 w 28"/>
                    <a:gd name="T55" fmla="*/ 65 h 68"/>
                    <a:gd name="T56" fmla="*/ 11 w 28"/>
                    <a:gd name="T57" fmla="*/ 63 h 68"/>
                    <a:gd name="T58" fmla="*/ 9 w 28"/>
                    <a:gd name="T59" fmla="*/ 61 h 68"/>
                    <a:gd name="T60" fmla="*/ 6 w 28"/>
                    <a:gd name="T61" fmla="*/ 58 h 68"/>
                    <a:gd name="T62" fmla="*/ 3 w 28"/>
                    <a:gd name="T63" fmla="*/ 54 h 68"/>
                    <a:gd name="T64" fmla="*/ 4 w 28"/>
                    <a:gd name="T65" fmla="*/ 51 h 68"/>
                    <a:gd name="T66" fmla="*/ 6 w 28"/>
                    <a:gd name="T67" fmla="*/ 47 h 68"/>
                    <a:gd name="T68" fmla="*/ 8 w 28"/>
                    <a:gd name="T69" fmla="*/ 43 h 68"/>
                    <a:gd name="T70" fmla="*/ 9 w 28"/>
                    <a:gd name="T71" fmla="*/ 40 h 68"/>
                    <a:gd name="T72" fmla="*/ 8 w 28"/>
                    <a:gd name="T73" fmla="*/ 36 h 68"/>
                    <a:gd name="T74" fmla="*/ 7 w 28"/>
                    <a:gd name="T75" fmla="*/ 33 h 68"/>
                    <a:gd name="T76" fmla="*/ 5 w 28"/>
                    <a:gd name="T77" fmla="*/ 29 h 68"/>
                    <a:gd name="T78" fmla="*/ 4 w 28"/>
                    <a:gd name="T79" fmla="*/ 25 h 68"/>
                    <a:gd name="T80" fmla="*/ 3 w 28"/>
                    <a:gd name="T81" fmla="*/ 22 h 68"/>
                    <a:gd name="T82" fmla="*/ 2 w 28"/>
                    <a:gd name="T83" fmla="*/ 19 h 68"/>
                    <a:gd name="T84" fmla="*/ 1 w 28"/>
                    <a:gd name="T85" fmla="*/ 14 h 68"/>
                    <a:gd name="T86" fmla="*/ 0 w 28"/>
                    <a:gd name="T87" fmla="*/ 10 h 68"/>
                    <a:gd name="T88" fmla="*/ 0 w 28"/>
                    <a:gd name="T89" fmla="*/ 7 h 6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
                    <a:gd name="T136" fmla="*/ 0 h 68"/>
                    <a:gd name="T137" fmla="*/ 28 w 28"/>
                    <a:gd name="T138" fmla="*/ 68 h 6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 h="68">
                      <a:moveTo>
                        <a:pt x="0" y="6"/>
                      </a:moveTo>
                      <a:lnTo>
                        <a:pt x="1" y="4"/>
                      </a:lnTo>
                      <a:lnTo>
                        <a:pt x="2" y="3"/>
                      </a:lnTo>
                      <a:lnTo>
                        <a:pt x="4" y="2"/>
                      </a:lnTo>
                      <a:lnTo>
                        <a:pt x="6" y="1"/>
                      </a:lnTo>
                      <a:lnTo>
                        <a:pt x="8" y="1"/>
                      </a:lnTo>
                      <a:lnTo>
                        <a:pt x="10" y="0"/>
                      </a:lnTo>
                      <a:lnTo>
                        <a:pt x="12" y="1"/>
                      </a:lnTo>
                      <a:lnTo>
                        <a:pt x="13" y="1"/>
                      </a:lnTo>
                      <a:lnTo>
                        <a:pt x="14" y="2"/>
                      </a:lnTo>
                      <a:lnTo>
                        <a:pt x="14" y="4"/>
                      </a:lnTo>
                      <a:lnTo>
                        <a:pt x="14" y="5"/>
                      </a:lnTo>
                      <a:lnTo>
                        <a:pt x="15" y="6"/>
                      </a:lnTo>
                      <a:lnTo>
                        <a:pt x="15" y="8"/>
                      </a:lnTo>
                      <a:lnTo>
                        <a:pt x="16" y="10"/>
                      </a:lnTo>
                      <a:lnTo>
                        <a:pt x="16" y="12"/>
                      </a:lnTo>
                      <a:lnTo>
                        <a:pt x="16" y="14"/>
                      </a:lnTo>
                      <a:lnTo>
                        <a:pt x="16" y="16"/>
                      </a:lnTo>
                      <a:lnTo>
                        <a:pt x="17" y="18"/>
                      </a:lnTo>
                      <a:lnTo>
                        <a:pt x="17" y="19"/>
                      </a:lnTo>
                      <a:lnTo>
                        <a:pt x="17" y="20"/>
                      </a:lnTo>
                      <a:lnTo>
                        <a:pt x="18" y="22"/>
                      </a:lnTo>
                      <a:lnTo>
                        <a:pt x="18" y="24"/>
                      </a:lnTo>
                      <a:lnTo>
                        <a:pt x="18" y="26"/>
                      </a:lnTo>
                      <a:lnTo>
                        <a:pt x="18" y="28"/>
                      </a:lnTo>
                      <a:lnTo>
                        <a:pt x="18" y="29"/>
                      </a:lnTo>
                      <a:lnTo>
                        <a:pt x="18" y="31"/>
                      </a:lnTo>
                      <a:lnTo>
                        <a:pt x="18" y="33"/>
                      </a:lnTo>
                      <a:lnTo>
                        <a:pt x="18" y="34"/>
                      </a:lnTo>
                      <a:lnTo>
                        <a:pt x="19" y="36"/>
                      </a:lnTo>
                      <a:lnTo>
                        <a:pt x="19" y="38"/>
                      </a:lnTo>
                      <a:lnTo>
                        <a:pt x="21" y="41"/>
                      </a:lnTo>
                      <a:lnTo>
                        <a:pt x="22" y="43"/>
                      </a:lnTo>
                      <a:lnTo>
                        <a:pt x="24" y="46"/>
                      </a:lnTo>
                      <a:lnTo>
                        <a:pt x="25" y="48"/>
                      </a:lnTo>
                      <a:lnTo>
                        <a:pt x="27" y="50"/>
                      </a:lnTo>
                      <a:lnTo>
                        <a:pt x="28" y="51"/>
                      </a:lnTo>
                      <a:lnTo>
                        <a:pt x="28" y="53"/>
                      </a:lnTo>
                      <a:lnTo>
                        <a:pt x="28" y="55"/>
                      </a:lnTo>
                      <a:lnTo>
                        <a:pt x="27" y="58"/>
                      </a:lnTo>
                      <a:lnTo>
                        <a:pt x="25" y="61"/>
                      </a:lnTo>
                      <a:lnTo>
                        <a:pt x="24" y="62"/>
                      </a:lnTo>
                      <a:lnTo>
                        <a:pt x="24" y="63"/>
                      </a:lnTo>
                      <a:lnTo>
                        <a:pt x="24" y="64"/>
                      </a:lnTo>
                      <a:lnTo>
                        <a:pt x="23" y="65"/>
                      </a:lnTo>
                      <a:lnTo>
                        <a:pt x="22" y="66"/>
                      </a:lnTo>
                      <a:lnTo>
                        <a:pt x="22" y="67"/>
                      </a:lnTo>
                      <a:lnTo>
                        <a:pt x="21" y="67"/>
                      </a:lnTo>
                      <a:lnTo>
                        <a:pt x="20" y="67"/>
                      </a:lnTo>
                      <a:lnTo>
                        <a:pt x="19" y="68"/>
                      </a:lnTo>
                      <a:lnTo>
                        <a:pt x="18" y="68"/>
                      </a:lnTo>
                      <a:lnTo>
                        <a:pt x="17" y="67"/>
                      </a:lnTo>
                      <a:lnTo>
                        <a:pt x="15" y="67"/>
                      </a:lnTo>
                      <a:lnTo>
                        <a:pt x="14" y="66"/>
                      </a:lnTo>
                      <a:lnTo>
                        <a:pt x="13" y="65"/>
                      </a:lnTo>
                      <a:lnTo>
                        <a:pt x="12" y="64"/>
                      </a:lnTo>
                      <a:lnTo>
                        <a:pt x="11" y="63"/>
                      </a:lnTo>
                      <a:lnTo>
                        <a:pt x="10" y="62"/>
                      </a:lnTo>
                      <a:lnTo>
                        <a:pt x="9" y="61"/>
                      </a:lnTo>
                      <a:lnTo>
                        <a:pt x="9" y="60"/>
                      </a:lnTo>
                      <a:lnTo>
                        <a:pt x="6" y="58"/>
                      </a:lnTo>
                      <a:lnTo>
                        <a:pt x="4" y="56"/>
                      </a:lnTo>
                      <a:lnTo>
                        <a:pt x="3" y="54"/>
                      </a:lnTo>
                      <a:lnTo>
                        <a:pt x="3" y="52"/>
                      </a:lnTo>
                      <a:lnTo>
                        <a:pt x="4" y="51"/>
                      </a:lnTo>
                      <a:lnTo>
                        <a:pt x="4" y="49"/>
                      </a:lnTo>
                      <a:lnTo>
                        <a:pt x="6" y="47"/>
                      </a:lnTo>
                      <a:lnTo>
                        <a:pt x="7" y="45"/>
                      </a:lnTo>
                      <a:lnTo>
                        <a:pt x="8" y="43"/>
                      </a:lnTo>
                      <a:lnTo>
                        <a:pt x="9" y="42"/>
                      </a:lnTo>
                      <a:lnTo>
                        <a:pt x="9" y="40"/>
                      </a:lnTo>
                      <a:lnTo>
                        <a:pt x="8" y="38"/>
                      </a:lnTo>
                      <a:lnTo>
                        <a:pt x="8" y="36"/>
                      </a:lnTo>
                      <a:lnTo>
                        <a:pt x="7" y="35"/>
                      </a:lnTo>
                      <a:lnTo>
                        <a:pt x="7" y="33"/>
                      </a:lnTo>
                      <a:lnTo>
                        <a:pt x="6" y="31"/>
                      </a:lnTo>
                      <a:lnTo>
                        <a:pt x="5" y="29"/>
                      </a:lnTo>
                      <a:lnTo>
                        <a:pt x="4" y="27"/>
                      </a:lnTo>
                      <a:lnTo>
                        <a:pt x="4" y="25"/>
                      </a:lnTo>
                      <a:lnTo>
                        <a:pt x="3" y="23"/>
                      </a:lnTo>
                      <a:lnTo>
                        <a:pt x="3" y="22"/>
                      </a:lnTo>
                      <a:lnTo>
                        <a:pt x="3" y="20"/>
                      </a:lnTo>
                      <a:lnTo>
                        <a:pt x="2" y="19"/>
                      </a:lnTo>
                      <a:lnTo>
                        <a:pt x="2" y="17"/>
                      </a:lnTo>
                      <a:lnTo>
                        <a:pt x="1" y="14"/>
                      </a:lnTo>
                      <a:lnTo>
                        <a:pt x="1" y="12"/>
                      </a:lnTo>
                      <a:lnTo>
                        <a:pt x="0" y="10"/>
                      </a:lnTo>
                      <a:lnTo>
                        <a:pt x="0" y="8"/>
                      </a:lnTo>
                      <a:lnTo>
                        <a:pt x="0" y="7"/>
                      </a:lnTo>
                      <a:lnTo>
                        <a:pt x="0" y="6"/>
                      </a:lnTo>
                      <a:close/>
                    </a:path>
                  </a:pathLst>
                </a:custGeom>
                <a:solidFill>
                  <a:srgbClr val="FFD5CF"/>
                </a:solidFill>
                <a:ln w="0">
                  <a:solidFill>
                    <a:srgbClr val="FFD5CF"/>
                  </a:solidFill>
                  <a:prstDash val="solid"/>
                  <a:round/>
                  <a:headEnd/>
                  <a:tailEnd/>
                </a:ln>
              </p:spPr>
              <p:txBody>
                <a:bodyPr/>
                <a:lstStyle/>
                <a:p>
                  <a:endParaRPr lang="fr-FR"/>
                </a:p>
              </p:txBody>
            </p:sp>
            <p:sp>
              <p:nvSpPr>
                <p:cNvPr id="5299" name="Freeform 177"/>
                <p:cNvSpPr>
                  <a:spLocks/>
                </p:cNvSpPr>
                <p:nvPr/>
              </p:nvSpPr>
              <p:spPr bwMode="auto">
                <a:xfrm>
                  <a:off x="1204" y="1994"/>
                  <a:ext cx="25" cy="66"/>
                </a:xfrm>
                <a:custGeom>
                  <a:avLst/>
                  <a:gdLst>
                    <a:gd name="T0" fmla="*/ 1 w 25"/>
                    <a:gd name="T1" fmla="*/ 3 h 66"/>
                    <a:gd name="T2" fmla="*/ 3 w 25"/>
                    <a:gd name="T3" fmla="*/ 1 h 66"/>
                    <a:gd name="T4" fmla="*/ 7 w 25"/>
                    <a:gd name="T5" fmla="*/ 0 h 66"/>
                    <a:gd name="T6" fmla="*/ 10 w 25"/>
                    <a:gd name="T7" fmla="*/ 0 h 66"/>
                    <a:gd name="T8" fmla="*/ 12 w 25"/>
                    <a:gd name="T9" fmla="*/ 1 h 66"/>
                    <a:gd name="T10" fmla="*/ 13 w 25"/>
                    <a:gd name="T11" fmla="*/ 4 h 66"/>
                    <a:gd name="T12" fmla="*/ 14 w 25"/>
                    <a:gd name="T13" fmla="*/ 7 h 66"/>
                    <a:gd name="T14" fmla="*/ 14 w 25"/>
                    <a:gd name="T15" fmla="*/ 11 h 66"/>
                    <a:gd name="T16" fmla="*/ 15 w 25"/>
                    <a:gd name="T17" fmla="*/ 14 h 66"/>
                    <a:gd name="T18" fmla="*/ 15 w 25"/>
                    <a:gd name="T19" fmla="*/ 17 h 66"/>
                    <a:gd name="T20" fmla="*/ 16 w 25"/>
                    <a:gd name="T21" fmla="*/ 20 h 66"/>
                    <a:gd name="T22" fmla="*/ 16 w 25"/>
                    <a:gd name="T23" fmla="*/ 24 h 66"/>
                    <a:gd name="T24" fmla="*/ 16 w 25"/>
                    <a:gd name="T25" fmla="*/ 28 h 66"/>
                    <a:gd name="T26" fmla="*/ 16 w 25"/>
                    <a:gd name="T27" fmla="*/ 31 h 66"/>
                    <a:gd name="T28" fmla="*/ 16 w 25"/>
                    <a:gd name="T29" fmla="*/ 34 h 66"/>
                    <a:gd name="T30" fmla="*/ 18 w 25"/>
                    <a:gd name="T31" fmla="*/ 39 h 66"/>
                    <a:gd name="T32" fmla="*/ 21 w 25"/>
                    <a:gd name="T33" fmla="*/ 44 h 66"/>
                    <a:gd name="T34" fmla="*/ 24 w 25"/>
                    <a:gd name="T35" fmla="*/ 47 h 66"/>
                    <a:gd name="T36" fmla="*/ 25 w 25"/>
                    <a:gd name="T37" fmla="*/ 51 h 66"/>
                    <a:gd name="T38" fmla="*/ 24 w 25"/>
                    <a:gd name="T39" fmla="*/ 56 h 66"/>
                    <a:gd name="T40" fmla="*/ 23 w 25"/>
                    <a:gd name="T41" fmla="*/ 60 h 66"/>
                    <a:gd name="T42" fmla="*/ 22 w 25"/>
                    <a:gd name="T43" fmla="*/ 62 h 66"/>
                    <a:gd name="T44" fmla="*/ 21 w 25"/>
                    <a:gd name="T45" fmla="*/ 63 h 66"/>
                    <a:gd name="T46" fmla="*/ 20 w 25"/>
                    <a:gd name="T47" fmla="*/ 65 h 66"/>
                    <a:gd name="T48" fmla="*/ 19 w 25"/>
                    <a:gd name="T49" fmla="*/ 65 h 66"/>
                    <a:gd name="T50" fmla="*/ 17 w 25"/>
                    <a:gd name="T51" fmla="*/ 66 h 66"/>
                    <a:gd name="T52" fmla="*/ 15 w 25"/>
                    <a:gd name="T53" fmla="*/ 65 h 66"/>
                    <a:gd name="T54" fmla="*/ 13 w 25"/>
                    <a:gd name="T55" fmla="*/ 63 h 66"/>
                    <a:gd name="T56" fmla="*/ 11 w 25"/>
                    <a:gd name="T57" fmla="*/ 61 h 66"/>
                    <a:gd name="T58" fmla="*/ 10 w 25"/>
                    <a:gd name="T59" fmla="*/ 59 h 66"/>
                    <a:gd name="T60" fmla="*/ 7 w 25"/>
                    <a:gd name="T61" fmla="*/ 56 h 66"/>
                    <a:gd name="T62" fmla="*/ 5 w 25"/>
                    <a:gd name="T63" fmla="*/ 51 h 66"/>
                    <a:gd name="T64" fmla="*/ 5 w 25"/>
                    <a:gd name="T65" fmla="*/ 47 h 66"/>
                    <a:gd name="T66" fmla="*/ 6 w 25"/>
                    <a:gd name="T67" fmla="*/ 44 h 66"/>
                    <a:gd name="T68" fmla="*/ 8 w 25"/>
                    <a:gd name="T69" fmla="*/ 41 h 66"/>
                    <a:gd name="T70" fmla="*/ 9 w 25"/>
                    <a:gd name="T71" fmla="*/ 37 h 66"/>
                    <a:gd name="T72" fmla="*/ 8 w 25"/>
                    <a:gd name="T73" fmla="*/ 34 h 66"/>
                    <a:gd name="T74" fmla="*/ 6 w 25"/>
                    <a:gd name="T75" fmla="*/ 30 h 66"/>
                    <a:gd name="T76" fmla="*/ 5 w 25"/>
                    <a:gd name="T77" fmla="*/ 27 h 66"/>
                    <a:gd name="T78" fmla="*/ 4 w 25"/>
                    <a:gd name="T79" fmla="*/ 23 h 66"/>
                    <a:gd name="T80" fmla="*/ 3 w 25"/>
                    <a:gd name="T81" fmla="*/ 20 h 66"/>
                    <a:gd name="T82" fmla="*/ 2 w 25"/>
                    <a:gd name="T83" fmla="*/ 17 h 66"/>
                    <a:gd name="T84" fmla="*/ 1 w 25"/>
                    <a:gd name="T85" fmla="*/ 13 h 66"/>
                    <a:gd name="T86" fmla="*/ 0 w 25"/>
                    <a:gd name="T87" fmla="*/ 9 h 66"/>
                    <a:gd name="T88" fmla="*/ 0 w 25"/>
                    <a:gd name="T89" fmla="*/ 6 h 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
                    <a:gd name="T136" fmla="*/ 0 h 66"/>
                    <a:gd name="T137" fmla="*/ 25 w 25"/>
                    <a:gd name="T138" fmla="*/ 66 h 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 h="66">
                      <a:moveTo>
                        <a:pt x="0" y="5"/>
                      </a:moveTo>
                      <a:lnTo>
                        <a:pt x="1" y="3"/>
                      </a:lnTo>
                      <a:lnTo>
                        <a:pt x="2" y="2"/>
                      </a:lnTo>
                      <a:lnTo>
                        <a:pt x="3" y="1"/>
                      </a:lnTo>
                      <a:lnTo>
                        <a:pt x="5" y="0"/>
                      </a:lnTo>
                      <a:lnTo>
                        <a:pt x="7" y="0"/>
                      </a:lnTo>
                      <a:lnTo>
                        <a:pt x="8" y="0"/>
                      </a:lnTo>
                      <a:lnTo>
                        <a:pt x="10" y="0"/>
                      </a:lnTo>
                      <a:lnTo>
                        <a:pt x="11" y="1"/>
                      </a:lnTo>
                      <a:lnTo>
                        <a:pt x="12" y="1"/>
                      </a:lnTo>
                      <a:lnTo>
                        <a:pt x="12" y="3"/>
                      </a:lnTo>
                      <a:lnTo>
                        <a:pt x="13" y="4"/>
                      </a:lnTo>
                      <a:lnTo>
                        <a:pt x="13" y="5"/>
                      </a:lnTo>
                      <a:lnTo>
                        <a:pt x="14" y="7"/>
                      </a:lnTo>
                      <a:lnTo>
                        <a:pt x="14" y="9"/>
                      </a:lnTo>
                      <a:lnTo>
                        <a:pt x="14" y="11"/>
                      </a:lnTo>
                      <a:lnTo>
                        <a:pt x="14" y="12"/>
                      </a:lnTo>
                      <a:lnTo>
                        <a:pt x="15" y="14"/>
                      </a:lnTo>
                      <a:lnTo>
                        <a:pt x="15" y="16"/>
                      </a:lnTo>
                      <a:lnTo>
                        <a:pt x="15" y="17"/>
                      </a:lnTo>
                      <a:lnTo>
                        <a:pt x="15" y="18"/>
                      </a:lnTo>
                      <a:lnTo>
                        <a:pt x="16" y="20"/>
                      </a:lnTo>
                      <a:lnTo>
                        <a:pt x="16" y="22"/>
                      </a:lnTo>
                      <a:lnTo>
                        <a:pt x="16" y="24"/>
                      </a:lnTo>
                      <a:lnTo>
                        <a:pt x="16" y="26"/>
                      </a:lnTo>
                      <a:lnTo>
                        <a:pt x="16" y="28"/>
                      </a:lnTo>
                      <a:lnTo>
                        <a:pt x="16" y="29"/>
                      </a:lnTo>
                      <a:lnTo>
                        <a:pt x="16" y="31"/>
                      </a:lnTo>
                      <a:lnTo>
                        <a:pt x="16" y="33"/>
                      </a:lnTo>
                      <a:lnTo>
                        <a:pt x="16" y="34"/>
                      </a:lnTo>
                      <a:lnTo>
                        <a:pt x="17" y="36"/>
                      </a:lnTo>
                      <a:lnTo>
                        <a:pt x="18" y="39"/>
                      </a:lnTo>
                      <a:lnTo>
                        <a:pt x="20" y="42"/>
                      </a:lnTo>
                      <a:lnTo>
                        <a:pt x="21" y="44"/>
                      </a:lnTo>
                      <a:lnTo>
                        <a:pt x="23" y="46"/>
                      </a:lnTo>
                      <a:lnTo>
                        <a:pt x="24" y="47"/>
                      </a:lnTo>
                      <a:lnTo>
                        <a:pt x="24" y="49"/>
                      </a:lnTo>
                      <a:lnTo>
                        <a:pt x="25" y="51"/>
                      </a:lnTo>
                      <a:lnTo>
                        <a:pt x="25" y="53"/>
                      </a:lnTo>
                      <a:lnTo>
                        <a:pt x="24" y="56"/>
                      </a:lnTo>
                      <a:lnTo>
                        <a:pt x="23" y="59"/>
                      </a:lnTo>
                      <a:lnTo>
                        <a:pt x="23" y="60"/>
                      </a:lnTo>
                      <a:lnTo>
                        <a:pt x="22" y="61"/>
                      </a:lnTo>
                      <a:lnTo>
                        <a:pt x="22" y="62"/>
                      </a:lnTo>
                      <a:lnTo>
                        <a:pt x="22" y="63"/>
                      </a:lnTo>
                      <a:lnTo>
                        <a:pt x="21" y="63"/>
                      </a:lnTo>
                      <a:lnTo>
                        <a:pt x="21" y="64"/>
                      </a:lnTo>
                      <a:lnTo>
                        <a:pt x="20" y="65"/>
                      </a:lnTo>
                      <a:lnTo>
                        <a:pt x="19" y="65"/>
                      </a:lnTo>
                      <a:lnTo>
                        <a:pt x="18" y="66"/>
                      </a:lnTo>
                      <a:lnTo>
                        <a:pt x="17" y="66"/>
                      </a:lnTo>
                      <a:lnTo>
                        <a:pt x="16" y="65"/>
                      </a:lnTo>
                      <a:lnTo>
                        <a:pt x="15" y="65"/>
                      </a:lnTo>
                      <a:lnTo>
                        <a:pt x="14" y="64"/>
                      </a:lnTo>
                      <a:lnTo>
                        <a:pt x="13" y="63"/>
                      </a:lnTo>
                      <a:lnTo>
                        <a:pt x="12" y="62"/>
                      </a:lnTo>
                      <a:lnTo>
                        <a:pt x="11" y="61"/>
                      </a:lnTo>
                      <a:lnTo>
                        <a:pt x="11" y="60"/>
                      </a:lnTo>
                      <a:lnTo>
                        <a:pt x="10" y="59"/>
                      </a:lnTo>
                      <a:lnTo>
                        <a:pt x="9" y="58"/>
                      </a:lnTo>
                      <a:lnTo>
                        <a:pt x="7" y="56"/>
                      </a:lnTo>
                      <a:lnTo>
                        <a:pt x="5" y="53"/>
                      </a:lnTo>
                      <a:lnTo>
                        <a:pt x="5" y="51"/>
                      </a:lnTo>
                      <a:lnTo>
                        <a:pt x="5" y="49"/>
                      </a:lnTo>
                      <a:lnTo>
                        <a:pt x="5" y="47"/>
                      </a:lnTo>
                      <a:lnTo>
                        <a:pt x="6" y="46"/>
                      </a:lnTo>
                      <a:lnTo>
                        <a:pt x="6" y="44"/>
                      </a:lnTo>
                      <a:lnTo>
                        <a:pt x="7" y="42"/>
                      </a:lnTo>
                      <a:lnTo>
                        <a:pt x="8" y="41"/>
                      </a:lnTo>
                      <a:lnTo>
                        <a:pt x="9" y="39"/>
                      </a:lnTo>
                      <a:lnTo>
                        <a:pt x="9" y="37"/>
                      </a:lnTo>
                      <a:lnTo>
                        <a:pt x="8" y="35"/>
                      </a:lnTo>
                      <a:lnTo>
                        <a:pt x="8" y="34"/>
                      </a:lnTo>
                      <a:lnTo>
                        <a:pt x="7" y="32"/>
                      </a:lnTo>
                      <a:lnTo>
                        <a:pt x="6" y="30"/>
                      </a:lnTo>
                      <a:lnTo>
                        <a:pt x="6" y="29"/>
                      </a:lnTo>
                      <a:lnTo>
                        <a:pt x="5" y="27"/>
                      </a:lnTo>
                      <a:lnTo>
                        <a:pt x="4" y="25"/>
                      </a:lnTo>
                      <a:lnTo>
                        <a:pt x="4" y="23"/>
                      </a:lnTo>
                      <a:lnTo>
                        <a:pt x="3" y="21"/>
                      </a:lnTo>
                      <a:lnTo>
                        <a:pt x="3" y="20"/>
                      </a:lnTo>
                      <a:lnTo>
                        <a:pt x="2" y="19"/>
                      </a:lnTo>
                      <a:lnTo>
                        <a:pt x="2" y="17"/>
                      </a:lnTo>
                      <a:lnTo>
                        <a:pt x="2" y="15"/>
                      </a:lnTo>
                      <a:lnTo>
                        <a:pt x="1" y="13"/>
                      </a:lnTo>
                      <a:lnTo>
                        <a:pt x="1" y="11"/>
                      </a:lnTo>
                      <a:lnTo>
                        <a:pt x="0" y="9"/>
                      </a:lnTo>
                      <a:lnTo>
                        <a:pt x="0" y="7"/>
                      </a:lnTo>
                      <a:lnTo>
                        <a:pt x="0" y="6"/>
                      </a:lnTo>
                      <a:lnTo>
                        <a:pt x="0" y="5"/>
                      </a:lnTo>
                      <a:close/>
                    </a:path>
                  </a:pathLst>
                </a:custGeom>
                <a:solidFill>
                  <a:srgbClr val="FFD5CF"/>
                </a:solidFill>
                <a:ln w="0">
                  <a:solidFill>
                    <a:srgbClr val="FFD5CF"/>
                  </a:solidFill>
                  <a:prstDash val="solid"/>
                  <a:round/>
                  <a:headEnd/>
                  <a:tailEnd/>
                </a:ln>
              </p:spPr>
              <p:txBody>
                <a:bodyPr/>
                <a:lstStyle/>
                <a:p>
                  <a:endParaRPr lang="fr-FR"/>
                </a:p>
              </p:txBody>
            </p:sp>
            <p:sp>
              <p:nvSpPr>
                <p:cNvPr id="5300" name="Freeform 178"/>
                <p:cNvSpPr>
                  <a:spLocks/>
                </p:cNvSpPr>
                <p:nvPr/>
              </p:nvSpPr>
              <p:spPr bwMode="auto">
                <a:xfrm>
                  <a:off x="1205" y="1995"/>
                  <a:ext cx="22" cy="65"/>
                </a:xfrm>
                <a:custGeom>
                  <a:avLst/>
                  <a:gdLst>
                    <a:gd name="T0" fmla="*/ 1 w 22"/>
                    <a:gd name="T1" fmla="*/ 3 h 65"/>
                    <a:gd name="T2" fmla="*/ 3 w 22"/>
                    <a:gd name="T3" fmla="*/ 1 h 65"/>
                    <a:gd name="T4" fmla="*/ 6 w 22"/>
                    <a:gd name="T5" fmla="*/ 1 h 65"/>
                    <a:gd name="T6" fmla="*/ 8 w 22"/>
                    <a:gd name="T7" fmla="*/ 0 h 65"/>
                    <a:gd name="T8" fmla="*/ 10 w 22"/>
                    <a:gd name="T9" fmla="*/ 2 h 65"/>
                    <a:gd name="T10" fmla="*/ 11 w 22"/>
                    <a:gd name="T11" fmla="*/ 4 h 65"/>
                    <a:gd name="T12" fmla="*/ 12 w 22"/>
                    <a:gd name="T13" fmla="*/ 6 h 65"/>
                    <a:gd name="T14" fmla="*/ 13 w 22"/>
                    <a:gd name="T15" fmla="*/ 10 h 65"/>
                    <a:gd name="T16" fmla="*/ 13 w 22"/>
                    <a:gd name="T17" fmla="*/ 13 h 65"/>
                    <a:gd name="T18" fmla="*/ 13 w 22"/>
                    <a:gd name="T19" fmla="*/ 16 h 65"/>
                    <a:gd name="T20" fmla="*/ 14 w 22"/>
                    <a:gd name="T21" fmla="*/ 19 h 65"/>
                    <a:gd name="T22" fmla="*/ 14 w 22"/>
                    <a:gd name="T23" fmla="*/ 23 h 65"/>
                    <a:gd name="T24" fmla="*/ 14 w 22"/>
                    <a:gd name="T25" fmla="*/ 27 h 65"/>
                    <a:gd name="T26" fmla="*/ 14 w 22"/>
                    <a:gd name="T27" fmla="*/ 30 h 65"/>
                    <a:gd name="T28" fmla="*/ 15 w 22"/>
                    <a:gd name="T29" fmla="*/ 33 h 65"/>
                    <a:gd name="T30" fmla="*/ 16 w 22"/>
                    <a:gd name="T31" fmla="*/ 38 h 65"/>
                    <a:gd name="T32" fmla="*/ 19 w 22"/>
                    <a:gd name="T33" fmla="*/ 43 h 65"/>
                    <a:gd name="T34" fmla="*/ 21 w 22"/>
                    <a:gd name="T35" fmla="*/ 46 h 65"/>
                    <a:gd name="T36" fmla="*/ 22 w 22"/>
                    <a:gd name="T37" fmla="*/ 50 h 65"/>
                    <a:gd name="T38" fmla="*/ 22 w 22"/>
                    <a:gd name="T39" fmla="*/ 55 h 65"/>
                    <a:gd name="T40" fmla="*/ 21 w 22"/>
                    <a:gd name="T41" fmla="*/ 59 h 65"/>
                    <a:gd name="T42" fmla="*/ 21 w 22"/>
                    <a:gd name="T43" fmla="*/ 61 h 65"/>
                    <a:gd name="T44" fmla="*/ 20 w 22"/>
                    <a:gd name="T45" fmla="*/ 62 h 65"/>
                    <a:gd name="T46" fmla="*/ 19 w 22"/>
                    <a:gd name="T47" fmla="*/ 64 h 65"/>
                    <a:gd name="T48" fmla="*/ 18 w 22"/>
                    <a:gd name="T49" fmla="*/ 64 h 65"/>
                    <a:gd name="T50" fmla="*/ 16 w 22"/>
                    <a:gd name="T51" fmla="*/ 65 h 65"/>
                    <a:gd name="T52" fmla="*/ 14 w 22"/>
                    <a:gd name="T53" fmla="*/ 64 h 65"/>
                    <a:gd name="T54" fmla="*/ 13 w 22"/>
                    <a:gd name="T55" fmla="*/ 62 h 65"/>
                    <a:gd name="T56" fmla="*/ 11 w 22"/>
                    <a:gd name="T57" fmla="*/ 60 h 65"/>
                    <a:gd name="T58" fmla="*/ 10 w 22"/>
                    <a:gd name="T59" fmla="*/ 58 h 65"/>
                    <a:gd name="T60" fmla="*/ 8 w 22"/>
                    <a:gd name="T61" fmla="*/ 55 h 65"/>
                    <a:gd name="T62" fmla="*/ 6 w 22"/>
                    <a:gd name="T63" fmla="*/ 49 h 65"/>
                    <a:gd name="T64" fmla="*/ 6 w 22"/>
                    <a:gd name="T65" fmla="*/ 45 h 65"/>
                    <a:gd name="T66" fmla="*/ 8 w 22"/>
                    <a:gd name="T67" fmla="*/ 42 h 65"/>
                    <a:gd name="T68" fmla="*/ 9 w 22"/>
                    <a:gd name="T69" fmla="*/ 39 h 65"/>
                    <a:gd name="T70" fmla="*/ 9 w 22"/>
                    <a:gd name="T71" fmla="*/ 36 h 65"/>
                    <a:gd name="T72" fmla="*/ 8 w 22"/>
                    <a:gd name="T73" fmla="*/ 32 h 65"/>
                    <a:gd name="T74" fmla="*/ 6 w 22"/>
                    <a:gd name="T75" fmla="*/ 29 h 65"/>
                    <a:gd name="T76" fmla="*/ 5 w 22"/>
                    <a:gd name="T77" fmla="*/ 26 h 65"/>
                    <a:gd name="T78" fmla="*/ 3 w 22"/>
                    <a:gd name="T79" fmla="*/ 22 h 65"/>
                    <a:gd name="T80" fmla="*/ 2 w 22"/>
                    <a:gd name="T81" fmla="*/ 19 h 65"/>
                    <a:gd name="T82" fmla="*/ 2 w 22"/>
                    <a:gd name="T83" fmla="*/ 16 h 65"/>
                    <a:gd name="T84" fmla="*/ 1 w 22"/>
                    <a:gd name="T85" fmla="*/ 12 h 65"/>
                    <a:gd name="T86" fmla="*/ 1 w 22"/>
                    <a:gd name="T87" fmla="*/ 9 h 65"/>
                    <a:gd name="T88" fmla="*/ 1 w 22"/>
                    <a:gd name="T89" fmla="*/ 6 h 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
                    <a:gd name="T136" fmla="*/ 0 h 65"/>
                    <a:gd name="T137" fmla="*/ 22 w 22"/>
                    <a:gd name="T138" fmla="*/ 65 h 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 h="65">
                      <a:moveTo>
                        <a:pt x="1" y="5"/>
                      </a:moveTo>
                      <a:lnTo>
                        <a:pt x="1" y="3"/>
                      </a:lnTo>
                      <a:lnTo>
                        <a:pt x="2" y="2"/>
                      </a:lnTo>
                      <a:lnTo>
                        <a:pt x="3" y="1"/>
                      </a:lnTo>
                      <a:lnTo>
                        <a:pt x="4" y="1"/>
                      </a:lnTo>
                      <a:lnTo>
                        <a:pt x="6" y="1"/>
                      </a:lnTo>
                      <a:lnTo>
                        <a:pt x="7" y="0"/>
                      </a:lnTo>
                      <a:lnTo>
                        <a:pt x="8" y="0"/>
                      </a:lnTo>
                      <a:lnTo>
                        <a:pt x="9" y="1"/>
                      </a:lnTo>
                      <a:lnTo>
                        <a:pt x="10" y="2"/>
                      </a:lnTo>
                      <a:lnTo>
                        <a:pt x="11" y="3"/>
                      </a:lnTo>
                      <a:lnTo>
                        <a:pt x="11" y="4"/>
                      </a:lnTo>
                      <a:lnTo>
                        <a:pt x="12" y="5"/>
                      </a:lnTo>
                      <a:lnTo>
                        <a:pt x="12" y="6"/>
                      </a:lnTo>
                      <a:lnTo>
                        <a:pt x="12" y="8"/>
                      </a:lnTo>
                      <a:lnTo>
                        <a:pt x="13" y="10"/>
                      </a:lnTo>
                      <a:lnTo>
                        <a:pt x="13" y="12"/>
                      </a:lnTo>
                      <a:lnTo>
                        <a:pt x="13" y="13"/>
                      </a:lnTo>
                      <a:lnTo>
                        <a:pt x="13" y="15"/>
                      </a:lnTo>
                      <a:lnTo>
                        <a:pt x="13" y="16"/>
                      </a:lnTo>
                      <a:lnTo>
                        <a:pt x="13" y="17"/>
                      </a:lnTo>
                      <a:lnTo>
                        <a:pt x="14" y="19"/>
                      </a:lnTo>
                      <a:lnTo>
                        <a:pt x="14" y="21"/>
                      </a:lnTo>
                      <a:lnTo>
                        <a:pt x="14" y="23"/>
                      </a:lnTo>
                      <a:lnTo>
                        <a:pt x="14" y="25"/>
                      </a:lnTo>
                      <a:lnTo>
                        <a:pt x="14" y="27"/>
                      </a:lnTo>
                      <a:lnTo>
                        <a:pt x="14" y="28"/>
                      </a:lnTo>
                      <a:lnTo>
                        <a:pt x="14" y="30"/>
                      </a:lnTo>
                      <a:lnTo>
                        <a:pt x="14" y="32"/>
                      </a:lnTo>
                      <a:lnTo>
                        <a:pt x="15" y="33"/>
                      </a:lnTo>
                      <a:lnTo>
                        <a:pt x="15" y="35"/>
                      </a:lnTo>
                      <a:lnTo>
                        <a:pt x="16" y="38"/>
                      </a:lnTo>
                      <a:lnTo>
                        <a:pt x="18" y="41"/>
                      </a:lnTo>
                      <a:lnTo>
                        <a:pt x="19" y="43"/>
                      </a:lnTo>
                      <a:lnTo>
                        <a:pt x="20" y="45"/>
                      </a:lnTo>
                      <a:lnTo>
                        <a:pt x="21" y="46"/>
                      </a:lnTo>
                      <a:lnTo>
                        <a:pt x="21" y="48"/>
                      </a:lnTo>
                      <a:lnTo>
                        <a:pt x="22" y="50"/>
                      </a:lnTo>
                      <a:lnTo>
                        <a:pt x="22" y="52"/>
                      </a:lnTo>
                      <a:lnTo>
                        <a:pt x="22" y="55"/>
                      </a:lnTo>
                      <a:lnTo>
                        <a:pt x="21" y="58"/>
                      </a:lnTo>
                      <a:lnTo>
                        <a:pt x="21" y="59"/>
                      </a:lnTo>
                      <a:lnTo>
                        <a:pt x="21" y="60"/>
                      </a:lnTo>
                      <a:lnTo>
                        <a:pt x="21" y="61"/>
                      </a:lnTo>
                      <a:lnTo>
                        <a:pt x="20" y="61"/>
                      </a:lnTo>
                      <a:lnTo>
                        <a:pt x="20" y="62"/>
                      </a:lnTo>
                      <a:lnTo>
                        <a:pt x="19" y="63"/>
                      </a:lnTo>
                      <a:lnTo>
                        <a:pt x="19" y="64"/>
                      </a:lnTo>
                      <a:lnTo>
                        <a:pt x="18" y="64"/>
                      </a:lnTo>
                      <a:lnTo>
                        <a:pt x="17" y="65"/>
                      </a:lnTo>
                      <a:lnTo>
                        <a:pt x="16" y="65"/>
                      </a:lnTo>
                      <a:lnTo>
                        <a:pt x="15" y="64"/>
                      </a:lnTo>
                      <a:lnTo>
                        <a:pt x="14" y="64"/>
                      </a:lnTo>
                      <a:lnTo>
                        <a:pt x="13" y="63"/>
                      </a:lnTo>
                      <a:lnTo>
                        <a:pt x="13" y="62"/>
                      </a:lnTo>
                      <a:lnTo>
                        <a:pt x="12" y="61"/>
                      </a:lnTo>
                      <a:lnTo>
                        <a:pt x="11" y="60"/>
                      </a:lnTo>
                      <a:lnTo>
                        <a:pt x="11" y="59"/>
                      </a:lnTo>
                      <a:lnTo>
                        <a:pt x="10" y="58"/>
                      </a:lnTo>
                      <a:lnTo>
                        <a:pt x="9" y="58"/>
                      </a:lnTo>
                      <a:lnTo>
                        <a:pt x="8" y="55"/>
                      </a:lnTo>
                      <a:lnTo>
                        <a:pt x="6" y="52"/>
                      </a:lnTo>
                      <a:lnTo>
                        <a:pt x="6" y="49"/>
                      </a:lnTo>
                      <a:lnTo>
                        <a:pt x="6" y="47"/>
                      </a:lnTo>
                      <a:lnTo>
                        <a:pt x="6" y="45"/>
                      </a:lnTo>
                      <a:lnTo>
                        <a:pt x="7" y="44"/>
                      </a:lnTo>
                      <a:lnTo>
                        <a:pt x="8" y="42"/>
                      </a:lnTo>
                      <a:lnTo>
                        <a:pt x="8" y="40"/>
                      </a:lnTo>
                      <a:lnTo>
                        <a:pt x="9" y="39"/>
                      </a:lnTo>
                      <a:lnTo>
                        <a:pt x="9" y="38"/>
                      </a:lnTo>
                      <a:lnTo>
                        <a:pt x="9" y="36"/>
                      </a:lnTo>
                      <a:lnTo>
                        <a:pt x="9" y="34"/>
                      </a:lnTo>
                      <a:lnTo>
                        <a:pt x="8" y="32"/>
                      </a:lnTo>
                      <a:lnTo>
                        <a:pt x="7" y="31"/>
                      </a:lnTo>
                      <a:lnTo>
                        <a:pt x="6" y="29"/>
                      </a:lnTo>
                      <a:lnTo>
                        <a:pt x="5" y="27"/>
                      </a:lnTo>
                      <a:lnTo>
                        <a:pt x="5" y="26"/>
                      </a:lnTo>
                      <a:lnTo>
                        <a:pt x="4" y="24"/>
                      </a:lnTo>
                      <a:lnTo>
                        <a:pt x="3" y="22"/>
                      </a:lnTo>
                      <a:lnTo>
                        <a:pt x="3" y="20"/>
                      </a:lnTo>
                      <a:lnTo>
                        <a:pt x="2" y="19"/>
                      </a:lnTo>
                      <a:lnTo>
                        <a:pt x="2" y="17"/>
                      </a:lnTo>
                      <a:lnTo>
                        <a:pt x="2" y="16"/>
                      </a:lnTo>
                      <a:lnTo>
                        <a:pt x="1" y="14"/>
                      </a:lnTo>
                      <a:lnTo>
                        <a:pt x="1" y="12"/>
                      </a:lnTo>
                      <a:lnTo>
                        <a:pt x="1" y="10"/>
                      </a:lnTo>
                      <a:lnTo>
                        <a:pt x="1" y="9"/>
                      </a:lnTo>
                      <a:lnTo>
                        <a:pt x="0" y="7"/>
                      </a:lnTo>
                      <a:lnTo>
                        <a:pt x="1" y="6"/>
                      </a:lnTo>
                      <a:lnTo>
                        <a:pt x="1" y="5"/>
                      </a:lnTo>
                      <a:close/>
                    </a:path>
                  </a:pathLst>
                </a:custGeom>
                <a:solidFill>
                  <a:srgbClr val="FFE3DF"/>
                </a:solidFill>
                <a:ln w="0">
                  <a:solidFill>
                    <a:srgbClr val="FFE3DF"/>
                  </a:solidFill>
                  <a:prstDash val="solid"/>
                  <a:round/>
                  <a:headEnd/>
                  <a:tailEnd/>
                </a:ln>
              </p:spPr>
              <p:txBody>
                <a:bodyPr/>
                <a:lstStyle/>
                <a:p>
                  <a:endParaRPr lang="fr-FR"/>
                </a:p>
              </p:txBody>
            </p:sp>
            <p:sp>
              <p:nvSpPr>
                <p:cNvPr id="5301" name="Freeform 179"/>
                <p:cNvSpPr>
                  <a:spLocks/>
                </p:cNvSpPr>
                <p:nvPr/>
              </p:nvSpPr>
              <p:spPr bwMode="auto">
                <a:xfrm>
                  <a:off x="1207" y="1997"/>
                  <a:ext cx="19" cy="63"/>
                </a:xfrm>
                <a:custGeom>
                  <a:avLst/>
                  <a:gdLst>
                    <a:gd name="T0" fmla="*/ 0 w 19"/>
                    <a:gd name="T1" fmla="*/ 2 h 63"/>
                    <a:gd name="T2" fmla="*/ 2 w 19"/>
                    <a:gd name="T3" fmla="*/ 1 h 63"/>
                    <a:gd name="T4" fmla="*/ 3 w 19"/>
                    <a:gd name="T5" fmla="*/ 0 h 63"/>
                    <a:gd name="T6" fmla="*/ 5 w 19"/>
                    <a:gd name="T7" fmla="*/ 0 h 63"/>
                    <a:gd name="T8" fmla="*/ 7 w 19"/>
                    <a:gd name="T9" fmla="*/ 1 h 63"/>
                    <a:gd name="T10" fmla="*/ 9 w 19"/>
                    <a:gd name="T11" fmla="*/ 2 h 63"/>
                    <a:gd name="T12" fmla="*/ 10 w 19"/>
                    <a:gd name="T13" fmla="*/ 5 h 63"/>
                    <a:gd name="T14" fmla="*/ 10 w 19"/>
                    <a:gd name="T15" fmla="*/ 8 h 63"/>
                    <a:gd name="T16" fmla="*/ 10 w 19"/>
                    <a:gd name="T17" fmla="*/ 11 h 63"/>
                    <a:gd name="T18" fmla="*/ 10 w 19"/>
                    <a:gd name="T19" fmla="*/ 14 h 63"/>
                    <a:gd name="T20" fmla="*/ 11 w 19"/>
                    <a:gd name="T21" fmla="*/ 17 h 63"/>
                    <a:gd name="T22" fmla="*/ 11 w 19"/>
                    <a:gd name="T23" fmla="*/ 21 h 63"/>
                    <a:gd name="T24" fmla="*/ 11 w 19"/>
                    <a:gd name="T25" fmla="*/ 25 h 63"/>
                    <a:gd name="T26" fmla="*/ 11 w 19"/>
                    <a:gd name="T27" fmla="*/ 29 h 63"/>
                    <a:gd name="T28" fmla="*/ 11 w 19"/>
                    <a:gd name="T29" fmla="*/ 32 h 63"/>
                    <a:gd name="T30" fmla="*/ 13 w 19"/>
                    <a:gd name="T31" fmla="*/ 36 h 63"/>
                    <a:gd name="T32" fmla="*/ 15 w 19"/>
                    <a:gd name="T33" fmla="*/ 41 h 63"/>
                    <a:gd name="T34" fmla="*/ 17 w 19"/>
                    <a:gd name="T35" fmla="*/ 44 h 63"/>
                    <a:gd name="T36" fmla="*/ 18 w 19"/>
                    <a:gd name="T37" fmla="*/ 48 h 63"/>
                    <a:gd name="T38" fmla="*/ 19 w 19"/>
                    <a:gd name="T39" fmla="*/ 53 h 63"/>
                    <a:gd name="T40" fmla="*/ 18 w 19"/>
                    <a:gd name="T41" fmla="*/ 57 h 63"/>
                    <a:gd name="T42" fmla="*/ 18 w 19"/>
                    <a:gd name="T43" fmla="*/ 59 h 63"/>
                    <a:gd name="T44" fmla="*/ 17 w 19"/>
                    <a:gd name="T45" fmla="*/ 60 h 63"/>
                    <a:gd name="T46" fmla="*/ 17 w 19"/>
                    <a:gd name="T47" fmla="*/ 62 h 63"/>
                    <a:gd name="T48" fmla="*/ 15 w 19"/>
                    <a:gd name="T49" fmla="*/ 62 h 63"/>
                    <a:gd name="T50" fmla="*/ 14 w 19"/>
                    <a:gd name="T51" fmla="*/ 63 h 63"/>
                    <a:gd name="T52" fmla="*/ 12 w 19"/>
                    <a:gd name="T53" fmla="*/ 62 h 63"/>
                    <a:gd name="T54" fmla="*/ 12 w 19"/>
                    <a:gd name="T55" fmla="*/ 60 h 63"/>
                    <a:gd name="T56" fmla="*/ 11 w 19"/>
                    <a:gd name="T57" fmla="*/ 58 h 63"/>
                    <a:gd name="T58" fmla="*/ 10 w 19"/>
                    <a:gd name="T59" fmla="*/ 56 h 63"/>
                    <a:gd name="T60" fmla="*/ 8 w 19"/>
                    <a:gd name="T61" fmla="*/ 52 h 63"/>
                    <a:gd name="T62" fmla="*/ 6 w 19"/>
                    <a:gd name="T63" fmla="*/ 47 h 63"/>
                    <a:gd name="T64" fmla="*/ 7 w 19"/>
                    <a:gd name="T65" fmla="*/ 42 h 63"/>
                    <a:gd name="T66" fmla="*/ 8 w 19"/>
                    <a:gd name="T67" fmla="*/ 39 h 63"/>
                    <a:gd name="T68" fmla="*/ 8 w 19"/>
                    <a:gd name="T69" fmla="*/ 36 h 63"/>
                    <a:gd name="T70" fmla="*/ 8 w 19"/>
                    <a:gd name="T71" fmla="*/ 33 h 63"/>
                    <a:gd name="T72" fmla="*/ 7 w 19"/>
                    <a:gd name="T73" fmla="*/ 30 h 63"/>
                    <a:gd name="T74" fmla="*/ 5 w 19"/>
                    <a:gd name="T75" fmla="*/ 27 h 63"/>
                    <a:gd name="T76" fmla="*/ 3 w 19"/>
                    <a:gd name="T77" fmla="*/ 23 h 63"/>
                    <a:gd name="T78" fmla="*/ 2 w 19"/>
                    <a:gd name="T79" fmla="*/ 20 h 63"/>
                    <a:gd name="T80" fmla="*/ 1 w 19"/>
                    <a:gd name="T81" fmla="*/ 17 h 63"/>
                    <a:gd name="T82" fmla="*/ 0 w 19"/>
                    <a:gd name="T83" fmla="*/ 14 h 63"/>
                    <a:gd name="T84" fmla="*/ 0 w 19"/>
                    <a:gd name="T85" fmla="*/ 11 h 63"/>
                    <a:gd name="T86" fmla="*/ 0 w 19"/>
                    <a:gd name="T87" fmla="*/ 7 h 63"/>
                    <a:gd name="T88" fmla="*/ 0 w 19"/>
                    <a:gd name="T89" fmla="*/ 5 h 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
                    <a:gd name="T136" fmla="*/ 0 h 63"/>
                    <a:gd name="T137" fmla="*/ 19 w 19"/>
                    <a:gd name="T138" fmla="*/ 63 h 6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 h="63">
                      <a:moveTo>
                        <a:pt x="0" y="4"/>
                      </a:moveTo>
                      <a:lnTo>
                        <a:pt x="0" y="2"/>
                      </a:lnTo>
                      <a:lnTo>
                        <a:pt x="1" y="1"/>
                      </a:lnTo>
                      <a:lnTo>
                        <a:pt x="2" y="1"/>
                      </a:lnTo>
                      <a:lnTo>
                        <a:pt x="3" y="0"/>
                      </a:lnTo>
                      <a:lnTo>
                        <a:pt x="4" y="0"/>
                      </a:lnTo>
                      <a:lnTo>
                        <a:pt x="5" y="0"/>
                      </a:lnTo>
                      <a:lnTo>
                        <a:pt x="6" y="0"/>
                      </a:lnTo>
                      <a:lnTo>
                        <a:pt x="7" y="1"/>
                      </a:lnTo>
                      <a:lnTo>
                        <a:pt x="8" y="2"/>
                      </a:lnTo>
                      <a:lnTo>
                        <a:pt x="9" y="2"/>
                      </a:lnTo>
                      <a:lnTo>
                        <a:pt x="9" y="4"/>
                      </a:lnTo>
                      <a:lnTo>
                        <a:pt x="10" y="5"/>
                      </a:lnTo>
                      <a:lnTo>
                        <a:pt x="10" y="6"/>
                      </a:lnTo>
                      <a:lnTo>
                        <a:pt x="10" y="8"/>
                      </a:lnTo>
                      <a:lnTo>
                        <a:pt x="10" y="10"/>
                      </a:lnTo>
                      <a:lnTo>
                        <a:pt x="10" y="11"/>
                      </a:lnTo>
                      <a:lnTo>
                        <a:pt x="10" y="13"/>
                      </a:lnTo>
                      <a:lnTo>
                        <a:pt x="10" y="14"/>
                      </a:lnTo>
                      <a:lnTo>
                        <a:pt x="11" y="15"/>
                      </a:lnTo>
                      <a:lnTo>
                        <a:pt x="11" y="17"/>
                      </a:lnTo>
                      <a:lnTo>
                        <a:pt x="11" y="19"/>
                      </a:lnTo>
                      <a:lnTo>
                        <a:pt x="11" y="21"/>
                      </a:lnTo>
                      <a:lnTo>
                        <a:pt x="11" y="23"/>
                      </a:lnTo>
                      <a:lnTo>
                        <a:pt x="11" y="25"/>
                      </a:lnTo>
                      <a:lnTo>
                        <a:pt x="11" y="27"/>
                      </a:lnTo>
                      <a:lnTo>
                        <a:pt x="11" y="29"/>
                      </a:lnTo>
                      <a:lnTo>
                        <a:pt x="11" y="30"/>
                      </a:lnTo>
                      <a:lnTo>
                        <a:pt x="11" y="32"/>
                      </a:lnTo>
                      <a:lnTo>
                        <a:pt x="12" y="34"/>
                      </a:lnTo>
                      <a:lnTo>
                        <a:pt x="13" y="36"/>
                      </a:lnTo>
                      <a:lnTo>
                        <a:pt x="14" y="39"/>
                      </a:lnTo>
                      <a:lnTo>
                        <a:pt x="15" y="41"/>
                      </a:lnTo>
                      <a:lnTo>
                        <a:pt x="16" y="43"/>
                      </a:lnTo>
                      <a:lnTo>
                        <a:pt x="17" y="44"/>
                      </a:lnTo>
                      <a:lnTo>
                        <a:pt x="17" y="46"/>
                      </a:lnTo>
                      <a:lnTo>
                        <a:pt x="18" y="48"/>
                      </a:lnTo>
                      <a:lnTo>
                        <a:pt x="19" y="50"/>
                      </a:lnTo>
                      <a:lnTo>
                        <a:pt x="19" y="53"/>
                      </a:lnTo>
                      <a:lnTo>
                        <a:pt x="19" y="56"/>
                      </a:lnTo>
                      <a:lnTo>
                        <a:pt x="18" y="57"/>
                      </a:lnTo>
                      <a:lnTo>
                        <a:pt x="18" y="58"/>
                      </a:lnTo>
                      <a:lnTo>
                        <a:pt x="18" y="59"/>
                      </a:lnTo>
                      <a:lnTo>
                        <a:pt x="17" y="60"/>
                      </a:lnTo>
                      <a:lnTo>
                        <a:pt x="17" y="61"/>
                      </a:lnTo>
                      <a:lnTo>
                        <a:pt x="17" y="62"/>
                      </a:lnTo>
                      <a:lnTo>
                        <a:pt x="16" y="62"/>
                      </a:lnTo>
                      <a:lnTo>
                        <a:pt x="15" y="62"/>
                      </a:lnTo>
                      <a:lnTo>
                        <a:pt x="15" y="63"/>
                      </a:lnTo>
                      <a:lnTo>
                        <a:pt x="14" y="63"/>
                      </a:lnTo>
                      <a:lnTo>
                        <a:pt x="13" y="62"/>
                      </a:lnTo>
                      <a:lnTo>
                        <a:pt x="12" y="62"/>
                      </a:lnTo>
                      <a:lnTo>
                        <a:pt x="12" y="61"/>
                      </a:lnTo>
                      <a:lnTo>
                        <a:pt x="12" y="60"/>
                      </a:lnTo>
                      <a:lnTo>
                        <a:pt x="11" y="59"/>
                      </a:lnTo>
                      <a:lnTo>
                        <a:pt x="11" y="58"/>
                      </a:lnTo>
                      <a:lnTo>
                        <a:pt x="10" y="57"/>
                      </a:lnTo>
                      <a:lnTo>
                        <a:pt x="10" y="56"/>
                      </a:lnTo>
                      <a:lnTo>
                        <a:pt x="9" y="56"/>
                      </a:lnTo>
                      <a:lnTo>
                        <a:pt x="8" y="52"/>
                      </a:lnTo>
                      <a:lnTo>
                        <a:pt x="7" y="49"/>
                      </a:lnTo>
                      <a:lnTo>
                        <a:pt x="6" y="47"/>
                      </a:lnTo>
                      <a:lnTo>
                        <a:pt x="6" y="44"/>
                      </a:lnTo>
                      <a:lnTo>
                        <a:pt x="7" y="42"/>
                      </a:lnTo>
                      <a:lnTo>
                        <a:pt x="7" y="40"/>
                      </a:lnTo>
                      <a:lnTo>
                        <a:pt x="8" y="39"/>
                      </a:lnTo>
                      <a:lnTo>
                        <a:pt x="8" y="37"/>
                      </a:lnTo>
                      <a:lnTo>
                        <a:pt x="8" y="36"/>
                      </a:lnTo>
                      <a:lnTo>
                        <a:pt x="8" y="35"/>
                      </a:lnTo>
                      <a:lnTo>
                        <a:pt x="8" y="33"/>
                      </a:lnTo>
                      <a:lnTo>
                        <a:pt x="7" y="32"/>
                      </a:lnTo>
                      <a:lnTo>
                        <a:pt x="7" y="30"/>
                      </a:lnTo>
                      <a:lnTo>
                        <a:pt x="6" y="28"/>
                      </a:lnTo>
                      <a:lnTo>
                        <a:pt x="5" y="27"/>
                      </a:lnTo>
                      <a:lnTo>
                        <a:pt x="4" y="25"/>
                      </a:lnTo>
                      <a:lnTo>
                        <a:pt x="3" y="23"/>
                      </a:lnTo>
                      <a:lnTo>
                        <a:pt x="3" y="22"/>
                      </a:lnTo>
                      <a:lnTo>
                        <a:pt x="2" y="20"/>
                      </a:lnTo>
                      <a:lnTo>
                        <a:pt x="1" y="18"/>
                      </a:lnTo>
                      <a:lnTo>
                        <a:pt x="1" y="17"/>
                      </a:lnTo>
                      <a:lnTo>
                        <a:pt x="1" y="15"/>
                      </a:lnTo>
                      <a:lnTo>
                        <a:pt x="0" y="14"/>
                      </a:lnTo>
                      <a:lnTo>
                        <a:pt x="0" y="12"/>
                      </a:lnTo>
                      <a:lnTo>
                        <a:pt x="0" y="11"/>
                      </a:lnTo>
                      <a:lnTo>
                        <a:pt x="0" y="9"/>
                      </a:lnTo>
                      <a:lnTo>
                        <a:pt x="0" y="7"/>
                      </a:lnTo>
                      <a:lnTo>
                        <a:pt x="0" y="6"/>
                      </a:lnTo>
                      <a:lnTo>
                        <a:pt x="0" y="5"/>
                      </a:lnTo>
                      <a:lnTo>
                        <a:pt x="0" y="4"/>
                      </a:lnTo>
                      <a:close/>
                    </a:path>
                  </a:pathLst>
                </a:custGeom>
                <a:solidFill>
                  <a:srgbClr val="FFE3DF"/>
                </a:solidFill>
                <a:ln w="0">
                  <a:solidFill>
                    <a:srgbClr val="FFE3DF"/>
                  </a:solidFill>
                  <a:prstDash val="solid"/>
                  <a:round/>
                  <a:headEnd/>
                  <a:tailEnd/>
                </a:ln>
              </p:spPr>
              <p:txBody>
                <a:bodyPr/>
                <a:lstStyle/>
                <a:p>
                  <a:endParaRPr lang="fr-FR"/>
                </a:p>
              </p:txBody>
            </p:sp>
            <p:sp>
              <p:nvSpPr>
                <p:cNvPr id="5302" name="Freeform 180"/>
                <p:cNvSpPr>
                  <a:spLocks/>
                </p:cNvSpPr>
                <p:nvPr/>
              </p:nvSpPr>
              <p:spPr bwMode="auto">
                <a:xfrm>
                  <a:off x="1210" y="2004"/>
                  <a:ext cx="8" cy="21"/>
                </a:xfrm>
                <a:custGeom>
                  <a:avLst/>
                  <a:gdLst>
                    <a:gd name="T0" fmla="*/ 0 w 8"/>
                    <a:gd name="T1" fmla="*/ 1 h 21"/>
                    <a:gd name="T2" fmla="*/ 0 w 8"/>
                    <a:gd name="T3" fmla="*/ 1 h 21"/>
                    <a:gd name="T4" fmla="*/ 1 w 8"/>
                    <a:gd name="T5" fmla="*/ 0 h 21"/>
                    <a:gd name="T6" fmla="*/ 1 w 8"/>
                    <a:gd name="T7" fmla="*/ 0 h 21"/>
                    <a:gd name="T8" fmla="*/ 1 w 8"/>
                    <a:gd name="T9" fmla="*/ 0 h 21"/>
                    <a:gd name="T10" fmla="*/ 2 w 8"/>
                    <a:gd name="T11" fmla="*/ 0 h 21"/>
                    <a:gd name="T12" fmla="*/ 2 w 8"/>
                    <a:gd name="T13" fmla="*/ 0 h 21"/>
                    <a:gd name="T14" fmla="*/ 3 w 8"/>
                    <a:gd name="T15" fmla="*/ 0 h 21"/>
                    <a:gd name="T16" fmla="*/ 3 w 8"/>
                    <a:gd name="T17" fmla="*/ 0 h 21"/>
                    <a:gd name="T18" fmla="*/ 4 w 8"/>
                    <a:gd name="T19" fmla="*/ 0 h 21"/>
                    <a:gd name="T20" fmla="*/ 4 w 8"/>
                    <a:gd name="T21" fmla="*/ 1 h 21"/>
                    <a:gd name="T22" fmla="*/ 5 w 8"/>
                    <a:gd name="T23" fmla="*/ 2 h 21"/>
                    <a:gd name="T24" fmla="*/ 5 w 8"/>
                    <a:gd name="T25" fmla="*/ 4 h 21"/>
                    <a:gd name="T26" fmla="*/ 6 w 8"/>
                    <a:gd name="T27" fmla="*/ 6 h 21"/>
                    <a:gd name="T28" fmla="*/ 6 w 8"/>
                    <a:gd name="T29" fmla="*/ 8 h 21"/>
                    <a:gd name="T30" fmla="*/ 7 w 8"/>
                    <a:gd name="T31" fmla="*/ 10 h 21"/>
                    <a:gd name="T32" fmla="*/ 7 w 8"/>
                    <a:gd name="T33" fmla="*/ 11 h 21"/>
                    <a:gd name="T34" fmla="*/ 7 w 8"/>
                    <a:gd name="T35" fmla="*/ 13 h 21"/>
                    <a:gd name="T36" fmla="*/ 8 w 8"/>
                    <a:gd name="T37" fmla="*/ 15 h 21"/>
                    <a:gd name="T38" fmla="*/ 8 w 8"/>
                    <a:gd name="T39" fmla="*/ 17 h 21"/>
                    <a:gd name="T40" fmla="*/ 8 w 8"/>
                    <a:gd name="T41" fmla="*/ 20 h 21"/>
                    <a:gd name="T42" fmla="*/ 8 w 8"/>
                    <a:gd name="T43" fmla="*/ 20 h 21"/>
                    <a:gd name="T44" fmla="*/ 7 w 8"/>
                    <a:gd name="T45" fmla="*/ 20 h 21"/>
                    <a:gd name="T46" fmla="*/ 7 w 8"/>
                    <a:gd name="T47" fmla="*/ 20 h 21"/>
                    <a:gd name="T48" fmla="*/ 7 w 8"/>
                    <a:gd name="T49" fmla="*/ 20 h 21"/>
                    <a:gd name="T50" fmla="*/ 6 w 8"/>
                    <a:gd name="T51" fmla="*/ 21 h 21"/>
                    <a:gd name="T52" fmla="*/ 6 w 8"/>
                    <a:gd name="T53" fmla="*/ 21 h 21"/>
                    <a:gd name="T54" fmla="*/ 5 w 8"/>
                    <a:gd name="T55" fmla="*/ 21 h 21"/>
                    <a:gd name="T56" fmla="*/ 5 w 8"/>
                    <a:gd name="T57" fmla="*/ 20 h 21"/>
                    <a:gd name="T58" fmla="*/ 5 w 8"/>
                    <a:gd name="T59" fmla="*/ 20 h 21"/>
                    <a:gd name="T60" fmla="*/ 4 w 8"/>
                    <a:gd name="T61" fmla="*/ 20 h 21"/>
                    <a:gd name="T62" fmla="*/ 3 w 8"/>
                    <a:gd name="T63" fmla="*/ 18 h 21"/>
                    <a:gd name="T64" fmla="*/ 3 w 8"/>
                    <a:gd name="T65" fmla="*/ 16 h 21"/>
                    <a:gd name="T66" fmla="*/ 2 w 8"/>
                    <a:gd name="T67" fmla="*/ 15 h 21"/>
                    <a:gd name="T68" fmla="*/ 1 w 8"/>
                    <a:gd name="T69" fmla="*/ 13 h 21"/>
                    <a:gd name="T70" fmla="*/ 1 w 8"/>
                    <a:gd name="T71" fmla="*/ 11 h 21"/>
                    <a:gd name="T72" fmla="*/ 1 w 8"/>
                    <a:gd name="T73" fmla="*/ 9 h 21"/>
                    <a:gd name="T74" fmla="*/ 0 w 8"/>
                    <a:gd name="T75" fmla="*/ 7 h 21"/>
                    <a:gd name="T76" fmla="*/ 0 w 8"/>
                    <a:gd name="T77" fmla="*/ 5 h 21"/>
                    <a:gd name="T78" fmla="*/ 0 w 8"/>
                    <a:gd name="T79" fmla="*/ 3 h 21"/>
                    <a:gd name="T80" fmla="*/ 0 w 8"/>
                    <a:gd name="T81" fmla="*/ 1 h 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
                    <a:gd name="T124" fmla="*/ 0 h 21"/>
                    <a:gd name="T125" fmla="*/ 8 w 8"/>
                    <a:gd name="T126" fmla="*/ 21 h 2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 h="21">
                      <a:moveTo>
                        <a:pt x="0" y="1"/>
                      </a:moveTo>
                      <a:lnTo>
                        <a:pt x="0" y="1"/>
                      </a:lnTo>
                      <a:lnTo>
                        <a:pt x="1" y="0"/>
                      </a:lnTo>
                      <a:lnTo>
                        <a:pt x="2" y="0"/>
                      </a:lnTo>
                      <a:lnTo>
                        <a:pt x="3" y="0"/>
                      </a:lnTo>
                      <a:lnTo>
                        <a:pt x="4" y="0"/>
                      </a:lnTo>
                      <a:lnTo>
                        <a:pt x="4" y="1"/>
                      </a:lnTo>
                      <a:lnTo>
                        <a:pt x="5" y="2"/>
                      </a:lnTo>
                      <a:lnTo>
                        <a:pt x="5" y="4"/>
                      </a:lnTo>
                      <a:lnTo>
                        <a:pt x="6" y="6"/>
                      </a:lnTo>
                      <a:lnTo>
                        <a:pt x="6" y="8"/>
                      </a:lnTo>
                      <a:lnTo>
                        <a:pt x="7" y="10"/>
                      </a:lnTo>
                      <a:lnTo>
                        <a:pt x="7" y="11"/>
                      </a:lnTo>
                      <a:lnTo>
                        <a:pt x="7" y="13"/>
                      </a:lnTo>
                      <a:lnTo>
                        <a:pt x="8" y="15"/>
                      </a:lnTo>
                      <a:lnTo>
                        <a:pt x="8" y="17"/>
                      </a:lnTo>
                      <a:lnTo>
                        <a:pt x="8" y="20"/>
                      </a:lnTo>
                      <a:lnTo>
                        <a:pt x="7" y="20"/>
                      </a:lnTo>
                      <a:lnTo>
                        <a:pt x="6" y="21"/>
                      </a:lnTo>
                      <a:lnTo>
                        <a:pt x="5" y="21"/>
                      </a:lnTo>
                      <a:lnTo>
                        <a:pt x="5" y="20"/>
                      </a:lnTo>
                      <a:lnTo>
                        <a:pt x="4" y="20"/>
                      </a:lnTo>
                      <a:lnTo>
                        <a:pt x="3" y="18"/>
                      </a:lnTo>
                      <a:lnTo>
                        <a:pt x="3" y="16"/>
                      </a:lnTo>
                      <a:lnTo>
                        <a:pt x="2" y="15"/>
                      </a:lnTo>
                      <a:lnTo>
                        <a:pt x="1" y="13"/>
                      </a:lnTo>
                      <a:lnTo>
                        <a:pt x="1" y="11"/>
                      </a:lnTo>
                      <a:lnTo>
                        <a:pt x="1" y="9"/>
                      </a:lnTo>
                      <a:lnTo>
                        <a:pt x="0" y="7"/>
                      </a:lnTo>
                      <a:lnTo>
                        <a:pt x="0" y="5"/>
                      </a:lnTo>
                      <a:lnTo>
                        <a:pt x="0" y="3"/>
                      </a:lnTo>
                      <a:lnTo>
                        <a:pt x="0" y="1"/>
                      </a:lnTo>
                      <a:close/>
                    </a:path>
                  </a:pathLst>
                </a:custGeom>
                <a:solidFill>
                  <a:srgbClr val="FFE3DF"/>
                </a:solidFill>
                <a:ln w="0">
                  <a:solidFill>
                    <a:srgbClr val="FFE3DF"/>
                  </a:solidFill>
                  <a:prstDash val="solid"/>
                  <a:round/>
                  <a:headEnd/>
                  <a:tailEnd/>
                </a:ln>
              </p:spPr>
              <p:txBody>
                <a:bodyPr/>
                <a:lstStyle/>
                <a:p>
                  <a:endParaRPr lang="fr-FR"/>
                </a:p>
              </p:txBody>
            </p:sp>
            <p:sp>
              <p:nvSpPr>
                <p:cNvPr id="5303" name="Freeform 181"/>
                <p:cNvSpPr>
                  <a:spLocks/>
                </p:cNvSpPr>
                <p:nvPr/>
              </p:nvSpPr>
              <p:spPr bwMode="auto">
                <a:xfrm>
                  <a:off x="1210" y="2004"/>
                  <a:ext cx="8" cy="20"/>
                </a:xfrm>
                <a:custGeom>
                  <a:avLst/>
                  <a:gdLst>
                    <a:gd name="T0" fmla="*/ 0 w 8"/>
                    <a:gd name="T1" fmla="*/ 2 h 20"/>
                    <a:gd name="T2" fmla="*/ 0 w 8"/>
                    <a:gd name="T3" fmla="*/ 1 h 20"/>
                    <a:gd name="T4" fmla="*/ 1 w 8"/>
                    <a:gd name="T5" fmla="*/ 1 h 20"/>
                    <a:gd name="T6" fmla="*/ 1 w 8"/>
                    <a:gd name="T7" fmla="*/ 1 h 20"/>
                    <a:gd name="T8" fmla="*/ 2 w 8"/>
                    <a:gd name="T9" fmla="*/ 1 h 20"/>
                    <a:gd name="T10" fmla="*/ 2 w 8"/>
                    <a:gd name="T11" fmla="*/ 0 h 20"/>
                    <a:gd name="T12" fmla="*/ 2 w 8"/>
                    <a:gd name="T13" fmla="*/ 0 h 20"/>
                    <a:gd name="T14" fmla="*/ 3 w 8"/>
                    <a:gd name="T15" fmla="*/ 0 h 20"/>
                    <a:gd name="T16" fmla="*/ 3 w 8"/>
                    <a:gd name="T17" fmla="*/ 0 h 20"/>
                    <a:gd name="T18" fmla="*/ 3 w 8"/>
                    <a:gd name="T19" fmla="*/ 1 h 20"/>
                    <a:gd name="T20" fmla="*/ 4 w 8"/>
                    <a:gd name="T21" fmla="*/ 1 h 20"/>
                    <a:gd name="T22" fmla="*/ 4 w 8"/>
                    <a:gd name="T23" fmla="*/ 2 h 20"/>
                    <a:gd name="T24" fmla="*/ 5 w 8"/>
                    <a:gd name="T25" fmla="*/ 4 h 20"/>
                    <a:gd name="T26" fmla="*/ 5 w 8"/>
                    <a:gd name="T27" fmla="*/ 6 h 20"/>
                    <a:gd name="T28" fmla="*/ 6 w 8"/>
                    <a:gd name="T29" fmla="*/ 8 h 20"/>
                    <a:gd name="T30" fmla="*/ 6 w 8"/>
                    <a:gd name="T31" fmla="*/ 10 h 20"/>
                    <a:gd name="T32" fmla="*/ 7 w 8"/>
                    <a:gd name="T33" fmla="*/ 11 h 20"/>
                    <a:gd name="T34" fmla="*/ 7 w 8"/>
                    <a:gd name="T35" fmla="*/ 13 h 20"/>
                    <a:gd name="T36" fmla="*/ 7 w 8"/>
                    <a:gd name="T37" fmla="*/ 15 h 20"/>
                    <a:gd name="T38" fmla="*/ 8 w 8"/>
                    <a:gd name="T39" fmla="*/ 17 h 20"/>
                    <a:gd name="T40" fmla="*/ 8 w 8"/>
                    <a:gd name="T41" fmla="*/ 19 h 20"/>
                    <a:gd name="T42" fmla="*/ 8 w 8"/>
                    <a:gd name="T43" fmla="*/ 19 h 20"/>
                    <a:gd name="T44" fmla="*/ 7 w 8"/>
                    <a:gd name="T45" fmla="*/ 20 h 20"/>
                    <a:gd name="T46" fmla="*/ 7 w 8"/>
                    <a:gd name="T47" fmla="*/ 20 h 20"/>
                    <a:gd name="T48" fmla="*/ 7 w 8"/>
                    <a:gd name="T49" fmla="*/ 20 h 20"/>
                    <a:gd name="T50" fmla="*/ 6 w 8"/>
                    <a:gd name="T51" fmla="*/ 20 h 20"/>
                    <a:gd name="T52" fmla="*/ 6 w 8"/>
                    <a:gd name="T53" fmla="*/ 20 h 20"/>
                    <a:gd name="T54" fmla="*/ 6 w 8"/>
                    <a:gd name="T55" fmla="*/ 20 h 20"/>
                    <a:gd name="T56" fmla="*/ 5 w 8"/>
                    <a:gd name="T57" fmla="*/ 20 h 20"/>
                    <a:gd name="T58" fmla="*/ 5 w 8"/>
                    <a:gd name="T59" fmla="*/ 20 h 20"/>
                    <a:gd name="T60" fmla="*/ 4 w 8"/>
                    <a:gd name="T61" fmla="*/ 20 h 20"/>
                    <a:gd name="T62" fmla="*/ 4 w 8"/>
                    <a:gd name="T63" fmla="*/ 18 h 20"/>
                    <a:gd name="T64" fmla="*/ 3 w 8"/>
                    <a:gd name="T65" fmla="*/ 16 h 20"/>
                    <a:gd name="T66" fmla="*/ 2 w 8"/>
                    <a:gd name="T67" fmla="*/ 15 h 20"/>
                    <a:gd name="T68" fmla="*/ 2 w 8"/>
                    <a:gd name="T69" fmla="*/ 13 h 20"/>
                    <a:gd name="T70" fmla="*/ 1 w 8"/>
                    <a:gd name="T71" fmla="*/ 11 h 20"/>
                    <a:gd name="T72" fmla="*/ 1 w 8"/>
                    <a:gd name="T73" fmla="*/ 9 h 20"/>
                    <a:gd name="T74" fmla="*/ 1 w 8"/>
                    <a:gd name="T75" fmla="*/ 8 h 20"/>
                    <a:gd name="T76" fmla="*/ 0 w 8"/>
                    <a:gd name="T77" fmla="*/ 6 h 20"/>
                    <a:gd name="T78" fmla="*/ 0 w 8"/>
                    <a:gd name="T79" fmla="*/ 4 h 20"/>
                    <a:gd name="T80" fmla="*/ 0 w 8"/>
                    <a:gd name="T81" fmla="*/ 2 h 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
                    <a:gd name="T124" fmla="*/ 0 h 20"/>
                    <a:gd name="T125" fmla="*/ 8 w 8"/>
                    <a:gd name="T126" fmla="*/ 20 h 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 h="20">
                      <a:moveTo>
                        <a:pt x="0" y="2"/>
                      </a:moveTo>
                      <a:lnTo>
                        <a:pt x="0" y="1"/>
                      </a:lnTo>
                      <a:lnTo>
                        <a:pt x="1" y="1"/>
                      </a:lnTo>
                      <a:lnTo>
                        <a:pt x="2" y="1"/>
                      </a:lnTo>
                      <a:lnTo>
                        <a:pt x="2" y="0"/>
                      </a:lnTo>
                      <a:lnTo>
                        <a:pt x="3" y="0"/>
                      </a:lnTo>
                      <a:lnTo>
                        <a:pt x="3" y="1"/>
                      </a:lnTo>
                      <a:lnTo>
                        <a:pt x="4" y="1"/>
                      </a:lnTo>
                      <a:lnTo>
                        <a:pt x="4" y="2"/>
                      </a:lnTo>
                      <a:lnTo>
                        <a:pt x="5" y="4"/>
                      </a:lnTo>
                      <a:lnTo>
                        <a:pt x="5" y="6"/>
                      </a:lnTo>
                      <a:lnTo>
                        <a:pt x="6" y="8"/>
                      </a:lnTo>
                      <a:lnTo>
                        <a:pt x="6" y="10"/>
                      </a:lnTo>
                      <a:lnTo>
                        <a:pt x="7" y="11"/>
                      </a:lnTo>
                      <a:lnTo>
                        <a:pt x="7" y="13"/>
                      </a:lnTo>
                      <a:lnTo>
                        <a:pt x="7" y="15"/>
                      </a:lnTo>
                      <a:lnTo>
                        <a:pt x="8" y="17"/>
                      </a:lnTo>
                      <a:lnTo>
                        <a:pt x="8" y="19"/>
                      </a:lnTo>
                      <a:lnTo>
                        <a:pt x="7" y="20"/>
                      </a:lnTo>
                      <a:lnTo>
                        <a:pt x="6" y="20"/>
                      </a:lnTo>
                      <a:lnTo>
                        <a:pt x="5" y="20"/>
                      </a:lnTo>
                      <a:lnTo>
                        <a:pt x="4" y="20"/>
                      </a:lnTo>
                      <a:lnTo>
                        <a:pt x="4" y="18"/>
                      </a:lnTo>
                      <a:lnTo>
                        <a:pt x="3" y="16"/>
                      </a:lnTo>
                      <a:lnTo>
                        <a:pt x="2" y="15"/>
                      </a:lnTo>
                      <a:lnTo>
                        <a:pt x="2" y="13"/>
                      </a:lnTo>
                      <a:lnTo>
                        <a:pt x="1" y="11"/>
                      </a:lnTo>
                      <a:lnTo>
                        <a:pt x="1" y="9"/>
                      </a:lnTo>
                      <a:lnTo>
                        <a:pt x="1" y="8"/>
                      </a:lnTo>
                      <a:lnTo>
                        <a:pt x="0" y="6"/>
                      </a:lnTo>
                      <a:lnTo>
                        <a:pt x="0" y="4"/>
                      </a:lnTo>
                      <a:lnTo>
                        <a:pt x="0" y="2"/>
                      </a:lnTo>
                      <a:close/>
                    </a:path>
                  </a:pathLst>
                </a:custGeom>
                <a:solidFill>
                  <a:srgbClr val="FFE3DF"/>
                </a:solidFill>
                <a:ln w="0">
                  <a:solidFill>
                    <a:srgbClr val="FFE3DF"/>
                  </a:solidFill>
                  <a:prstDash val="solid"/>
                  <a:round/>
                  <a:headEnd/>
                  <a:tailEnd/>
                </a:ln>
              </p:spPr>
              <p:txBody>
                <a:bodyPr/>
                <a:lstStyle/>
                <a:p>
                  <a:endParaRPr lang="fr-FR"/>
                </a:p>
              </p:txBody>
            </p:sp>
            <p:sp>
              <p:nvSpPr>
                <p:cNvPr id="5304" name="Freeform 182"/>
                <p:cNvSpPr>
                  <a:spLocks/>
                </p:cNvSpPr>
                <p:nvPr/>
              </p:nvSpPr>
              <p:spPr bwMode="auto">
                <a:xfrm>
                  <a:off x="1210" y="2005"/>
                  <a:ext cx="7" cy="19"/>
                </a:xfrm>
                <a:custGeom>
                  <a:avLst/>
                  <a:gdLst>
                    <a:gd name="T0" fmla="*/ 0 w 7"/>
                    <a:gd name="T1" fmla="*/ 1 h 19"/>
                    <a:gd name="T2" fmla="*/ 1 w 7"/>
                    <a:gd name="T3" fmla="*/ 0 h 19"/>
                    <a:gd name="T4" fmla="*/ 1 w 7"/>
                    <a:gd name="T5" fmla="*/ 0 h 19"/>
                    <a:gd name="T6" fmla="*/ 1 w 7"/>
                    <a:gd name="T7" fmla="*/ 0 h 19"/>
                    <a:gd name="T8" fmla="*/ 2 w 7"/>
                    <a:gd name="T9" fmla="*/ 0 h 19"/>
                    <a:gd name="T10" fmla="*/ 2 w 7"/>
                    <a:gd name="T11" fmla="*/ 0 h 19"/>
                    <a:gd name="T12" fmla="*/ 2 w 7"/>
                    <a:gd name="T13" fmla="*/ 0 h 19"/>
                    <a:gd name="T14" fmla="*/ 3 w 7"/>
                    <a:gd name="T15" fmla="*/ 0 h 19"/>
                    <a:gd name="T16" fmla="*/ 3 w 7"/>
                    <a:gd name="T17" fmla="*/ 0 h 19"/>
                    <a:gd name="T18" fmla="*/ 3 w 7"/>
                    <a:gd name="T19" fmla="*/ 0 h 19"/>
                    <a:gd name="T20" fmla="*/ 4 w 7"/>
                    <a:gd name="T21" fmla="*/ 0 h 19"/>
                    <a:gd name="T22" fmla="*/ 4 w 7"/>
                    <a:gd name="T23" fmla="*/ 2 h 19"/>
                    <a:gd name="T24" fmla="*/ 5 w 7"/>
                    <a:gd name="T25" fmla="*/ 3 h 19"/>
                    <a:gd name="T26" fmla="*/ 5 w 7"/>
                    <a:gd name="T27" fmla="*/ 5 h 19"/>
                    <a:gd name="T28" fmla="*/ 6 w 7"/>
                    <a:gd name="T29" fmla="*/ 7 h 19"/>
                    <a:gd name="T30" fmla="*/ 6 w 7"/>
                    <a:gd name="T31" fmla="*/ 9 h 19"/>
                    <a:gd name="T32" fmla="*/ 6 w 7"/>
                    <a:gd name="T33" fmla="*/ 10 h 19"/>
                    <a:gd name="T34" fmla="*/ 7 w 7"/>
                    <a:gd name="T35" fmla="*/ 12 h 19"/>
                    <a:gd name="T36" fmla="*/ 7 w 7"/>
                    <a:gd name="T37" fmla="*/ 14 h 19"/>
                    <a:gd name="T38" fmla="*/ 7 w 7"/>
                    <a:gd name="T39" fmla="*/ 16 h 19"/>
                    <a:gd name="T40" fmla="*/ 7 w 7"/>
                    <a:gd name="T41" fmla="*/ 18 h 19"/>
                    <a:gd name="T42" fmla="*/ 7 w 7"/>
                    <a:gd name="T43" fmla="*/ 18 h 19"/>
                    <a:gd name="T44" fmla="*/ 7 w 7"/>
                    <a:gd name="T45" fmla="*/ 18 h 19"/>
                    <a:gd name="T46" fmla="*/ 7 w 7"/>
                    <a:gd name="T47" fmla="*/ 19 h 19"/>
                    <a:gd name="T48" fmla="*/ 7 w 7"/>
                    <a:gd name="T49" fmla="*/ 19 h 19"/>
                    <a:gd name="T50" fmla="*/ 6 w 7"/>
                    <a:gd name="T51" fmla="*/ 19 h 19"/>
                    <a:gd name="T52" fmla="*/ 6 w 7"/>
                    <a:gd name="T53" fmla="*/ 19 h 19"/>
                    <a:gd name="T54" fmla="*/ 6 w 7"/>
                    <a:gd name="T55" fmla="*/ 19 h 19"/>
                    <a:gd name="T56" fmla="*/ 5 w 7"/>
                    <a:gd name="T57" fmla="*/ 19 h 19"/>
                    <a:gd name="T58" fmla="*/ 5 w 7"/>
                    <a:gd name="T59" fmla="*/ 19 h 19"/>
                    <a:gd name="T60" fmla="*/ 5 w 7"/>
                    <a:gd name="T61" fmla="*/ 19 h 19"/>
                    <a:gd name="T62" fmla="*/ 4 w 7"/>
                    <a:gd name="T63" fmla="*/ 17 h 19"/>
                    <a:gd name="T64" fmla="*/ 3 w 7"/>
                    <a:gd name="T65" fmla="*/ 15 h 19"/>
                    <a:gd name="T66" fmla="*/ 3 w 7"/>
                    <a:gd name="T67" fmla="*/ 13 h 19"/>
                    <a:gd name="T68" fmla="*/ 2 w 7"/>
                    <a:gd name="T69" fmla="*/ 12 h 19"/>
                    <a:gd name="T70" fmla="*/ 2 w 7"/>
                    <a:gd name="T71" fmla="*/ 10 h 19"/>
                    <a:gd name="T72" fmla="*/ 1 w 7"/>
                    <a:gd name="T73" fmla="*/ 8 h 19"/>
                    <a:gd name="T74" fmla="*/ 1 w 7"/>
                    <a:gd name="T75" fmla="*/ 6 h 19"/>
                    <a:gd name="T76" fmla="*/ 1 w 7"/>
                    <a:gd name="T77" fmla="*/ 5 h 19"/>
                    <a:gd name="T78" fmla="*/ 1 w 7"/>
                    <a:gd name="T79" fmla="*/ 3 h 19"/>
                    <a:gd name="T80" fmla="*/ 0 w 7"/>
                    <a:gd name="T81" fmla="*/ 1 h 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
                    <a:gd name="T124" fmla="*/ 0 h 19"/>
                    <a:gd name="T125" fmla="*/ 7 w 7"/>
                    <a:gd name="T126" fmla="*/ 19 h 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 h="19">
                      <a:moveTo>
                        <a:pt x="0" y="1"/>
                      </a:moveTo>
                      <a:lnTo>
                        <a:pt x="1" y="0"/>
                      </a:lnTo>
                      <a:lnTo>
                        <a:pt x="2" y="0"/>
                      </a:lnTo>
                      <a:lnTo>
                        <a:pt x="3" y="0"/>
                      </a:lnTo>
                      <a:lnTo>
                        <a:pt x="4" y="0"/>
                      </a:lnTo>
                      <a:lnTo>
                        <a:pt x="4" y="2"/>
                      </a:lnTo>
                      <a:lnTo>
                        <a:pt x="5" y="3"/>
                      </a:lnTo>
                      <a:lnTo>
                        <a:pt x="5" y="5"/>
                      </a:lnTo>
                      <a:lnTo>
                        <a:pt x="6" y="7"/>
                      </a:lnTo>
                      <a:lnTo>
                        <a:pt x="6" y="9"/>
                      </a:lnTo>
                      <a:lnTo>
                        <a:pt x="6" y="10"/>
                      </a:lnTo>
                      <a:lnTo>
                        <a:pt x="7" y="12"/>
                      </a:lnTo>
                      <a:lnTo>
                        <a:pt x="7" y="14"/>
                      </a:lnTo>
                      <a:lnTo>
                        <a:pt x="7" y="16"/>
                      </a:lnTo>
                      <a:lnTo>
                        <a:pt x="7" y="18"/>
                      </a:lnTo>
                      <a:lnTo>
                        <a:pt x="7" y="19"/>
                      </a:lnTo>
                      <a:lnTo>
                        <a:pt x="6" y="19"/>
                      </a:lnTo>
                      <a:lnTo>
                        <a:pt x="5" y="19"/>
                      </a:lnTo>
                      <a:lnTo>
                        <a:pt x="4" y="17"/>
                      </a:lnTo>
                      <a:lnTo>
                        <a:pt x="3" y="15"/>
                      </a:lnTo>
                      <a:lnTo>
                        <a:pt x="3" y="13"/>
                      </a:lnTo>
                      <a:lnTo>
                        <a:pt x="2" y="12"/>
                      </a:lnTo>
                      <a:lnTo>
                        <a:pt x="2" y="10"/>
                      </a:lnTo>
                      <a:lnTo>
                        <a:pt x="1" y="8"/>
                      </a:lnTo>
                      <a:lnTo>
                        <a:pt x="1" y="6"/>
                      </a:lnTo>
                      <a:lnTo>
                        <a:pt x="1" y="5"/>
                      </a:lnTo>
                      <a:lnTo>
                        <a:pt x="1" y="3"/>
                      </a:lnTo>
                      <a:lnTo>
                        <a:pt x="0" y="1"/>
                      </a:lnTo>
                      <a:close/>
                    </a:path>
                  </a:pathLst>
                </a:custGeom>
                <a:solidFill>
                  <a:srgbClr val="FFF1EF"/>
                </a:solidFill>
                <a:ln w="0">
                  <a:solidFill>
                    <a:srgbClr val="FFF1EF"/>
                  </a:solidFill>
                  <a:prstDash val="solid"/>
                  <a:round/>
                  <a:headEnd/>
                  <a:tailEnd/>
                </a:ln>
              </p:spPr>
              <p:txBody>
                <a:bodyPr/>
                <a:lstStyle/>
                <a:p>
                  <a:endParaRPr lang="fr-FR"/>
                </a:p>
              </p:txBody>
            </p:sp>
            <p:sp>
              <p:nvSpPr>
                <p:cNvPr id="5305" name="Freeform 183"/>
                <p:cNvSpPr>
                  <a:spLocks/>
                </p:cNvSpPr>
                <p:nvPr/>
              </p:nvSpPr>
              <p:spPr bwMode="auto">
                <a:xfrm>
                  <a:off x="1211" y="2005"/>
                  <a:ext cx="6" cy="19"/>
                </a:xfrm>
                <a:custGeom>
                  <a:avLst/>
                  <a:gdLst>
                    <a:gd name="T0" fmla="*/ 0 w 6"/>
                    <a:gd name="T1" fmla="*/ 1 h 19"/>
                    <a:gd name="T2" fmla="*/ 0 w 6"/>
                    <a:gd name="T3" fmla="*/ 1 h 19"/>
                    <a:gd name="T4" fmla="*/ 0 w 6"/>
                    <a:gd name="T5" fmla="*/ 1 h 19"/>
                    <a:gd name="T6" fmla="*/ 1 w 6"/>
                    <a:gd name="T7" fmla="*/ 0 h 19"/>
                    <a:gd name="T8" fmla="*/ 1 w 6"/>
                    <a:gd name="T9" fmla="*/ 0 h 19"/>
                    <a:gd name="T10" fmla="*/ 1 w 6"/>
                    <a:gd name="T11" fmla="*/ 0 h 19"/>
                    <a:gd name="T12" fmla="*/ 1 w 6"/>
                    <a:gd name="T13" fmla="*/ 0 h 19"/>
                    <a:gd name="T14" fmla="*/ 2 w 6"/>
                    <a:gd name="T15" fmla="*/ 0 h 19"/>
                    <a:gd name="T16" fmla="*/ 2 w 6"/>
                    <a:gd name="T17" fmla="*/ 0 h 19"/>
                    <a:gd name="T18" fmla="*/ 2 w 6"/>
                    <a:gd name="T19" fmla="*/ 1 h 19"/>
                    <a:gd name="T20" fmla="*/ 3 w 6"/>
                    <a:gd name="T21" fmla="*/ 1 h 19"/>
                    <a:gd name="T22" fmla="*/ 3 w 6"/>
                    <a:gd name="T23" fmla="*/ 2 h 19"/>
                    <a:gd name="T24" fmla="*/ 4 w 6"/>
                    <a:gd name="T25" fmla="*/ 4 h 19"/>
                    <a:gd name="T26" fmla="*/ 4 w 6"/>
                    <a:gd name="T27" fmla="*/ 5 h 19"/>
                    <a:gd name="T28" fmla="*/ 4 w 6"/>
                    <a:gd name="T29" fmla="*/ 7 h 19"/>
                    <a:gd name="T30" fmla="*/ 5 w 6"/>
                    <a:gd name="T31" fmla="*/ 9 h 19"/>
                    <a:gd name="T32" fmla="*/ 5 w 6"/>
                    <a:gd name="T33" fmla="*/ 10 h 19"/>
                    <a:gd name="T34" fmla="*/ 6 w 6"/>
                    <a:gd name="T35" fmla="*/ 12 h 19"/>
                    <a:gd name="T36" fmla="*/ 6 w 6"/>
                    <a:gd name="T37" fmla="*/ 14 h 19"/>
                    <a:gd name="T38" fmla="*/ 6 w 6"/>
                    <a:gd name="T39" fmla="*/ 16 h 19"/>
                    <a:gd name="T40" fmla="*/ 6 w 6"/>
                    <a:gd name="T41" fmla="*/ 18 h 19"/>
                    <a:gd name="T42" fmla="*/ 6 w 6"/>
                    <a:gd name="T43" fmla="*/ 18 h 19"/>
                    <a:gd name="T44" fmla="*/ 6 w 6"/>
                    <a:gd name="T45" fmla="*/ 18 h 19"/>
                    <a:gd name="T46" fmla="*/ 6 w 6"/>
                    <a:gd name="T47" fmla="*/ 18 h 19"/>
                    <a:gd name="T48" fmla="*/ 5 w 6"/>
                    <a:gd name="T49" fmla="*/ 18 h 19"/>
                    <a:gd name="T50" fmla="*/ 5 w 6"/>
                    <a:gd name="T51" fmla="*/ 19 h 19"/>
                    <a:gd name="T52" fmla="*/ 5 w 6"/>
                    <a:gd name="T53" fmla="*/ 19 h 19"/>
                    <a:gd name="T54" fmla="*/ 5 w 6"/>
                    <a:gd name="T55" fmla="*/ 19 h 19"/>
                    <a:gd name="T56" fmla="*/ 4 w 6"/>
                    <a:gd name="T57" fmla="*/ 18 h 19"/>
                    <a:gd name="T58" fmla="*/ 4 w 6"/>
                    <a:gd name="T59" fmla="*/ 18 h 19"/>
                    <a:gd name="T60" fmla="*/ 4 w 6"/>
                    <a:gd name="T61" fmla="*/ 18 h 19"/>
                    <a:gd name="T62" fmla="*/ 3 w 6"/>
                    <a:gd name="T63" fmla="*/ 17 h 19"/>
                    <a:gd name="T64" fmla="*/ 2 w 6"/>
                    <a:gd name="T65" fmla="*/ 15 h 19"/>
                    <a:gd name="T66" fmla="*/ 2 w 6"/>
                    <a:gd name="T67" fmla="*/ 13 h 19"/>
                    <a:gd name="T68" fmla="*/ 1 w 6"/>
                    <a:gd name="T69" fmla="*/ 12 h 19"/>
                    <a:gd name="T70" fmla="*/ 1 w 6"/>
                    <a:gd name="T71" fmla="*/ 10 h 19"/>
                    <a:gd name="T72" fmla="*/ 1 w 6"/>
                    <a:gd name="T73" fmla="*/ 8 h 19"/>
                    <a:gd name="T74" fmla="*/ 0 w 6"/>
                    <a:gd name="T75" fmla="*/ 7 h 19"/>
                    <a:gd name="T76" fmla="*/ 0 w 6"/>
                    <a:gd name="T77" fmla="*/ 5 h 19"/>
                    <a:gd name="T78" fmla="*/ 0 w 6"/>
                    <a:gd name="T79" fmla="*/ 3 h 19"/>
                    <a:gd name="T80" fmla="*/ 0 w 6"/>
                    <a:gd name="T81" fmla="*/ 1 h 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
                    <a:gd name="T124" fmla="*/ 0 h 19"/>
                    <a:gd name="T125" fmla="*/ 6 w 6"/>
                    <a:gd name="T126" fmla="*/ 19 h 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 h="19">
                      <a:moveTo>
                        <a:pt x="0" y="1"/>
                      </a:moveTo>
                      <a:lnTo>
                        <a:pt x="0" y="1"/>
                      </a:lnTo>
                      <a:lnTo>
                        <a:pt x="1" y="0"/>
                      </a:lnTo>
                      <a:lnTo>
                        <a:pt x="2" y="0"/>
                      </a:lnTo>
                      <a:lnTo>
                        <a:pt x="2" y="1"/>
                      </a:lnTo>
                      <a:lnTo>
                        <a:pt x="3" y="1"/>
                      </a:lnTo>
                      <a:lnTo>
                        <a:pt x="3" y="2"/>
                      </a:lnTo>
                      <a:lnTo>
                        <a:pt x="4" y="4"/>
                      </a:lnTo>
                      <a:lnTo>
                        <a:pt x="4" y="5"/>
                      </a:lnTo>
                      <a:lnTo>
                        <a:pt x="4" y="7"/>
                      </a:lnTo>
                      <a:lnTo>
                        <a:pt x="5" y="9"/>
                      </a:lnTo>
                      <a:lnTo>
                        <a:pt x="5" y="10"/>
                      </a:lnTo>
                      <a:lnTo>
                        <a:pt x="6" y="12"/>
                      </a:lnTo>
                      <a:lnTo>
                        <a:pt x="6" y="14"/>
                      </a:lnTo>
                      <a:lnTo>
                        <a:pt x="6" y="16"/>
                      </a:lnTo>
                      <a:lnTo>
                        <a:pt x="6" y="18"/>
                      </a:lnTo>
                      <a:lnTo>
                        <a:pt x="5" y="18"/>
                      </a:lnTo>
                      <a:lnTo>
                        <a:pt x="5" y="19"/>
                      </a:lnTo>
                      <a:lnTo>
                        <a:pt x="4" y="18"/>
                      </a:lnTo>
                      <a:lnTo>
                        <a:pt x="3" y="17"/>
                      </a:lnTo>
                      <a:lnTo>
                        <a:pt x="2" y="15"/>
                      </a:lnTo>
                      <a:lnTo>
                        <a:pt x="2" y="13"/>
                      </a:lnTo>
                      <a:lnTo>
                        <a:pt x="1" y="12"/>
                      </a:lnTo>
                      <a:lnTo>
                        <a:pt x="1" y="10"/>
                      </a:lnTo>
                      <a:lnTo>
                        <a:pt x="1" y="8"/>
                      </a:lnTo>
                      <a:lnTo>
                        <a:pt x="0" y="7"/>
                      </a:lnTo>
                      <a:lnTo>
                        <a:pt x="0" y="5"/>
                      </a:lnTo>
                      <a:lnTo>
                        <a:pt x="0" y="3"/>
                      </a:lnTo>
                      <a:lnTo>
                        <a:pt x="0" y="1"/>
                      </a:lnTo>
                      <a:close/>
                    </a:path>
                  </a:pathLst>
                </a:custGeom>
                <a:solidFill>
                  <a:srgbClr val="FFFFFF"/>
                </a:solidFill>
                <a:ln w="0">
                  <a:solidFill>
                    <a:srgbClr val="FFFFFF"/>
                  </a:solidFill>
                  <a:prstDash val="solid"/>
                  <a:round/>
                  <a:headEnd/>
                  <a:tailEnd/>
                </a:ln>
              </p:spPr>
              <p:txBody>
                <a:bodyPr/>
                <a:lstStyle/>
                <a:p>
                  <a:endParaRPr lang="fr-FR"/>
                </a:p>
              </p:txBody>
            </p:sp>
            <p:sp>
              <p:nvSpPr>
                <p:cNvPr id="5306" name="Freeform 184"/>
                <p:cNvSpPr>
                  <a:spLocks/>
                </p:cNvSpPr>
                <p:nvPr/>
              </p:nvSpPr>
              <p:spPr bwMode="auto">
                <a:xfrm>
                  <a:off x="1211" y="2006"/>
                  <a:ext cx="6" cy="17"/>
                </a:xfrm>
                <a:custGeom>
                  <a:avLst/>
                  <a:gdLst>
                    <a:gd name="T0" fmla="*/ 0 w 6"/>
                    <a:gd name="T1" fmla="*/ 1 h 17"/>
                    <a:gd name="T2" fmla="*/ 0 w 6"/>
                    <a:gd name="T3" fmla="*/ 0 h 17"/>
                    <a:gd name="T4" fmla="*/ 1 w 6"/>
                    <a:gd name="T5" fmla="*/ 0 h 17"/>
                    <a:gd name="T6" fmla="*/ 1 w 6"/>
                    <a:gd name="T7" fmla="*/ 0 h 17"/>
                    <a:gd name="T8" fmla="*/ 1 w 6"/>
                    <a:gd name="T9" fmla="*/ 0 h 17"/>
                    <a:gd name="T10" fmla="*/ 1 w 6"/>
                    <a:gd name="T11" fmla="*/ 0 h 17"/>
                    <a:gd name="T12" fmla="*/ 1 w 6"/>
                    <a:gd name="T13" fmla="*/ 0 h 17"/>
                    <a:gd name="T14" fmla="*/ 2 w 6"/>
                    <a:gd name="T15" fmla="*/ 0 h 17"/>
                    <a:gd name="T16" fmla="*/ 2 w 6"/>
                    <a:gd name="T17" fmla="*/ 0 h 17"/>
                    <a:gd name="T18" fmla="*/ 2 w 6"/>
                    <a:gd name="T19" fmla="*/ 0 h 17"/>
                    <a:gd name="T20" fmla="*/ 2 w 6"/>
                    <a:gd name="T21" fmla="*/ 0 h 17"/>
                    <a:gd name="T22" fmla="*/ 3 w 6"/>
                    <a:gd name="T23" fmla="*/ 2 h 17"/>
                    <a:gd name="T24" fmla="*/ 3 w 6"/>
                    <a:gd name="T25" fmla="*/ 3 h 17"/>
                    <a:gd name="T26" fmla="*/ 4 w 6"/>
                    <a:gd name="T27" fmla="*/ 5 h 17"/>
                    <a:gd name="T28" fmla="*/ 4 w 6"/>
                    <a:gd name="T29" fmla="*/ 6 h 17"/>
                    <a:gd name="T30" fmla="*/ 5 w 6"/>
                    <a:gd name="T31" fmla="*/ 8 h 17"/>
                    <a:gd name="T32" fmla="*/ 5 w 6"/>
                    <a:gd name="T33" fmla="*/ 9 h 17"/>
                    <a:gd name="T34" fmla="*/ 5 w 6"/>
                    <a:gd name="T35" fmla="*/ 11 h 17"/>
                    <a:gd name="T36" fmla="*/ 5 w 6"/>
                    <a:gd name="T37" fmla="*/ 13 h 17"/>
                    <a:gd name="T38" fmla="*/ 6 w 6"/>
                    <a:gd name="T39" fmla="*/ 14 h 17"/>
                    <a:gd name="T40" fmla="*/ 6 w 6"/>
                    <a:gd name="T41" fmla="*/ 16 h 17"/>
                    <a:gd name="T42" fmla="*/ 6 w 6"/>
                    <a:gd name="T43" fmla="*/ 16 h 17"/>
                    <a:gd name="T44" fmla="*/ 5 w 6"/>
                    <a:gd name="T45" fmla="*/ 17 h 17"/>
                    <a:gd name="T46" fmla="*/ 5 w 6"/>
                    <a:gd name="T47" fmla="*/ 17 h 17"/>
                    <a:gd name="T48" fmla="*/ 5 w 6"/>
                    <a:gd name="T49" fmla="*/ 17 h 17"/>
                    <a:gd name="T50" fmla="*/ 5 w 6"/>
                    <a:gd name="T51" fmla="*/ 17 h 17"/>
                    <a:gd name="T52" fmla="*/ 5 w 6"/>
                    <a:gd name="T53" fmla="*/ 17 h 17"/>
                    <a:gd name="T54" fmla="*/ 5 w 6"/>
                    <a:gd name="T55" fmla="*/ 17 h 17"/>
                    <a:gd name="T56" fmla="*/ 4 w 6"/>
                    <a:gd name="T57" fmla="*/ 17 h 17"/>
                    <a:gd name="T58" fmla="*/ 4 w 6"/>
                    <a:gd name="T59" fmla="*/ 17 h 17"/>
                    <a:gd name="T60" fmla="*/ 4 w 6"/>
                    <a:gd name="T61" fmla="*/ 17 h 17"/>
                    <a:gd name="T62" fmla="*/ 3 w 6"/>
                    <a:gd name="T63" fmla="*/ 15 h 17"/>
                    <a:gd name="T64" fmla="*/ 3 w 6"/>
                    <a:gd name="T65" fmla="*/ 14 h 17"/>
                    <a:gd name="T66" fmla="*/ 2 w 6"/>
                    <a:gd name="T67" fmla="*/ 12 h 17"/>
                    <a:gd name="T68" fmla="*/ 2 w 6"/>
                    <a:gd name="T69" fmla="*/ 11 h 17"/>
                    <a:gd name="T70" fmla="*/ 1 w 6"/>
                    <a:gd name="T71" fmla="*/ 9 h 17"/>
                    <a:gd name="T72" fmla="*/ 1 w 6"/>
                    <a:gd name="T73" fmla="*/ 7 h 17"/>
                    <a:gd name="T74" fmla="*/ 1 w 6"/>
                    <a:gd name="T75" fmla="*/ 6 h 17"/>
                    <a:gd name="T76" fmla="*/ 0 w 6"/>
                    <a:gd name="T77" fmla="*/ 4 h 17"/>
                    <a:gd name="T78" fmla="*/ 0 w 6"/>
                    <a:gd name="T79" fmla="*/ 2 h 17"/>
                    <a:gd name="T80" fmla="*/ 0 w 6"/>
                    <a:gd name="T81" fmla="*/ 1 h 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
                    <a:gd name="T124" fmla="*/ 0 h 17"/>
                    <a:gd name="T125" fmla="*/ 6 w 6"/>
                    <a:gd name="T126" fmla="*/ 17 h 1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 h="17">
                      <a:moveTo>
                        <a:pt x="0" y="1"/>
                      </a:moveTo>
                      <a:lnTo>
                        <a:pt x="0" y="0"/>
                      </a:lnTo>
                      <a:lnTo>
                        <a:pt x="1" y="0"/>
                      </a:lnTo>
                      <a:lnTo>
                        <a:pt x="2" y="0"/>
                      </a:lnTo>
                      <a:lnTo>
                        <a:pt x="3" y="2"/>
                      </a:lnTo>
                      <a:lnTo>
                        <a:pt x="3" y="3"/>
                      </a:lnTo>
                      <a:lnTo>
                        <a:pt x="4" y="5"/>
                      </a:lnTo>
                      <a:lnTo>
                        <a:pt x="4" y="6"/>
                      </a:lnTo>
                      <a:lnTo>
                        <a:pt x="5" y="8"/>
                      </a:lnTo>
                      <a:lnTo>
                        <a:pt x="5" y="9"/>
                      </a:lnTo>
                      <a:lnTo>
                        <a:pt x="5" y="11"/>
                      </a:lnTo>
                      <a:lnTo>
                        <a:pt x="5" y="13"/>
                      </a:lnTo>
                      <a:lnTo>
                        <a:pt x="6" y="14"/>
                      </a:lnTo>
                      <a:lnTo>
                        <a:pt x="6" y="16"/>
                      </a:lnTo>
                      <a:lnTo>
                        <a:pt x="5" y="17"/>
                      </a:lnTo>
                      <a:lnTo>
                        <a:pt x="4" y="17"/>
                      </a:lnTo>
                      <a:lnTo>
                        <a:pt x="3" y="15"/>
                      </a:lnTo>
                      <a:lnTo>
                        <a:pt x="3" y="14"/>
                      </a:lnTo>
                      <a:lnTo>
                        <a:pt x="2" y="12"/>
                      </a:lnTo>
                      <a:lnTo>
                        <a:pt x="2" y="11"/>
                      </a:lnTo>
                      <a:lnTo>
                        <a:pt x="1" y="9"/>
                      </a:lnTo>
                      <a:lnTo>
                        <a:pt x="1" y="7"/>
                      </a:lnTo>
                      <a:lnTo>
                        <a:pt x="1" y="6"/>
                      </a:lnTo>
                      <a:lnTo>
                        <a:pt x="0" y="4"/>
                      </a:lnTo>
                      <a:lnTo>
                        <a:pt x="0" y="2"/>
                      </a:lnTo>
                      <a:lnTo>
                        <a:pt x="0" y="1"/>
                      </a:lnTo>
                      <a:close/>
                    </a:path>
                  </a:pathLst>
                </a:custGeom>
                <a:solidFill>
                  <a:srgbClr val="FFFFFF"/>
                </a:solidFill>
                <a:ln w="0">
                  <a:solidFill>
                    <a:srgbClr val="FFFFFF"/>
                  </a:solidFill>
                  <a:prstDash val="solid"/>
                  <a:round/>
                  <a:headEnd/>
                  <a:tailEnd/>
                </a:ln>
              </p:spPr>
              <p:txBody>
                <a:bodyPr/>
                <a:lstStyle/>
                <a:p>
                  <a:endParaRPr lang="fr-FR"/>
                </a:p>
              </p:txBody>
            </p:sp>
            <p:sp>
              <p:nvSpPr>
                <p:cNvPr id="5307" name="Freeform 185"/>
                <p:cNvSpPr>
                  <a:spLocks/>
                </p:cNvSpPr>
                <p:nvPr/>
              </p:nvSpPr>
              <p:spPr bwMode="auto">
                <a:xfrm>
                  <a:off x="1218" y="2041"/>
                  <a:ext cx="6" cy="11"/>
                </a:xfrm>
                <a:custGeom>
                  <a:avLst/>
                  <a:gdLst>
                    <a:gd name="T0" fmla="*/ 0 w 6"/>
                    <a:gd name="T1" fmla="*/ 2 h 11"/>
                    <a:gd name="T2" fmla="*/ 0 w 6"/>
                    <a:gd name="T3" fmla="*/ 1 h 11"/>
                    <a:gd name="T4" fmla="*/ 1 w 6"/>
                    <a:gd name="T5" fmla="*/ 1 h 11"/>
                    <a:gd name="T6" fmla="*/ 1 w 6"/>
                    <a:gd name="T7" fmla="*/ 1 h 11"/>
                    <a:gd name="T8" fmla="*/ 1 w 6"/>
                    <a:gd name="T9" fmla="*/ 1 h 11"/>
                    <a:gd name="T10" fmla="*/ 2 w 6"/>
                    <a:gd name="T11" fmla="*/ 1 h 11"/>
                    <a:gd name="T12" fmla="*/ 2 w 6"/>
                    <a:gd name="T13" fmla="*/ 0 h 11"/>
                    <a:gd name="T14" fmla="*/ 3 w 6"/>
                    <a:gd name="T15" fmla="*/ 0 h 11"/>
                    <a:gd name="T16" fmla="*/ 3 w 6"/>
                    <a:gd name="T17" fmla="*/ 0 h 11"/>
                    <a:gd name="T18" fmla="*/ 4 w 6"/>
                    <a:gd name="T19" fmla="*/ 1 h 11"/>
                    <a:gd name="T20" fmla="*/ 4 w 6"/>
                    <a:gd name="T21" fmla="*/ 1 h 11"/>
                    <a:gd name="T22" fmla="*/ 4 w 6"/>
                    <a:gd name="T23" fmla="*/ 1 h 11"/>
                    <a:gd name="T24" fmla="*/ 5 w 6"/>
                    <a:gd name="T25" fmla="*/ 2 h 11"/>
                    <a:gd name="T26" fmla="*/ 5 w 6"/>
                    <a:gd name="T27" fmla="*/ 2 h 11"/>
                    <a:gd name="T28" fmla="*/ 5 w 6"/>
                    <a:gd name="T29" fmla="*/ 3 h 11"/>
                    <a:gd name="T30" fmla="*/ 5 w 6"/>
                    <a:gd name="T31" fmla="*/ 4 h 11"/>
                    <a:gd name="T32" fmla="*/ 6 w 6"/>
                    <a:gd name="T33" fmla="*/ 5 h 11"/>
                    <a:gd name="T34" fmla="*/ 6 w 6"/>
                    <a:gd name="T35" fmla="*/ 6 h 11"/>
                    <a:gd name="T36" fmla="*/ 6 w 6"/>
                    <a:gd name="T37" fmla="*/ 7 h 11"/>
                    <a:gd name="T38" fmla="*/ 6 w 6"/>
                    <a:gd name="T39" fmla="*/ 9 h 11"/>
                    <a:gd name="T40" fmla="*/ 6 w 6"/>
                    <a:gd name="T41" fmla="*/ 10 h 11"/>
                    <a:gd name="T42" fmla="*/ 6 w 6"/>
                    <a:gd name="T43" fmla="*/ 10 h 11"/>
                    <a:gd name="T44" fmla="*/ 6 w 6"/>
                    <a:gd name="T45" fmla="*/ 11 h 11"/>
                    <a:gd name="T46" fmla="*/ 5 w 6"/>
                    <a:gd name="T47" fmla="*/ 11 h 11"/>
                    <a:gd name="T48" fmla="*/ 5 w 6"/>
                    <a:gd name="T49" fmla="*/ 11 h 11"/>
                    <a:gd name="T50" fmla="*/ 5 w 6"/>
                    <a:gd name="T51" fmla="*/ 11 h 11"/>
                    <a:gd name="T52" fmla="*/ 4 w 6"/>
                    <a:gd name="T53" fmla="*/ 11 h 11"/>
                    <a:gd name="T54" fmla="*/ 4 w 6"/>
                    <a:gd name="T55" fmla="*/ 11 h 11"/>
                    <a:gd name="T56" fmla="*/ 3 w 6"/>
                    <a:gd name="T57" fmla="*/ 11 h 11"/>
                    <a:gd name="T58" fmla="*/ 3 w 6"/>
                    <a:gd name="T59" fmla="*/ 11 h 11"/>
                    <a:gd name="T60" fmla="*/ 2 w 6"/>
                    <a:gd name="T61" fmla="*/ 11 h 11"/>
                    <a:gd name="T62" fmla="*/ 2 w 6"/>
                    <a:gd name="T63" fmla="*/ 10 h 11"/>
                    <a:gd name="T64" fmla="*/ 2 w 6"/>
                    <a:gd name="T65" fmla="*/ 10 h 11"/>
                    <a:gd name="T66" fmla="*/ 1 w 6"/>
                    <a:gd name="T67" fmla="*/ 9 h 11"/>
                    <a:gd name="T68" fmla="*/ 1 w 6"/>
                    <a:gd name="T69" fmla="*/ 8 h 11"/>
                    <a:gd name="T70" fmla="*/ 1 w 6"/>
                    <a:gd name="T71" fmla="*/ 7 h 11"/>
                    <a:gd name="T72" fmla="*/ 0 w 6"/>
                    <a:gd name="T73" fmla="*/ 6 h 11"/>
                    <a:gd name="T74" fmla="*/ 0 w 6"/>
                    <a:gd name="T75" fmla="*/ 5 h 11"/>
                    <a:gd name="T76" fmla="*/ 0 w 6"/>
                    <a:gd name="T77" fmla="*/ 4 h 11"/>
                    <a:gd name="T78" fmla="*/ 0 w 6"/>
                    <a:gd name="T79" fmla="*/ 3 h 11"/>
                    <a:gd name="T80" fmla="*/ 0 w 6"/>
                    <a:gd name="T81" fmla="*/ 2 h 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
                    <a:gd name="T124" fmla="*/ 0 h 11"/>
                    <a:gd name="T125" fmla="*/ 6 w 6"/>
                    <a:gd name="T126" fmla="*/ 11 h 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 h="11">
                      <a:moveTo>
                        <a:pt x="0" y="2"/>
                      </a:moveTo>
                      <a:lnTo>
                        <a:pt x="0" y="1"/>
                      </a:lnTo>
                      <a:lnTo>
                        <a:pt x="1" y="1"/>
                      </a:lnTo>
                      <a:lnTo>
                        <a:pt x="2" y="1"/>
                      </a:lnTo>
                      <a:lnTo>
                        <a:pt x="2" y="0"/>
                      </a:lnTo>
                      <a:lnTo>
                        <a:pt x="3" y="0"/>
                      </a:lnTo>
                      <a:lnTo>
                        <a:pt x="4" y="1"/>
                      </a:lnTo>
                      <a:lnTo>
                        <a:pt x="5" y="2"/>
                      </a:lnTo>
                      <a:lnTo>
                        <a:pt x="5" y="3"/>
                      </a:lnTo>
                      <a:lnTo>
                        <a:pt x="5" y="4"/>
                      </a:lnTo>
                      <a:lnTo>
                        <a:pt x="6" y="5"/>
                      </a:lnTo>
                      <a:lnTo>
                        <a:pt x="6" y="6"/>
                      </a:lnTo>
                      <a:lnTo>
                        <a:pt x="6" y="7"/>
                      </a:lnTo>
                      <a:lnTo>
                        <a:pt x="6" y="9"/>
                      </a:lnTo>
                      <a:lnTo>
                        <a:pt x="6" y="10"/>
                      </a:lnTo>
                      <a:lnTo>
                        <a:pt x="6" y="11"/>
                      </a:lnTo>
                      <a:lnTo>
                        <a:pt x="5" y="11"/>
                      </a:lnTo>
                      <a:lnTo>
                        <a:pt x="4" y="11"/>
                      </a:lnTo>
                      <a:lnTo>
                        <a:pt x="3" y="11"/>
                      </a:lnTo>
                      <a:lnTo>
                        <a:pt x="2" y="11"/>
                      </a:lnTo>
                      <a:lnTo>
                        <a:pt x="2" y="10"/>
                      </a:lnTo>
                      <a:lnTo>
                        <a:pt x="1" y="9"/>
                      </a:lnTo>
                      <a:lnTo>
                        <a:pt x="1" y="8"/>
                      </a:lnTo>
                      <a:lnTo>
                        <a:pt x="1" y="7"/>
                      </a:lnTo>
                      <a:lnTo>
                        <a:pt x="0" y="6"/>
                      </a:lnTo>
                      <a:lnTo>
                        <a:pt x="0" y="5"/>
                      </a:lnTo>
                      <a:lnTo>
                        <a:pt x="0" y="4"/>
                      </a:lnTo>
                      <a:lnTo>
                        <a:pt x="0" y="3"/>
                      </a:lnTo>
                      <a:lnTo>
                        <a:pt x="0" y="2"/>
                      </a:lnTo>
                      <a:close/>
                    </a:path>
                  </a:pathLst>
                </a:custGeom>
                <a:solidFill>
                  <a:srgbClr val="FFE3DF"/>
                </a:solidFill>
                <a:ln w="0">
                  <a:solidFill>
                    <a:srgbClr val="FFE3DF"/>
                  </a:solidFill>
                  <a:prstDash val="solid"/>
                  <a:round/>
                  <a:headEnd/>
                  <a:tailEnd/>
                </a:ln>
              </p:spPr>
              <p:txBody>
                <a:bodyPr/>
                <a:lstStyle/>
                <a:p>
                  <a:endParaRPr lang="fr-FR"/>
                </a:p>
              </p:txBody>
            </p:sp>
            <p:sp>
              <p:nvSpPr>
                <p:cNvPr id="5308" name="Freeform 186"/>
                <p:cNvSpPr>
                  <a:spLocks/>
                </p:cNvSpPr>
                <p:nvPr/>
              </p:nvSpPr>
              <p:spPr bwMode="auto">
                <a:xfrm>
                  <a:off x="1218" y="2042"/>
                  <a:ext cx="6" cy="10"/>
                </a:xfrm>
                <a:custGeom>
                  <a:avLst/>
                  <a:gdLst>
                    <a:gd name="T0" fmla="*/ 0 w 6"/>
                    <a:gd name="T1" fmla="*/ 1 h 10"/>
                    <a:gd name="T2" fmla="*/ 1 w 6"/>
                    <a:gd name="T3" fmla="*/ 1 h 10"/>
                    <a:gd name="T4" fmla="*/ 1 w 6"/>
                    <a:gd name="T5" fmla="*/ 0 h 10"/>
                    <a:gd name="T6" fmla="*/ 1 w 6"/>
                    <a:gd name="T7" fmla="*/ 0 h 10"/>
                    <a:gd name="T8" fmla="*/ 1 w 6"/>
                    <a:gd name="T9" fmla="*/ 0 h 10"/>
                    <a:gd name="T10" fmla="*/ 2 w 6"/>
                    <a:gd name="T11" fmla="*/ 0 h 10"/>
                    <a:gd name="T12" fmla="*/ 2 w 6"/>
                    <a:gd name="T13" fmla="*/ 0 h 10"/>
                    <a:gd name="T14" fmla="*/ 3 w 6"/>
                    <a:gd name="T15" fmla="*/ 0 h 10"/>
                    <a:gd name="T16" fmla="*/ 3 w 6"/>
                    <a:gd name="T17" fmla="*/ 0 h 10"/>
                    <a:gd name="T18" fmla="*/ 4 w 6"/>
                    <a:gd name="T19" fmla="*/ 0 h 10"/>
                    <a:gd name="T20" fmla="*/ 4 w 6"/>
                    <a:gd name="T21" fmla="*/ 0 h 10"/>
                    <a:gd name="T22" fmla="*/ 4 w 6"/>
                    <a:gd name="T23" fmla="*/ 0 h 10"/>
                    <a:gd name="T24" fmla="*/ 4 w 6"/>
                    <a:gd name="T25" fmla="*/ 1 h 10"/>
                    <a:gd name="T26" fmla="*/ 5 w 6"/>
                    <a:gd name="T27" fmla="*/ 1 h 10"/>
                    <a:gd name="T28" fmla="*/ 5 w 6"/>
                    <a:gd name="T29" fmla="*/ 2 h 10"/>
                    <a:gd name="T30" fmla="*/ 5 w 6"/>
                    <a:gd name="T31" fmla="*/ 3 h 10"/>
                    <a:gd name="T32" fmla="*/ 6 w 6"/>
                    <a:gd name="T33" fmla="*/ 4 h 10"/>
                    <a:gd name="T34" fmla="*/ 6 w 6"/>
                    <a:gd name="T35" fmla="*/ 5 h 10"/>
                    <a:gd name="T36" fmla="*/ 6 w 6"/>
                    <a:gd name="T37" fmla="*/ 6 h 10"/>
                    <a:gd name="T38" fmla="*/ 6 w 6"/>
                    <a:gd name="T39" fmla="*/ 7 h 10"/>
                    <a:gd name="T40" fmla="*/ 6 w 6"/>
                    <a:gd name="T41" fmla="*/ 9 h 10"/>
                    <a:gd name="T42" fmla="*/ 6 w 6"/>
                    <a:gd name="T43" fmla="*/ 9 h 10"/>
                    <a:gd name="T44" fmla="*/ 6 w 6"/>
                    <a:gd name="T45" fmla="*/ 9 h 10"/>
                    <a:gd name="T46" fmla="*/ 5 w 6"/>
                    <a:gd name="T47" fmla="*/ 10 h 10"/>
                    <a:gd name="T48" fmla="*/ 5 w 6"/>
                    <a:gd name="T49" fmla="*/ 10 h 10"/>
                    <a:gd name="T50" fmla="*/ 5 w 6"/>
                    <a:gd name="T51" fmla="*/ 10 h 10"/>
                    <a:gd name="T52" fmla="*/ 4 w 6"/>
                    <a:gd name="T53" fmla="*/ 10 h 10"/>
                    <a:gd name="T54" fmla="*/ 4 w 6"/>
                    <a:gd name="T55" fmla="*/ 10 h 10"/>
                    <a:gd name="T56" fmla="*/ 4 w 6"/>
                    <a:gd name="T57" fmla="*/ 10 h 10"/>
                    <a:gd name="T58" fmla="*/ 3 w 6"/>
                    <a:gd name="T59" fmla="*/ 10 h 10"/>
                    <a:gd name="T60" fmla="*/ 3 w 6"/>
                    <a:gd name="T61" fmla="*/ 10 h 10"/>
                    <a:gd name="T62" fmla="*/ 2 w 6"/>
                    <a:gd name="T63" fmla="*/ 9 h 10"/>
                    <a:gd name="T64" fmla="*/ 2 w 6"/>
                    <a:gd name="T65" fmla="*/ 9 h 10"/>
                    <a:gd name="T66" fmla="*/ 2 w 6"/>
                    <a:gd name="T67" fmla="*/ 8 h 10"/>
                    <a:gd name="T68" fmla="*/ 1 w 6"/>
                    <a:gd name="T69" fmla="*/ 7 h 10"/>
                    <a:gd name="T70" fmla="*/ 1 w 6"/>
                    <a:gd name="T71" fmla="*/ 6 h 10"/>
                    <a:gd name="T72" fmla="*/ 1 w 6"/>
                    <a:gd name="T73" fmla="*/ 5 h 10"/>
                    <a:gd name="T74" fmla="*/ 0 w 6"/>
                    <a:gd name="T75" fmla="*/ 4 h 10"/>
                    <a:gd name="T76" fmla="*/ 0 w 6"/>
                    <a:gd name="T77" fmla="*/ 3 h 10"/>
                    <a:gd name="T78" fmla="*/ 0 w 6"/>
                    <a:gd name="T79" fmla="*/ 2 h 10"/>
                    <a:gd name="T80" fmla="*/ 0 w 6"/>
                    <a:gd name="T81" fmla="*/ 1 h 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
                    <a:gd name="T124" fmla="*/ 0 h 10"/>
                    <a:gd name="T125" fmla="*/ 6 w 6"/>
                    <a:gd name="T126" fmla="*/ 10 h 1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 h="10">
                      <a:moveTo>
                        <a:pt x="0" y="1"/>
                      </a:moveTo>
                      <a:lnTo>
                        <a:pt x="1" y="1"/>
                      </a:lnTo>
                      <a:lnTo>
                        <a:pt x="1" y="0"/>
                      </a:lnTo>
                      <a:lnTo>
                        <a:pt x="2" y="0"/>
                      </a:lnTo>
                      <a:lnTo>
                        <a:pt x="3" y="0"/>
                      </a:lnTo>
                      <a:lnTo>
                        <a:pt x="4" y="0"/>
                      </a:lnTo>
                      <a:lnTo>
                        <a:pt x="4" y="1"/>
                      </a:lnTo>
                      <a:lnTo>
                        <a:pt x="5" y="1"/>
                      </a:lnTo>
                      <a:lnTo>
                        <a:pt x="5" y="2"/>
                      </a:lnTo>
                      <a:lnTo>
                        <a:pt x="5" y="3"/>
                      </a:lnTo>
                      <a:lnTo>
                        <a:pt x="6" y="4"/>
                      </a:lnTo>
                      <a:lnTo>
                        <a:pt x="6" y="5"/>
                      </a:lnTo>
                      <a:lnTo>
                        <a:pt x="6" y="6"/>
                      </a:lnTo>
                      <a:lnTo>
                        <a:pt x="6" y="7"/>
                      </a:lnTo>
                      <a:lnTo>
                        <a:pt x="6" y="9"/>
                      </a:lnTo>
                      <a:lnTo>
                        <a:pt x="5" y="10"/>
                      </a:lnTo>
                      <a:lnTo>
                        <a:pt x="4" y="10"/>
                      </a:lnTo>
                      <a:lnTo>
                        <a:pt x="3" y="10"/>
                      </a:lnTo>
                      <a:lnTo>
                        <a:pt x="2" y="9"/>
                      </a:lnTo>
                      <a:lnTo>
                        <a:pt x="2" y="8"/>
                      </a:lnTo>
                      <a:lnTo>
                        <a:pt x="1" y="7"/>
                      </a:lnTo>
                      <a:lnTo>
                        <a:pt x="1" y="6"/>
                      </a:lnTo>
                      <a:lnTo>
                        <a:pt x="1" y="5"/>
                      </a:lnTo>
                      <a:lnTo>
                        <a:pt x="0" y="4"/>
                      </a:lnTo>
                      <a:lnTo>
                        <a:pt x="0" y="3"/>
                      </a:lnTo>
                      <a:lnTo>
                        <a:pt x="0" y="2"/>
                      </a:lnTo>
                      <a:lnTo>
                        <a:pt x="0" y="1"/>
                      </a:lnTo>
                      <a:close/>
                    </a:path>
                  </a:pathLst>
                </a:custGeom>
                <a:solidFill>
                  <a:srgbClr val="FFE3DF"/>
                </a:solidFill>
                <a:ln w="0">
                  <a:solidFill>
                    <a:srgbClr val="FFE3DF"/>
                  </a:solidFill>
                  <a:prstDash val="solid"/>
                  <a:round/>
                  <a:headEnd/>
                  <a:tailEnd/>
                </a:ln>
              </p:spPr>
              <p:txBody>
                <a:bodyPr/>
                <a:lstStyle/>
                <a:p>
                  <a:endParaRPr lang="fr-FR"/>
                </a:p>
              </p:txBody>
            </p:sp>
            <p:sp>
              <p:nvSpPr>
                <p:cNvPr id="5309" name="Freeform 187"/>
                <p:cNvSpPr>
                  <a:spLocks/>
                </p:cNvSpPr>
                <p:nvPr/>
              </p:nvSpPr>
              <p:spPr bwMode="auto">
                <a:xfrm>
                  <a:off x="1219" y="2042"/>
                  <a:ext cx="5" cy="10"/>
                </a:xfrm>
                <a:custGeom>
                  <a:avLst/>
                  <a:gdLst>
                    <a:gd name="T0" fmla="*/ 0 w 5"/>
                    <a:gd name="T1" fmla="*/ 1 h 10"/>
                    <a:gd name="T2" fmla="*/ 0 w 5"/>
                    <a:gd name="T3" fmla="*/ 1 h 10"/>
                    <a:gd name="T4" fmla="*/ 0 w 5"/>
                    <a:gd name="T5" fmla="*/ 1 h 10"/>
                    <a:gd name="T6" fmla="*/ 0 w 5"/>
                    <a:gd name="T7" fmla="*/ 0 h 10"/>
                    <a:gd name="T8" fmla="*/ 1 w 5"/>
                    <a:gd name="T9" fmla="*/ 0 h 10"/>
                    <a:gd name="T10" fmla="*/ 1 w 5"/>
                    <a:gd name="T11" fmla="*/ 0 h 10"/>
                    <a:gd name="T12" fmla="*/ 1 w 5"/>
                    <a:gd name="T13" fmla="*/ 0 h 10"/>
                    <a:gd name="T14" fmla="*/ 2 w 5"/>
                    <a:gd name="T15" fmla="*/ 0 h 10"/>
                    <a:gd name="T16" fmla="*/ 2 w 5"/>
                    <a:gd name="T17" fmla="*/ 0 h 10"/>
                    <a:gd name="T18" fmla="*/ 2 w 5"/>
                    <a:gd name="T19" fmla="*/ 0 h 10"/>
                    <a:gd name="T20" fmla="*/ 3 w 5"/>
                    <a:gd name="T21" fmla="*/ 0 h 10"/>
                    <a:gd name="T22" fmla="*/ 3 w 5"/>
                    <a:gd name="T23" fmla="*/ 1 h 10"/>
                    <a:gd name="T24" fmla="*/ 3 w 5"/>
                    <a:gd name="T25" fmla="*/ 1 h 10"/>
                    <a:gd name="T26" fmla="*/ 3 w 5"/>
                    <a:gd name="T27" fmla="*/ 2 h 10"/>
                    <a:gd name="T28" fmla="*/ 4 w 5"/>
                    <a:gd name="T29" fmla="*/ 2 h 10"/>
                    <a:gd name="T30" fmla="*/ 4 w 5"/>
                    <a:gd name="T31" fmla="*/ 3 h 10"/>
                    <a:gd name="T32" fmla="*/ 4 w 5"/>
                    <a:gd name="T33" fmla="*/ 4 h 10"/>
                    <a:gd name="T34" fmla="*/ 5 w 5"/>
                    <a:gd name="T35" fmla="*/ 5 h 10"/>
                    <a:gd name="T36" fmla="*/ 5 w 5"/>
                    <a:gd name="T37" fmla="*/ 6 h 10"/>
                    <a:gd name="T38" fmla="*/ 5 w 5"/>
                    <a:gd name="T39" fmla="*/ 8 h 10"/>
                    <a:gd name="T40" fmla="*/ 5 w 5"/>
                    <a:gd name="T41" fmla="*/ 9 h 10"/>
                    <a:gd name="T42" fmla="*/ 5 w 5"/>
                    <a:gd name="T43" fmla="*/ 9 h 10"/>
                    <a:gd name="T44" fmla="*/ 5 w 5"/>
                    <a:gd name="T45" fmla="*/ 9 h 10"/>
                    <a:gd name="T46" fmla="*/ 4 w 5"/>
                    <a:gd name="T47" fmla="*/ 10 h 10"/>
                    <a:gd name="T48" fmla="*/ 4 w 5"/>
                    <a:gd name="T49" fmla="*/ 10 h 10"/>
                    <a:gd name="T50" fmla="*/ 4 w 5"/>
                    <a:gd name="T51" fmla="*/ 10 h 10"/>
                    <a:gd name="T52" fmla="*/ 3 w 5"/>
                    <a:gd name="T53" fmla="*/ 10 h 10"/>
                    <a:gd name="T54" fmla="*/ 3 w 5"/>
                    <a:gd name="T55" fmla="*/ 10 h 10"/>
                    <a:gd name="T56" fmla="*/ 3 w 5"/>
                    <a:gd name="T57" fmla="*/ 10 h 10"/>
                    <a:gd name="T58" fmla="*/ 2 w 5"/>
                    <a:gd name="T59" fmla="*/ 10 h 10"/>
                    <a:gd name="T60" fmla="*/ 2 w 5"/>
                    <a:gd name="T61" fmla="*/ 10 h 10"/>
                    <a:gd name="T62" fmla="*/ 1 w 5"/>
                    <a:gd name="T63" fmla="*/ 9 h 10"/>
                    <a:gd name="T64" fmla="*/ 1 w 5"/>
                    <a:gd name="T65" fmla="*/ 8 h 10"/>
                    <a:gd name="T66" fmla="*/ 1 w 5"/>
                    <a:gd name="T67" fmla="*/ 8 h 10"/>
                    <a:gd name="T68" fmla="*/ 0 w 5"/>
                    <a:gd name="T69" fmla="*/ 7 h 10"/>
                    <a:gd name="T70" fmla="*/ 0 w 5"/>
                    <a:gd name="T71" fmla="*/ 6 h 10"/>
                    <a:gd name="T72" fmla="*/ 0 w 5"/>
                    <a:gd name="T73" fmla="*/ 5 h 10"/>
                    <a:gd name="T74" fmla="*/ 0 w 5"/>
                    <a:gd name="T75" fmla="*/ 4 h 10"/>
                    <a:gd name="T76" fmla="*/ 0 w 5"/>
                    <a:gd name="T77" fmla="*/ 3 h 10"/>
                    <a:gd name="T78" fmla="*/ 0 w 5"/>
                    <a:gd name="T79" fmla="*/ 2 h 10"/>
                    <a:gd name="T80" fmla="*/ 0 w 5"/>
                    <a:gd name="T81" fmla="*/ 1 h 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
                    <a:gd name="T124" fmla="*/ 0 h 10"/>
                    <a:gd name="T125" fmla="*/ 5 w 5"/>
                    <a:gd name="T126" fmla="*/ 10 h 1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 h="10">
                      <a:moveTo>
                        <a:pt x="0" y="1"/>
                      </a:moveTo>
                      <a:lnTo>
                        <a:pt x="0" y="1"/>
                      </a:lnTo>
                      <a:lnTo>
                        <a:pt x="0" y="0"/>
                      </a:lnTo>
                      <a:lnTo>
                        <a:pt x="1" y="0"/>
                      </a:lnTo>
                      <a:lnTo>
                        <a:pt x="2" y="0"/>
                      </a:lnTo>
                      <a:lnTo>
                        <a:pt x="3" y="0"/>
                      </a:lnTo>
                      <a:lnTo>
                        <a:pt x="3" y="1"/>
                      </a:lnTo>
                      <a:lnTo>
                        <a:pt x="3" y="2"/>
                      </a:lnTo>
                      <a:lnTo>
                        <a:pt x="4" y="2"/>
                      </a:lnTo>
                      <a:lnTo>
                        <a:pt x="4" y="3"/>
                      </a:lnTo>
                      <a:lnTo>
                        <a:pt x="4" y="4"/>
                      </a:lnTo>
                      <a:lnTo>
                        <a:pt x="5" y="5"/>
                      </a:lnTo>
                      <a:lnTo>
                        <a:pt x="5" y="6"/>
                      </a:lnTo>
                      <a:lnTo>
                        <a:pt x="5" y="8"/>
                      </a:lnTo>
                      <a:lnTo>
                        <a:pt x="5" y="9"/>
                      </a:lnTo>
                      <a:lnTo>
                        <a:pt x="4" y="10"/>
                      </a:lnTo>
                      <a:lnTo>
                        <a:pt x="3" y="10"/>
                      </a:lnTo>
                      <a:lnTo>
                        <a:pt x="2" y="10"/>
                      </a:lnTo>
                      <a:lnTo>
                        <a:pt x="1" y="9"/>
                      </a:lnTo>
                      <a:lnTo>
                        <a:pt x="1" y="8"/>
                      </a:lnTo>
                      <a:lnTo>
                        <a:pt x="0" y="7"/>
                      </a:lnTo>
                      <a:lnTo>
                        <a:pt x="0" y="6"/>
                      </a:lnTo>
                      <a:lnTo>
                        <a:pt x="0" y="5"/>
                      </a:lnTo>
                      <a:lnTo>
                        <a:pt x="0" y="4"/>
                      </a:lnTo>
                      <a:lnTo>
                        <a:pt x="0" y="3"/>
                      </a:lnTo>
                      <a:lnTo>
                        <a:pt x="0" y="2"/>
                      </a:lnTo>
                      <a:lnTo>
                        <a:pt x="0" y="1"/>
                      </a:lnTo>
                      <a:close/>
                    </a:path>
                  </a:pathLst>
                </a:custGeom>
                <a:solidFill>
                  <a:srgbClr val="FFF1EF"/>
                </a:solidFill>
                <a:ln w="0">
                  <a:solidFill>
                    <a:srgbClr val="FFF1EF"/>
                  </a:solidFill>
                  <a:prstDash val="solid"/>
                  <a:round/>
                  <a:headEnd/>
                  <a:tailEnd/>
                </a:ln>
              </p:spPr>
              <p:txBody>
                <a:bodyPr/>
                <a:lstStyle/>
                <a:p>
                  <a:endParaRPr lang="fr-FR"/>
                </a:p>
              </p:txBody>
            </p:sp>
            <p:sp>
              <p:nvSpPr>
                <p:cNvPr id="5310" name="Freeform 188"/>
                <p:cNvSpPr>
                  <a:spLocks/>
                </p:cNvSpPr>
                <p:nvPr/>
              </p:nvSpPr>
              <p:spPr bwMode="auto">
                <a:xfrm>
                  <a:off x="1219" y="2042"/>
                  <a:ext cx="5" cy="10"/>
                </a:xfrm>
                <a:custGeom>
                  <a:avLst/>
                  <a:gdLst>
                    <a:gd name="T0" fmla="*/ 0 w 5"/>
                    <a:gd name="T1" fmla="*/ 1 h 10"/>
                    <a:gd name="T2" fmla="*/ 0 w 5"/>
                    <a:gd name="T3" fmla="*/ 1 h 10"/>
                    <a:gd name="T4" fmla="*/ 0 w 5"/>
                    <a:gd name="T5" fmla="*/ 1 h 10"/>
                    <a:gd name="T6" fmla="*/ 0 w 5"/>
                    <a:gd name="T7" fmla="*/ 1 h 10"/>
                    <a:gd name="T8" fmla="*/ 1 w 5"/>
                    <a:gd name="T9" fmla="*/ 0 h 10"/>
                    <a:gd name="T10" fmla="*/ 1 w 5"/>
                    <a:gd name="T11" fmla="*/ 0 h 10"/>
                    <a:gd name="T12" fmla="*/ 1 w 5"/>
                    <a:gd name="T13" fmla="*/ 0 h 10"/>
                    <a:gd name="T14" fmla="*/ 2 w 5"/>
                    <a:gd name="T15" fmla="*/ 0 h 10"/>
                    <a:gd name="T16" fmla="*/ 2 w 5"/>
                    <a:gd name="T17" fmla="*/ 0 h 10"/>
                    <a:gd name="T18" fmla="*/ 2 w 5"/>
                    <a:gd name="T19" fmla="*/ 1 h 10"/>
                    <a:gd name="T20" fmla="*/ 3 w 5"/>
                    <a:gd name="T21" fmla="*/ 1 h 10"/>
                    <a:gd name="T22" fmla="*/ 3 w 5"/>
                    <a:gd name="T23" fmla="*/ 1 h 10"/>
                    <a:gd name="T24" fmla="*/ 3 w 5"/>
                    <a:gd name="T25" fmla="*/ 1 h 10"/>
                    <a:gd name="T26" fmla="*/ 3 w 5"/>
                    <a:gd name="T27" fmla="*/ 2 h 10"/>
                    <a:gd name="T28" fmla="*/ 4 w 5"/>
                    <a:gd name="T29" fmla="*/ 3 h 10"/>
                    <a:gd name="T30" fmla="*/ 4 w 5"/>
                    <a:gd name="T31" fmla="*/ 3 h 10"/>
                    <a:gd name="T32" fmla="*/ 4 w 5"/>
                    <a:gd name="T33" fmla="*/ 4 h 10"/>
                    <a:gd name="T34" fmla="*/ 4 w 5"/>
                    <a:gd name="T35" fmla="*/ 5 h 10"/>
                    <a:gd name="T36" fmla="*/ 4 w 5"/>
                    <a:gd name="T37" fmla="*/ 6 h 10"/>
                    <a:gd name="T38" fmla="*/ 4 w 5"/>
                    <a:gd name="T39" fmla="*/ 8 h 10"/>
                    <a:gd name="T40" fmla="*/ 5 w 5"/>
                    <a:gd name="T41" fmla="*/ 9 h 10"/>
                    <a:gd name="T42" fmla="*/ 4 w 5"/>
                    <a:gd name="T43" fmla="*/ 9 h 10"/>
                    <a:gd name="T44" fmla="*/ 4 w 5"/>
                    <a:gd name="T45" fmla="*/ 9 h 10"/>
                    <a:gd name="T46" fmla="*/ 4 w 5"/>
                    <a:gd name="T47" fmla="*/ 9 h 10"/>
                    <a:gd name="T48" fmla="*/ 4 w 5"/>
                    <a:gd name="T49" fmla="*/ 10 h 10"/>
                    <a:gd name="T50" fmla="*/ 3 w 5"/>
                    <a:gd name="T51" fmla="*/ 10 h 10"/>
                    <a:gd name="T52" fmla="*/ 3 w 5"/>
                    <a:gd name="T53" fmla="*/ 10 h 10"/>
                    <a:gd name="T54" fmla="*/ 3 w 5"/>
                    <a:gd name="T55" fmla="*/ 10 h 10"/>
                    <a:gd name="T56" fmla="*/ 3 w 5"/>
                    <a:gd name="T57" fmla="*/ 9 h 10"/>
                    <a:gd name="T58" fmla="*/ 2 w 5"/>
                    <a:gd name="T59" fmla="*/ 9 h 10"/>
                    <a:gd name="T60" fmla="*/ 2 w 5"/>
                    <a:gd name="T61" fmla="*/ 9 h 10"/>
                    <a:gd name="T62" fmla="*/ 2 w 5"/>
                    <a:gd name="T63" fmla="*/ 9 h 10"/>
                    <a:gd name="T64" fmla="*/ 1 w 5"/>
                    <a:gd name="T65" fmla="*/ 8 h 10"/>
                    <a:gd name="T66" fmla="*/ 1 w 5"/>
                    <a:gd name="T67" fmla="*/ 7 h 10"/>
                    <a:gd name="T68" fmla="*/ 1 w 5"/>
                    <a:gd name="T69" fmla="*/ 7 h 10"/>
                    <a:gd name="T70" fmla="*/ 0 w 5"/>
                    <a:gd name="T71" fmla="*/ 6 h 10"/>
                    <a:gd name="T72" fmla="*/ 0 w 5"/>
                    <a:gd name="T73" fmla="*/ 5 h 10"/>
                    <a:gd name="T74" fmla="*/ 0 w 5"/>
                    <a:gd name="T75" fmla="*/ 4 h 10"/>
                    <a:gd name="T76" fmla="*/ 0 w 5"/>
                    <a:gd name="T77" fmla="*/ 3 h 10"/>
                    <a:gd name="T78" fmla="*/ 0 w 5"/>
                    <a:gd name="T79" fmla="*/ 2 h 10"/>
                    <a:gd name="T80" fmla="*/ 0 w 5"/>
                    <a:gd name="T81" fmla="*/ 1 h 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
                    <a:gd name="T124" fmla="*/ 0 h 10"/>
                    <a:gd name="T125" fmla="*/ 5 w 5"/>
                    <a:gd name="T126" fmla="*/ 10 h 1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 h="10">
                      <a:moveTo>
                        <a:pt x="0" y="1"/>
                      </a:moveTo>
                      <a:lnTo>
                        <a:pt x="0" y="1"/>
                      </a:lnTo>
                      <a:lnTo>
                        <a:pt x="1" y="0"/>
                      </a:lnTo>
                      <a:lnTo>
                        <a:pt x="2" y="0"/>
                      </a:lnTo>
                      <a:lnTo>
                        <a:pt x="2" y="1"/>
                      </a:lnTo>
                      <a:lnTo>
                        <a:pt x="3" y="1"/>
                      </a:lnTo>
                      <a:lnTo>
                        <a:pt x="3" y="2"/>
                      </a:lnTo>
                      <a:lnTo>
                        <a:pt x="4" y="3"/>
                      </a:lnTo>
                      <a:lnTo>
                        <a:pt x="4" y="4"/>
                      </a:lnTo>
                      <a:lnTo>
                        <a:pt x="4" y="5"/>
                      </a:lnTo>
                      <a:lnTo>
                        <a:pt x="4" y="6"/>
                      </a:lnTo>
                      <a:lnTo>
                        <a:pt x="4" y="8"/>
                      </a:lnTo>
                      <a:lnTo>
                        <a:pt x="5" y="9"/>
                      </a:lnTo>
                      <a:lnTo>
                        <a:pt x="4" y="9"/>
                      </a:lnTo>
                      <a:lnTo>
                        <a:pt x="4" y="10"/>
                      </a:lnTo>
                      <a:lnTo>
                        <a:pt x="3" y="10"/>
                      </a:lnTo>
                      <a:lnTo>
                        <a:pt x="3" y="9"/>
                      </a:lnTo>
                      <a:lnTo>
                        <a:pt x="2" y="9"/>
                      </a:lnTo>
                      <a:lnTo>
                        <a:pt x="1" y="8"/>
                      </a:lnTo>
                      <a:lnTo>
                        <a:pt x="1" y="7"/>
                      </a:lnTo>
                      <a:lnTo>
                        <a:pt x="0" y="6"/>
                      </a:lnTo>
                      <a:lnTo>
                        <a:pt x="0" y="5"/>
                      </a:lnTo>
                      <a:lnTo>
                        <a:pt x="0" y="4"/>
                      </a:lnTo>
                      <a:lnTo>
                        <a:pt x="0" y="3"/>
                      </a:lnTo>
                      <a:lnTo>
                        <a:pt x="0" y="2"/>
                      </a:lnTo>
                      <a:lnTo>
                        <a:pt x="0" y="1"/>
                      </a:lnTo>
                      <a:close/>
                    </a:path>
                  </a:pathLst>
                </a:custGeom>
                <a:solidFill>
                  <a:srgbClr val="FFFFFF"/>
                </a:solidFill>
                <a:ln w="0">
                  <a:solidFill>
                    <a:srgbClr val="FFFFFF"/>
                  </a:solidFill>
                  <a:prstDash val="solid"/>
                  <a:round/>
                  <a:headEnd/>
                  <a:tailEnd/>
                </a:ln>
              </p:spPr>
              <p:txBody>
                <a:bodyPr/>
                <a:lstStyle/>
                <a:p>
                  <a:endParaRPr lang="fr-FR"/>
                </a:p>
              </p:txBody>
            </p:sp>
            <p:sp>
              <p:nvSpPr>
                <p:cNvPr id="5311" name="Freeform 189"/>
                <p:cNvSpPr>
                  <a:spLocks/>
                </p:cNvSpPr>
                <p:nvPr/>
              </p:nvSpPr>
              <p:spPr bwMode="auto">
                <a:xfrm>
                  <a:off x="1219" y="2043"/>
                  <a:ext cx="4" cy="8"/>
                </a:xfrm>
                <a:custGeom>
                  <a:avLst/>
                  <a:gdLst>
                    <a:gd name="T0" fmla="*/ 0 w 4"/>
                    <a:gd name="T1" fmla="*/ 1 h 8"/>
                    <a:gd name="T2" fmla="*/ 0 w 4"/>
                    <a:gd name="T3" fmla="*/ 0 h 8"/>
                    <a:gd name="T4" fmla="*/ 0 w 4"/>
                    <a:gd name="T5" fmla="*/ 0 h 8"/>
                    <a:gd name="T6" fmla="*/ 1 w 4"/>
                    <a:gd name="T7" fmla="*/ 0 h 8"/>
                    <a:gd name="T8" fmla="*/ 1 w 4"/>
                    <a:gd name="T9" fmla="*/ 0 h 8"/>
                    <a:gd name="T10" fmla="*/ 1 w 4"/>
                    <a:gd name="T11" fmla="*/ 0 h 8"/>
                    <a:gd name="T12" fmla="*/ 2 w 4"/>
                    <a:gd name="T13" fmla="*/ 0 h 8"/>
                    <a:gd name="T14" fmla="*/ 2 w 4"/>
                    <a:gd name="T15" fmla="*/ 0 h 8"/>
                    <a:gd name="T16" fmla="*/ 2 w 4"/>
                    <a:gd name="T17" fmla="*/ 0 h 8"/>
                    <a:gd name="T18" fmla="*/ 2 w 4"/>
                    <a:gd name="T19" fmla="*/ 0 h 8"/>
                    <a:gd name="T20" fmla="*/ 3 w 4"/>
                    <a:gd name="T21" fmla="*/ 0 h 8"/>
                    <a:gd name="T22" fmla="*/ 3 w 4"/>
                    <a:gd name="T23" fmla="*/ 0 h 8"/>
                    <a:gd name="T24" fmla="*/ 3 w 4"/>
                    <a:gd name="T25" fmla="*/ 1 h 8"/>
                    <a:gd name="T26" fmla="*/ 3 w 4"/>
                    <a:gd name="T27" fmla="*/ 1 h 8"/>
                    <a:gd name="T28" fmla="*/ 3 w 4"/>
                    <a:gd name="T29" fmla="*/ 2 h 8"/>
                    <a:gd name="T30" fmla="*/ 4 w 4"/>
                    <a:gd name="T31" fmla="*/ 2 h 8"/>
                    <a:gd name="T32" fmla="*/ 4 w 4"/>
                    <a:gd name="T33" fmla="*/ 3 h 8"/>
                    <a:gd name="T34" fmla="*/ 4 w 4"/>
                    <a:gd name="T35" fmla="*/ 4 h 8"/>
                    <a:gd name="T36" fmla="*/ 4 w 4"/>
                    <a:gd name="T37" fmla="*/ 5 h 8"/>
                    <a:gd name="T38" fmla="*/ 4 w 4"/>
                    <a:gd name="T39" fmla="*/ 6 h 8"/>
                    <a:gd name="T40" fmla="*/ 4 w 4"/>
                    <a:gd name="T41" fmla="*/ 8 h 8"/>
                    <a:gd name="T42" fmla="*/ 4 w 4"/>
                    <a:gd name="T43" fmla="*/ 8 h 8"/>
                    <a:gd name="T44" fmla="*/ 4 w 4"/>
                    <a:gd name="T45" fmla="*/ 8 h 8"/>
                    <a:gd name="T46" fmla="*/ 4 w 4"/>
                    <a:gd name="T47" fmla="*/ 8 h 8"/>
                    <a:gd name="T48" fmla="*/ 4 w 4"/>
                    <a:gd name="T49" fmla="*/ 8 h 8"/>
                    <a:gd name="T50" fmla="*/ 3 w 4"/>
                    <a:gd name="T51" fmla="*/ 8 h 8"/>
                    <a:gd name="T52" fmla="*/ 3 w 4"/>
                    <a:gd name="T53" fmla="*/ 8 h 8"/>
                    <a:gd name="T54" fmla="*/ 3 w 4"/>
                    <a:gd name="T55" fmla="*/ 8 h 8"/>
                    <a:gd name="T56" fmla="*/ 3 w 4"/>
                    <a:gd name="T57" fmla="*/ 8 h 8"/>
                    <a:gd name="T58" fmla="*/ 2 w 4"/>
                    <a:gd name="T59" fmla="*/ 8 h 8"/>
                    <a:gd name="T60" fmla="*/ 2 w 4"/>
                    <a:gd name="T61" fmla="*/ 8 h 8"/>
                    <a:gd name="T62" fmla="*/ 2 w 4"/>
                    <a:gd name="T63" fmla="*/ 7 h 8"/>
                    <a:gd name="T64" fmla="*/ 1 w 4"/>
                    <a:gd name="T65" fmla="*/ 7 h 8"/>
                    <a:gd name="T66" fmla="*/ 1 w 4"/>
                    <a:gd name="T67" fmla="*/ 6 h 8"/>
                    <a:gd name="T68" fmla="*/ 1 w 4"/>
                    <a:gd name="T69" fmla="*/ 6 h 8"/>
                    <a:gd name="T70" fmla="*/ 1 w 4"/>
                    <a:gd name="T71" fmla="*/ 5 h 8"/>
                    <a:gd name="T72" fmla="*/ 0 w 4"/>
                    <a:gd name="T73" fmla="*/ 4 h 8"/>
                    <a:gd name="T74" fmla="*/ 0 w 4"/>
                    <a:gd name="T75" fmla="*/ 3 h 8"/>
                    <a:gd name="T76" fmla="*/ 0 w 4"/>
                    <a:gd name="T77" fmla="*/ 3 h 8"/>
                    <a:gd name="T78" fmla="*/ 0 w 4"/>
                    <a:gd name="T79" fmla="*/ 2 h 8"/>
                    <a:gd name="T80" fmla="*/ 0 w 4"/>
                    <a:gd name="T81" fmla="*/ 1 h 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
                    <a:gd name="T124" fmla="*/ 0 h 8"/>
                    <a:gd name="T125" fmla="*/ 4 w 4"/>
                    <a:gd name="T126" fmla="*/ 8 h 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 h="8">
                      <a:moveTo>
                        <a:pt x="0" y="1"/>
                      </a:moveTo>
                      <a:lnTo>
                        <a:pt x="0" y="0"/>
                      </a:lnTo>
                      <a:lnTo>
                        <a:pt x="1" y="0"/>
                      </a:lnTo>
                      <a:lnTo>
                        <a:pt x="2" y="0"/>
                      </a:lnTo>
                      <a:lnTo>
                        <a:pt x="3" y="0"/>
                      </a:lnTo>
                      <a:lnTo>
                        <a:pt x="3" y="1"/>
                      </a:lnTo>
                      <a:lnTo>
                        <a:pt x="3" y="2"/>
                      </a:lnTo>
                      <a:lnTo>
                        <a:pt x="4" y="2"/>
                      </a:lnTo>
                      <a:lnTo>
                        <a:pt x="4" y="3"/>
                      </a:lnTo>
                      <a:lnTo>
                        <a:pt x="4" y="4"/>
                      </a:lnTo>
                      <a:lnTo>
                        <a:pt x="4" y="5"/>
                      </a:lnTo>
                      <a:lnTo>
                        <a:pt x="4" y="6"/>
                      </a:lnTo>
                      <a:lnTo>
                        <a:pt x="4" y="8"/>
                      </a:lnTo>
                      <a:lnTo>
                        <a:pt x="3" y="8"/>
                      </a:lnTo>
                      <a:lnTo>
                        <a:pt x="2" y="8"/>
                      </a:lnTo>
                      <a:lnTo>
                        <a:pt x="2" y="7"/>
                      </a:lnTo>
                      <a:lnTo>
                        <a:pt x="1" y="7"/>
                      </a:lnTo>
                      <a:lnTo>
                        <a:pt x="1" y="6"/>
                      </a:lnTo>
                      <a:lnTo>
                        <a:pt x="1" y="5"/>
                      </a:lnTo>
                      <a:lnTo>
                        <a:pt x="0" y="4"/>
                      </a:lnTo>
                      <a:lnTo>
                        <a:pt x="0" y="3"/>
                      </a:lnTo>
                      <a:lnTo>
                        <a:pt x="0" y="2"/>
                      </a:lnTo>
                      <a:lnTo>
                        <a:pt x="0" y="1"/>
                      </a:lnTo>
                      <a:close/>
                    </a:path>
                  </a:pathLst>
                </a:custGeom>
                <a:solidFill>
                  <a:srgbClr val="FFFFFF"/>
                </a:solidFill>
                <a:ln w="0">
                  <a:solidFill>
                    <a:srgbClr val="FFFFFF"/>
                  </a:solidFill>
                  <a:prstDash val="solid"/>
                  <a:round/>
                  <a:headEnd/>
                  <a:tailEnd/>
                </a:ln>
              </p:spPr>
              <p:txBody>
                <a:bodyPr/>
                <a:lstStyle/>
                <a:p>
                  <a:endParaRPr lang="fr-FR"/>
                </a:p>
              </p:txBody>
            </p:sp>
            <p:sp>
              <p:nvSpPr>
                <p:cNvPr id="5312" name="Freeform 190"/>
                <p:cNvSpPr>
                  <a:spLocks/>
                </p:cNvSpPr>
                <p:nvPr/>
              </p:nvSpPr>
              <p:spPr bwMode="auto">
                <a:xfrm>
                  <a:off x="1005" y="2141"/>
                  <a:ext cx="132" cy="281"/>
                </a:xfrm>
                <a:custGeom>
                  <a:avLst/>
                  <a:gdLst>
                    <a:gd name="T0" fmla="*/ 0 w 132"/>
                    <a:gd name="T1" fmla="*/ 0 h 281"/>
                    <a:gd name="T2" fmla="*/ 11 w 132"/>
                    <a:gd name="T3" fmla="*/ 7 h 281"/>
                    <a:gd name="T4" fmla="*/ 20 w 132"/>
                    <a:gd name="T5" fmla="*/ 16 h 281"/>
                    <a:gd name="T6" fmla="*/ 27 w 132"/>
                    <a:gd name="T7" fmla="*/ 28 h 281"/>
                    <a:gd name="T8" fmla="*/ 33 w 132"/>
                    <a:gd name="T9" fmla="*/ 41 h 281"/>
                    <a:gd name="T10" fmla="*/ 38 w 132"/>
                    <a:gd name="T11" fmla="*/ 55 h 281"/>
                    <a:gd name="T12" fmla="*/ 42 w 132"/>
                    <a:gd name="T13" fmla="*/ 70 h 281"/>
                    <a:gd name="T14" fmla="*/ 44 w 132"/>
                    <a:gd name="T15" fmla="*/ 85 h 281"/>
                    <a:gd name="T16" fmla="*/ 46 w 132"/>
                    <a:gd name="T17" fmla="*/ 100 h 281"/>
                    <a:gd name="T18" fmla="*/ 48 w 132"/>
                    <a:gd name="T19" fmla="*/ 114 h 281"/>
                    <a:gd name="T20" fmla="*/ 49 w 132"/>
                    <a:gd name="T21" fmla="*/ 127 h 281"/>
                    <a:gd name="T22" fmla="*/ 51 w 132"/>
                    <a:gd name="T23" fmla="*/ 137 h 281"/>
                    <a:gd name="T24" fmla="*/ 52 w 132"/>
                    <a:gd name="T25" fmla="*/ 147 h 281"/>
                    <a:gd name="T26" fmla="*/ 54 w 132"/>
                    <a:gd name="T27" fmla="*/ 158 h 281"/>
                    <a:gd name="T28" fmla="*/ 54 w 132"/>
                    <a:gd name="T29" fmla="*/ 169 h 281"/>
                    <a:gd name="T30" fmla="*/ 55 w 132"/>
                    <a:gd name="T31" fmla="*/ 179 h 281"/>
                    <a:gd name="T32" fmla="*/ 54 w 132"/>
                    <a:gd name="T33" fmla="*/ 189 h 281"/>
                    <a:gd name="T34" fmla="*/ 53 w 132"/>
                    <a:gd name="T35" fmla="*/ 199 h 281"/>
                    <a:gd name="T36" fmla="*/ 51 w 132"/>
                    <a:gd name="T37" fmla="*/ 207 h 281"/>
                    <a:gd name="T38" fmla="*/ 47 w 132"/>
                    <a:gd name="T39" fmla="*/ 215 h 281"/>
                    <a:gd name="T40" fmla="*/ 43 w 132"/>
                    <a:gd name="T41" fmla="*/ 221 h 281"/>
                    <a:gd name="T42" fmla="*/ 43 w 132"/>
                    <a:gd name="T43" fmla="*/ 226 h 281"/>
                    <a:gd name="T44" fmla="*/ 42 w 132"/>
                    <a:gd name="T45" fmla="*/ 231 h 281"/>
                    <a:gd name="T46" fmla="*/ 41 w 132"/>
                    <a:gd name="T47" fmla="*/ 234 h 281"/>
                    <a:gd name="T48" fmla="*/ 40 w 132"/>
                    <a:gd name="T49" fmla="*/ 237 h 281"/>
                    <a:gd name="T50" fmla="*/ 38 w 132"/>
                    <a:gd name="T51" fmla="*/ 240 h 281"/>
                    <a:gd name="T52" fmla="*/ 37 w 132"/>
                    <a:gd name="T53" fmla="*/ 243 h 281"/>
                    <a:gd name="T54" fmla="*/ 36 w 132"/>
                    <a:gd name="T55" fmla="*/ 245 h 281"/>
                    <a:gd name="T56" fmla="*/ 35 w 132"/>
                    <a:gd name="T57" fmla="*/ 247 h 281"/>
                    <a:gd name="T58" fmla="*/ 35 w 132"/>
                    <a:gd name="T59" fmla="*/ 250 h 281"/>
                    <a:gd name="T60" fmla="*/ 36 w 132"/>
                    <a:gd name="T61" fmla="*/ 253 h 281"/>
                    <a:gd name="T62" fmla="*/ 37 w 132"/>
                    <a:gd name="T63" fmla="*/ 256 h 281"/>
                    <a:gd name="T64" fmla="*/ 39 w 132"/>
                    <a:gd name="T65" fmla="*/ 259 h 281"/>
                    <a:gd name="T66" fmla="*/ 42 w 132"/>
                    <a:gd name="T67" fmla="*/ 261 h 281"/>
                    <a:gd name="T68" fmla="*/ 45 w 132"/>
                    <a:gd name="T69" fmla="*/ 263 h 281"/>
                    <a:gd name="T70" fmla="*/ 48 w 132"/>
                    <a:gd name="T71" fmla="*/ 265 h 281"/>
                    <a:gd name="T72" fmla="*/ 51 w 132"/>
                    <a:gd name="T73" fmla="*/ 266 h 281"/>
                    <a:gd name="T74" fmla="*/ 54 w 132"/>
                    <a:gd name="T75" fmla="*/ 268 h 281"/>
                    <a:gd name="T76" fmla="*/ 57 w 132"/>
                    <a:gd name="T77" fmla="*/ 269 h 281"/>
                    <a:gd name="T78" fmla="*/ 60 w 132"/>
                    <a:gd name="T79" fmla="*/ 271 h 281"/>
                    <a:gd name="T80" fmla="*/ 63 w 132"/>
                    <a:gd name="T81" fmla="*/ 272 h 281"/>
                    <a:gd name="T82" fmla="*/ 68 w 132"/>
                    <a:gd name="T83" fmla="*/ 274 h 281"/>
                    <a:gd name="T84" fmla="*/ 72 w 132"/>
                    <a:gd name="T85" fmla="*/ 274 h 281"/>
                    <a:gd name="T86" fmla="*/ 77 w 132"/>
                    <a:gd name="T87" fmla="*/ 274 h 281"/>
                    <a:gd name="T88" fmla="*/ 81 w 132"/>
                    <a:gd name="T89" fmla="*/ 274 h 281"/>
                    <a:gd name="T90" fmla="*/ 87 w 132"/>
                    <a:gd name="T91" fmla="*/ 273 h 281"/>
                    <a:gd name="T92" fmla="*/ 92 w 132"/>
                    <a:gd name="T93" fmla="*/ 272 h 281"/>
                    <a:gd name="T94" fmla="*/ 98 w 132"/>
                    <a:gd name="T95" fmla="*/ 272 h 281"/>
                    <a:gd name="T96" fmla="*/ 104 w 132"/>
                    <a:gd name="T97" fmla="*/ 272 h 281"/>
                    <a:gd name="T98" fmla="*/ 110 w 132"/>
                    <a:gd name="T99" fmla="*/ 274 h 281"/>
                    <a:gd name="T100" fmla="*/ 118 w 132"/>
                    <a:gd name="T101" fmla="*/ 276 h 281"/>
                    <a:gd name="T102" fmla="*/ 120 w 132"/>
                    <a:gd name="T103" fmla="*/ 276 h 281"/>
                    <a:gd name="T104" fmla="*/ 123 w 132"/>
                    <a:gd name="T105" fmla="*/ 277 h 281"/>
                    <a:gd name="T106" fmla="*/ 125 w 132"/>
                    <a:gd name="T107" fmla="*/ 277 h 281"/>
                    <a:gd name="T108" fmla="*/ 126 w 132"/>
                    <a:gd name="T109" fmla="*/ 278 h 281"/>
                    <a:gd name="T110" fmla="*/ 128 w 132"/>
                    <a:gd name="T111" fmla="*/ 278 h 281"/>
                    <a:gd name="T112" fmla="*/ 129 w 132"/>
                    <a:gd name="T113" fmla="*/ 279 h 281"/>
                    <a:gd name="T114" fmla="*/ 130 w 132"/>
                    <a:gd name="T115" fmla="*/ 279 h 281"/>
                    <a:gd name="T116" fmla="*/ 131 w 132"/>
                    <a:gd name="T117" fmla="*/ 280 h 281"/>
                    <a:gd name="T118" fmla="*/ 131 w 132"/>
                    <a:gd name="T119" fmla="*/ 280 h 281"/>
                    <a:gd name="T120" fmla="*/ 132 w 132"/>
                    <a:gd name="T121" fmla="*/ 281 h 2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
                    <a:gd name="T184" fmla="*/ 0 h 281"/>
                    <a:gd name="T185" fmla="*/ 132 w 132"/>
                    <a:gd name="T186" fmla="*/ 281 h 28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 h="281">
                      <a:moveTo>
                        <a:pt x="0" y="0"/>
                      </a:moveTo>
                      <a:lnTo>
                        <a:pt x="11" y="7"/>
                      </a:lnTo>
                      <a:lnTo>
                        <a:pt x="20" y="16"/>
                      </a:lnTo>
                      <a:lnTo>
                        <a:pt x="27" y="28"/>
                      </a:lnTo>
                      <a:lnTo>
                        <a:pt x="33" y="41"/>
                      </a:lnTo>
                      <a:lnTo>
                        <a:pt x="38" y="55"/>
                      </a:lnTo>
                      <a:lnTo>
                        <a:pt x="42" y="70"/>
                      </a:lnTo>
                      <a:lnTo>
                        <a:pt x="44" y="85"/>
                      </a:lnTo>
                      <a:lnTo>
                        <a:pt x="46" y="100"/>
                      </a:lnTo>
                      <a:lnTo>
                        <a:pt x="48" y="114"/>
                      </a:lnTo>
                      <a:lnTo>
                        <a:pt x="49" y="127"/>
                      </a:lnTo>
                      <a:lnTo>
                        <a:pt x="51" y="137"/>
                      </a:lnTo>
                      <a:lnTo>
                        <a:pt x="52" y="147"/>
                      </a:lnTo>
                      <a:lnTo>
                        <a:pt x="54" y="158"/>
                      </a:lnTo>
                      <a:lnTo>
                        <a:pt x="54" y="169"/>
                      </a:lnTo>
                      <a:lnTo>
                        <a:pt x="55" y="179"/>
                      </a:lnTo>
                      <a:lnTo>
                        <a:pt x="54" y="189"/>
                      </a:lnTo>
                      <a:lnTo>
                        <a:pt x="53" y="199"/>
                      </a:lnTo>
                      <a:lnTo>
                        <a:pt x="51" y="207"/>
                      </a:lnTo>
                      <a:lnTo>
                        <a:pt x="47" y="215"/>
                      </a:lnTo>
                      <a:lnTo>
                        <a:pt x="43" y="221"/>
                      </a:lnTo>
                      <a:lnTo>
                        <a:pt x="43" y="226"/>
                      </a:lnTo>
                      <a:lnTo>
                        <a:pt x="42" y="231"/>
                      </a:lnTo>
                      <a:lnTo>
                        <a:pt x="41" y="234"/>
                      </a:lnTo>
                      <a:lnTo>
                        <a:pt x="40" y="237"/>
                      </a:lnTo>
                      <a:lnTo>
                        <a:pt x="38" y="240"/>
                      </a:lnTo>
                      <a:lnTo>
                        <a:pt x="37" y="243"/>
                      </a:lnTo>
                      <a:lnTo>
                        <a:pt x="36" y="245"/>
                      </a:lnTo>
                      <a:lnTo>
                        <a:pt x="35" y="247"/>
                      </a:lnTo>
                      <a:lnTo>
                        <a:pt x="35" y="250"/>
                      </a:lnTo>
                      <a:lnTo>
                        <a:pt x="36" y="253"/>
                      </a:lnTo>
                      <a:lnTo>
                        <a:pt x="37" y="256"/>
                      </a:lnTo>
                      <a:lnTo>
                        <a:pt x="39" y="259"/>
                      </a:lnTo>
                      <a:lnTo>
                        <a:pt x="42" y="261"/>
                      </a:lnTo>
                      <a:lnTo>
                        <a:pt x="45" y="263"/>
                      </a:lnTo>
                      <a:lnTo>
                        <a:pt x="48" y="265"/>
                      </a:lnTo>
                      <a:lnTo>
                        <a:pt x="51" y="266"/>
                      </a:lnTo>
                      <a:lnTo>
                        <a:pt x="54" y="268"/>
                      </a:lnTo>
                      <a:lnTo>
                        <a:pt x="57" y="269"/>
                      </a:lnTo>
                      <a:lnTo>
                        <a:pt x="60" y="271"/>
                      </a:lnTo>
                      <a:lnTo>
                        <a:pt x="63" y="272"/>
                      </a:lnTo>
                      <a:lnTo>
                        <a:pt x="68" y="274"/>
                      </a:lnTo>
                      <a:lnTo>
                        <a:pt x="72" y="274"/>
                      </a:lnTo>
                      <a:lnTo>
                        <a:pt x="77" y="274"/>
                      </a:lnTo>
                      <a:lnTo>
                        <a:pt x="81" y="274"/>
                      </a:lnTo>
                      <a:lnTo>
                        <a:pt x="87" y="273"/>
                      </a:lnTo>
                      <a:lnTo>
                        <a:pt x="92" y="272"/>
                      </a:lnTo>
                      <a:lnTo>
                        <a:pt x="98" y="272"/>
                      </a:lnTo>
                      <a:lnTo>
                        <a:pt x="104" y="272"/>
                      </a:lnTo>
                      <a:lnTo>
                        <a:pt x="110" y="274"/>
                      </a:lnTo>
                      <a:lnTo>
                        <a:pt x="118" y="276"/>
                      </a:lnTo>
                      <a:lnTo>
                        <a:pt x="120" y="276"/>
                      </a:lnTo>
                      <a:lnTo>
                        <a:pt x="123" y="277"/>
                      </a:lnTo>
                      <a:lnTo>
                        <a:pt x="125" y="277"/>
                      </a:lnTo>
                      <a:lnTo>
                        <a:pt x="126" y="278"/>
                      </a:lnTo>
                      <a:lnTo>
                        <a:pt x="128" y="278"/>
                      </a:lnTo>
                      <a:lnTo>
                        <a:pt x="129" y="279"/>
                      </a:lnTo>
                      <a:lnTo>
                        <a:pt x="130" y="279"/>
                      </a:lnTo>
                      <a:lnTo>
                        <a:pt x="131" y="280"/>
                      </a:lnTo>
                      <a:lnTo>
                        <a:pt x="132" y="281"/>
                      </a:lnTo>
                    </a:path>
                  </a:pathLst>
                </a:custGeom>
                <a:noFill/>
                <a:ln w="0">
                  <a:solidFill>
                    <a:srgbClr val="B0B0B0"/>
                  </a:solidFill>
                  <a:prstDash val="solid"/>
                  <a:round/>
                  <a:headEnd/>
                  <a:tailEnd/>
                </a:ln>
              </p:spPr>
              <p:txBody>
                <a:bodyPr/>
                <a:lstStyle/>
                <a:p>
                  <a:endParaRPr lang="fr-FR"/>
                </a:p>
              </p:txBody>
            </p:sp>
            <p:sp>
              <p:nvSpPr>
                <p:cNvPr id="5313" name="Freeform 191"/>
                <p:cNvSpPr>
                  <a:spLocks/>
                </p:cNvSpPr>
                <p:nvPr/>
              </p:nvSpPr>
              <p:spPr bwMode="auto">
                <a:xfrm>
                  <a:off x="960" y="2394"/>
                  <a:ext cx="83" cy="41"/>
                </a:xfrm>
                <a:custGeom>
                  <a:avLst/>
                  <a:gdLst>
                    <a:gd name="T0" fmla="*/ 0 w 83"/>
                    <a:gd name="T1" fmla="*/ 41 h 41"/>
                    <a:gd name="T2" fmla="*/ 0 w 83"/>
                    <a:gd name="T3" fmla="*/ 39 h 41"/>
                    <a:gd name="T4" fmla="*/ 2 w 83"/>
                    <a:gd name="T5" fmla="*/ 35 h 41"/>
                    <a:gd name="T6" fmla="*/ 5 w 83"/>
                    <a:gd name="T7" fmla="*/ 32 h 41"/>
                    <a:gd name="T8" fmla="*/ 9 w 83"/>
                    <a:gd name="T9" fmla="*/ 29 h 41"/>
                    <a:gd name="T10" fmla="*/ 13 w 83"/>
                    <a:gd name="T11" fmla="*/ 26 h 41"/>
                    <a:gd name="T12" fmla="*/ 19 w 83"/>
                    <a:gd name="T13" fmla="*/ 23 h 41"/>
                    <a:gd name="T14" fmla="*/ 25 w 83"/>
                    <a:gd name="T15" fmla="*/ 20 h 41"/>
                    <a:gd name="T16" fmla="*/ 32 w 83"/>
                    <a:gd name="T17" fmla="*/ 19 h 41"/>
                    <a:gd name="T18" fmla="*/ 40 w 83"/>
                    <a:gd name="T19" fmla="*/ 19 h 41"/>
                    <a:gd name="T20" fmla="*/ 49 w 83"/>
                    <a:gd name="T21" fmla="*/ 19 h 41"/>
                    <a:gd name="T22" fmla="*/ 51 w 83"/>
                    <a:gd name="T23" fmla="*/ 19 h 41"/>
                    <a:gd name="T24" fmla="*/ 54 w 83"/>
                    <a:gd name="T25" fmla="*/ 19 h 41"/>
                    <a:gd name="T26" fmla="*/ 57 w 83"/>
                    <a:gd name="T27" fmla="*/ 18 h 41"/>
                    <a:gd name="T28" fmla="*/ 61 w 83"/>
                    <a:gd name="T29" fmla="*/ 17 h 41"/>
                    <a:gd name="T30" fmla="*/ 65 w 83"/>
                    <a:gd name="T31" fmla="*/ 15 h 41"/>
                    <a:gd name="T32" fmla="*/ 69 w 83"/>
                    <a:gd name="T33" fmla="*/ 13 h 41"/>
                    <a:gd name="T34" fmla="*/ 73 w 83"/>
                    <a:gd name="T35" fmla="*/ 11 h 41"/>
                    <a:gd name="T36" fmla="*/ 76 w 83"/>
                    <a:gd name="T37" fmla="*/ 8 h 41"/>
                    <a:gd name="T38" fmla="*/ 80 w 83"/>
                    <a:gd name="T39" fmla="*/ 4 h 41"/>
                    <a:gd name="T40" fmla="*/ 83 w 83"/>
                    <a:gd name="T41" fmla="*/ 0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
                    <a:gd name="T64" fmla="*/ 0 h 41"/>
                    <a:gd name="T65" fmla="*/ 83 w 83"/>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 h="41">
                      <a:moveTo>
                        <a:pt x="0" y="41"/>
                      </a:moveTo>
                      <a:lnTo>
                        <a:pt x="0" y="39"/>
                      </a:lnTo>
                      <a:lnTo>
                        <a:pt x="2" y="35"/>
                      </a:lnTo>
                      <a:lnTo>
                        <a:pt x="5" y="32"/>
                      </a:lnTo>
                      <a:lnTo>
                        <a:pt x="9" y="29"/>
                      </a:lnTo>
                      <a:lnTo>
                        <a:pt x="13" y="26"/>
                      </a:lnTo>
                      <a:lnTo>
                        <a:pt x="19" y="23"/>
                      </a:lnTo>
                      <a:lnTo>
                        <a:pt x="25" y="20"/>
                      </a:lnTo>
                      <a:lnTo>
                        <a:pt x="32" y="19"/>
                      </a:lnTo>
                      <a:lnTo>
                        <a:pt x="40" y="19"/>
                      </a:lnTo>
                      <a:lnTo>
                        <a:pt x="49" y="19"/>
                      </a:lnTo>
                      <a:lnTo>
                        <a:pt x="51" y="19"/>
                      </a:lnTo>
                      <a:lnTo>
                        <a:pt x="54" y="19"/>
                      </a:lnTo>
                      <a:lnTo>
                        <a:pt x="57" y="18"/>
                      </a:lnTo>
                      <a:lnTo>
                        <a:pt x="61" y="17"/>
                      </a:lnTo>
                      <a:lnTo>
                        <a:pt x="65" y="15"/>
                      </a:lnTo>
                      <a:lnTo>
                        <a:pt x="69" y="13"/>
                      </a:lnTo>
                      <a:lnTo>
                        <a:pt x="73" y="11"/>
                      </a:lnTo>
                      <a:lnTo>
                        <a:pt x="76" y="8"/>
                      </a:lnTo>
                      <a:lnTo>
                        <a:pt x="80" y="4"/>
                      </a:lnTo>
                      <a:lnTo>
                        <a:pt x="83" y="0"/>
                      </a:lnTo>
                    </a:path>
                  </a:pathLst>
                </a:custGeom>
                <a:noFill/>
                <a:ln w="0">
                  <a:solidFill>
                    <a:srgbClr val="B0B0B0"/>
                  </a:solidFill>
                  <a:prstDash val="solid"/>
                  <a:round/>
                  <a:headEnd/>
                  <a:tailEnd/>
                </a:ln>
              </p:spPr>
              <p:txBody>
                <a:bodyPr/>
                <a:lstStyle/>
                <a:p>
                  <a:endParaRPr lang="fr-FR"/>
                </a:p>
              </p:txBody>
            </p:sp>
            <p:sp>
              <p:nvSpPr>
                <p:cNvPr id="5314" name="Freeform 192"/>
                <p:cNvSpPr>
                  <a:spLocks/>
                </p:cNvSpPr>
                <p:nvPr/>
              </p:nvSpPr>
              <p:spPr bwMode="auto">
                <a:xfrm>
                  <a:off x="971" y="2358"/>
                  <a:ext cx="72" cy="29"/>
                </a:xfrm>
                <a:custGeom>
                  <a:avLst/>
                  <a:gdLst>
                    <a:gd name="T0" fmla="*/ 0 w 72"/>
                    <a:gd name="T1" fmla="*/ 0 h 29"/>
                    <a:gd name="T2" fmla="*/ 2 w 72"/>
                    <a:gd name="T3" fmla="*/ 2 h 29"/>
                    <a:gd name="T4" fmla="*/ 4 w 72"/>
                    <a:gd name="T5" fmla="*/ 5 h 29"/>
                    <a:gd name="T6" fmla="*/ 6 w 72"/>
                    <a:gd name="T7" fmla="*/ 7 h 29"/>
                    <a:gd name="T8" fmla="*/ 8 w 72"/>
                    <a:gd name="T9" fmla="*/ 9 h 29"/>
                    <a:gd name="T10" fmla="*/ 10 w 72"/>
                    <a:gd name="T11" fmla="*/ 11 h 29"/>
                    <a:gd name="T12" fmla="*/ 13 w 72"/>
                    <a:gd name="T13" fmla="*/ 13 h 29"/>
                    <a:gd name="T14" fmla="*/ 16 w 72"/>
                    <a:gd name="T15" fmla="*/ 14 h 29"/>
                    <a:gd name="T16" fmla="*/ 20 w 72"/>
                    <a:gd name="T17" fmla="*/ 16 h 29"/>
                    <a:gd name="T18" fmla="*/ 24 w 72"/>
                    <a:gd name="T19" fmla="*/ 17 h 29"/>
                    <a:gd name="T20" fmla="*/ 30 w 72"/>
                    <a:gd name="T21" fmla="*/ 18 h 29"/>
                    <a:gd name="T22" fmla="*/ 36 w 72"/>
                    <a:gd name="T23" fmla="*/ 18 h 29"/>
                    <a:gd name="T24" fmla="*/ 40 w 72"/>
                    <a:gd name="T25" fmla="*/ 19 h 29"/>
                    <a:gd name="T26" fmla="*/ 45 w 72"/>
                    <a:gd name="T27" fmla="*/ 20 h 29"/>
                    <a:gd name="T28" fmla="*/ 49 w 72"/>
                    <a:gd name="T29" fmla="*/ 21 h 29"/>
                    <a:gd name="T30" fmla="*/ 52 w 72"/>
                    <a:gd name="T31" fmla="*/ 23 h 29"/>
                    <a:gd name="T32" fmla="*/ 56 w 72"/>
                    <a:gd name="T33" fmla="*/ 25 h 29"/>
                    <a:gd name="T34" fmla="*/ 59 w 72"/>
                    <a:gd name="T35" fmla="*/ 26 h 29"/>
                    <a:gd name="T36" fmla="*/ 63 w 72"/>
                    <a:gd name="T37" fmla="*/ 27 h 29"/>
                    <a:gd name="T38" fmla="*/ 67 w 72"/>
                    <a:gd name="T39" fmla="*/ 28 h 29"/>
                    <a:gd name="T40" fmla="*/ 72 w 72"/>
                    <a:gd name="T41" fmla="*/ 29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2"/>
                    <a:gd name="T64" fmla="*/ 0 h 29"/>
                    <a:gd name="T65" fmla="*/ 72 w 72"/>
                    <a:gd name="T66" fmla="*/ 29 h 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2" h="29">
                      <a:moveTo>
                        <a:pt x="0" y="0"/>
                      </a:moveTo>
                      <a:lnTo>
                        <a:pt x="2" y="2"/>
                      </a:lnTo>
                      <a:lnTo>
                        <a:pt x="4" y="5"/>
                      </a:lnTo>
                      <a:lnTo>
                        <a:pt x="6" y="7"/>
                      </a:lnTo>
                      <a:lnTo>
                        <a:pt x="8" y="9"/>
                      </a:lnTo>
                      <a:lnTo>
                        <a:pt x="10" y="11"/>
                      </a:lnTo>
                      <a:lnTo>
                        <a:pt x="13" y="13"/>
                      </a:lnTo>
                      <a:lnTo>
                        <a:pt x="16" y="14"/>
                      </a:lnTo>
                      <a:lnTo>
                        <a:pt x="20" y="16"/>
                      </a:lnTo>
                      <a:lnTo>
                        <a:pt x="24" y="17"/>
                      </a:lnTo>
                      <a:lnTo>
                        <a:pt x="30" y="18"/>
                      </a:lnTo>
                      <a:lnTo>
                        <a:pt x="36" y="18"/>
                      </a:lnTo>
                      <a:lnTo>
                        <a:pt x="40" y="19"/>
                      </a:lnTo>
                      <a:lnTo>
                        <a:pt x="45" y="20"/>
                      </a:lnTo>
                      <a:lnTo>
                        <a:pt x="49" y="21"/>
                      </a:lnTo>
                      <a:lnTo>
                        <a:pt x="52" y="23"/>
                      </a:lnTo>
                      <a:lnTo>
                        <a:pt x="56" y="25"/>
                      </a:lnTo>
                      <a:lnTo>
                        <a:pt x="59" y="26"/>
                      </a:lnTo>
                      <a:lnTo>
                        <a:pt x="63" y="27"/>
                      </a:lnTo>
                      <a:lnTo>
                        <a:pt x="67" y="28"/>
                      </a:lnTo>
                      <a:lnTo>
                        <a:pt x="72" y="29"/>
                      </a:lnTo>
                    </a:path>
                  </a:pathLst>
                </a:custGeom>
                <a:noFill/>
                <a:ln w="0">
                  <a:solidFill>
                    <a:srgbClr val="B0B0B0"/>
                  </a:solidFill>
                  <a:prstDash val="solid"/>
                  <a:round/>
                  <a:headEnd/>
                  <a:tailEnd/>
                </a:ln>
              </p:spPr>
              <p:txBody>
                <a:bodyPr/>
                <a:lstStyle/>
                <a:p>
                  <a:endParaRPr lang="fr-FR"/>
                </a:p>
              </p:txBody>
            </p:sp>
            <p:sp>
              <p:nvSpPr>
                <p:cNvPr id="5315" name="Freeform 193"/>
                <p:cNvSpPr>
                  <a:spLocks/>
                </p:cNvSpPr>
                <p:nvPr/>
              </p:nvSpPr>
              <p:spPr bwMode="auto">
                <a:xfrm>
                  <a:off x="1213" y="2095"/>
                  <a:ext cx="23" cy="6"/>
                </a:xfrm>
                <a:custGeom>
                  <a:avLst/>
                  <a:gdLst>
                    <a:gd name="T0" fmla="*/ 8 w 23"/>
                    <a:gd name="T1" fmla="*/ 1 h 6"/>
                    <a:gd name="T2" fmla="*/ 7 w 23"/>
                    <a:gd name="T3" fmla="*/ 1 h 6"/>
                    <a:gd name="T4" fmla="*/ 6 w 23"/>
                    <a:gd name="T5" fmla="*/ 1 h 6"/>
                    <a:gd name="T6" fmla="*/ 5 w 23"/>
                    <a:gd name="T7" fmla="*/ 1 h 6"/>
                    <a:gd name="T8" fmla="*/ 4 w 23"/>
                    <a:gd name="T9" fmla="*/ 1 h 6"/>
                    <a:gd name="T10" fmla="*/ 3 w 23"/>
                    <a:gd name="T11" fmla="*/ 1 h 6"/>
                    <a:gd name="T12" fmla="*/ 2 w 23"/>
                    <a:gd name="T13" fmla="*/ 1 h 6"/>
                    <a:gd name="T14" fmla="*/ 2 w 23"/>
                    <a:gd name="T15" fmla="*/ 1 h 6"/>
                    <a:gd name="T16" fmla="*/ 1 w 23"/>
                    <a:gd name="T17" fmla="*/ 2 h 6"/>
                    <a:gd name="T18" fmla="*/ 0 w 23"/>
                    <a:gd name="T19" fmla="*/ 2 h 6"/>
                    <a:gd name="T20" fmla="*/ 0 w 23"/>
                    <a:gd name="T21" fmla="*/ 3 h 6"/>
                    <a:gd name="T22" fmla="*/ 0 w 23"/>
                    <a:gd name="T23" fmla="*/ 5 h 6"/>
                    <a:gd name="T24" fmla="*/ 0 w 23"/>
                    <a:gd name="T25" fmla="*/ 6 h 6"/>
                    <a:gd name="T26" fmla="*/ 2 w 23"/>
                    <a:gd name="T27" fmla="*/ 6 h 6"/>
                    <a:gd name="T28" fmla="*/ 4 w 23"/>
                    <a:gd name="T29" fmla="*/ 6 h 6"/>
                    <a:gd name="T30" fmla="*/ 6 w 23"/>
                    <a:gd name="T31" fmla="*/ 6 h 6"/>
                    <a:gd name="T32" fmla="*/ 9 w 23"/>
                    <a:gd name="T33" fmla="*/ 6 h 6"/>
                    <a:gd name="T34" fmla="*/ 11 w 23"/>
                    <a:gd name="T35" fmla="*/ 5 h 6"/>
                    <a:gd name="T36" fmla="*/ 13 w 23"/>
                    <a:gd name="T37" fmla="*/ 4 h 6"/>
                    <a:gd name="T38" fmla="*/ 15 w 23"/>
                    <a:gd name="T39" fmla="*/ 4 h 6"/>
                    <a:gd name="T40" fmla="*/ 17 w 23"/>
                    <a:gd name="T41" fmla="*/ 4 h 6"/>
                    <a:gd name="T42" fmla="*/ 18 w 23"/>
                    <a:gd name="T43" fmla="*/ 4 h 6"/>
                    <a:gd name="T44" fmla="*/ 18 w 23"/>
                    <a:gd name="T45" fmla="*/ 4 h 6"/>
                    <a:gd name="T46" fmla="*/ 19 w 23"/>
                    <a:gd name="T47" fmla="*/ 4 h 6"/>
                    <a:gd name="T48" fmla="*/ 20 w 23"/>
                    <a:gd name="T49" fmla="*/ 4 h 6"/>
                    <a:gd name="T50" fmla="*/ 21 w 23"/>
                    <a:gd name="T51" fmla="*/ 4 h 6"/>
                    <a:gd name="T52" fmla="*/ 22 w 23"/>
                    <a:gd name="T53" fmla="*/ 4 h 6"/>
                    <a:gd name="T54" fmla="*/ 23 w 23"/>
                    <a:gd name="T55" fmla="*/ 4 h 6"/>
                    <a:gd name="T56" fmla="*/ 23 w 23"/>
                    <a:gd name="T57" fmla="*/ 4 h 6"/>
                    <a:gd name="T58" fmla="*/ 23 w 23"/>
                    <a:gd name="T59" fmla="*/ 3 h 6"/>
                    <a:gd name="T60" fmla="*/ 23 w 23"/>
                    <a:gd name="T61" fmla="*/ 2 h 6"/>
                    <a:gd name="T62" fmla="*/ 22 w 23"/>
                    <a:gd name="T63" fmla="*/ 1 h 6"/>
                    <a:gd name="T64" fmla="*/ 21 w 23"/>
                    <a:gd name="T65" fmla="*/ 0 h 6"/>
                    <a:gd name="T66" fmla="*/ 20 w 23"/>
                    <a:gd name="T67" fmla="*/ 0 h 6"/>
                    <a:gd name="T68" fmla="*/ 18 w 23"/>
                    <a:gd name="T69" fmla="*/ 0 h 6"/>
                    <a:gd name="T70" fmla="*/ 16 w 23"/>
                    <a:gd name="T71" fmla="*/ 0 h 6"/>
                    <a:gd name="T72" fmla="*/ 14 w 23"/>
                    <a:gd name="T73" fmla="*/ 0 h 6"/>
                    <a:gd name="T74" fmla="*/ 12 w 23"/>
                    <a:gd name="T75" fmla="*/ 0 h 6"/>
                    <a:gd name="T76" fmla="*/ 11 w 23"/>
                    <a:gd name="T77" fmla="*/ 1 h 6"/>
                    <a:gd name="T78" fmla="*/ 9 w 23"/>
                    <a:gd name="T79" fmla="*/ 1 h 6"/>
                    <a:gd name="T80" fmla="*/ 8 w 23"/>
                    <a:gd name="T81" fmla="*/ 1 h 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3"/>
                    <a:gd name="T124" fmla="*/ 0 h 6"/>
                    <a:gd name="T125" fmla="*/ 23 w 23"/>
                    <a:gd name="T126" fmla="*/ 6 h 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3" h="6">
                      <a:moveTo>
                        <a:pt x="8" y="1"/>
                      </a:moveTo>
                      <a:lnTo>
                        <a:pt x="7" y="1"/>
                      </a:lnTo>
                      <a:lnTo>
                        <a:pt x="6" y="1"/>
                      </a:lnTo>
                      <a:lnTo>
                        <a:pt x="5" y="1"/>
                      </a:lnTo>
                      <a:lnTo>
                        <a:pt x="4" y="1"/>
                      </a:lnTo>
                      <a:lnTo>
                        <a:pt x="3" y="1"/>
                      </a:lnTo>
                      <a:lnTo>
                        <a:pt x="2" y="1"/>
                      </a:lnTo>
                      <a:lnTo>
                        <a:pt x="1" y="2"/>
                      </a:lnTo>
                      <a:lnTo>
                        <a:pt x="0" y="2"/>
                      </a:lnTo>
                      <a:lnTo>
                        <a:pt x="0" y="3"/>
                      </a:lnTo>
                      <a:lnTo>
                        <a:pt x="0" y="5"/>
                      </a:lnTo>
                      <a:lnTo>
                        <a:pt x="0" y="6"/>
                      </a:lnTo>
                      <a:lnTo>
                        <a:pt x="2" y="6"/>
                      </a:lnTo>
                      <a:lnTo>
                        <a:pt x="4" y="6"/>
                      </a:lnTo>
                      <a:lnTo>
                        <a:pt x="6" y="6"/>
                      </a:lnTo>
                      <a:lnTo>
                        <a:pt x="9" y="6"/>
                      </a:lnTo>
                      <a:lnTo>
                        <a:pt x="11" y="5"/>
                      </a:lnTo>
                      <a:lnTo>
                        <a:pt x="13" y="4"/>
                      </a:lnTo>
                      <a:lnTo>
                        <a:pt x="15" y="4"/>
                      </a:lnTo>
                      <a:lnTo>
                        <a:pt x="17" y="4"/>
                      </a:lnTo>
                      <a:lnTo>
                        <a:pt x="18" y="4"/>
                      </a:lnTo>
                      <a:lnTo>
                        <a:pt x="19" y="4"/>
                      </a:lnTo>
                      <a:lnTo>
                        <a:pt x="20" y="4"/>
                      </a:lnTo>
                      <a:lnTo>
                        <a:pt x="21" y="4"/>
                      </a:lnTo>
                      <a:lnTo>
                        <a:pt x="22" y="4"/>
                      </a:lnTo>
                      <a:lnTo>
                        <a:pt x="23" y="4"/>
                      </a:lnTo>
                      <a:lnTo>
                        <a:pt x="23" y="3"/>
                      </a:lnTo>
                      <a:lnTo>
                        <a:pt x="23" y="2"/>
                      </a:lnTo>
                      <a:lnTo>
                        <a:pt x="22" y="1"/>
                      </a:lnTo>
                      <a:lnTo>
                        <a:pt x="21" y="0"/>
                      </a:lnTo>
                      <a:lnTo>
                        <a:pt x="20" y="0"/>
                      </a:lnTo>
                      <a:lnTo>
                        <a:pt x="18" y="0"/>
                      </a:lnTo>
                      <a:lnTo>
                        <a:pt x="16" y="0"/>
                      </a:lnTo>
                      <a:lnTo>
                        <a:pt x="14" y="0"/>
                      </a:lnTo>
                      <a:lnTo>
                        <a:pt x="12" y="0"/>
                      </a:lnTo>
                      <a:lnTo>
                        <a:pt x="11" y="1"/>
                      </a:lnTo>
                      <a:lnTo>
                        <a:pt x="9" y="1"/>
                      </a:lnTo>
                      <a:lnTo>
                        <a:pt x="8" y="1"/>
                      </a:lnTo>
                      <a:close/>
                    </a:path>
                  </a:pathLst>
                </a:custGeom>
                <a:solidFill>
                  <a:srgbClr val="FFC7BF"/>
                </a:solidFill>
                <a:ln w="0">
                  <a:solidFill>
                    <a:srgbClr val="FFC7BF"/>
                  </a:solidFill>
                  <a:prstDash val="solid"/>
                  <a:round/>
                  <a:headEnd/>
                  <a:tailEnd/>
                </a:ln>
              </p:spPr>
              <p:txBody>
                <a:bodyPr/>
                <a:lstStyle/>
                <a:p>
                  <a:endParaRPr lang="fr-FR"/>
                </a:p>
              </p:txBody>
            </p:sp>
            <p:sp>
              <p:nvSpPr>
                <p:cNvPr id="5316" name="Freeform 194"/>
                <p:cNvSpPr>
                  <a:spLocks/>
                </p:cNvSpPr>
                <p:nvPr/>
              </p:nvSpPr>
              <p:spPr bwMode="auto">
                <a:xfrm>
                  <a:off x="1213" y="2095"/>
                  <a:ext cx="22" cy="6"/>
                </a:xfrm>
                <a:custGeom>
                  <a:avLst/>
                  <a:gdLst>
                    <a:gd name="T0" fmla="*/ 8 w 22"/>
                    <a:gd name="T1" fmla="*/ 1 h 6"/>
                    <a:gd name="T2" fmla="*/ 7 w 22"/>
                    <a:gd name="T3" fmla="*/ 1 h 6"/>
                    <a:gd name="T4" fmla="*/ 6 w 22"/>
                    <a:gd name="T5" fmla="*/ 1 h 6"/>
                    <a:gd name="T6" fmla="*/ 6 w 22"/>
                    <a:gd name="T7" fmla="*/ 1 h 6"/>
                    <a:gd name="T8" fmla="*/ 5 w 22"/>
                    <a:gd name="T9" fmla="*/ 1 h 6"/>
                    <a:gd name="T10" fmla="*/ 4 w 22"/>
                    <a:gd name="T11" fmla="*/ 1 h 6"/>
                    <a:gd name="T12" fmla="*/ 3 w 22"/>
                    <a:gd name="T13" fmla="*/ 1 h 6"/>
                    <a:gd name="T14" fmla="*/ 2 w 22"/>
                    <a:gd name="T15" fmla="*/ 1 h 6"/>
                    <a:gd name="T16" fmla="*/ 2 w 22"/>
                    <a:gd name="T17" fmla="*/ 2 h 6"/>
                    <a:gd name="T18" fmla="*/ 1 w 22"/>
                    <a:gd name="T19" fmla="*/ 2 h 6"/>
                    <a:gd name="T20" fmla="*/ 1 w 22"/>
                    <a:gd name="T21" fmla="*/ 3 h 6"/>
                    <a:gd name="T22" fmla="*/ 0 w 22"/>
                    <a:gd name="T23" fmla="*/ 4 h 6"/>
                    <a:gd name="T24" fmla="*/ 1 w 22"/>
                    <a:gd name="T25" fmla="*/ 5 h 6"/>
                    <a:gd name="T26" fmla="*/ 2 w 22"/>
                    <a:gd name="T27" fmla="*/ 6 h 6"/>
                    <a:gd name="T28" fmla="*/ 4 w 22"/>
                    <a:gd name="T29" fmla="*/ 6 h 6"/>
                    <a:gd name="T30" fmla="*/ 6 w 22"/>
                    <a:gd name="T31" fmla="*/ 6 h 6"/>
                    <a:gd name="T32" fmla="*/ 9 w 22"/>
                    <a:gd name="T33" fmla="*/ 5 h 6"/>
                    <a:gd name="T34" fmla="*/ 11 w 22"/>
                    <a:gd name="T35" fmla="*/ 5 h 6"/>
                    <a:gd name="T36" fmla="*/ 13 w 22"/>
                    <a:gd name="T37" fmla="*/ 4 h 6"/>
                    <a:gd name="T38" fmla="*/ 15 w 22"/>
                    <a:gd name="T39" fmla="*/ 4 h 6"/>
                    <a:gd name="T40" fmla="*/ 17 w 22"/>
                    <a:gd name="T41" fmla="*/ 4 h 6"/>
                    <a:gd name="T42" fmla="*/ 17 w 22"/>
                    <a:gd name="T43" fmla="*/ 4 h 6"/>
                    <a:gd name="T44" fmla="*/ 18 w 22"/>
                    <a:gd name="T45" fmla="*/ 4 h 6"/>
                    <a:gd name="T46" fmla="*/ 19 w 22"/>
                    <a:gd name="T47" fmla="*/ 4 h 6"/>
                    <a:gd name="T48" fmla="*/ 20 w 22"/>
                    <a:gd name="T49" fmla="*/ 4 h 6"/>
                    <a:gd name="T50" fmla="*/ 21 w 22"/>
                    <a:gd name="T51" fmla="*/ 4 h 6"/>
                    <a:gd name="T52" fmla="*/ 21 w 22"/>
                    <a:gd name="T53" fmla="*/ 4 h 6"/>
                    <a:gd name="T54" fmla="*/ 22 w 22"/>
                    <a:gd name="T55" fmla="*/ 4 h 6"/>
                    <a:gd name="T56" fmla="*/ 22 w 22"/>
                    <a:gd name="T57" fmla="*/ 3 h 6"/>
                    <a:gd name="T58" fmla="*/ 22 w 22"/>
                    <a:gd name="T59" fmla="*/ 3 h 6"/>
                    <a:gd name="T60" fmla="*/ 22 w 22"/>
                    <a:gd name="T61" fmla="*/ 2 h 6"/>
                    <a:gd name="T62" fmla="*/ 21 w 22"/>
                    <a:gd name="T63" fmla="*/ 1 h 6"/>
                    <a:gd name="T64" fmla="*/ 20 w 22"/>
                    <a:gd name="T65" fmla="*/ 0 h 6"/>
                    <a:gd name="T66" fmla="*/ 19 w 22"/>
                    <a:gd name="T67" fmla="*/ 0 h 6"/>
                    <a:gd name="T68" fmla="*/ 17 w 22"/>
                    <a:gd name="T69" fmla="*/ 0 h 6"/>
                    <a:gd name="T70" fmla="*/ 16 w 22"/>
                    <a:gd name="T71" fmla="*/ 0 h 6"/>
                    <a:gd name="T72" fmla="*/ 14 w 22"/>
                    <a:gd name="T73" fmla="*/ 0 h 6"/>
                    <a:gd name="T74" fmla="*/ 12 w 22"/>
                    <a:gd name="T75" fmla="*/ 1 h 6"/>
                    <a:gd name="T76" fmla="*/ 11 w 22"/>
                    <a:gd name="T77" fmla="*/ 1 h 6"/>
                    <a:gd name="T78" fmla="*/ 9 w 22"/>
                    <a:gd name="T79" fmla="*/ 1 h 6"/>
                    <a:gd name="T80" fmla="*/ 8 w 22"/>
                    <a:gd name="T81" fmla="*/ 1 h 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
                    <a:gd name="T124" fmla="*/ 0 h 6"/>
                    <a:gd name="T125" fmla="*/ 22 w 22"/>
                    <a:gd name="T126" fmla="*/ 6 h 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 h="6">
                      <a:moveTo>
                        <a:pt x="8" y="1"/>
                      </a:moveTo>
                      <a:lnTo>
                        <a:pt x="7" y="1"/>
                      </a:lnTo>
                      <a:lnTo>
                        <a:pt x="6" y="1"/>
                      </a:lnTo>
                      <a:lnTo>
                        <a:pt x="5" y="1"/>
                      </a:lnTo>
                      <a:lnTo>
                        <a:pt x="4" y="1"/>
                      </a:lnTo>
                      <a:lnTo>
                        <a:pt x="3" y="1"/>
                      </a:lnTo>
                      <a:lnTo>
                        <a:pt x="2" y="1"/>
                      </a:lnTo>
                      <a:lnTo>
                        <a:pt x="2" y="2"/>
                      </a:lnTo>
                      <a:lnTo>
                        <a:pt x="1" y="2"/>
                      </a:lnTo>
                      <a:lnTo>
                        <a:pt x="1" y="3"/>
                      </a:lnTo>
                      <a:lnTo>
                        <a:pt x="0" y="4"/>
                      </a:lnTo>
                      <a:lnTo>
                        <a:pt x="1" y="5"/>
                      </a:lnTo>
                      <a:lnTo>
                        <a:pt x="2" y="6"/>
                      </a:lnTo>
                      <a:lnTo>
                        <a:pt x="4" y="6"/>
                      </a:lnTo>
                      <a:lnTo>
                        <a:pt x="6" y="6"/>
                      </a:lnTo>
                      <a:lnTo>
                        <a:pt x="9" y="5"/>
                      </a:lnTo>
                      <a:lnTo>
                        <a:pt x="11" y="5"/>
                      </a:lnTo>
                      <a:lnTo>
                        <a:pt x="13" y="4"/>
                      </a:lnTo>
                      <a:lnTo>
                        <a:pt x="15" y="4"/>
                      </a:lnTo>
                      <a:lnTo>
                        <a:pt x="17" y="4"/>
                      </a:lnTo>
                      <a:lnTo>
                        <a:pt x="18" y="4"/>
                      </a:lnTo>
                      <a:lnTo>
                        <a:pt x="19" y="4"/>
                      </a:lnTo>
                      <a:lnTo>
                        <a:pt x="20" y="4"/>
                      </a:lnTo>
                      <a:lnTo>
                        <a:pt x="21" y="4"/>
                      </a:lnTo>
                      <a:lnTo>
                        <a:pt x="22" y="4"/>
                      </a:lnTo>
                      <a:lnTo>
                        <a:pt x="22" y="3"/>
                      </a:lnTo>
                      <a:lnTo>
                        <a:pt x="22" y="2"/>
                      </a:lnTo>
                      <a:lnTo>
                        <a:pt x="21" y="1"/>
                      </a:lnTo>
                      <a:lnTo>
                        <a:pt x="20" y="0"/>
                      </a:lnTo>
                      <a:lnTo>
                        <a:pt x="19" y="0"/>
                      </a:lnTo>
                      <a:lnTo>
                        <a:pt x="17" y="0"/>
                      </a:lnTo>
                      <a:lnTo>
                        <a:pt x="16" y="0"/>
                      </a:lnTo>
                      <a:lnTo>
                        <a:pt x="14" y="0"/>
                      </a:lnTo>
                      <a:lnTo>
                        <a:pt x="12" y="1"/>
                      </a:lnTo>
                      <a:lnTo>
                        <a:pt x="11" y="1"/>
                      </a:lnTo>
                      <a:lnTo>
                        <a:pt x="9" y="1"/>
                      </a:lnTo>
                      <a:lnTo>
                        <a:pt x="8" y="1"/>
                      </a:lnTo>
                      <a:close/>
                    </a:path>
                  </a:pathLst>
                </a:custGeom>
                <a:solidFill>
                  <a:srgbClr val="FFC7BF"/>
                </a:solidFill>
                <a:ln w="0">
                  <a:solidFill>
                    <a:srgbClr val="FFC7BF"/>
                  </a:solidFill>
                  <a:prstDash val="solid"/>
                  <a:round/>
                  <a:headEnd/>
                  <a:tailEnd/>
                </a:ln>
              </p:spPr>
              <p:txBody>
                <a:bodyPr/>
                <a:lstStyle/>
                <a:p>
                  <a:endParaRPr lang="fr-FR"/>
                </a:p>
              </p:txBody>
            </p:sp>
            <p:sp>
              <p:nvSpPr>
                <p:cNvPr id="5317" name="Freeform 195"/>
                <p:cNvSpPr>
                  <a:spLocks/>
                </p:cNvSpPr>
                <p:nvPr/>
              </p:nvSpPr>
              <p:spPr bwMode="auto">
                <a:xfrm>
                  <a:off x="1214" y="2095"/>
                  <a:ext cx="21" cy="5"/>
                </a:xfrm>
                <a:custGeom>
                  <a:avLst/>
                  <a:gdLst>
                    <a:gd name="T0" fmla="*/ 7 w 21"/>
                    <a:gd name="T1" fmla="*/ 1 h 5"/>
                    <a:gd name="T2" fmla="*/ 7 w 21"/>
                    <a:gd name="T3" fmla="*/ 1 h 5"/>
                    <a:gd name="T4" fmla="*/ 6 w 21"/>
                    <a:gd name="T5" fmla="*/ 1 h 5"/>
                    <a:gd name="T6" fmla="*/ 5 w 21"/>
                    <a:gd name="T7" fmla="*/ 1 h 5"/>
                    <a:gd name="T8" fmla="*/ 4 w 21"/>
                    <a:gd name="T9" fmla="*/ 1 h 5"/>
                    <a:gd name="T10" fmla="*/ 4 w 21"/>
                    <a:gd name="T11" fmla="*/ 1 h 5"/>
                    <a:gd name="T12" fmla="*/ 3 w 21"/>
                    <a:gd name="T13" fmla="*/ 1 h 5"/>
                    <a:gd name="T14" fmla="*/ 2 w 21"/>
                    <a:gd name="T15" fmla="*/ 1 h 5"/>
                    <a:gd name="T16" fmla="*/ 1 w 21"/>
                    <a:gd name="T17" fmla="*/ 2 h 5"/>
                    <a:gd name="T18" fmla="*/ 1 w 21"/>
                    <a:gd name="T19" fmla="*/ 2 h 5"/>
                    <a:gd name="T20" fmla="*/ 1 w 21"/>
                    <a:gd name="T21" fmla="*/ 3 h 5"/>
                    <a:gd name="T22" fmla="*/ 0 w 21"/>
                    <a:gd name="T23" fmla="*/ 4 h 5"/>
                    <a:gd name="T24" fmla="*/ 1 w 21"/>
                    <a:gd name="T25" fmla="*/ 5 h 5"/>
                    <a:gd name="T26" fmla="*/ 2 w 21"/>
                    <a:gd name="T27" fmla="*/ 5 h 5"/>
                    <a:gd name="T28" fmla="*/ 4 w 21"/>
                    <a:gd name="T29" fmla="*/ 5 h 5"/>
                    <a:gd name="T30" fmla="*/ 6 w 21"/>
                    <a:gd name="T31" fmla="*/ 5 h 5"/>
                    <a:gd name="T32" fmla="*/ 8 w 21"/>
                    <a:gd name="T33" fmla="*/ 5 h 5"/>
                    <a:gd name="T34" fmla="*/ 10 w 21"/>
                    <a:gd name="T35" fmla="*/ 4 h 5"/>
                    <a:gd name="T36" fmla="*/ 12 w 21"/>
                    <a:gd name="T37" fmla="*/ 4 h 5"/>
                    <a:gd name="T38" fmla="*/ 14 w 21"/>
                    <a:gd name="T39" fmla="*/ 3 h 5"/>
                    <a:gd name="T40" fmla="*/ 15 w 21"/>
                    <a:gd name="T41" fmla="*/ 3 h 5"/>
                    <a:gd name="T42" fmla="*/ 16 w 21"/>
                    <a:gd name="T43" fmla="*/ 3 h 5"/>
                    <a:gd name="T44" fmla="*/ 16 w 21"/>
                    <a:gd name="T45" fmla="*/ 3 h 5"/>
                    <a:gd name="T46" fmla="*/ 17 w 21"/>
                    <a:gd name="T47" fmla="*/ 3 h 5"/>
                    <a:gd name="T48" fmla="*/ 18 w 21"/>
                    <a:gd name="T49" fmla="*/ 4 h 5"/>
                    <a:gd name="T50" fmla="*/ 19 w 21"/>
                    <a:gd name="T51" fmla="*/ 4 h 5"/>
                    <a:gd name="T52" fmla="*/ 20 w 21"/>
                    <a:gd name="T53" fmla="*/ 4 h 5"/>
                    <a:gd name="T54" fmla="*/ 20 w 21"/>
                    <a:gd name="T55" fmla="*/ 3 h 5"/>
                    <a:gd name="T56" fmla="*/ 20 w 21"/>
                    <a:gd name="T57" fmla="*/ 3 h 5"/>
                    <a:gd name="T58" fmla="*/ 21 w 21"/>
                    <a:gd name="T59" fmla="*/ 2 h 5"/>
                    <a:gd name="T60" fmla="*/ 20 w 21"/>
                    <a:gd name="T61" fmla="*/ 2 h 5"/>
                    <a:gd name="T62" fmla="*/ 20 w 21"/>
                    <a:gd name="T63" fmla="*/ 1 h 5"/>
                    <a:gd name="T64" fmla="*/ 19 w 21"/>
                    <a:gd name="T65" fmla="*/ 0 h 5"/>
                    <a:gd name="T66" fmla="*/ 17 w 21"/>
                    <a:gd name="T67" fmla="*/ 0 h 5"/>
                    <a:gd name="T68" fmla="*/ 16 w 21"/>
                    <a:gd name="T69" fmla="*/ 0 h 5"/>
                    <a:gd name="T70" fmla="*/ 14 w 21"/>
                    <a:gd name="T71" fmla="*/ 0 h 5"/>
                    <a:gd name="T72" fmla="*/ 13 w 21"/>
                    <a:gd name="T73" fmla="*/ 0 h 5"/>
                    <a:gd name="T74" fmla="*/ 11 w 21"/>
                    <a:gd name="T75" fmla="*/ 1 h 5"/>
                    <a:gd name="T76" fmla="*/ 10 w 21"/>
                    <a:gd name="T77" fmla="*/ 1 h 5"/>
                    <a:gd name="T78" fmla="*/ 8 w 21"/>
                    <a:gd name="T79" fmla="*/ 1 h 5"/>
                    <a:gd name="T80" fmla="*/ 7 w 21"/>
                    <a:gd name="T81" fmla="*/ 1 h 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
                    <a:gd name="T124" fmla="*/ 0 h 5"/>
                    <a:gd name="T125" fmla="*/ 21 w 21"/>
                    <a:gd name="T126" fmla="*/ 5 h 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 h="5">
                      <a:moveTo>
                        <a:pt x="7" y="1"/>
                      </a:moveTo>
                      <a:lnTo>
                        <a:pt x="7" y="1"/>
                      </a:lnTo>
                      <a:lnTo>
                        <a:pt x="6" y="1"/>
                      </a:lnTo>
                      <a:lnTo>
                        <a:pt x="5" y="1"/>
                      </a:lnTo>
                      <a:lnTo>
                        <a:pt x="4" y="1"/>
                      </a:lnTo>
                      <a:lnTo>
                        <a:pt x="3" y="1"/>
                      </a:lnTo>
                      <a:lnTo>
                        <a:pt x="2" y="1"/>
                      </a:lnTo>
                      <a:lnTo>
                        <a:pt x="1" y="2"/>
                      </a:lnTo>
                      <a:lnTo>
                        <a:pt x="1" y="3"/>
                      </a:lnTo>
                      <a:lnTo>
                        <a:pt x="0" y="4"/>
                      </a:lnTo>
                      <a:lnTo>
                        <a:pt x="1" y="5"/>
                      </a:lnTo>
                      <a:lnTo>
                        <a:pt x="2" y="5"/>
                      </a:lnTo>
                      <a:lnTo>
                        <a:pt x="4" y="5"/>
                      </a:lnTo>
                      <a:lnTo>
                        <a:pt x="6" y="5"/>
                      </a:lnTo>
                      <a:lnTo>
                        <a:pt x="8" y="5"/>
                      </a:lnTo>
                      <a:lnTo>
                        <a:pt x="10" y="4"/>
                      </a:lnTo>
                      <a:lnTo>
                        <a:pt x="12" y="4"/>
                      </a:lnTo>
                      <a:lnTo>
                        <a:pt x="14" y="3"/>
                      </a:lnTo>
                      <a:lnTo>
                        <a:pt x="15" y="3"/>
                      </a:lnTo>
                      <a:lnTo>
                        <a:pt x="16" y="3"/>
                      </a:lnTo>
                      <a:lnTo>
                        <a:pt x="17" y="3"/>
                      </a:lnTo>
                      <a:lnTo>
                        <a:pt x="18" y="4"/>
                      </a:lnTo>
                      <a:lnTo>
                        <a:pt x="19" y="4"/>
                      </a:lnTo>
                      <a:lnTo>
                        <a:pt x="20" y="4"/>
                      </a:lnTo>
                      <a:lnTo>
                        <a:pt x="20" y="3"/>
                      </a:lnTo>
                      <a:lnTo>
                        <a:pt x="21" y="2"/>
                      </a:lnTo>
                      <a:lnTo>
                        <a:pt x="20" y="2"/>
                      </a:lnTo>
                      <a:lnTo>
                        <a:pt x="20" y="1"/>
                      </a:lnTo>
                      <a:lnTo>
                        <a:pt x="19" y="0"/>
                      </a:lnTo>
                      <a:lnTo>
                        <a:pt x="17" y="0"/>
                      </a:lnTo>
                      <a:lnTo>
                        <a:pt x="16" y="0"/>
                      </a:lnTo>
                      <a:lnTo>
                        <a:pt x="14" y="0"/>
                      </a:lnTo>
                      <a:lnTo>
                        <a:pt x="13" y="0"/>
                      </a:lnTo>
                      <a:lnTo>
                        <a:pt x="11" y="1"/>
                      </a:lnTo>
                      <a:lnTo>
                        <a:pt x="10" y="1"/>
                      </a:lnTo>
                      <a:lnTo>
                        <a:pt x="8" y="1"/>
                      </a:lnTo>
                      <a:lnTo>
                        <a:pt x="7" y="1"/>
                      </a:lnTo>
                      <a:close/>
                    </a:path>
                  </a:pathLst>
                </a:custGeom>
                <a:solidFill>
                  <a:srgbClr val="FFC7BF"/>
                </a:solidFill>
                <a:ln w="0">
                  <a:solidFill>
                    <a:srgbClr val="FFC7BF"/>
                  </a:solidFill>
                  <a:prstDash val="solid"/>
                  <a:round/>
                  <a:headEnd/>
                  <a:tailEnd/>
                </a:ln>
              </p:spPr>
              <p:txBody>
                <a:bodyPr/>
                <a:lstStyle/>
                <a:p>
                  <a:endParaRPr lang="fr-FR"/>
                </a:p>
              </p:txBody>
            </p:sp>
            <p:sp>
              <p:nvSpPr>
                <p:cNvPr id="5318" name="Freeform 196"/>
                <p:cNvSpPr>
                  <a:spLocks/>
                </p:cNvSpPr>
                <p:nvPr/>
              </p:nvSpPr>
              <p:spPr bwMode="auto">
                <a:xfrm>
                  <a:off x="1215" y="2095"/>
                  <a:ext cx="18" cy="5"/>
                </a:xfrm>
                <a:custGeom>
                  <a:avLst/>
                  <a:gdLst>
                    <a:gd name="T0" fmla="*/ 7 w 18"/>
                    <a:gd name="T1" fmla="*/ 1 h 5"/>
                    <a:gd name="T2" fmla="*/ 6 w 18"/>
                    <a:gd name="T3" fmla="*/ 1 h 5"/>
                    <a:gd name="T4" fmla="*/ 5 w 18"/>
                    <a:gd name="T5" fmla="*/ 1 h 5"/>
                    <a:gd name="T6" fmla="*/ 5 w 18"/>
                    <a:gd name="T7" fmla="*/ 1 h 5"/>
                    <a:gd name="T8" fmla="*/ 4 w 18"/>
                    <a:gd name="T9" fmla="*/ 1 h 5"/>
                    <a:gd name="T10" fmla="*/ 3 w 18"/>
                    <a:gd name="T11" fmla="*/ 1 h 5"/>
                    <a:gd name="T12" fmla="*/ 2 w 18"/>
                    <a:gd name="T13" fmla="*/ 1 h 5"/>
                    <a:gd name="T14" fmla="*/ 2 w 18"/>
                    <a:gd name="T15" fmla="*/ 1 h 5"/>
                    <a:gd name="T16" fmla="*/ 1 w 18"/>
                    <a:gd name="T17" fmla="*/ 1 h 5"/>
                    <a:gd name="T18" fmla="*/ 1 w 18"/>
                    <a:gd name="T19" fmla="*/ 2 h 5"/>
                    <a:gd name="T20" fmla="*/ 1 w 18"/>
                    <a:gd name="T21" fmla="*/ 2 h 5"/>
                    <a:gd name="T22" fmla="*/ 0 w 18"/>
                    <a:gd name="T23" fmla="*/ 3 h 5"/>
                    <a:gd name="T24" fmla="*/ 1 w 18"/>
                    <a:gd name="T25" fmla="*/ 4 h 5"/>
                    <a:gd name="T26" fmla="*/ 2 w 18"/>
                    <a:gd name="T27" fmla="*/ 5 h 5"/>
                    <a:gd name="T28" fmla="*/ 3 w 18"/>
                    <a:gd name="T29" fmla="*/ 5 h 5"/>
                    <a:gd name="T30" fmla="*/ 5 w 18"/>
                    <a:gd name="T31" fmla="*/ 5 h 5"/>
                    <a:gd name="T32" fmla="*/ 7 w 18"/>
                    <a:gd name="T33" fmla="*/ 4 h 5"/>
                    <a:gd name="T34" fmla="*/ 9 w 18"/>
                    <a:gd name="T35" fmla="*/ 4 h 5"/>
                    <a:gd name="T36" fmla="*/ 11 w 18"/>
                    <a:gd name="T37" fmla="*/ 3 h 5"/>
                    <a:gd name="T38" fmla="*/ 13 w 18"/>
                    <a:gd name="T39" fmla="*/ 3 h 5"/>
                    <a:gd name="T40" fmla="*/ 14 w 18"/>
                    <a:gd name="T41" fmla="*/ 3 h 5"/>
                    <a:gd name="T42" fmla="*/ 14 w 18"/>
                    <a:gd name="T43" fmla="*/ 3 h 5"/>
                    <a:gd name="T44" fmla="*/ 15 w 18"/>
                    <a:gd name="T45" fmla="*/ 3 h 5"/>
                    <a:gd name="T46" fmla="*/ 15 w 18"/>
                    <a:gd name="T47" fmla="*/ 3 h 5"/>
                    <a:gd name="T48" fmla="*/ 16 w 18"/>
                    <a:gd name="T49" fmla="*/ 3 h 5"/>
                    <a:gd name="T50" fmla="*/ 17 w 18"/>
                    <a:gd name="T51" fmla="*/ 3 h 5"/>
                    <a:gd name="T52" fmla="*/ 18 w 18"/>
                    <a:gd name="T53" fmla="*/ 3 h 5"/>
                    <a:gd name="T54" fmla="*/ 18 w 18"/>
                    <a:gd name="T55" fmla="*/ 3 h 5"/>
                    <a:gd name="T56" fmla="*/ 18 w 18"/>
                    <a:gd name="T57" fmla="*/ 3 h 5"/>
                    <a:gd name="T58" fmla="*/ 18 w 18"/>
                    <a:gd name="T59" fmla="*/ 2 h 5"/>
                    <a:gd name="T60" fmla="*/ 18 w 18"/>
                    <a:gd name="T61" fmla="*/ 2 h 5"/>
                    <a:gd name="T62" fmla="*/ 18 w 18"/>
                    <a:gd name="T63" fmla="*/ 1 h 5"/>
                    <a:gd name="T64" fmla="*/ 17 w 18"/>
                    <a:gd name="T65" fmla="*/ 0 h 5"/>
                    <a:gd name="T66" fmla="*/ 16 w 18"/>
                    <a:gd name="T67" fmla="*/ 0 h 5"/>
                    <a:gd name="T68" fmla="*/ 15 w 18"/>
                    <a:gd name="T69" fmla="*/ 0 h 5"/>
                    <a:gd name="T70" fmla="*/ 13 w 18"/>
                    <a:gd name="T71" fmla="*/ 0 h 5"/>
                    <a:gd name="T72" fmla="*/ 12 w 18"/>
                    <a:gd name="T73" fmla="*/ 0 h 5"/>
                    <a:gd name="T74" fmla="*/ 10 w 18"/>
                    <a:gd name="T75" fmla="*/ 1 h 5"/>
                    <a:gd name="T76" fmla="*/ 9 w 18"/>
                    <a:gd name="T77" fmla="*/ 1 h 5"/>
                    <a:gd name="T78" fmla="*/ 8 w 18"/>
                    <a:gd name="T79" fmla="*/ 1 h 5"/>
                    <a:gd name="T80" fmla="*/ 7 w 18"/>
                    <a:gd name="T81" fmla="*/ 1 h 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
                    <a:gd name="T124" fmla="*/ 0 h 5"/>
                    <a:gd name="T125" fmla="*/ 18 w 18"/>
                    <a:gd name="T126" fmla="*/ 5 h 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 h="5">
                      <a:moveTo>
                        <a:pt x="7" y="1"/>
                      </a:moveTo>
                      <a:lnTo>
                        <a:pt x="6" y="1"/>
                      </a:lnTo>
                      <a:lnTo>
                        <a:pt x="5" y="1"/>
                      </a:lnTo>
                      <a:lnTo>
                        <a:pt x="4" y="1"/>
                      </a:lnTo>
                      <a:lnTo>
                        <a:pt x="3" y="1"/>
                      </a:lnTo>
                      <a:lnTo>
                        <a:pt x="2" y="1"/>
                      </a:lnTo>
                      <a:lnTo>
                        <a:pt x="1" y="1"/>
                      </a:lnTo>
                      <a:lnTo>
                        <a:pt x="1" y="2"/>
                      </a:lnTo>
                      <a:lnTo>
                        <a:pt x="0" y="3"/>
                      </a:lnTo>
                      <a:lnTo>
                        <a:pt x="1" y="4"/>
                      </a:lnTo>
                      <a:lnTo>
                        <a:pt x="2" y="5"/>
                      </a:lnTo>
                      <a:lnTo>
                        <a:pt x="3" y="5"/>
                      </a:lnTo>
                      <a:lnTo>
                        <a:pt x="5" y="5"/>
                      </a:lnTo>
                      <a:lnTo>
                        <a:pt x="7" y="4"/>
                      </a:lnTo>
                      <a:lnTo>
                        <a:pt x="9" y="4"/>
                      </a:lnTo>
                      <a:lnTo>
                        <a:pt x="11" y="3"/>
                      </a:lnTo>
                      <a:lnTo>
                        <a:pt x="13" y="3"/>
                      </a:lnTo>
                      <a:lnTo>
                        <a:pt x="14" y="3"/>
                      </a:lnTo>
                      <a:lnTo>
                        <a:pt x="15" y="3"/>
                      </a:lnTo>
                      <a:lnTo>
                        <a:pt x="16" y="3"/>
                      </a:lnTo>
                      <a:lnTo>
                        <a:pt x="17" y="3"/>
                      </a:lnTo>
                      <a:lnTo>
                        <a:pt x="18" y="3"/>
                      </a:lnTo>
                      <a:lnTo>
                        <a:pt x="18" y="2"/>
                      </a:lnTo>
                      <a:lnTo>
                        <a:pt x="18" y="1"/>
                      </a:lnTo>
                      <a:lnTo>
                        <a:pt x="17" y="0"/>
                      </a:lnTo>
                      <a:lnTo>
                        <a:pt x="16" y="0"/>
                      </a:lnTo>
                      <a:lnTo>
                        <a:pt x="15" y="0"/>
                      </a:lnTo>
                      <a:lnTo>
                        <a:pt x="13" y="0"/>
                      </a:lnTo>
                      <a:lnTo>
                        <a:pt x="12" y="0"/>
                      </a:lnTo>
                      <a:lnTo>
                        <a:pt x="10" y="1"/>
                      </a:lnTo>
                      <a:lnTo>
                        <a:pt x="9" y="1"/>
                      </a:lnTo>
                      <a:lnTo>
                        <a:pt x="8" y="1"/>
                      </a:lnTo>
                      <a:lnTo>
                        <a:pt x="7" y="1"/>
                      </a:lnTo>
                      <a:close/>
                    </a:path>
                  </a:pathLst>
                </a:custGeom>
                <a:solidFill>
                  <a:srgbClr val="FFB9AF"/>
                </a:solidFill>
                <a:ln w="0">
                  <a:solidFill>
                    <a:srgbClr val="FFB9AF"/>
                  </a:solidFill>
                  <a:prstDash val="solid"/>
                  <a:round/>
                  <a:headEnd/>
                  <a:tailEnd/>
                </a:ln>
              </p:spPr>
              <p:txBody>
                <a:bodyPr/>
                <a:lstStyle/>
                <a:p>
                  <a:endParaRPr lang="fr-FR"/>
                </a:p>
              </p:txBody>
            </p:sp>
            <p:sp>
              <p:nvSpPr>
                <p:cNvPr id="5319" name="Freeform 197"/>
                <p:cNvSpPr>
                  <a:spLocks/>
                </p:cNvSpPr>
                <p:nvPr/>
              </p:nvSpPr>
              <p:spPr bwMode="auto">
                <a:xfrm>
                  <a:off x="1216" y="2095"/>
                  <a:ext cx="17" cy="4"/>
                </a:xfrm>
                <a:custGeom>
                  <a:avLst/>
                  <a:gdLst>
                    <a:gd name="T0" fmla="*/ 6 w 17"/>
                    <a:gd name="T1" fmla="*/ 1 h 4"/>
                    <a:gd name="T2" fmla="*/ 5 w 17"/>
                    <a:gd name="T3" fmla="*/ 1 h 4"/>
                    <a:gd name="T4" fmla="*/ 5 w 17"/>
                    <a:gd name="T5" fmla="*/ 1 h 4"/>
                    <a:gd name="T6" fmla="*/ 4 w 17"/>
                    <a:gd name="T7" fmla="*/ 1 h 4"/>
                    <a:gd name="T8" fmla="*/ 3 w 17"/>
                    <a:gd name="T9" fmla="*/ 1 h 4"/>
                    <a:gd name="T10" fmla="*/ 3 w 17"/>
                    <a:gd name="T11" fmla="*/ 1 h 4"/>
                    <a:gd name="T12" fmla="*/ 2 w 17"/>
                    <a:gd name="T13" fmla="*/ 1 h 4"/>
                    <a:gd name="T14" fmla="*/ 2 w 17"/>
                    <a:gd name="T15" fmla="*/ 1 h 4"/>
                    <a:gd name="T16" fmla="*/ 1 w 17"/>
                    <a:gd name="T17" fmla="*/ 1 h 4"/>
                    <a:gd name="T18" fmla="*/ 1 w 17"/>
                    <a:gd name="T19" fmla="*/ 2 h 4"/>
                    <a:gd name="T20" fmla="*/ 0 w 17"/>
                    <a:gd name="T21" fmla="*/ 2 h 4"/>
                    <a:gd name="T22" fmla="*/ 0 w 17"/>
                    <a:gd name="T23" fmla="*/ 3 h 4"/>
                    <a:gd name="T24" fmla="*/ 1 w 17"/>
                    <a:gd name="T25" fmla="*/ 4 h 4"/>
                    <a:gd name="T26" fmla="*/ 2 w 17"/>
                    <a:gd name="T27" fmla="*/ 4 h 4"/>
                    <a:gd name="T28" fmla="*/ 3 w 17"/>
                    <a:gd name="T29" fmla="*/ 4 h 4"/>
                    <a:gd name="T30" fmla="*/ 5 w 17"/>
                    <a:gd name="T31" fmla="*/ 4 h 4"/>
                    <a:gd name="T32" fmla="*/ 6 w 17"/>
                    <a:gd name="T33" fmla="*/ 4 h 4"/>
                    <a:gd name="T34" fmla="*/ 8 w 17"/>
                    <a:gd name="T35" fmla="*/ 3 h 4"/>
                    <a:gd name="T36" fmla="*/ 10 w 17"/>
                    <a:gd name="T37" fmla="*/ 3 h 4"/>
                    <a:gd name="T38" fmla="*/ 11 w 17"/>
                    <a:gd name="T39" fmla="*/ 3 h 4"/>
                    <a:gd name="T40" fmla="*/ 12 w 17"/>
                    <a:gd name="T41" fmla="*/ 3 h 4"/>
                    <a:gd name="T42" fmla="*/ 13 w 17"/>
                    <a:gd name="T43" fmla="*/ 3 h 4"/>
                    <a:gd name="T44" fmla="*/ 13 w 17"/>
                    <a:gd name="T45" fmla="*/ 3 h 4"/>
                    <a:gd name="T46" fmla="*/ 14 w 17"/>
                    <a:gd name="T47" fmla="*/ 3 h 4"/>
                    <a:gd name="T48" fmla="*/ 15 w 17"/>
                    <a:gd name="T49" fmla="*/ 3 h 4"/>
                    <a:gd name="T50" fmla="*/ 15 w 17"/>
                    <a:gd name="T51" fmla="*/ 3 h 4"/>
                    <a:gd name="T52" fmla="*/ 16 w 17"/>
                    <a:gd name="T53" fmla="*/ 3 h 4"/>
                    <a:gd name="T54" fmla="*/ 16 w 17"/>
                    <a:gd name="T55" fmla="*/ 3 h 4"/>
                    <a:gd name="T56" fmla="*/ 17 w 17"/>
                    <a:gd name="T57" fmla="*/ 3 h 4"/>
                    <a:gd name="T58" fmla="*/ 17 w 17"/>
                    <a:gd name="T59" fmla="*/ 2 h 4"/>
                    <a:gd name="T60" fmla="*/ 16 w 17"/>
                    <a:gd name="T61" fmla="*/ 2 h 4"/>
                    <a:gd name="T62" fmla="*/ 16 w 17"/>
                    <a:gd name="T63" fmla="*/ 1 h 4"/>
                    <a:gd name="T64" fmla="*/ 15 w 17"/>
                    <a:gd name="T65" fmla="*/ 0 h 4"/>
                    <a:gd name="T66" fmla="*/ 14 w 17"/>
                    <a:gd name="T67" fmla="*/ 0 h 4"/>
                    <a:gd name="T68" fmla="*/ 13 w 17"/>
                    <a:gd name="T69" fmla="*/ 0 h 4"/>
                    <a:gd name="T70" fmla="*/ 12 w 17"/>
                    <a:gd name="T71" fmla="*/ 0 h 4"/>
                    <a:gd name="T72" fmla="*/ 11 w 17"/>
                    <a:gd name="T73" fmla="*/ 0 h 4"/>
                    <a:gd name="T74" fmla="*/ 9 w 17"/>
                    <a:gd name="T75" fmla="*/ 1 h 4"/>
                    <a:gd name="T76" fmla="*/ 8 w 17"/>
                    <a:gd name="T77" fmla="*/ 1 h 4"/>
                    <a:gd name="T78" fmla="*/ 7 w 17"/>
                    <a:gd name="T79" fmla="*/ 1 h 4"/>
                    <a:gd name="T80" fmla="*/ 6 w 17"/>
                    <a:gd name="T81" fmla="*/ 1 h 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
                    <a:gd name="T124" fmla="*/ 0 h 4"/>
                    <a:gd name="T125" fmla="*/ 17 w 17"/>
                    <a:gd name="T126" fmla="*/ 4 h 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 h="4">
                      <a:moveTo>
                        <a:pt x="6" y="1"/>
                      </a:moveTo>
                      <a:lnTo>
                        <a:pt x="5" y="1"/>
                      </a:lnTo>
                      <a:lnTo>
                        <a:pt x="4" y="1"/>
                      </a:lnTo>
                      <a:lnTo>
                        <a:pt x="3" y="1"/>
                      </a:lnTo>
                      <a:lnTo>
                        <a:pt x="2" y="1"/>
                      </a:lnTo>
                      <a:lnTo>
                        <a:pt x="1" y="1"/>
                      </a:lnTo>
                      <a:lnTo>
                        <a:pt x="1" y="2"/>
                      </a:lnTo>
                      <a:lnTo>
                        <a:pt x="0" y="2"/>
                      </a:lnTo>
                      <a:lnTo>
                        <a:pt x="0" y="3"/>
                      </a:lnTo>
                      <a:lnTo>
                        <a:pt x="1" y="4"/>
                      </a:lnTo>
                      <a:lnTo>
                        <a:pt x="2" y="4"/>
                      </a:lnTo>
                      <a:lnTo>
                        <a:pt x="3" y="4"/>
                      </a:lnTo>
                      <a:lnTo>
                        <a:pt x="5" y="4"/>
                      </a:lnTo>
                      <a:lnTo>
                        <a:pt x="6" y="4"/>
                      </a:lnTo>
                      <a:lnTo>
                        <a:pt x="8" y="3"/>
                      </a:lnTo>
                      <a:lnTo>
                        <a:pt x="10" y="3"/>
                      </a:lnTo>
                      <a:lnTo>
                        <a:pt x="11" y="3"/>
                      </a:lnTo>
                      <a:lnTo>
                        <a:pt x="12" y="3"/>
                      </a:lnTo>
                      <a:lnTo>
                        <a:pt x="13" y="3"/>
                      </a:lnTo>
                      <a:lnTo>
                        <a:pt x="14" y="3"/>
                      </a:lnTo>
                      <a:lnTo>
                        <a:pt x="15" y="3"/>
                      </a:lnTo>
                      <a:lnTo>
                        <a:pt x="16" y="3"/>
                      </a:lnTo>
                      <a:lnTo>
                        <a:pt x="17" y="3"/>
                      </a:lnTo>
                      <a:lnTo>
                        <a:pt x="17" y="2"/>
                      </a:lnTo>
                      <a:lnTo>
                        <a:pt x="16" y="2"/>
                      </a:lnTo>
                      <a:lnTo>
                        <a:pt x="16" y="1"/>
                      </a:lnTo>
                      <a:lnTo>
                        <a:pt x="15" y="0"/>
                      </a:lnTo>
                      <a:lnTo>
                        <a:pt x="14" y="0"/>
                      </a:lnTo>
                      <a:lnTo>
                        <a:pt x="13" y="0"/>
                      </a:lnTo>
                      <a:lnTo>
                        <a:pt x="12" y="0"/>
                      </a:lnTo>
                      <a:lnTo>
                        <a:pt x="11" y="0"/>
                      </a:lnTo>
                      <a:lnTo>
                        <a:pt x="9" y="1"/>
                      </a:lnTo>
                      <a:lnTo>
                        <a:pt x="8" y="1"/>
                      </a:lnTo>
                      <a:lnTo>
                        <a:pt x="7" y="1"/>
                      </a:lnTo>
                      <a:lnTo>
                        <a:pt x="6" y="1"/>
                      </a:lnTo>
                      <a:close/>
                    </a:path>
                  </a:pathLst>
                </a:custGeom>
                <a:solidFill>
                  <a:srgbClr val="FFB9AF"/>
                </a:solidFill>
                <a:ln w="0">
                  <a:solidFill>
                    <a:srgbClr val="FFB9AF"/>
                  </a:solidFill>
                  <a:prstDash val="solid"/>
                  <a:round/>
                  <a:headEnd/>
                  <a:tailEnd/>
                </a:ln>
              </p:spPr>
              <p:txBody>
                <a:bodyPr/>
                <a:lstStyle/>
                <a:p>
                  <a:endParaRPr lang="fr-FR"/>
                </a:p>
              </p:txBody>
            </p:sp>
            <p:sp>
              <p:nvSpPr>
                <p:cNvPr id="5320" name="Freeform 198"/>
                <p:cNvSpPr>
                  <a:spLocks/>
                </p:cNvSpPr>
                <p:nvPr/>
              </p:nvSpPr>
              <p:spPr bwMode="auto">
                <a:xfrm>
                  <a:off x="1214" y="2085"/>
                  <a:ext cx="402" cy="418"/>
                </a:xfrm>
                <a:custGeom>
                  <a:avLst/>
                  <a:gdLst>
                    <a:gd name="T0" fmla="*/ 46 w 402"/>
                    <a:gd name="T1" fmla="*/ 51 h 418"/>
                    <a:gd name="T2" fmla="*/ 68 w 402"/>
                    <a:gd name="T3" fmla="*/ 0 h 418"/>
                    <a:gd name="T4" fmla="*/ 121 w 402"/>
                    <a:gd name="T5" fmla="*/ 15 h 418"/>
                    <a:gd name="T6" fmla="*/ 152 w 402"/>
                    <a:gd name="T7" fmla="*/ 23 h 418"/>
                    <a:gd name="T8" fmla="*/ 173 w 402"/>
                    <a:gd name="T9" fmla="*/ 19 h 418"/>
                    <a:gd name="T10" fmla="*/ 243 w 402"/>
                    <a:gd name="T11" fmla="*/ 53 h 418"/>
                    <a:gd name="T12" fmla="*/ 292 w 402"/>
                    <a:gd name="T13" fmla="*/ 124 h 418"/>
                    <a:gd name="T14" fmla="*/ 297 w 402"/>
                    <a:gd name="T15" fmla="*/ 151 h 418"/>
                    <a:gd name="T16" fmla="*/ 296 w 402"/>
                    <a:gd name="T17" fmla="*/ 175 h 418"/>
                    <a:gd name="T18" fmla="*/ 306 w 402"/>
                    <a:gd name="T19" fmla="*/ 189 h 418"/>
                    <a:gd name="T20" fmla="*/ 349 w 402"/>
                    <a:gd name="T21" fmla="*/ 228 h 418"/>
                    <a:gd name="T22" fmla="*/ 393 w 402"/>
                    <a:gd name="T23" fmla="*/ 299 h 418"/>
                    <a:gd name="T24" fmla="*/ 393 w 402"/>
                    <a:gd name="T25" fmla="*/ 322 h 418"/>
                    <a:gd name="T26" fmla="*/ 397 w 402"/>
                    <a:gd name="T27" fmla="*/ 344 h 418"/>
                    <a:gd name="T28" fmla="*/ 402 w 402"/>
                    <a:gd name="T29" fmla="*/ 361 h 418"/>
                    <a:gd name="T30" fmla="*/ 401 w 402"/>
                    <a:gd name="T31" fmla="*/ 386 h 418"/>
                    <a:gd name="T32" fmla="*/ 388 w 402"/>
                    <a:gd name="T33" fmla="*/ 405 h 418"/>
                    <a:gd name="T34" fmla="*/ 382 w 402"/>
                    <a:gd name="T35" fmla="*/ 357 h 418"/>
                    <a:gd name="T36" fmla="*/ 352 w 402"/>
                    <a:gd name="T37" fmla="*/ 310 h 418"/>
                    <a:gd name="T38" fmla="*/ 262 w 402"/>
                    <a:gd name="T39" fmla="*/ 306 h 418"/>
                    <a:gd name="T40" fmla="*/ 242 w 402"/>
                    <a:gd name="T41" fmla="*/ 306 h 418"/>
                    <a:gd name="T42" fmla="*/ 240 w 402"/>
                    <a:gd name="T43" fmla="*/ 293 h 418"/>
                    <a:gd name="T44" fmla="*/ 253 w 402"/>
                    <a:gd name="T45" fmla="*/ 277 h 418"/>
                    <a:gd name="T46" fmla="*/ 267 w 402"/>
                    <a:gd name="T47" fmla="*/ 266 h 418"/>
                    <a:gd name="T48" fmla="*/ 268 w 402"/>
                    <a:gd name="T49" fmla="*/ 258 h 418"/>
                    <a:gd name="T50" fmla="*/ 262 w 402"/>
                    <a:gd name="T51" fmla="*/ 259 h 418"/>
                    <a:gd name="T52" fmla="*/ 252 w 402"/>
                    <a:gd name="T53" fmla="*/ 263 h 418"/>
                    <a:gd name="T54" fmla="*/ 236 w 402"/>
                    <a:gd name="T55" fmla="*/ 253 h 418"/>
                    <a:gd name="T56" fmla="*/ 232 w 402"/>
                    <a:gd name="T57" fmla="*/ 236 h 418"/>
                    <a:gd name="T58" fmla="*/ 239 w 402"/>
                    <a:gd name="T59" fmla="*/ 226 h 418"/>
                    <a:gd name="T60" fmla="*/ 242 w 402"/>
                    <a:gd name="T61" fmla="*/ 215 h 418"/>
                    <a:gd name="T62" fmla="*/ 240 w 402"/>
                    <a:gd name="T63" fmla="*/ 210 h 418"/>
                    <a:gd name="T64" fmla="*/ 231 w 402"/>
                    <a:gd name="T65" fmla="*/ 219 h 418"/>
                    <a:gd name="T66" fmla="*/ 219 w 402"/>
                    <a:gd name="T67" fmla="*/ 209 h 418"/>
                    <a:gd name="T68" fmla="*/ 215 w 402"/>
                    <a:gd name="T69" fmla="*/ 184 h 418"/>
                    <a:gd name="T70" fmla="*/ 208 w 402"/>
                    <a:gd name="T71" fmla="*/ 162 h 418"/>
                    <a:gd name="T72" fmla="*/ 198 w 402"/>
                    <a:gd name="T73" fmla="*/ 154 h 418"/>
                    <a:gd name="T74" fmla="*/ 204 w 402"/>
                    <a:gd name="T75" fmla="*/ 169 h 418"/>
                    <a:gd name="T76" fmla="*/ 212 w 402"/>
                    <a:gd name="T77" fmla="*/ 187 h 418"/>
                    <a:gd name="T78" fmla="*/ 213 w 402"/>
                    <a:gd name="T79" fmla="*/ 210 h 418"/>
                    <a:gd name="T80" fmla="*/ 202 w 402"/>
                    <a:gd name="T81" fmla="*/ 213 h 418"/>
                    <a:gd name="T82" fmla="*/ 190 w 402"/>
                    <a:gd name="T83" fmla="*/ 214 h 418"/>
                    <a:gd name="T84" fmla="*/ 198 w 402"/>
                    <a:gd name="T85" fmla="*/ 221 h 418"/>
                    <a:gd name="T86" fmla="*/ 209 w 402"/>
                    <a:gd name="T87" fmla="*/ 226 h 418"/>
                    <a:gd name="T88" fmla="*/ 220 w 402"/>
                    <a:gd name="T89" fmla="*/ 234 h 418"/>
                    <a:gd name="T90" fmla="*/ 234 w 402"/>
                    <a:gd name="T91" fmla="*/ 272 h 418"/>
                    <a:gd name="T92" fmla="*/ 230 w 402"/>
                    <a:gd name="T93" fmla="*/ 329 h 418"/>
                    <a:gd name="T94" fmla="*/ 232 w 402"/>
                    <a:gd name="T95" fmla="*/ 360 h 418"/>
                    <a:gd name="T96" fmla="*/ 197 w 402"/>
                    <a:gd name="T97" fmla="*/ 384 h 418"/>
                    <a:gd name="T98" fmla="*/ 125 w 402"/>
                    <a:gd name="T99" fmla="*/ 400 h 418"/>
                    <a:gd name="T100" fmla="*/ 86 w 402"/>
                    <a:gd name="T101" fmla="*/ 391 h 418"/>
                    <a:gd name="T102" fmla="*/ 59 w 402"/>
                    <a:gd name="T103" fmla="*/ 364 h 418"/>
                    <a:gd name="T104" fmla="*/ 27 w 402"/>
                    <a:gd name="T105" fmla="*/ 352 h 418"/>
                    <a:gd name="T106" fmla="*/ 16 w 402"/>
                    <a:gd name="T107" fmla="*/ 306 h 418"/>
                    <a:gd name="T108" fmla="*/ 16 w 402"/>
                    <a:gd name="T109" fmla="*/ 208 h 418"/>
                    <a:gd name="T110" fmla="*/ 10 w 402"/>
                    <a:gd name="T111" fmla="*/ 129 h 41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2"/>
                    <a:gd name="T169" fmla="*/ 0 h 418"/>
                    <a:gd name="T170" fmla="*/ 402 w 402"/>
                    <a:gd name="T171" fmla="*/ 418 h 41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2" h="418">
                      <a:moveTo>
                        <a:pt x="0" y="78"/>
                      </a:moveTo>
                      <a:lnTo>
                        <a:pt x="11" y="75"/>
                      </a:lnTo>
                      <a:lnTo>
                        <a:pt x="21" y="70"/>
                      </a:lnTo>
                      <a:lnTo>
                        <a:pt x="30" y="65"/>
                      </a:lnTo>
                      <a:lnTo>
                        <a:pt x="38" y="58"/>
                      </a:lnTo>
                      <a:lnTo>
                        <a:pt x="46" y="51"/>
                      </a:lnTo>
                      <a:lnTo>
                        <a:pt x="52" y="42"/>
                      </a:lnTo>
                      <a:lnTo>
                        <a:pt x="57" y="33"/>
                      </a:lnTo>
                      <a:lnTo>
                        <a:pt x="60" y="23"/>
                      </a:lnTo>
                      <a:lnTo>
                        <a:pt x="61" y="13"/>
                      </a:lnTo>
                      <a:lnTo>
                        <a:pt x="61" y="3"/>
                      </a:lnTo>
                      <a:lnTo>
                        <a:pt x="68" y="0"/>
                      </a:lnTo>
                      <a:lnTo>
                        <a:pt x="76" y="0"/>
                      </a:lnTo>
                      <a:lnTo>
                        <a:pt x="84" y="1"/>
                      </a:lnTo>
                      <a:lnTo>
                        <a:pt x="93" y="4"/>
                      </a:lnTo>
                      <a:lnTo>
                        <a:pt x="103" y="7"/>
                      </a:lnTo>
                      <a:lnTo>
                        <a:pt x="112" y="11"/>
                      </a:lnTo>
                      <a:lnTo>
                        <a:pt x="121" y="15"/>
                      </a:lnTo>
                      <a:lnTo>
                        <a:pt x="129" y="19"/>
                      </a:lnTo>
                      <a:lnTo>
                        <a:pt x="136" y="22"/>
                      </a:lnTo>
                      <a:lnTo>
                        <a:pt x="143" y="23"/>
                      </a:lnTo>
                      <a:lnTo>
                        <a:pt x="146" y="24"/>
                      </a:lnTo>
                      <a:lnTo>
                        <a:pt x="149" y="23"/>
                      </a:lnTo>
                      <a:lnTo>
                        <a:pt x="152" y="23"/>
                      </a:lnTo>
                      <a:lnTo>
                        <a:pt x="155" y="22"/>
                      </a:lnTo>
                      <a:lnTo>
                        <a:pt x="158" y="21"/>
                      </a:lnTo>
                      <a:lnTo>
                        <a:pt x="162" y="20"/>
                      </a:lnTo>
                      <a:lnTo>
                        <a:pt x="165" y="19"/>
                      </a:lnTo>
                      <a:lnTo>
                        <a:pt x="169" y="19"/>
                      </a:lnTo>
                      <a:lnTo>
                        <a:pt x="173" y="19"/>
                      </a:lnTo>
                      <a:lnTo>
                        <a:pt x="177" y="19"/>
                      </a:lnTo>
                      <a:lnTo>
                        <a:pt x="192" y="22"/>
                      </a:lnTo>
                      <a:lnTo>
                        <a:pt x="206" y="27"/>
                      </a:lnTo>
                      <a:lnTo>
                        <a:pt x="219" y="34"/>
                      </a:lnTo>
                      <a:lnTo>
                        <a:pt x="232" y="43"/>
                      </a:lnTo>
                      <a:lnTo>
                        <a:pt x="243" y="53"/>
                      </a:lnTo>
                      <a:lnTo>
                        <a:pt x="254" y="65"/>
                      </a:lnTo>
                      <a:lnTo>
                        <a:pt x="264" y="77"/>
                      </a:lnTo>
                      <a:lnTo>
                        <a:pt x="273" y="90"/>
                      </a:lnTo>
                      <a:lnTo>
                        <a:pt x="281" y="104"/>
                      </a:lnTo>
                      <a:lnTo>
                        <a:pt x="289" y="119"/>
                      </a:lnTo>
                      <a:lnTo>
                        <a:pt x="292" y="124"/>
                      </a:lnTo>
                      <a:lnTo>
                        <a:pt x="294" y="130"/>
                      </a:lnTo>
                      <a:lnTo>
                        <a:pt x="295" y="135"/>
                      </a:lnTo>
                      <a:lnTo>
                        <a:pt x="296" y="139"/>
                      </a:lnTo>
                      <a:lnTo>
                        <a:pt x="297" y="143"/>
                      </a:lnTo>
                      <a:lnTo>
                        <a:pt x="297" y="147"/>
                      </a:lnTo>
                      <a:lnTo>
                        <a:pt x="297" y="151"/>
                      </a:lnTo>
                      <a:lnTo>
                        <a:pt x="296" y="154"/>
                      </a:lnTo>
                      <a:lnTo>
                        <a:pt x="296" y="157"/>
                      </a:lnTo>
                      <a:lnTo>
                        <a:pt x="295" y="160"/>
                      </a:lnTo>
                      <a:lnTo>
                        <a:pt x="295" y="166"/>
                      </a:lnTo>
                      <a:lnTo>
                        <a:pt x="295" y="171"/>
                      </a:lnTo>
                      <a:lnTo>
                        <a:pt x="296" y="175"/>
                      </a:lnTo>
                      <a:lnTo>
                        <a:pt x="297" y="179"/>
                      </a:lnTo>
                      <a:lnTo>
                        <a:pt x="298" y="182"/>
                      </a:lnTo>
                      <a:lnTo>
                        <a:pt x="300" y="184"/>
                      </a:lnTo>
                      <a:lnTo>
                        <a:pt x="302" y="186"/>
                      </a:lnTo>
                      <a:lnTo>
                        <a:pt x="304" y="188"/>
                      </a:lnTo>
                      <a:lnTo>
                        <a:pt x="306" y="189"/>
                      </a:lnTo>
                      <a:lnTo>
                        <a:pt x="308" y="190"/>
                      </a:lnTo>
                      <a:lnTo>
                        <a:pt x="310" y="191"/>
                      </a:lnTo>
                      <a:lnTo>
                        <a:pt x="316" y="196"/>
                      </a:lnTo>
                      <a:lnTo>
                        <a:pt x="325" y="205"/>
                      </a:lnTo>
                      <a:lnTo>
                        <a:pt x="337" y="215"/>
                      </a:lnTo>
                      <a:lnTo>
                        <a:pt x="349" y="228"/>
                      </a:lnTo>
                      <a:lnTo>
                        <a:pt x="362" y="241"/>
                      </a:lnTo>
                      <a:lnTo>
                        <a:pt x="373" y="256"/>
                      </a:lnTo>
                      <a:lnTo>
                        <a:pt x="383" y="270"/>
                      </a:lnTo>
                      <a:lnTo>
                        <a:pt x="390" y="284"/>
                      </a:lnTo>
                      <a:lnTo>
                        <a:pt x="393" y="297"/>
                      </a:lnTo>
                      <a:lnTo>
                        <a:pt x="393" y="299"/>
                      </a:lnTo>
                      <a:lnTo>
                        <a:pt x="392" y="302"/>
                      </a:lnTo>
                      <a:lnTo>
                        <a:pt x="392" y="306"/>
                      </a:lnTo>
                      <a:lnTo>
                        <a:pt x="392" y="309"/>
                      </a:lnTo>
                      <a:lnTo>
                        <a:pt x="393" y="314"/>
                      </a:lnTo>
                      <a:lnTo>
                        <a:pt x="393" y="318"/>
                      </a:lnTo>
                      <a:lnTo>
                        <a:pt x="393" y="322"/>
                      </a:lnTo>
                      <a:lnTo>
                        <a:pt x="393" y="326"/>
                      </a:lnTo>
                      <a:lnTo>
                        <a:pt x="394" y="330"/>
                      </a:lnTo>
                      <a:lnTo>
                        <a:pt x="394" y="334"/>
                      </a:lnTo>
                      <a:lnTo>
                        <a:pt x="395" y="338"/>
                      </a:lnTo>
                      <a:lnTo>
                        <a:pt x="396" y="341"/>
                      </a:lnTo>
                      <a:lnTo>
                        <a:pt x="397" y="344"/>
                      </a:lnTo>
                      <a:lnTo>
                        <a:pt x="398" y="346"/>
                      </a:lnTo>
                      <a:lnTo>
                        <a:pt x="399" y="349"/>
                      </a:lnTo>
                      <a:lnTo>
                        <a:pt x="400" y="351"/>
                      </a:lnTo>
                      <a:lnTo>
                        <a:pt x="401" y="354"/>
                      </a:lnTo>
                      <a:lnTo>
                        <a:pt x="401" y="357"/>
                      </a:lnTo>
                      <a:lnTo>
                        <a:pt x="402" y="361"/>
                      </a:lnTo>
                      <a:lnTo>
                        <a:pt x="402" y="365"/>
                      </a:lnTo>
                      <a:lnTo>
                        <a:pt x="402" y="366"/>
                      </a:lnTo>
                      <a:lnTo>
                        <a:pt x="402" y="369"/>
                      </a:lnTo>
                      <a:lnTo>
                        <a:pt x="402" y="373"/>
                      </a:lnTo>
                      <a:lnTo>
                        <a:pt x="402" y="379"/>
                      </a:lnTo>
                      <a:lnTo>
                        <a:pt x="401" y="386"/>
                      </a:lnTo>
                      <a:lnTo>
                        <a:pt x="400" y="392"/>
                      </a:lnTo>
                      <a:lnTo>
                        <a:pt x="398" y="400"/>
                      </a:lnTo>
                      <a:lnTo>
                        <a:pt x="395" y="406"/>
                      </a:lnTo>
                      <a:lnTo>
                        <a:pt x="392" y="412"/>
                      </a:lnTo>
                      <a:lnTo>
                        <a:pt x="386" y="418"/>
                      </a:lnTo>
                      <a:lnTo>
                        <a:pt x="388" y="405"/>
                      </a:lnTo>
                      <a:lnTo>
                        <a:pt x="389" y="393"/>
                      </a:lnTo>
                      <a:lnTo>
                        <a:pt x="389" y="384"/>
                      </a:lnTo>
                      <a:lnTo>
                        <a:pt x="388" y="375"/>
                      </a:lnTo>
                      <a:lnTo>
                        <a:pt x="387" y="368"/>
                      </a:lnTo>
                      <a:lnTo>
                        <a:pt x="385" y="362"/>
                      </a:lnTo>
                      <a:lnTo>
                        <a:pt x="382" y="357"/>
                      </a:lnTo>
                      <a:lnTo>
                        <a:pt x="380" y="353"/>
                      </a:lnTo>
                      <a:lnTo>
                        <a:pt x="376" y="351"/>
                      </a:lnTo>
                      <a:lnTo>
                        <a:pt x="373" y="349"/>
                      </a:lnTo>
                      <a:lnTo>
                        <a:pt x="369" y="333"/>
                      </a:lnTo>
                      <a:lnTo>
                        <a:pt x="361" y="320"/>
                      </a:lnTo>
                      <a:lnTo>
                        <a:pt x="352" y="310"/>
                      </a:lnTo>
                      <a:lnTo>
                        <a:pt x="340" y="304"/>
                      </a:lnTo>
                      <a:lnTo>
                        <a:pt x="327" y="300"/>
                      </a:lnTo>
                      <a:lnTo>
                        <a:pt x="312" y="298"/>
                      </a:lnTo>
                      <a:lnTo>
                        <a:pt x="296" y="299"/>
                      </a:lnTo>
                      <a:lnTo>
                        <a:pt x="279" y="302"/>
                      </a:lnTo>
                      <a:lnTo>
                        <a:pt x="262" y="306"/>
                      </a:lnTo>
                      <a:lnTo>
                        <a:pt x="246" y="311"/>
                      </a:lnTo>
                      <a:lnTo>
                        <a:pt x="245" y="311"/>
                      </a:lnTo>
                      <a:lnTo>
                        <a:pt x="244" y="311"/>
                      </a:lnTo>
                      <a:lnTo>
                        <a:pt x="244" y="310"/>
                      </a:lnTo>
                      <a:lnTo>
                        <a:pt x="243" y="308"/>
                      </a:lnTo>
                      <a:lnTo>
                        <a:pt x="242" y="306"/>
                      </a:lnTo>
                      <a:lnTo>
                        <a:pt x="241" y="304"/>
                      </a:lnTo>
                      <a:lnTo>
                        <a:pt x="241" y="303"/>
                      </a:lnTo>
                      <a:lnTo>
                        <a:pt x="240" y="301"/>
                      </a:lnTo>
                      <a:lnTo>
                        <a:pt x="240" y="299"/>
                      </a:lnTo>
                      <a:lnTo>
                        <a:pt x="240" y="297"/>
                      </a:lnTo>
                      <a:lnTo>
                        <a:pt x="240" y="293"/>
                      </a:lnTo>
                      <a:lnTo>
                        <a:pt x="241" y="290"/>
                      </a:lnTo>
                      <a:lnTo>
                        <a:pt x="242" y="288"/>
                      </a:lnTo>
                      <a:lnTo>
                        <a:pt x="244" y="285"/>
                      </a:lnTo>
                      <a:lnTo>
                        <a:pt x="246" y="282"/>
                      </a:lnTo>
                      <a:lnTo>
                        <a:pt x="249" y="280"/>
                      </a:lnTo>
                      <a:lnTo>
                        <a:pt x="253" y="277"/>
                      </a:lnTo>
                      <a:lnTo>
                        <a:pt x="256" y="275"/>
                      </a:lnTo>
                      <a:lnTo>
                        <a:pt x="261" y="272"/>
                      </a:lnTo>
                      <a:lnTo>
                        <a:pt x="265" y="268"/>
                      </a:lnTo>
                      <a:lnTo>
                        <a:pt x="266" y="267"/>
                      </a:lnTo>
                      <a:lnTo>
                        <a:pt x="267" y="266"/>
                      </a:lnTo>
                      <a:lnTo>
                        <a:pt x="267" y="265"/>
                      </a:lnTo>
                      <a:lnTo>
                        <a:pt x="268" y="264"/>
                      </a:lnTo>
                      <a:lnTo>
                        <a:pt x="268" y="263"/>
                      </a:lnTo>
                      <a:lnTo>
                        <a:pt x="268" y="262"/>
                      </a:lnTo>
                      <a:lnTo>
                        <a:pt x="268" y="260"/>
                      </a:lnTo>
                      <a:lnTo>
                        <a:pt x="268" y="258"/>
                      </a:lnTo>
                      <a:lnTo>
                        <a:pt x="268" y="256"/>
                      </a:lnTo>
                      <a:lnTo>
                        <a:pt x="266" y="256"/>
                      </a:lnTo>
                      <a:lnTo>
                        <a:pt x="264" y="257"/>
                      </a:lnTo>
                      <a:lnTo>
                        <a:pt x="263" y="258"/>
                      </a:lnTo>
                      <a:lnTo>
                        <a:pt x="262" y="258"/>
                      </a:lnTo>
                      <a:lnTo>
                        <a:pt x="262" y="259"/>
                      </a:lnTo>
                      <a:lnTo>
                        <a:pt x="261" y="260"/>
                      </a:lnTo>
                      <a:lnTo>
                        <a:pt x="260" y="260"/>
                      </a:lnTo>
                      <a:lnTo>
                        <a:pt x="259" y="261"/>
                      </a:lnTo>
                      <a:lnTo>
                        <a:pt x="257" y="261"/>
                      </a:lnTo>
                      <a:lnTo>
                        <a:pt x="256" y="262"/>
                      </a:lnTo>
                      <a:lnTo>
                        <a:pt x="252" y="263"/>
                      </a:lnTo>
                      <a:lnTo>
                        <a:pt x="249" y="264"/>
                      </a:lnTo>
                      <a:lnTo>
                        <a:pt x="245" y="263"/>
                      </a:lnTo>
                      <a:lnTo>
                        <a:pt x="243" y="261"/>
                      </a:lnTo>
                      <a:lnTo>
                        <a:pt x="240" y="259"/>
                      </a:lnTo>
                      <a:lnTo>
                        <a:pt x="238" y="256"/>
                      </a:lnTo>
                      <a:lnTo>
                        <a:pt x="236" y="253"/>
                      </a:lnTo>
                      <a:lnTo>
                        <a:pt x="234" y="249"/>
                      </a:lnTo>
                      <a:lnTo>
                        <a:pt x="233" y="246"/>
                      </a:lnTo>
                      <a:lnTo>
                        <a:pt x="232" y="243"/>
                      </a:lnTo>
                      <a:lnTo>
                        <a:pt x="232" y="240"/>
                      </a:lnTo>
                      <a:lnTo>
                        <a:pt x="231" y="238"/>
                      </a:lnTo>
                      <a:lnTo>
                        <a:pt x="232" y="236"/>
                      </a:lnTo>
                      <a:lnTo>
                        <a:pt x="233" y="235"/>
                      </a:lnTo>
                      <a:lnTo>
                        <a:pt x="234" y="233"/>
                      </a:lnTo>
                      <a:lnTo>
                        <a:pt x="235" y="231"/>
                      </a:lnTo>
                      <a:lnTo>
                        <a:pt x="236" y="230"/>
                      </a:lnTo>
                      <a:lnTo>
                        <a:pt x="238" y="228"/>
                      </a:lnTo>
                      <a:lnTo>
                        <a:pt x="239" y="226"/>
                      </a:lnTo>
                      <a:lnTo>
                        <a:pt x="240" y="224"/>
                      </a:lnTo>
                      <a:lnTo>
                        <a:pt x="241" y="222"/>
                      </a:lnTo>
                      <a:lnTo>
                        <a:pt x="241" y="219"/>
                      </a:lnTo>
                      <a:lnTo>
                        <a:pt x="242" y="218"/>
                      </a:lnTo>
                      <a:lnTo>
                        <a:pt x="242" y="216"/>
                      </a:lnTo>
                      <a:lnTo>
                        <a:pt x="242" y="215"/>
                      </a:lnTo>
                      <a:lnTo>
                        <a:pt x="243" y="214"/>
                      </a:lnTo>
                      <a:lnTo>
                        <a:pt x="243" y="213"/>
                      </a:lnTo>
                      <a:lnTo>
                        <a:pt x="243" y="212"/>
                      </a:lnTo>
                      <a:lnTo>
                        <a:pt x="243" y="211"/>
                      </a:lnTo>
                      <a:lnTo>
                        <a:pt x="243" y="209"/>
                      </a:lnTo>
                      <a:lnTo>
                        <a:pt x="240" y="210"/>
                      </a:lnTo>
                      <a:lnTo>
                        <a:pt x="238" y="211"/>
                      </a:lnTo>
                      <a:lnTo>
                        <a:pt x="236" y="212"/>
                      </a:lnTo>
                      <a:lnTo>
                        <a:pt x="235" y="214"/>
                      </a:lnTo>
                      <a:lnTo>
                        <a:pt x="234" y="216"/>
                      </a:lnTo>
                      <a:lnTo>
                        <a:pt x="232" y="217"/>
                      </a:lnTo>
                      <a:lnTo>
                        <a:pt x="231" y="219"/>
                      </a:lnTo>
                      <a:lnTo>
                        <a:pt x="230" y="219"/>
                      </a:lnTo>
                      <a:lnTo>
                        <a:pt x="228" y="218"/>
                      </a:lnTo>
                      <a:lnTo>
                        <a:pt x="225" y="217"/>
                      </a:lnTo>
                      <a:lnTo>
                        <a:pt x="223" y="215"/>
                      </a:lnTo>
                      <a:lnTo>
                        <a:pt x="221" y="212"/>
                      </a:lnTo>
                      <a:lnTo>
                        <a:pt x="219" y="209"/>
                      </a:lnTo>
                      <a:lnTo>
                        <a:pt x="218" y="205"/>
                      </a:lnTo>
                      <a:lnTo>
                        <a:pt x="217" y="201"/>
                      </a:lnTo>
                      <a:lnTo>
                        <a:pt x="216" y="196"/>
                      </a:lnTo>
                      <a:lnTo>
                        <a:pt x="215" y="192"/>
                      </a:lnTo>
                      <a:lnTo>
                        <a:pt x="215" y="188"/>
                      </a:lnTo>
                      <a:lnTo>
                        <a:pt x="215" y="184"/>
                      </a:lnTo>
                      <a:lnTo>
                        <a:pt x="215" y="180"/>
                      </a:lnTo>
                      <a:lnTo>
                        <a:pt x="213" y="177"/>
                      </a:lnTo>
                      <a:lnTo>
                        <a:pt x="212" y="174"/>
                      </a:lnTo>
                      <a:lnTo>
                        <a:pt x="211" y="170"/>
                      </a:lnTo>
                      <a:lnTo>
                        <a:pt x="209" y="166"/>
                      </a:lnTo>
                      <a:lnTo>
                        <a:pt x="208" y="162"/>
                      </a:lnTo>
                      <a:lnTo>
                        <a:pt x="207" y="159"/>
                      </a:lnTo>
                      <a:lnTo>
                        <a:pt x="205" y="155"/>
                      </a:lnTo>
                      <a:lnTo>
                        <a:pt x="203" y="153"/>
                      </a:lnTo>
                      <a:lnTo>
                        <a:pt x="201" y="151"/>
                      </a:lnTo>
                      <a:lnTo>
                        <a:pt x="198" y="151"/>
                      </a:lnTo>
                      <a:lnTo>
                        <a:pt x="198" y="154"/>
                      </a:lnTo>
                      <a:lnTo>
                        <a:pt x="199" y="156"/>
                      </a:lnTo>
                      <a:lnTo>
                        <a:pt x="199" y="159"/>
                      </a:lnTo>
                      <a:lnTo>
                        <a:pt x="200" y="162"/>
                      </a:lnTo>
                      <a:lnTo>
                        <a:pt x="201" y="164"/>
                      </a:lnTo>
                      <a:lnTo>
                        <a:pt x="203" y="167"/>
                      </a:lnTo>
                      <a:lnTo>
                        <a:pt x="204" y="169"/>
                      </a:lnTo>
                      <a:lnTo>
                        <a:pt x="206" y="172"/>
                      </a:lnTo>
                      <a:lnTo>
                        <a:pt x="207" y="174"/>
                      </a:lnTo>
                      <a:lnTo>
                        <a:pt x="209" y="177"/>
                      </a:lnTo>
                      <a:lnTo>
                        <a:pt x="210" y="180"/>
                      </a:lnTo>
                      <a:lnTo>
                        <a:pt x="211" y="183"/>
                      </a:lnTo>
                      <a:lnTo>
                        <a:pt x="212" y="187"/>
                      </a:lnTo>
                      <a:lnTo>
                        <a:pt x="213" y="191"/>
                      </a:lnTo>
                      <a:lnTo>
                        <a:pt x="214" y="196"/>
                      </a:lnTo>
                      <a:lnTo>
                        <a:pt x="215" y="200"/>
                      </a:lnTo>
                      <a:lnTo>
                        <a:pt x="214" y="204"/>
                      </a:lnTo>
                      <a:lnTo>
                        <a:pt x="214" y="207"/>
                      </a:lnTo>
                      <a:lnTo>
                        <a:pt x="213" y="210"/>
                      </a:lnTo>
                      <a:lnTo>
                        <a:pt x="211" y="213"/>
                      </a:lnTo>
                      <a:lnTo>
                        <a:pt x="208" y="214"/>
                      </a:lnTo>
                      <a:lnTo>
                        <a:pt x="207" y="215"/>
                      </a:lnTo>
                      <a:lnTo>
                        <a:pt x="205" y="214"/>
                      </a:lnTo>
                      <a:lnTo>
                        <a:pt x="203" y="214"/>
                      </a:lnTo>
                      <a:lnTo>
                        <a:pt x="202" y="213"/>
                      </a:lnTo>
                      <a:lnTo>
                        <a:pt x="200" y="212"/>
                      </a:lnTo>
                      <a:lnTo>
                        <a:pt x="198" y="212"/>
                      </a:lnTo>
                      <a:lnTo>
                        <a:pt x="196" y="211"/>
                      </a:lnTo>
                      <a:lnTo>
                        <a:pt x="194" y="212"/>
                      </a:lnTo>
                      <a:lnTo>
                        <a:pt x="192" y="213"/>
                      </a:lnTo>
                      <a:lnTo>
                        <a:pt x="190" y="214"/>
                      </a:lnTo>
                      <a:lnTo>
                        <a:pt x="190" y="215"/>
                      </a:lnTo>
                      <a:lnTo>
                        <a:pt x="190" y="217"/>
                      </a:lnTo>
                      <a:lnTo>
                        <a:pt x="192" y="218"/>
                      </a:lnTo>
                      <a:lnTo>
                        <a:pt x="193" y="219"/>
                      </a:lnTo>
                      <a:lnTo>
                        <a:pt x="196" y="220"/>
                      </a:lnTo>
                      <a:lnTo>
                        <a:pt x="198" y="221"/>
                      </a:lnTo>
                      <a:lnTo>
                        <a:pt x="200" y="221"/>
                      </a:lnTo>
                      <a:lnTo>
                        <a:pt x="201" y="222"/>
                      </a:lnTo>
                      <a:lnTo>
                        <a:pt x="202" y="222"/>
                      </a:lnTo>
                      <a:lnTo>
                        <a:pt x="204" y="223"/>
                      </a:lnTo>
                      <a:lnTo>
                        <a:pt x="207" y="224"/>
                      </a:lnTo>
                      <a:lnTo>
                        <a:pt x="209" y="226"/>
                      </a:lnTo>
                      <a:lnTo>
                        <a:pt x="211" y="227"/>
                      </a:lnTo>
                      <a:lnTo>
                        <a:pt x="213" y="228"/>
                      </a:lnTo>
                      <a:lnTo>
                        <a:pt x="215" y="230"/>
                      </a:lnTo>
                      <a:lnTo>
                        <a:pt x="216" y="231"/>
                      </a:lnTo>
                      <a:lnTo>
                        <a:pt x="218" y="233"/>
                      </a:lnTo>
                      <a:lnTo>
                        <a:pt x="220" y="234"/>
                      </a:lnTo>
                      <a:lnTo>
                        <a:pt x="221" y="236"/>
                      </a:lnTo>
                      <a:lnTo>
                        <a:pt x="225" y="241"/>
                      </a:lnTo>
                      <a:lnTo>
                        <a:pt x="229" y="247"/>
                      </a:lnTo>
                      <a:lnTo>
                        <a:pt x="231" y="254"/>
                      </a:lnTo>
                      <a:lnTo>
                        <a:pt x="233" y="263"/>
                      </a:lnTo>
                      <a:lnTo>
                        <a:pt x="234" y="272"/>
                      </a:lnTo>
                      <a:lnTo>
                        <a:pt x="235" y="282"/>
                      </a:lnTo>
                      <a:lnTo>
                        <a:pt x="235" y="292"/>
                      </a:lnTo>
                      <a:lnTo>
                        <a:pt x="235" y="303"/>
                      </a:lnTo>
                      <a:lnTo>
                        <a:pt x="235" y="314"/>
                      </a:lnTo>
                      <a:lnTo>
                        <a:pt x="234" y="325"/>
                      </a:lnTo>
                      <a:lnTo>
                        <a:pt x="230" y="329"/>
                      </a:lnTo>
                      <a:lnTo>
                        <a:pt x="229" y="334"/>
                      </a:lnTo>
                      <a:lnTo>
                        <a:pt x="228" y="339"/>
                      </a:lnTo>
                      <a:lnTo>
                        <a:pt x="229" y="344"/>
                      </a:lnTo>
                      <a:lnTo>
                        <a:pt x="230" y="349"/>
                      </a:lnTo>
                      <a:lnTo>
                        <a:pt x="231" y="355"/>
                      </a:lnTo>
                      <a:lnTo>
                        <a:pt x="232" y="360"/>
                      </a:lnTo>
                      <a:lnTo>
                        <a:pt x="231" y="365"/>
                      </a:lnTo>
                      <a:lnTo>
                        <a:pt x="228" y="370"/>
                      </a:lnTo>
                      <a:lnTo>
                        <a:pt x="224" y="374"/>
                      </a:lnTo>
                      <a:lnTo>
                        <a:pt x="217" y="377"/>
                      </a:lnTo>
                      <a:lnTo>
                        <a:pt x="207" y="381"/>
                      </a:lnTo>
                      <a:lnTo>
                        <a:pt x="197" y="384"/>
                      </a:lnTo>
                      <a:lnTo>
                        <a:pt x="185" y="387"/>
                      </a:lnTo>
                      <a:lnTo>
                        <a:pt x="173" y="390"/>
                      </a:lnTo>
                      <a:lnTo>
                        <a:pt x="160" y="393"/>
                      </a:lnTo>
                      <a:lnTo>
                        <a:pt x="148" y="395"/>
                      </a:lnTo>
                      <a:lnTo>
                        <a:pt x="136" y="398"/>
                      </a:lnTo>
                      <a:lnTo>
                        <a:pt x="125" y="400"/>
                      </a:lnTo>
                      <a:lnTo>
                        <a:pt x="116" y="402"/>
                      </a:lnTo>
                      <a:lnTo>
                        <a:pt x="108" y="403"/>
                      </a:lnTo>
                      <a:lnTo>
                        <a:pt x="101" y="402"/>
                      </a:lnTo>
                      <a:lnTo>
                        <a:pt x="95" y="399"/>
                      </a:lnTo>
                      <a:lnTo>
                        <a:pt x="90" y="395"/>
                      </a:lnTo>
                      <a:lnTo>
                        <a:pt x="86" y="391"/>
                      </a:lnTo>
                      <a:lnTo>
                        <a:pt x="82" y="385"/>
                      </a:lnTo>
                      <a:lnTo>
                        <a:pt x="78" y="380"/>
                      </a:lnTo>
                      <a:lnTo>
                        <a:pt x="73" y="375"/>
                      </a:lnTo>
                      <a:lnTo>
                        <a:pt x="69" y="370"/>
                      </a:lnTo>
                      <a:lnTo>
                        <a:pt x="64" y="367"/>
                      </a:lnTo>
                      <a:lnTo>
                        <a:pt x="59" y="364"/>
                      </a:lnTo>
                      <a:lnTo>
                        <a:pt x="53" y="362"/>
                      </a:lnTo>
                      <a:lnTo>
                        <a:pt x="48" y="360"/>
                      </a:lnTo>
                      <a:lnTo>
                        <a:pt x="42" y="358"/>
                      </a:lnTo>
                      <a:lnTo>
                        <a:pt x="37" y="356"/>
                      </a:lnTo>
                      <a:lnTo>
                        <a:pt x="32" y="354"/>
                      </a:lnTo>
                      <a:lnTo>
                        <a:pt x="27" y="352"/>
                      </a:lnTo>
                      <a:lnTo>
                        <a:pt x="23" y="350"/>
                      </a:lnTo>
                      <a:lnTo>
                        <a:pt x="19" y="349"/>
                      </a:lnTo>
                      <a:lnTo>
                        <a:pt x="15" y="347"/>
                      </a:lnTo>
                      <a:lnTo>
                        <a:pt x="15" y="335"/>
                      </a:lnTo>
                      <a:lnTo>
                        <a:pt x="15" y="322"/>
                      </a:lnTo>
                      <a:lnTo>
                        <a:pt x="16" y="306"/>
                      </a:lnTo>
                      <a:lnTo>
                        <a:pt x="16" y="290"/>
                      </a:lnTo>
                      <a:lnTo>
                        <a:pt x="17" y="273"/>
                      </a:lnTo>
                      <a:lnTo>
                        <a:pt x="17" y="256"/>
                      </a:lnTo>
                      <a:lnTo>
                        <a:pt x="17" y="239"/>
                      </a:lnTo>
                      <a:lnTo>
                        <a:pt x="17" y="223"/>
                      </a:lnTo>
                      <a:lnTo>
                        <a:pt x="16" y="208"/>
                      </a:lnTo>
                      <a:lnTo>
                        <a:pt x="14" y="195"/>
                      </a:lnTo>
                      <a:lnTo>
                        <a:pt x="14" y="182"/>
                      </a:lnTo>
                      <a:lnTo>
                        <a:pt x="13" y="168"/>
                      </a:lnTo>
                      <a:lnTo>
                        <a:pt x="12" y="155"/>
                      </a:lnTo>
                      <a:lnTo>
                        <a:pt x="11" y="142"/>
                      </a:lnTo>
                      <a:lnTo>
                        <a:pt x="10" y="129"/>
                      </a:lnTo>
                      <a:lnTo>
                        <a:pt x="9" y="117"/>
                      </a:lnTo>
                      <a:lnTo>
                        <a:pt x="7" y="106"/>
                      </a:lnTo>
                      <a:lnTo>
                        <a:pt x="5" y="95"/>
                      </a:lnTo>
                      <a:lnTo>
                        <a:pt x="3" y="86"/>
                      </a:lnTo>
                      <a:lnTo>
                        <a:pt x="0" y="78"/>
                      </a:lnTo>
                      <a:close/>
                    </a:path>
                  </a:pathLst>
                </a:custGeom>
                <a:solidFill>
                  <a:srgbClr val="E0E0E0"/>
                </a:solidFill>
                <a:ln w="0">
                  <a:solidFill>
                    <a:srgbClr val="E0E0E0"/>
                  </a:solidFill>
                  <a:prstDash val="solid"/>
                  <a:round/>
                  <a:headEnd/>
                  <a:tailEnd/>
                </a:ln>
              </p:spPr>
              <p:txBody>
                <a:bodyPr/>
                <a:lstStyle/>
                <a:p>
                  <a:endParaRPr lang="fr-FR"/>
                </a:p>
              </p:txBody>
            </p:sp>
            <p:sp>
              <p:nvSpPr>
                <p:cNvPr id="5321" name="Freeform 199"/>
                <p:cNvSpPr>
                  <a:spLocks/>
                </p:cNvSpPr>
                <p:nvPr/>
              </p:nvSpPr>
              <p:spPr bwMode="auto">
                <a:xfrm>
                  <a:off x="1216" y="2086"/>
                  <a:ext cx="399" cy="414"/>
                </a:xfrm>
                <a:custGeom>
                  <a:avLst/>
                  <a:gdLst>
                    <a:gd name="T0" fmla="*/ 44 w 399"/>
                    <a:gd name="T1" fmla="*/ 50 h 414"/>
                    <a:gd name="T2" fmla="*/ 67 w 399"/>
                    <a:gd name="T3" fmla="*/ 0 h 414"/>
                    <a:gd name="T4" fmla="*/ 120 w 399"/>
                    <a:gd name="T5" fmla="*/ 14 h 414"/>
                    <a:gd name="T6" fmla="*/ 151 w 399"/>
                    <a:gd name="T7" fmla="*/ 22 h 414"/>
                    <a:gd name="T8" fmla="*/ 171 w 399"/>
                    <a:gd name="T9" fmla="*/ 19 h 414"/>
                    <a:gd name="T10" fmla="*/ 240 w 399"/>
                    <a:gd name="T11" fmla="*/ 54 h 414"/>
                    <a:gd name="T12" fmla="*/ 288 w 399"/>
                    <a:gd name="T13" fmla="*/ 125 h 414"/>
                    <a:gd name="T14" fmla="*/ 290 w 399"/>
                    <a:gd name="T15" fmla="*/ 150 h 414"/>
                    <a:gd name="T16" fmla="*/ 289 w 399"/>
                    <a:gd name="T17" fmla="*/ 174 h 414"/>
                    <a:gd name="T18" fmla="*/ 299 w 399"/>
                    <a:gd name="T19" fmla="*/ 188 h 414"/>
                    <a:gd name="T20" fmla="*/ 343 w 399"/>
                    <a:gd name="T21" fmla="*/ 226 h 414"/>
                    <a:gd name="T22" fmla="*/ 388 w 399"/>
                    <a:gd name="T23" fmla="*/ 297 h 414"/>
                    <a:gd name="T24" fmla="*/ 389 w 399"/>
                    <a:gd name="T25" fmla="*/ 320 h 414"/>
                    <a:gd name="T26" fmla="*/ 393 w 399"/>
                    <a:gd name="T27" fmla="*/ 342 h 414"/>
                    <a:gd name="T28" fmla="*/ 398 w 399"/>
                    <a:gd name="T29" fmla="*/ 358 h 414"/>
                    <a:gd name="T30" fmla="*/ 399 w 399"/>
                    <a:gd name="T31" fmla="*/ 383 h 414"/>
                    <a:gd name="T32" fmla="*/ 387 w 399"/>
                    <a:gd name="T33" fmla="*/ 402 h 414"/>
                    <a:gd name="T34" fmla="*/ 381 w 399"/>
                    <a:gd name="T35" fmla="*/ 354 h 414"/>
                    <a:gd name="T36" fmla="*/ 351 w 399"/>
                    <a:gd name="T37" fmla="*/ 307 h 414"/>
                    <a:gd name="T38" fmla="*/ 263 w 399"/>
                    <a:gd name="T39" fmla="*/ 301 h 414"/>
                    <a:gd name="T40" fmla="*/ 243 w 399"/>
                    <a:gd name="T41" fmla="*/ 303 h 414"/>
                    <a:gd name="T42" fmla="*/ 241 w 399"/>
                    <a:gd name="T43" fmla="*/ 291 h 414"/>
                    <a:gd name="T44" fmla="*/ 257 w 399"/>
                    <a:gd name="T45" fmla="*/ 273 h 414"/>
                    <a:gd name="T46" fmla="*/ 271 w 399"/>
                    <a:gd name="T47" fmla="*/ 258 h 414"/>
                    <a:gd name="T48" fmla="*/ 270 w 399"/>
                    <a:gd name="T49" fmla="*/ 247 h 414"/>
                    <a:gd name="T50" fmla="*/ 263 w 399"/>
                    <a:gd name="T51" fmla="*/ 248 h 414"/>
                    <a:gd name="T52" fmla="*/ 253 w 399"/>
                    <a:gd name="T53" fmla="*/ 256 h 414"/>
                    <a:gd name="T54" fmla="*/ 237 w 399"/>
                    <a:gd name="T55" fmla="*/ 248 h 414"/>
                    <a:gd name="T56" fmla="*/ 233 w 399"/>
                    <a:gd name="T57" fmla="*/ 232 h 414"/>
                    <a:gd name="T58" fmla="*/ 240 w 399"/>
                    <a:gd name="T59" fmla="*/ 224 h 414"/>
                    <a:gd name="T60" fmla="*/ 245 w 399"/>
                    <a:gd name="T61" fmla="*/ 211 h 414"/>
                    <a:gd name="T62" fmla="*/ 242 w 399"/>
                    <a:gd name="T63" fmla="*/ 202 h 414"/>
                    <a:gd name="T64" fmla="*/ 231 w 399"/>
                    <a:gd name="T65" fmla="*/ 214 h 414"/>
                    <a:gd name="T66" fmla="*/ 218 w 399"/>
                    <a:gd name="T67" fmla="*/ 205 h 414"/>
                    <a:gd name="T68" fmla="*/ 214 w 399"/>
                    <a:gd name="T69" fmla="*/ 182 h 414"/>
                    <a:gd name="T70" fmla="*/ 207 w 399"/>
                    <a:gd name="T71" fmla="*/ 157 h 414"/>
                    <a:gd name="T72" fmla="*/ 193 w 399"/>
                    <a:gd name="T73" fmla="*/ 148 h 414"/>
                    <a:gd name="T74" fmla="*/ 201 w 399"/>
                    <a:gd name="T75" fmla="*/ 168 h 414"/>
                    <a:gd name="T76" fmla="*/ 209 w 399"/>
                    <a:gd name="T77" fmla="*/ 186 h 414"/>
                    <a:gd name="T78" fmla="*/ 208 w 399"/>
                    <a:gd name="T79" fmla="*/ 207 h 414"/>
                    <a:gd name="T80" fmla="*/ 196 w 399"/>
                    <a:gd name="T81" fmla="*/ 210 h 414"/>
                    <a:gd name="T82" fmla="*/ 185 w 399"/>
                    <a:gd name="T83" fmla="*/ 210 h 414"/>
                    <a:gd name="T84" fmla="*/ 191 w 399"/>
                    <a:gd name="T85" fmla="*/ 218 h 414"/>
                    <a:gd name="T86" fmla="*/ 203 w 399"/>
                    <a:gd name="T87" fmla="*/ 225 h 414"/>
                    <a:gd name="T88" fmla="*/ 214 w 399"/>
                    <a:gd name="T89" fmla="*/ 234 h 414"/>
                    <a:gd name="T90" fmla="*/ 228 w 399"/>
                    <a:gd name="T91" fmla="*/ 273 h 414"/>
                    <a:gd name="T92" fmla="*/ 224 w 399"/>
                    <a:gd name="T93" fmla="*/ 327 h 414"/>
                    <a:gd name="T94" fmla="*/ 227 w 399"/>
                    <a:gd name="T95" fmla="*/ 358 h 414"/>
                    <a:gd name="T96" fmla="*/ 192 w 399"/>
                    <a:gd name="T97" fmla="*/ 382 h 414"/>
                    <a:gd name="T98" fmla="*/ 123 w 399"/>
                    <a:gd name="T99" fmla="*/ 398 h 414"/>
                    <a:gd name="T100" fmla="*/ 84 w 399"/>
                    <a:gd name="T101" fmla="*/ 389 h 414"/>
                    <a:gd name="T102" fmla="*/ 57 w 399"/>
                    <a:gd name="T103" fmla="*/ 363 h 414"/>
                    <a:gd name="T104" fmla="*/ 26 w 399"/>
                    <a:gd name="T105" fmla="*/ 350 h 414"/>
                    <a:gd name="T106" fmla="*/ 14 w 399"/>
                    <a:gd name="T107" fmla="*/ 304 h 414"/>
                    <a:gd name="T108" fmla="*/ 15 w 399"/>
                    <a:gd name="T109" fmla="*/ 206 h 414"/>
                    <a:gd name="T110" fmla="*/ 10 w 399"/>
                    <a:gd name="T111" fmla="*/ 128 h 4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9"/>
                    <a:gd name="T169" fmla="*/ 0 h 414"/>
                    <a:gd name="T170" fmla="*/ 399 w 399"/>
                    <a:gd name="T171" fmla="*/ 414 h 4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9" h="414">
                      <a:moveTo>
                        <a:pt x="0" y="78"/>
                      </a:moveTo>
                      <a:lnTo>
                        <a:pt x="10" y="75"/>
                      </a:lnTo>
                      <a:lnTo>
                        <a:pt x="20" y="70"/>
                      </a:lnTo>
                      <a:lnTo>
                        <a:pt x="29" y="65"/>
                      </a:lnTo>
                      <a:lnTo>
                        <a:pt x="37" y="58"/>
                      </a:lnTo>
                      <a:lnTo>
                        <a:pt x="44" y="50"/>
                      </a:lnTo>
                      <a:lnTo>
                        <a:pt x="51" y="42"/>
                      </a:lnTo>
                      <a:lnTo>
                        <a:pt x="55" y="33"/>
                      </a:lnTo>
                      <a:lnTo>
                        <a:pt x="59" y="23"/>
                      </a:lnTo>
                      <a:lnTo>
                        <a:pt x="60" y="13"/>
                      </a:lnTo>
                      <a:lnTo>
                        <a:pt x="60" y="3"/>
                      </a:lnTo>
                      <a:lnTo>
                        <a:pt x="67" y="0"/>
                      </a:lnTo>
                      <a:lnTo>
                        <a:pt x="75" y="0"/>
                      </a:lnTo>
                      <a:lnTo>
                        <a:pt x="84" y="1"/>
                      </a:lnTo>
                      <a:lnTo>
                        <a:pt x="93" y="3"/>
                      </a:lnTo>
                      <a:lnTo>
                        <a:pt x="102" y="6"/>
                      </a:lnTo>
                      <a:lnTo>
                        <a:pt x="111" y="10"/>
                      </a:lnTo>
                      <a:lnTo>
                        <a:pt x="120" y="14"/>
                      </a:lnTo>
                      <a:lnTo>
                        <a:pt x="128" y="17"/>
                      </a:lnTo>
                      <a:lnTo>
                        <a:pt x="135" y="20"/>
                      </a:lnTo>
                      <a:lnTo>
                        <a:pt x="141" y="21"/>
                      </a:lnTo>
                      <a:lnTo>
                        <a:pt x="145" y="22"/>
                      </a:lnTo>
                      <a:lnTo>
                        <a:pt x="148" y="22"/>
                      </a:lnTo>
                      <a:lnTo>
                        <a:pt x="151" y="22"/>
                      </a:lnTo>
                      <a:lnTo>
                        <a:pt x="154" y="21"/>
                      </a:lnTo>
                      <a:lnTo>
                        <a:pt x="157" y="21"/>
                      </a:lnTo>
                      <a:lnTo>
                        <a:pt x="160" y="20"/>
                      </a:lnTo>
                      <a:lnTo>
                        <a:pt x="164" y="20"/>
                      </a:lnTo>
                      <a:lnTo>
                        <a:pt x="167" y="19"/>
                      </a:lnTo>
                      <a:lnTo>
                        <a:pt x="171" y="19"/>
                      </a:lnTo>
                      <a:lnTo>
                        <a:pt x="175" y="19"/>
                      </a:lnTo>
                      <a:lnTo>
                        <a:pt x="190" y="22"/>
                      </a:lnTo>
                      <a:lnTo>
                        <a:pt x="204" y="27"/>
                      </a:lnTo>
                      <a:lnTo>
                        <a:pt x="217" y="35"/>
                      </a:lnTo>
                      <a:lnTo>
                        <a:pt x="229" y="44"/>
                      </a:lnTo>
                      <a:lnTo>
                        <a:pt x="240" y="54"/>
                      </a:lnTo>
                      <a:lnTo>
                        <a:pt x="251" y="66"/>
                      </a:lnTo>
                      <a:lnTo>
                        <a:pt x="261" y="78"/>
                      </a:lnTo>
                      <a:lnTo>
                        <a:pt x="269" y="91"/>
                      </a:lnTo>
                      <a:lnTo>
                        <a:pt x="278" y="105"/>
                      </a:lnTo>
                      <a:lnTo>
                        <a:pt x="285" y="119"/>
                      </a:lnTo>
                      <a:lnTo>
                        <a:pt x="288" y="125"/>
                      </a:lnTo>
                      <a:lnTo>
                        <a:pt x="290" y="130"/>
                      </a:lnTo>
                      <a:lnTo>
                        <a:pt x="291" y="135"/>
                      </a:lnTo>
                      <a:lnTo>
                        <a:pt x="291" y="139"/>
                      </a:lnTo>
                      <a:lnTo>
                        <a:pt x="291" y="143"/>
                      </a:lnTo>
                      <a:lnTo>
                        <a:pt x="291" y="147"/>
                      </a:lnTo>
                      <a:lnTo>
                        <a:pt x="290" y="150"/>
                      </a:lnTo>
                      <a:lnTo>
                        <a:pt x="290" y="154"/>
                      </a:lnTo>
                      <a:lnTo>
                        <a:pt x="289" y="157"/>
                      </a:lnTo>
                      <a:lnTo>
                        <a:pt x="289" y="160"/>
                      </a:lnTo>
                      <a:lnTo>
                        <a:pt x="288" y="165"/>
                      </a:lnTo>
                      <a:lnTo>
                        <a:pt x="288" y="170"/>
                      </a:lnTo>
                      <a:lnTo>
                        <a:pt x="289" y="174"/>
                      </a:lnTo>
                      <a:lnTo>
                        <a:pt x="290" y="178"/>
                      </a:lnTo>
                      <a:lnTo>
                        <a:pt x="292" y="181"/>
                      </a:lnTo>
                      <a:lnTo>
                        <a:pt x="293" y="183"/>
                      </a:lnTo>
                      <a:lnTo>
                        <a:pt x="295" y="185"/>
                      </a:lnTo>
                      <a:lnTo>
                        <a:pt x="297" y="187"/>
                      </a:lnTo>
                      <a:lnTo>
                        <a:pt x="299" y="188"/>
                      </a:lnTo>
                      <a:lnTo>
                        <a:pt x="301" y="189"/>
                      </a:lnTo>
                      <a:lnTo>
                        <a:pt x="303" y="190"/>
                      </a:lnTo>
                      <a:lnTo>
                        <a:pt x="309" y="195"/>
                      </a:lnTo>
                      <a:lnTo>
                        <a:pt x="319" y="203"/>
                      </a:lnTo>
                      <a:lnTo>
                        <a:pt x="331" y="214"/>
                      </a:lnTo>
                      <a:lnTo>
                        <a:pt x="343" y="226"/>
                      </a:lnTo>
                      <a:lnTo>
                        <a:pt x="356" y="240"/>
                      </a:lnTo>
                      <a:lnTo>
                        <a:pt x="368" y="254"/>
                      </a:lnTo>
                      <a:lnTo>
                        <a:pt x="379" y="268"/>
                      </a:lnTo>
                      <a:lnTo>
                        <a:pt x="385" y="282"/>
                      </a:lnTo>
                      <a:lnTo>
                        <a:pt x="388" y="294"/>
                      </a:lnTo>
                      <a:lnTo>
                        <a:pt x="388" y="297"/>
                      </a:lnTo>
                      <a:lnTo>
                        <a:pt x="388" y="300"/>
                      </a:lnTo>
                      <a:lnTo>
                        <a:pt x="388" y="303"/>
                      </a:lnTo>
                      <a:lnTo>
                        <a:pt x="388" y="307"/>
                      </a:lnTo>
                      <a:lnTo>
                        <a:pt x="389" y="312"/>
                      </a:lnTo>
                      <a:lnTo>
                        <a:pt x="389" y="316"/>
                      </a:lnTo>
                      <a:lnTo>
                        <a:pt x="389" y="320"/>
                      </a:lnTo>
                      <a:lnTo>
                        <a:pt x="390" y="324"/>
                      </a:lnTo>
                      <a:lnTo>
                        <a:pt x="390" y="328"/>
                      </a:lnTo>
                      <a:lnTo>
                        <a:pt x="391" y="332"/>
                      </a:lnTo>
                      <a:lnTo>
                        <a:pt x="391" y="336"/>
                      </a:lnTo>
                      <a:lnTo>
                        <a:pt x="392" y="339"/>
                      </a:lnTo>
                      <a:lnTo>
                        <a:pt x="393" y="342"/>
                      </a:lnTo>
                      <a:lnTo>
                        <a:pt x="394" y="344"/>
                      </a:lnTo>
                      <a:lnTo>
                        <a:pt x="395" y="347"/>
                      </a:lnTo>
                      <a:lnTo>
                        <a:pt x="396" y="349"/>
                      </a:lnTo>
                      <a:lnTo>
                        <a:pt x="397" y="352"/>
                      </a:lnTo>
                      <a:lnTo>
                        <a:pt x="398" y="355"/>
                      </a:lnTo>
                      <a:lnTo>
                        <a:pt x="398" y="358"/>
                      </a:lnTo>
                      <a:lnTo>
                        <a:pt x="399" y="362"/>
                      </a:lnTo>
                      <a:lnTo>
                        <a:pt x="399" y="363"/>
                      </a:lnTo>
                      <a:lnTo>
                        <a:pt x="399" y="366"/>
                      </a:lnTo>
                      <a:lnTo>
                        <a:pt x="399" y="371"/>
                      </a:lnTo>
                      <a:lnTo>
                        <a:pt x="399" y="376"/>
                      </a:lnTo>
                      <a:lnTo>
                        <a:pt x="399" y="383"/>
                      </a:lnTo>
                      <a:lnTo>
                        <a:pt x="398" y="390"/>
                      </a:lnTo>
                      <a:lnTo>
                        <a:pt x="396" y="397"/>
                      </a:lnTo>
                      <a:lnTo>
                        <a:pt x="394" y="403"/>
                      </a:lnTo>
                      <a:lnTo>
                        <a:pt x="390" y="409"/>
                      </a:lnTo>
                      <a:lnTo>
                        <a:pt x="386" y="414"/>
                      </a:lnTo>
                      <a:lnTo>
                        <a:pt x="387" y="402"/>
                      </a:lnTo>
                      <a:lnTo>
                        <a:pt x="388" y="391"/>
                      </a:lnTo>
                      <a:lnTo>
                        <a:pt x="388" y="381"/>
                      </a:lnTo>
                      <a:lnTo>
                        <a:pt x="387" y="372"/>
                      </a:lnTo>
                      <a:lnTo>
                        <a:pt x="386" y="365"/>
                      </a:lnTo>
                      <a:lnTo>
                        <a:pt x="383" y="359"/>
                      </a:lnTo>
                      <a:lnTo>
                        <a:pt x="381" y="354"/>
                      </a:lnTo>
                      <a:lnTo>
                        <a:pt x="378" y="350"/>
                      </a:lnTo>
                      <a:lnTo>
                        <a:pt x="375" y="348"/>
                      </a:lnTo>
                      <a:lnTo>
                        <a:pt x="371" y="346"/>
                      </a:lnTo>
                      <a:lnTo>
                        <a:pt x="367" y="329"/>
                      </a:lnTo>
                      <a:lnTo>
                        <a:pt x="361" y="316"/>
                      </a:lnTo>
                      <a:lnTo>
                        <a:pt x="351" y="307"/>
                      </a:lnTo>
                      <a:lnTo>
                        <a:pt x="340" y="300"/>
                      </a:lnTo>
                      <a:lnTo>
                        <a:pt x="326" y="296"/>
                      </a:lnTo>
                      <a:lnTo>
                        <a:pt x="312" y="294"/>
                      </a:lnTo>
                      <a:lnTo>
                        <a:pt x="296" y="294"/>
                      </a:lnTo>
                      <a:lnTo>
                        <a:pt x="279" y="297"/>
                      </a:lnTo>
                      <a:lnTo>
                        <a:pt x="263" y="301"/>
                      </a:lnTo>
                      <a:lnTo>
                        <a:pt x="246" y="307"/>
                      </a:lnTo>
                      <a:lnTo>
                        <a:pt x="245" y="306"/>
                      </a:lnTo>
                      <a:lnTo>
                        <a:pt x="244" y="305"/>
                      </a:lnTo>
                      <a:lnTo>
                        <a:pt x="243" y="304"/>
                      </a:lnTo>
                      <a:lnTo>
                        <a:pt x="243" y="303"/>
                      </a:lnTo>
                      <a:lnTo>
                        <a:pt x="242" y="301"/>
                      </a:lnTo>
                      <a:lnTo>
                        <a:pt x="241" y="299"/>
                      </a:lnTo>
                      <a:lnTo>
                        <a:pt x="241" y="298"/>
                      </a:lnTo>
                      <a:lnTo>
                        <a:pt x="240" y="296"/>
                      </a:lnTo>
                      <a:lnTo>
                        <a:pt x="240" y="294"/>
                      </a:lnTo>
                      <a:lnTo>
                        <a:pt x="241" y="291"/>
                      </a:lnTo>
                      <a:lnTo>
                        <a:pt x="242" y="287"/>
                      </a:lnTo>
                      <a:lnTo>
                        <a:pt x="245" y="284"/>
                      </a:lnTo>
                      <a:lnTo>
                        <a:pt x="247" y="281"/>
                      </a:lnTo>
                      <a:lnTo>
                        <a:pt x="250" y="279"/>
                      </a:lnTo>
                      <a:lnTo>
                        <a:pt x="254" y="276"/>
                      </a:lnTo>
                      <a:lnTo>
                        <a:pt x="257" y="273"/>
                      </a:lnTo>
                      <a:lnTo>
                        <a:pt x="261" y="270"/>
                      </a:lnTo>
                      <a:lnTo>
                        <a:pt x="265" y="266"/>
                      </a:lnTo>
                      <a:lnTo>
                        <a:pt x="269" y="263"/>
                      </a:lnTo>
                      <a:lnTo>
                        <a:pt x="270" y="261"/>
                      </a:lnTo>
                      <a:lnTo>
                        <a:pt x="270" y="259"/>
                      </a:lnTo>
                      <a:lnTo>
                        <a:pt x="271" y="258"/>
                      </a:lnTo>
                      <a:lnTo>
                        <a:pt x="271" y="256"/>
                      </a:lnTo>
                      <a:lnTo>
                        <a:pt x="271" y="255"/>
                      </a:lnTo>
                      <a:lnTo>
                        <a:pt x="271" y="253"/>
                      </a:lnTo>
                      <a:lnTo>
                        <a:pt x="271" y="251"/>
                      </a:lnTo>
                      <a:lnTo>
                        <a:pt x="271" y="249"/>
                      </a:lnTo>
                      <a:lnTo>
                        <a:pt x="270" y="247"/>
                      </a:lnTo>
                      <a:lnTo>
                        <a:pt x="270" y="244"/>
                      </a:lnTo>
                      <a:lnTo>
                        <a:pt x="268" y="244"/>
                      </a:lnTo>
                      <a:lnTo>
                        <a:pt x="266" y="244"/>
                      </a:lnTo>
                      <a:lnTo>
                        <a:pt x="265" y="245"/>
                      </a:lnTo>
                      <a:lnTo>
                        <a:pt x="264" y="246"/>
                      </a:lnTo>
                      <a:lnTo>
                        <a:pt x="263" y="248"/>
                      </a:lnTo>
                      <a:lnTo>
                        <a:pt x="262" y="249"/>
                      </a:lnTo>
                      <a:lnTo>
                        <a:pt x="261" y="251"/>
                      </a:lnTo>
                      <a:lnTo>
                        <a:pt x="260" y="252"/>
                      </a:lnTo>
                      <a:lnTo>
                        <a:pt x="258" y="253"/>
                      </a:lnTo>
                      <a:lnTo>
                        <a:pt x="256" y="254"/>
                      </a:lnTo>
                      <a:lnTo>
                        <a:pt x="253" y="256"/>
                      </a:lnTo>
                      <a:lnTo>
                        <a:pt x="249" y="256"/>
                      </a:lnTo>
                      <a:lnTo>
                        <a:pt x="246" y="256"/>
                      </a:lnTo>
                      <a:lnTo>
                        <a:pt x="243" y="255"/>
                      </a:lnTo>
                      <a:lnTo>
                        <a:pt x="241" y="253"/>
                      </a:lnTo>
                      <a:lnTo>
                        <a:pt x="239" y="250"/>
                      </a:lnTo>
                      <a:lnTo>
                        <a:pt x="237" y="248"/>
                      </a:lnTo>
                      <a:lnTo>
                        <a:pt x="236" y="244"/>
                      </a:lnTo>
                      <a:lnTo>
                        <a:pt x="234" y="241"/>
                      </a:lnTo>
                      <a:lnTo>
                        <a:pt x="234" y="238"/>
                      </a:lnTo>
                      <a:lnTo>
                        <a:pt x="233" y="236"/>
                      </a:lnTo>
                      <a:lnTo>
                        <a:pt x="233" y="234"/>
                      </a:lnTo>
                      <a:lnTo>
                        <a:pt x="233" y="232"/>
                      </a:lnTo>
                      <a:lnTo>
                        <a:pt x="234" y="231"/>
                      </a:lnTo>
                      <a:lnTo>
                        <a:pt x="235" y="230"/>
                      </a:lnTo>
                      <a:lnTo>
                        <a:pt x="236" y="229"/>
                      </a:lnTo>
                      <a:lnTo>
                        <a:pt x="237" y="227"/>
                      </a:lnTo>
                      <a:lnTo>
                        <a:pt x="239" y="226"/>
                      </a:lnTo>
                      <a:lnTo>
                        <a:pt x="240" y="224"/>
                      </a:lnTo>
                      <a:lnTo>
                        <a:pt x="242" y="222"/>
                      </a:lnTo>
                      <a:lnTo>
                        <a:pt x="242" y="219"/>
                      </a:lnTo>
                      <a:lnTo>
                        <a:pt x="243" y="217"/>
                      </a:lnTo>
                      <a:lnTo>
                        <a:pt x="244" y="215"/>
                      </a:lnTo>
                      <a:lnTo>
                        <a:pt x="244" y="213"/>
                      </a:lnTo>
                      <a:lnTo>
                        <a:pt x="245" y="211"/>
                      </a:lnTo>
                      <a:lnTo>
                        <a:pt x="245" y="209"/>
                      </a:lnTo>
                      <a:lnTo>
                        <a:pt x="245" y="208"/>
                      </a:lnTo>
                      <a:lnTo>
                        <a:pt x="245" y="206"/>
                      </a:lnTo>
                      <a:lnTo>
                        <a:pt x="245" y="204"/>
                      </a:lnTo>
                      <a:lnTo>
                        <a:pt x="244" y="202"/>
                      </a:lnTo>
                      <a:lnTo>
                        <a:pt x="242" y="202"/>
                      </a:lnTo>
                      <a:lnTo>
                        <a:pt x="239" y="204"/>
                      </a:lnTo>
                      <a:lnTo>
                        <a:pt x="237" y="206"/>
                      </a:lnTo>
                      <a:lnTo>
                        <a:pt x="236" y="208"/>
                      </a:lnTo>
                      <a:lnTo>
                        <a:pt x="234" y="210"/>
                      </a:lnTo>
                      <a:lnTo>
                        <a:pt x="232" y="212"/>
                      </a:lnTo>
                      <a:lnTo>
                        <a:pt x="231" y="214"/>
                      </a:lnTo>
                      <a:lnTo>
                        <a:pt x="229" y="215"/>
                      </a:lnTo>
                      <a:lnTo>
                        <a:pt x="227" y="214"/>
                      </a:lnTo>
                      <a:lnTo>
                        <a:pt x="225" y="213"/>
                      </a:lnTo>
                      <a:lnTo>
                        <a:pt x="222" y="211"/>
                      </a:lnTo>
                      <a:lnTo>
                        <a:pt x="220" y="208"/>
                      </a:lnTo>
                      <a:lnTo>
                        <a:pt x="218" y="205"/>
                      </a:lnTo>
                      <a:lnTo>
                        <a:pt x="217" y="202"/>
                      </a:lnTo>
                      <a:lnTo>
                        <a:pt x="216" y="198"/>
                      </a:lnTo>
                      <a:lnTo>
                        <a:pt x="215" y="194"/>
                      </a:lnTo>
                      <a:lnTo>
                        <a:pt x="215" y="190"/>
                      </a:lnTo>
                      <a:lnTo>
                        <a:pt x="214" y="186"/>
                      </a:lnTo>
                      <a:lnTo>
                        <a:pt x="214" y="182"/>
                      </a:lnTo>
                      <a:lnTo>
                        <a:pt x="215" y="179"/>
                      </a:lnTo>
                      <a:lnTo>
                        <a:pt x="214" y="175"/>
                      </a:lnTo>
                      <a:lnTo>
                        <a:pt x="213" y="171"/>
                      </a:lnTo>
                      <a:lnTo>
                        <a:pt x="211" y="166"/>
                      </a:lnTo>
                      <a:lnTo>
                        <a:pt x="209" y="162"/>
                      </a:lnTo>
                      <a:lnTo>
                        <a:pt x="207" y="157"/>
                      </a:lnTo>
                      <a:lnTo>
                        <a:pt x="205" y="153"/>
                      </a:lnTo>
                      <a:lnTo>
                        <a:pt x="202" y="149"/>
                      </a:lnTo>
                      <a:lnTo>
                        <a:pt x="199" y="147"/>
                      </a:lnTo>
                      <a:lnTo>
                        <a:pt x="196" y="145"/>
                      </a:lnTo>
                      <a:lnTo>
                        <a:pt x="193" y="145"/>
                      </a:lnTo>
                      <a:lnTo>
                        <a:pt x="193" y="148"/>
                      </a:lnTo>
                      <a:lnTo>
                        <a:pt x="194" y="151"/>
                      </a:lnTo>
                      <a:lnTo>
                        <a:pt x="195" y="155"/>
                      </a:lnTo>
                      <a:lnTo>
                        <a:pt x="196" y="158"/>
                      </a:lnTo>
                      <a:lnTo>
                        <a:pt x="197" y="161"/>
                      </a:lnTo>
                      <a:lnTo>
                        <a:pt x="199" y="165"/>
                      </a:lnTo>
                      <a:lnTo>
                        <a:pt x="201" y="168"/>
                      </a:lnTo>
                      <a:lnTo>
                        <a:pt x="202" y="171"/>
                      </a:lnTo>
                      <a:lnTo>
                        <a:pt x="204" y="174"/>
                      </a:lnTo>
                      <a:lnTo>
                        <a:pt x="205" y="177"/>
                      </a:lnTo>
                      <a:lnTo>
                        <a:pt x="207" y="179"/>
                      </a:lnTo>
                      <a:lnTo>
                        <a:pt x="208" y="182"/>
                      </a:lnTo>
                      <a:lnTo>
                        <a:pt x="209" y="186"/>
                      </a:lnTo>
                      <a:lnTo>
                        <a:pt x="210" y="189"/>
                      </a:lnTo>
                      <a:lnTo>
                        <a:pt x="210" y="193"/>
                      </a:lnTo>
                      <a:lnTo>
                        <a:pt x="211" y="197"/>
                      </a:lnTo>
                      <a:lnTo>
                        <a:pt x="210" y="200"/>
                      </a:lnTo>
                      <a:lnTo>
                        <a:pt x="209" y="204"/>
                      </a:lnTo>
                      <a:lnTo>
                        <a:pt x="208" y="207"/>
                      </a:lnTo>
                      <a:lnTo>
                        <a:pt x="206" y="210"/>
                      </a:lnTo>
                      <a:lnTo>
                        <a:pt x="204" y="211"/>
                      </a:lnTo>
                      <a:lnTo>
                        <a:pt x="202" y="211"/>
                      </a:lnTo>
                      <a:lnTo>
                        <a:pt x="200" y="211"/>
                      </a:lnTo>
                      <a:lnTo>
                        <a:pt x="198" y="211"/>
                      </a:lnTo>
                      <a:lnTo>
                        <a:pt x="196" y="210"/>
                      </a:lnTo>
                      <a:lnTo>
                        <a:pt x="195" y="209"/>
                      </a:lnTo>
                      <a:lnTo>
                        <a:pt x="193" y="208"/>
                      </a:lnTo>
                      <a:lnTo>
                        <a:pt x="191" y="208"/>
                      </a:lnTo>
                      <a:lnTo>
                        <a:pt x="189" y="208"/>
                      </a:lnTo>
                      <a:lnTo>
                        <a:pt x="186" y="209"/>
                      </a:lnTo>
                      <a:lnTo>
                        <a:pt x="185" y="210"/>
                      </a:lnTo>
                      <a:lnTo>
                        <a:pt x="184" y="212"/>
                      </a:lnTo>
                      <a:lnTo>
                        <a:pt x="184" y="213"/>
                      </a:lnTo>
                      <a:lnTo>
                        <a:pt x="185" y="215"/>
                      </a:lnTo>
                      <a:lnTo>
                        <a:pt x="187" y="216"/>
                      </a:lnTo>
                      <a:lnTo>
                        <a:pt x="189" y="217"/>
                      </a:lnTo>
                      <a:lnTo>
                        <a:pt x="191" y="218"/>
                      </a:lnTo>
                      <a:lnTo>
                        <a:pt x="193" y="219"/>
                      </a:lnTo>
                      <a:lnTo>
                        <a:pt x="194" y="220"/>
                      </a:lnTo>
                      <a:lnTo>
                        <a:pt x="196" y="221"/>
                      </a:lnTo>
                      <a:lnTo>
                        <a:pt x="198" y="222"/>
                      </a:lnTo>
                      <a:lnTo>
                        <a:pt x="201" y="223"/>
                      </a:lnTo>
                      <a:lnTo>
                        <a:pt x="203" y="225"/>
                      </a:lnTo>
                      <a:lnTo>
                        <a:pt x="205" y="226"/>
                      </a:lnTo>
                      <a:lnTo>
                        <a:pt x="207" y="228"/>
                      </a:lnTo>
                      <a:lnTo>
                        <a:pt x="209" y="229"/>
                      </a:lnTo>
                      <a:lnTo>
                        <a:pt x="210" y="231"/>
                      </a:lnTo>
                      <a:lnTo>
                        <a:pt x="212" y="232"/>
                      </a:lnTo>
                      <a:lnTo>
                        <a:pt x="214" y="234"/>
                      </a:lnTo>
                      <a:lnTo>
                        <a:pt x="215" y="236"/>
                      </a:lnTo>
                      <a:lnTo>
                        <a:pt x="220" y="242"/>
                      </a:lnTo>
                      <a:lnTo>
                        <a:pt x="223" y="249"/>
                      </a:lnTo>
                      <a:lnTo>
                        <a:pt x="226" y="256"/>
                      </a:lnTo>
                      <a:lnTo>
                        <a:pt x="228" y="264"/>
                      </a:lnTo>
                      <a:lnTo>
                        <a:pt x="228" y="273"/>
                      </a:lnTo>
                      <a:lnTo>
                        <a:pt x="229" y="282"/>
                      </a:lnTo>
                      <a:lnTo>
                        <a:pt x="229" y="292"/>
                      </a:lnTo>
                      <a:lnTo>
                        <a:pt x="228" y="302"/>
                      </a:lnTo>
                      <a:lnTo>
                        <a:pt x="228" y="313"/>
                      </a:lnTo>
                      <a:lnTo>
                        <a:pt x="227" y="324"/>
                      </a:lnTo>
                      <a:lnTo>
                        <a:pt x="224" y="327"/>
                      </a:lnTo>
                      <a:lnTo>
                        <a:pt x="223" y="332"/>
                      </a:lnTo>
                      <a:lnTo>
                        <a:pt x="224" y="337"/>
                      </a:lnTo>
                      <a:lnTo>
                        <a:pt x="225" y="342"/>
                      </a:lnTo>
                      <a:lnTo>
                        <a:pt x="226" y="347"/>
                      </a:lnTo>
                      <a:lnTo>
                        <a:pt x="226" y="352"/>
                      </a:lnTo>
                      <a:lnTo>
                        <a:pt x="227" y="358"/>
                      </a:lnTo>
                      <a:lnTo>
                        <a:pt x="226" y="362"/>
                      </a:lnTo>
                      <a:lnTo>
                        <a:pt x="223" y="367"/>
                      </a:lnTo>
                      <a:lnTo>
                        <a:pt x="218" y="371"/>
                      </a:lnTo>
                      <a:lnTo>
                        <a:pt x="211" y="375"/>
                      </a:lnTo>
                      <a:lnTo>
                        <a:pt x="202" y="378"/>
                      </a:lnTo>
                      <a:lnTo>
                        <a:pt x="192" y="382"/>
                      </a:lnTo>
                      <a:lnTo>
                        <a:pt x="181" y="385"/>
                      </a:lnTo>
                      <a:lnTo>
                        <a:pt x="169" y="388"/>
                      </a:lnTo>
                      <a:lnTo>
                        <a:pt x="157" y="391"/>
                      </a:lnTo>
                      <a:lnTo>
                        <a:pt x="145" y="393"/>
                      </a:lnTo>
                      <a:lnTo>
                        <a:pt x="134" y="396"/>
                      </a:lnTo>
                      <a:lnTo>
                        <a:pt x="123" y="398"/>
                      </a:lnTo>
                      <a:lnTo>
                        <a:pt x="114" y="400"/>
                      </a:lnTo>
                      <a:lnTo>
                        <a:pt x="106" y="401"/>
                      </a:lnTo>
                      <a:lnTo>
                        <a:pt x="100" y="400"/>
                      </a:lnTo>
                      <a:lnTo>
                        <a:pt x="94" y="398"/>
                      </a:lnTo>
                      <a:lnTo>
                        <a:pt x="89" y="394"/>
                      </a:lnTo>
                      <a:lnTo>
                        <a:pt x="84" y="389"/>
                      </a:lnTo>
                      <a:lnTo>
                        <a:pt x="80" y="384"/>
                      </a:lnTo>
                      <a:lnTo>
                        <a:pt x="76" y="378"/>
                      </a:lnTo>
                      <a:lnTo>
                        <a:pt x="72" y="373"/>
                      </a:lnTo>
                      <a:lnTo>
                        <a:pt x="68" y="369"/>
                      </a:lnTo>
                      <a:lnTo>
                        <a:pt x="63" y="366"/>
                      </a:lnTo>
                      <a:lnTo>
                        <a:pt x="57" y="363"/>
                      </a:lnTo>
                      <a:lnTo>
                        <a:pt x="52" y="360"/>
                      </a:lnTo>
                      <a:lnTo>
                        <a:pt x="47" y="358"/>
                      </a:lnTo>
                      <a:lnTo>
                        <a:pt x="41" y="356"/>
                      </a:lnTo>
                      <a:lnTo>
                        <a:pt x="36" y="354"/>
                      </a:lnTo>
                      <a:lnTo>
                        <a:pt x="31" y="352"/>
                      </a:lnTo>
                      <a:lnTo>
                        <a:pt x="26" y="350"/>
                      </a:lnTo>
                      <a:lnTo>
                        <a:pt x="21" y="348"/>
                      </a:lnTo>
                      <a:lnTo>
                        <a:pt x="17" y="346"/>
                      </a:lnTo>
                      <a:lnTo>
                        <a:pt x="13" y="345"/>
                      </a:lnTo>
                      <a:lnTo>
                        <a:pt x="13" y="333"/>
                      </a:lnTo>
                      <a:lnTo>
                        <a:pt x="14" y="319"/>
                      </a:lnTo>
                      <a:lnTo>
                        <a:pt x="14" y="304"/>
                      </a:lnTo>
                      <a:lnTo>
                        <a:pt x="15" y="288"/>
                      </a:lnTo>
                      <a:lnTo>
                        <a:pt x="16" y="271"/>
                      </a:lnTo>
                      <a:lnTo>
                        <a:pt x="16" y="254"/>
                      </a:lnTo>
                      <a:lnTo>
                        <a:pt x="16" y="237"/>
                      </a:lnTo>
                      <a:lnTo>
                        <a:pt x="16" y="221"/>
                      </a:lnTo>
                      <a:lnTo>
                        <a:pt x="15" y="206"/>
                      </a:lnTo>
                      <a:lnTo>
                        <a:pt x="14" y="193"/>
                      </a:lnTo>
                      <a:lnTo>
                        <a:pt x="13" y="180"/>
                      </a:lnTo>
                      <a:lnTo>
                        <a:pt x="13" y="167"/>
                      </a:lnTo>
                      <a:lnTo>
                        <a:pt x="12" y="154"/>
                      </a:lnTo>
                      <a:lnTo>
                        <a:pt x="11" y="141"/>
                      </a:lnTo>
                      <a:lnTo>
                        <a:pt x="10" y="128"/>
                      </a:lnTo>
                      <a:lnTo>
                        <a:pt x="8" y="116"/>
                      </a:lnTo>
                      <a:lnTo>
                        <a:pt x="7" y="105"/>
                      </a:lnTo>
                      <a:lnTo>
                        <a:pt x="5" y="95"/>
                      </a:lnTo>
                      <a:lnTo>
                        <a:pt x="3" y="86"/>
                      </a:lnTo>
                      <a:lnTo>
                        <a:pt x="0" y="78"/>
                      </a:lnTo>
                      <a:close/>
                    </a:path>
                  </a:pathLst>
                </a:custGeom>
                <a:solidFill>
                  <a:srgbClr val="E0E0E0"/>
                </a:solidFill>
                <a:ln w="0">
                  <a:solidFill>
                    <a:srgbClr val="E0E0E0"/>
                  </a:solidFill>
                  <a:prstDash val="solid"/>
                  <a:round/>
                  <a:headEnd/>
                  <a:tailEnd/>
                </a:ln>
              </p:spPr>
              <p:txBody>
                <a:bodyPr/>
                <a:lstStyle/>
                <a:p>
                  <a:endParaRPr lang="fr-FR"/>
                </a:p>
              </p:txBody>
            </p:sp>
            <p:sp>
              <p:nvSpPr>
                <p:cNvPr id="5322" name="Freeform 200"/>
                <p:cNvSpPr>
                  <a:spLocks/>
                </p:cNvSpPr>
                <p:nvPr/>
              </p:nvSpPr>
              <p:spPr bwMode="auto">
                <a:xfrm>
                  <a:off x="1218" y="2087"/>
                  <a:ext cx="397" cy="411"/>
                </a:xfrm>
                <a:custGeom>
                  <a:avLst/>
                  <a:gdLst>
                    <a:gd name="T0" fmla="*/ 43 w 397"/>
                    <a:gd name="T1" fmla="*/ 50 h 411"/>
                    <a:gd name="T2" fmla="*/ 66 w 397"/>
                    <a:gd name="T3" fmla="*/ 0 h 411"/>
                    <a:gd name="T4" fmla="*/ 119 w 397"/>
                    <a:gd name="T5" fmla="*/ 12 h 411"/>
                    <a:gd name="T6" fmla="*/ 150 w 397"/>
                    <a:gd name="T7" fmla="*/ 20 h 411"/>
                    <a:gd name="T8" fmla="*/ 170 w 397"/>
                    <a:gd name="T9" fmla="*/ 20 h 411"/>
                    <a:gd name="T10" fmla="*/ 238 w 397"/>
                    <a:gd name="T11" fmla="*/ 55 h 411"/>
                    <a:gd name="T12" fmla="*/ 284 w 397"/>
                    <a:gd name="T13" fmla="*/ 126 h 411"/>
                    <a:gd name="T14" fmla="*/ 284 w 397"/>
                    <a:gd name="T15" fmla="*/ 150 h 411"/>
                    <a:gd name="T16" fmla="*/ 282 w 397"/>
                    <a:gd name="T17" fmla="*/ 173 h 411"/>
                    <a:gd name="T18" fmla="*/ 292 w 397"/>
                    <a:gd name="T19" fmla="*/ 187 h 411"/>
                    <a:gd name="T20" fmla="*/ 338 w 397"/>
                    <a:gd name="T21" fmla="*/ 225 h 411"/>
                    <a:gd name="T22" fmla="*/ 384 w 397"/>
                    <a:gd name="T23" fmla="*/ 295 h 411"/>
                    <a:gd name="T24" fmla="*/ 385 w 397"/>
                    <a:gd name="T25" fmla="*/ 319 h 411"/>
                    <a:gd name="T26" fmla="*/ 390 w 397"/>
                    <a:gd name="T27" fmla="*/ 340 h 411"/>
                    <a:gd name="T28" fmla="*/ 395 w 397"/>
                    <a:gd name="T29" fmla="*/ 356 h 411"/>
                    <a:gd name="T30" fmla="*/ 397 w 397"/>
                    <a:gd name="T31" fmla="*/ 380 h 411"/>
                    <a:gd name="T32" fmla="*/ 386 w 397"/>
                    <a:gd name="T33" fmla="*/ 399 h 411"/>
                    <a:gd name="T34" fmla="*/ 379 w 397"/>
                    <a:gd name="T35" fmla="*/ 352 h 411"/>
                    <a:gd name="T36" fmla="*/ 351 w 397"/>
                    <a:gd name="T37" fmla="*/ 303 h 411"/>
                    <a:gd name="T38" fmla="*/ 263 w 397"/>
                    <a:gd name="T39" fmla="*/ 297 h 411"/>
                    <a:gd name="T40" fmla="*/ 243 w 397"/>
                    <a:gd name="T41" fmla="*/ 299 h 411"/>
                    <a:gd name="T42" fmla="*/ 242 w 397"/>
                    <a:gd name="T43" fmla="*/ 288 h 411"/>
                    <a:gd name="T44" fmla="*/ 262 w 397"/>
                    <a:gd name="T45" fmla="*/ 268 h 411"/>
                    <a:gd name="T46" fmla="*/ 275 w 397"/>
                    <a:gd name="T47" fmla="*/ 249 h 411"/>
                    <a:gd name="T48" fmla="*/ 272 w 397"/>
                    <a:gd name="T49" fmla="*/ 235 h 411"/>
                    <a:gd name="T50" fmla="*/ 264 w 397"/>
                    <a:gd name="T51" fmla="*/ 237 h 411"/>
                    <a:gd name="T52" fmla="*/ 253 w 397"/>
                    <a:gd name="T53" fmla="*/ 248 h 411"/>
                    <a:gd name="T54" fmla="*/ 238 w 397"/>
                    <a:gd name="T55" fmla="*/ 242 h 411"/>
                    <a:gd name="T56" fmla="*/ 235 w 397"/>
                    <a:gd name="T57" fmla="*/ 229 h 411"/>
                    <a:gd name="T58" fmla="*/ 241 w 397"/>
                    <a:gd name="T59" fmla="*/ 222 h 411"/>
                    <a:gd name="T60" fmla="*/ 247 w 397"/>
                    <a:gd name="T61" fmla="*/ 207 h 411"/>
                    <a:gd name="T62" fmla="*/ 243 w 397"/>
                    <a:gd name="T63" fmla="*/ 195 h 411"/>
                    <a:gd name="T64" fmla="*/ 230 w 397"/>
                    <a:gd name="T65" fmla="*/ 209 h 411"/>
                    <a:gd name="T66" fmla="*/ 218 w 397"/>
                    <a:gd name="T67" fmla="*/ 202 h 411"/>
                    <a:gd name="T68" fmla="*/ 214 w 397"/>
                    <a:gd name="T69" fmla="*/ 181 h 411"/>
                    <a:gd name="T70" fmla="*/ 206 w 397"/>
                    <a:gd name="T71" fmla="*/ 152 h 411"/>
                    <a:gd name="T72" fmla="*/ 188 w 397"/>
                    <a:gd name="T73" fmla="*/ 142 h 411"/>
                    <a:gd name="T74" fmla="*/ 197 w 397"/>
                    <a:gd name="T75" fmla="*/ 167 h 411"/>
                    <a:gd name="T76" fmla="*/ 206 w 397"/>
                    <a:gd name="T77" fmla="*/ 184 h 411"/>
                    <a:gd name="T78" fmla="*/ 203 w 397"/>
                    <a:gd name="T79" fmla="*/ 203 h 411"/>
                    <a:gd name="T80" fmla="*/ 191 w 397"/>
                    <a:gd name="T81" fmla="*/ 206 h 411"/>
                    <a:gd name="T82" fmla="*/ 179 w 397"/>
                    <a:gd name="T83" fmla="*/ 207 h 411"/>
                    <a:gd name="T84" fmla="*/ 184 w 397"/>
                    <a:gd name="T85" fmla="*/ 216 h 411"/>
                    <a:gd name="T86" fmla="*/ 197 w 397"/>
                    <a:gd name="T87" fmla="*/ 224 h 411"/>
                    <a:gd name="T88" fmla="*/ 208 w 397"/>
                    <a:gd name="T89" fmla="*/ 234 h 411"/>
                    <a:gd name="T90" fmla="*/ 223 w 397"/>
                    <a:gd name="T91" fmla="*/ 274 h 411"/>
                    <a:gd name="T92" fmla="*/ 219 w 397"/>
                    <a:gd name="T93" fmla="*/ 326 h 411"/>
                    <a:gd name="T94" fmla="*/ 222 w 397"/>
                    <a:gd name="T95" fmla="*/ 355 h 411"/>
                    <a:gd name="T96" fmla="*/ 188 w 397"/>
                    <a:gd name="T97" fmla="*/ 379 h 411"/>
                    <a:gd name="T98" fmla="*/ 121 w 397"/>
                    <a:gd name="T99" fmla="*/ 396 h 411"/>
                    <a:gd name="T100" fmla="*/ 83 w 397"/>
                    <a:gd name="T101" fmla="*/ 387 h 411"/>
                    <a:gd name="T102" fmla="*/ 56 w 397"/>
                    <a:gd name="T103" fmla="*/ 362 h 411"/>
                    <a:gd name="T104" fmla="*/ 24 w 397"/>
                    <a:gd name="T105" fmla="*/ 348 h 411"/>
                    <a:gd name="T106" fmla="*/ 13 w 397"/>
                    <a:gd name="T107" fmla="*/ 302 h 411"/>
                    <a:gd name="T108" fmla="*/ 15 w 397"/>
                    <a:gd name="T109" fmla="*/ 205 h 411"/>
                    <a:gd name="T110" fmla="*/ 9 w 397"/>
                    <a:gd name="T111" fmla="*/ 128 h 4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7"/>
                    <a:gd name="T169" fmla="*/ 0 h 411"/>
                    <a:gd name="T170" fmla="*/ 397 w 397"/>
                    <a:gd name="T171" fmla="*/ 411 h 41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7" h="411">
                      <a:moveTo>
                        <a:pt x="0" y="78"/>
                      </a:moveTo>
                      <a:lnTo>
                        <a:pt x="10" y="75"/>
                      </a:lnTo>
                      <a:lnTo>
                        <a:pt x="19" y="70"/>
                      </a:lnTo>
                      <a:lnTo>
                        <a:pt x="28" y="64"/>
                      </a:lnTo>
                      <a:lnTo>
                        <a:pt x="36" y="58"/>
                      </a:lnTo>
                      <a:lnTo>
                        <a:pt x="43" y="50"/>
                      </a:lnTo>
                      <a:lnTo>
                        <a:pt x="49" y="41"/>
                      </a:lnTo>
                      <a:lnTo>
                        <a:pt x="54" y="32"/>
                      </a:lnTo>
                      <a:lnTo>
                        <a:pt x="58" y="23"/>
                      </a:lnTo>
                      <a:lnTo>
                        <a:pt x="60" y="13"/>
                      </a:lnTo>
                      <a:lnTo>
                        <a:pt x="60" y="3"/>
                      </a:lnTo>
                      <a:lnTo>
                        <a:pt x="66" y="0"/>
                      </a:lnTo>
                      <a:lnTo>
                        <a:pt x="74" y="0"/>
                      </a:lnTo>
                      <a:lnTo>
                        <a:pt x="83" y="1"/>
                      </a:lnTo>
                      <a:lnTo>
                        <a:pt x="92" y="3"/>
                      </a:lnTo>
                      <a:lnTo>
                        <a:pt x="101" y="6"/>
                      </a:lnTo>
                      <a:lnTo>
                        <a:pt x="110" y="9"/>
                      </a:lnTo>
                      <a:lnTo>
                        <a:pt x="119" y="12"/>
                      </a:lnTo>
                      <a:lnTo>
                        <a:pt x="127" y="15"/>
                      </a:lnTo>
                      <a:lnTo>
                        <a:pt x="134" y="18"/>
                      </a:lnTo>
                      <a:lnTo>
                        <a:pt x="140" y="20"/>
                      </a:lnTo>
                      <a:lnTo>
                        <a:pt x="143" y="20"/>
                      </a:lnTo>
                      <a:lnTo>
                        <a:pt x="146" y="20"/>
                      </a:lnTo>
                      <a:lnTo>
                        <a:pt x="150" y="20"/>
                      </a:lnTo>
                      <a:lnTo>
                        <a:pt x="153" y="20"/>
                      </a:lnTo>
                      <a:lnTo>
                        <a:pt x="156" y="20"/>
                      </a:lnTo>
                      <a:lnTo>
                        <a:pt x="159" y="20"/>
                      </a:lnTo>
                      <a:lnTo>
                        <a:pt x="162" y="20"/>
                      </a:lnTo>
                      <a:lnTo>
                        <a:pt x="166" y="20"/>
                      </a:lnTo>
                      <a:lnTo>
                        <a:pt x="170" y="20"/>
                      </a:lnTo>
                      <a:lnTo>
                        <a:pt x="174" y="20"/>
                      </a:lnTo>
                      <a:lnTo>
                        <a:pt x="188" y="23"/>
                      </a:lnTo>
                      <a:lnTo>
                        <a:pt x="202" y="28"/>
                      </a:lnTo>
                      <a:lnTo>
                        <a:pt x="215" y="36"/>
                      </a:lnTo>
                      <a:lnTo>
                        <a:pt x="227" y="45"/>
                      </a:lnTo>
                      <a:lnTo>
                        <a:pt x="238" y="55"/>
                      </a:lnTo>
                      <a:lnTo>
                        <a:pt x="248" y="67"/>
                      </a:lnTo>
                      <a:lnTo>
                        <a:pt x="257" y="79"/>
                      </a:lnTo>
                      <a:lnTo>
                        <a:pt x="266" y="93"/>
                      </a:lnTo>
                      <a:lnTo>
                        <a:pt x="274" y="106"/>
                      </a:lnTo>
                      <a:lnTo>
                        <a:pt x="282" y="120"/>
                      </a:lnTo>
                      <a:lnTo>
                        <a:pt x="284" y="126"/>
                      </a:lnTo>
                      <a:lnTo>
                        <a:pt x="286" y="131"/>
                      </a:lnTo>
                      <a:lnTo>
                        <a:pt x="286" y="135"/>
                      </a:lnTo>
                      <a:lnTo>
                        <a:pt x="286" y="139"/>
                      </a:lnTo>
                      <a:lnTo>
                        <a:pt x="286" y="143"/>
                      </a:lnTo>
                      <a:lnTo>
                        <a:pt x="285" y="147"/>
                      </a:lnTo>
                      <a:lnTo>
                        <a:pt x="284" y="150"/>
                      </a:lnTo>
                      <a:lnTo>
                        <a:pt x="283" y="153"/>
                      </a:lnTo>
                      <a:lnTo>
                        <a:pt x="282" y="156"/>
                      </a:lnTo>
                      <a:lnTo>
                        <a:pt x="282" y="159"/>
                      </a:lnTo>
                      <a:lnTo>
                        <a:pt x="281" y="164"/>
                      </a:lnTo>
                      <a:lnTo>
                        <a:pt x="282" y="169"/>
                      </a:lnTo>
                      <a:lnTo>
                        <a:pt x="282" y="173"/>
                      </a:lnTo>
                      <a:lnTo>
                        <a:pt x="283" y="177"/>
                      </a:lnTo>
                      <a:lnTo>
                        <a:pt x="285" y="180"/>
                      </a:lnTo>
                      <a:lnTo>
                        <a:pt x="286" y="182"/>
                      </a:lnTo>
                      <a:lnTo>
                        <a:pt x="288" y="184"/>
                      </a:lnTo>
                      <a:lnTo>
                        <a:pt x="290" y="186"/>
                      </a:lnTo>
                      <a:lnTo>
                        <a:pt x="292" y="187"/>
                      </a:lnTo>
                      <a:lnTo>
                        <a:pt x="294" y="188"/>
                      </a:lnTo>
                      <a:lnTo>
                        <a:pt x="296" y="189"/>
                      </a:lnTo>
                      <a:lnTo>
                        <a:pt x="303" y="194"/>
                      </a:lnTo>
                      <a:lnTo>
                        <a:pt x="312" y="202"/>
                      </a:lnTo>
                      <a:lnTo>
                        <a:pt x="325" y="212"/>
                      </a:lnTo>
                      <a:lnTo>
                        <a:pt x="338" y="225"/>
                      </a:lnTo>
                      <a:lnTo>
                        <a:pt x="351" y="238"/>
                      </a:lnTo>
                      <a:lnTo>
                        <a:pt x="364" y="252"/>
                      </a:lnTo>
                      <a:lnTo>
                        <a:pt x="374" y="266"/>
                      </a:lnTo>
                      <a:lnTo>
                        <a:pt x="381" y="280"/>
                      </a:lnTo>
                      <a:lnTo>
                        <a:pt x="384" y="292"/>
                      </a:lnTo>
                      <a:lnTo>
                        <a:pt x="384" y="295"/>
                      </a:lnTo>
                      <a:lnTo>
                        <a:pt x="384" y="298"/>
                      </a:lnTo>
                      <a:lnTo>
                        <a:pt x="384" y="301"/>
                      </a:lnTo>
                      <a:lnTo>
                        <a:pt x="384" y="305"/>
                      </a:lnTo>
                      <a:lnTo>
                        <a:pt x="385" y="310"/>
                      </a:lnTo>
                      <a:lnTo>
                        <a:pt x="385" y="314"/>
                      </a:lnTo>
                      <a:lnTo>
                        <a:pt x="385" y="319"/>
                      </a:lnTo>
                      <a:lnTo>
                        <a:pt x="386" y="323"/>
                      </a:lnTo>
                      <a:lnTo>
                        <a:pt x="387" y="327"/>
                      </a:lnTo>
                      <a:lnTo>
                        <a:pt x="387" y="331"/>
                      </a:lnTo>
                      <a:lnTo>
                        <a:pt x="388" y="334"/>
                      </a:lnTo>
                      <a:lnTo>
                        <a:pt x="389" y="337"/>
                      </a:lnTo>
                      <a:lnTo>
                        <a:pt x="390" y="340"/>
                      </a:lnTo>
                      <a:lnTo>
                        <a:pt x="391" y="342"/>
                      </a:lnTo>
                      <a:lnTo>
                        <a:pt x="392" y="345"/>
                      </a:lnTo>
                      <a:lnTo>
                        <a:pt x="393" y="347"/>
                      </a:lnTo>
                      <a:lnTo>
                        <a:pt x="394" y="350"/>
                      </a:lnTo>
                      <a:lnTo>
                        <a:pt x="395" y="353"/>
                      </a:lnTo>
                      <a:lnTo>
                        <a:pt x="395" y="356"/>
                      </a:lnTo>
                      <a:lnTo>
                        <a:pt x="396" y="360"/>
                      </a:lnTo>
                      <a:lnTo>
                        <a:pt x="396" y="361"/>
                      </a:lnTo>
                      <a:lnTo>
                        <a:pt x="396" y="364"/>
                      </a:lnTo>
                      <a:lnTo>
                        <a:pt x="397" y="369"/>
                      </a:lnTo>
                      <a:lnTo>
                        <a:pt x="397" y="374"/>
                      </a:lnTo>
                      <a:lnTo>
                        <a:pt x="397" y="380"/>
                      </a:lnTo>
                      <a:lnTo>
                        <a:pt x="396" y="387"/>
                      </a:lnTo>
                      <a:lnTo>
                        <a:pt x="395" y="394"/>
                      </a:lnTo>
                      <a:lnTo>
                        <a:pt x="392" y="400"/>
                      </a:lnTo>
                      <a:lnTo>
                        <a:pt x="389" y="406"/>
                      </a:lnTo>
                      <a:lnTo>
                        <a:pt x="384" y="411"/>
                      </a:lnTo>
                      <a:lnTo>
                        <a:pt x="386" y="399"/>
                      </a:lnTo>
                      <a:lnTo>
                        <a:pt x="387" y="388"/>
                      </a:lnTo>
                      <a:lnTo>
                        <a:pt x="387" y="378"/>
                      </a:lnTo>
                      <a:lnTo>
                        <a:pt x="386" y="370"/>
                      </a:lnTo>
                      <a:lnTo>
                        <a:pt x="384" y="363"/>
                      </a:lnTo>
                      <a:lnTo>
                        <a:pt x="382" y="356"/>
                      </a:lnTo>
                      <a:lnTo>
                        <a:pt x="379" y="352"/>
                      </a:lnTo>
                      <a:lnTo>
                        <a:pt x="376" y="348"/>
                      </a:lnTo>
                      <a:lnTo>
                        <a:pt x="373" y="345"/>
                      </a:lnTo>
                      <a:lnTo>
                        <a:pt x="370" y="343"/>
                      </a:lnTo>
                      <a:lnTo>
                        <a:pt x="366" y="327"/>
                      </a:lnTo>
                      <a:lnTo>
                        <a:pt x="360" y="313"/>
                      </a:lnTo>
                      <a:lnTo>
                        <a:pt x="351" y="303"/>
                      </a:lnTo>
                      <a:lnTo>
                        <a:pt x="340" y="296"/>
                      </a:lnTo>
                      <a:lnTo>
                        <a:pt x="326" y="292"/>
                      </a:lnTo>
                      <a:lnTo>
                        <a:pt x="312" y="290"/>
                      </a:lnTo>
                      <a:lnTo>
                        <a:pt x="296" y="290"/>
                      </a:lnTo>
                      <a:lnTo>
                        <a:pt x="280" y="293"/>
                      </a:lnTo>
                      <a:lnTo>
                        <a:pt x="263" y="297"/>
                      </a:lnTo>
                      <a:lnTo>
                        <a:pt x="247" y="302"/>
                      </a:lnTo>
                      <a:lnTo>
                        <a:pt x="246" y="302"/>
                      </a:lnTo>
                      <a:lnTo>
                        <a:pt x="245" y="302"/>
                      </a:lnTo>
                      <a:lnTo>
                        <a:pt x="245" y="301"/>
                      </a:lnTo>
                      <a:lnTo>
                        <a:pt x="244" y="300"/>
                      </a:lnTo>
                      <a:lnTo>
                        <a:pt x="243" y="299"/>
                      </a:lnTo>
                      <a:lnTo>
                        <a:pt x="243" y="298"/>
                      </a:lnTo>
                      <a:lnTo>
                        <a:pt x="242" y="296"/>
                      </a:lnTo>
                      <a:lnTo>
                        <a:pt x="241" y="295"/>
                      </a:lnTo>
                      <a:lnTo>
                        <a:pt x="241" y="293"/>
                      </a:lnTo>
                      <a:lnTo>
                        <a:pt x="241" y="292"/>
                      </a:lnTo>
                      <a:lnTo>
                        <a:pt x="242" y="288"/>
                      </a:lnTo>
                      <a:lnTo>
                        <a:pt x="244" y="285"/>
                      </a:lnTo>
                      <a:lnTo>
                        <a:pt x="247" y="282"/>
                      </a:lnTo>
                      <a:lnTo>
                        <a:pt x="251" y="278"/>
                      </a:lnTo>
                      <a:lnTo>
                        <a:pt x="254" y="275"/>
                      </a:lnTo>
                      <a:lnTo>
                        <a:pt x="258" y="271"/>
                      </a:lnTo>
                      <a:lnTo>
                        <a:pt x="262" y="268"/>
                      </a:lnTo>
                      <a:lnTo>
                        <a:pt x="266" y="264"/>
                      </a:lnTo>
                      <a:lnTo>
                        <a:pt x="270" y="261"/>
                      </a:lnTo>
                      <a:lnTo>
                        <a:pt x="274" y="257"/>
                      </a:lnTo>
                      <a:lnTo>
                        <a:pt x="274" y="254"/>
                      </a:lnTo>
                      <a:lnTo>
                        <a:pt x="275" y="252"/>
                      </a:lnTo>
                      <a:lnTo>
                        <a:pt x="275" y="249"/>
                      </a:lnTo>
                      <a:lnTo>
                        <a:pt x="276" y="247"/>
                      </a:lnTo>
                      <a:lnTo>
                        <a:pt x="275" y="245"/>
                      </a:lnTo>
                      <a:lnTo>
                        <a:pt x="275" y="242"/>
                      </a:lnTo>
                      <a:lnTo>
                        <a:pt x="274" y="240"/>
                      </a:lnTo>
                      <a:lnTo>
                        <a:pt x="273" y="238"/>
                      </a:lnTo>
                      <a:lnTo>
                        <a:pt x="272" y="235"/>
                      </a:lnTo>
                      <a:lnTo>
                        <a:pt x="272" y="233"/>
                      </a:lnTo>
                      <a:lnTo>
                        <a:pt x="270" y="232"/>
                      </a:lnTo>
                      <a:lnTo>
                        <a:pt x="268" y="232"/>
                      </a:lnTo>
                      <a:lnTo>
                        <a:pt x="267" y="233"/>
                      </a:lnTo>
                      <a:lnTo>
                        <a:pt x="265" y="235"/>
                      </a:lnTo>
                      <a:lnTo>
                        <a:pt x="264" y="237"/>
                      </a:lnTo>
                      <a:lnTo>
                        <a:pt x="263" y="239"/>
                      </a:lnTo>
                      <a:lnTo>
                        <a:pt x="262" y="241"/>
                      </a:lnTo>
                      <a:lnTo>
                        <a:pt x="260" y="244"/>
                      </a:lnTo>
                      <a:lnTo>
                        <a:pt x="259" y="245"/>
                      </a:lnTo>
                      <a:lnTo>
                        <a:pt x="257" y="246"/>
                      </a:lnTo>
                      <a:lnTo>
                        <a:pt x="253" y="248"/>
                      </a:lnTo>
                      <a:lnTo>
                        <a:pt x="250" y="249"/>
                      </a:lnTo>
                      <a:lnTo>
                        <a:pt x="247" y="249"/>
                      </a:lnTo>
                      <a:lnTo>
                        <a:pt x="244" y="248"/>
                      </a:lnTo>
                      <a:lnTo>
                        <a:pt x="242" y="247"/>
                      </a:lnTo>
                      <a:lnTo>
                        <a:pt x="240" y="245"/>
                      </a:lnTo>
                      <a:lnTo>
                        <a:pt x="238" y="242"/>
                      </a:lnTo>
                      <a:lnTo>
                        <a:pt x="237" y="240"/>
                      </a:lnTo>
                      <a:lnTo>
                        <a:pt x="236" y="237"/>
                      </a:lnTo>
                      <a:lnTo>
                        <a:pt x="235" y="234"/>
                      </a:lnTo>
                      <a:lnTo>
                        <a:pt x="234" y="232"/>
                      </a:lnTo>
                      <a:lnTo>
                        <a:pt x="234" y="230"/>
                      </a:lnTo>
                      <a:lnTo>
                        <a:pt x="235" y="229"/>
                      </a:lnTo>
                      <a:lnTo>
                        <a:pt x="235" y="228"/>
                      </a:lnTo>
                      <a:lnTo>
                        <a:pt x="236" y="227"/>
                      </a:lnTo>
                      <a:lnTo>
                        <a:pt x="237" y="226"/>
                      </a:lnTo>
                      <a:lnTo>
                        <a:pt x="239" y="225"/>
                      </a:lnTo>
                      <a:lnTo>
                        <a:pt x="240" y="224"/>
                      </a:lnTo>
                      <a:lnTo>
                        <a:pt x="241" y="222"/>
                      </a:lnTo>
                      <a:lnTo>
                        <a:pt x="243" y="220"/>
                      </a:lnTo>
                      <a:lnTo>
                        <a:pt x="244" y="217"/>
                      </a:lnTo>
                      <a:lnTo>
                        <a:pt x="245" y="214"/>
                      </a:lnTo>
                      <a:lnTo>
                        <a:pt x="246" y="212"/>
                      </a:lnTo>
                      <a:lnTo>
                        <a:pt x="247" y="209"/>
                      </a:lnTo>
                      <a:lnTo>
                        <a:pt x="247" y="207"/>
                      </a:lnTo>
                      <a:lnTo>
                        <a:pt x="247" y="205"/>
                      </a:lnTo>
                      <a:lnTo>
                        <a:pt x="247" y="202"/>
                      </a:lnTo>
                      <a:lnTo>
                        <a:pt x="247" y="200"/>
                      </a:lnTo>
                      <a:lnTo>
                        <a:pt x="246" y="197"/>
                      </a:lnTo>
                      <a:lnTo>
                        <a:pt x="246" y="194"/>
                      </a:lnTo>
                      <a:lnTo>
                        <a:pt x="243" y="195"/>
                      </a:lnTo>
                      <a:lnTo>
                        <a:pt x="240" y="196"/>
                      </a:lnTo>
                      <a:lnTo>
                        <a:pt x="238" y="199"/>
                      </a:lnTo>
                      <a:lnTo>
                        <a:pt x="236" y="202"/>
                      </a:lnTo>
                      <a:lnTo>
                        <a:pt x="234" y="205"/>
                      </a:lnTo>
                      <a:lnTo>
                        <a:pt x="232" y="207"/>
                      </a:lnTo>
                      <a:lnTo>
                        <a:pt x="230" y="209"/>
                      </a:lnTo>
                      <a:lnTo>
                        <a:pt x="228" y="210"/>
                      </a:lnTo>
                      <a:lnTo>
                        <a:pt x="226" y="210"/>
                      </a:lnTo>
                      <a:lnTo>
                        <a:pt x="224" y="209"/>
                      </a:lnTo>
                      <a:lnTo>
                        <a:pt x="221" y="207"/>
                      </a:lnTo>
                      <a:lnTo>
                        <a:pt x="219" y="205"/>
                      </a:lnTo>
                      <a:lnTo>
                        <a:pt x="218" y="202"/>
                      </a:lnTo>
                      <a:lnTo>
                        <a:pt x="217" y="199"/>
                      </a:lnTo>
                      <a:lnTo>
                        <a:pt x="216" y="195"/>
                      </a:lnTo>
                      <a:lnTo>
                        <a:pt x="215" y="192"/>
                      </a:lnTo>
                      <a:lnTo>
                        <a:pt x="214" y="188"/>
                      </a:lnTo>
                      <a:lnTo>
                        <a:pt x="214" y="184"/>
                      </a:lnTo>
                      <a:lnTo>
                        <a:pt x="214" y="181"/>
                      </a:lnTo>
                      <a:lnTo>
                        <a:pt x="214" y="178"/>
                      </a:lnTo>
                      <a:lnTo>
                        <a:pt x="214" y="173"/>
                      </a:lnTo>
                      <a:lnTo>
                        <a:pt x="213" y="168"/>
                      </a:lnTo>
                      <a:lnTo>
                        <a:pt x="211" y="163"/>
                      </a:lnTo>
                      <a:lnTo>
                        <a:pt x="209" y="157"/>
                      </a:lnTo>
                      <a:lnTo>
                        <a:pt x="206" y="152"/>
                      </a:lnTo>
                      <a:lnTo>
                        <a:pt x="203" y="147"/>
                      </a:lnTo>
                      <a:lnTo>
                        <a:pt x="199" y="143"/>
                      </a:lnTo>
                      <a:lnTo>
                        <a:pt x="195" y="140"/>
                      </a:lnTo>
                      <a:lnTo>
                        <a:pt x="191" y="138"/>
                      </a:lnTo>
                      <a:lnTo>
                        <a:pt x="188" y="139"/>
                      </a:lnTo>
                      <a:lnTo>
                        <a:pt x="188" y="142"/>
                      </a:lnTo>
                      <a:lnTo>
                        <a:pt x="189" y="146"/>
                      </a:lnTo>
                      <a:lnTo>
                        <a:pt x="190" y="150"/>
                      </a:lnTo>
                      <a:lnTo>
                        <a:pt x="191" y="154"/>
                      </a:lnTo>
                      <a:lnTo>
                        <a:pt x="193" y="159"/>
                      </a:lnTo>
                      <a:lnTo>
                        <a:pt x="195" y="163"/>
                      </a:lnTo>
                      <a:lnTo>
                        <a:pt x="197" y="167"/>
                      </a:lnTo>
                      <a:lnTo>
                        <a:pt x="199" y="170"/>
                      </a:lnTo>
                      <a:lnTo>
                        <a:pt x="201" y="174"/>
                      </a:lnTo>
                      <a:lnTo>
                        <a:pt x="202" y="176"/>
                      </a:lnTo>
                      <a:lnTo>
                        <a:pt x="204" y="179"/>
                      </a:lnTo>
                      <a:lnTo>
                        <a:pt x="205" y="181"/>
                      </a:lnTo>
                      <a:lnTo>
                        <a:pt x="206" y="184"/>
                      </a:lnTo>
                      <a:lnTo>
                        <a:pt x="207" y="187"/>
                      </a:lnTo>
                      <a:lnTo>
                        <a:pt x="207" y="190"/>
                      </a:lnTo>
                      <a:lnTo>
                        <a:pt x="207" y="194"/>
                      </a:lnTo>
                      <a:lnTo>
                        <a:pt x="206" y="197"/>
                      </a:lnTo>
                      <a:lnTo>
                        <a:pt x="205" y="200"/>
                      </a:lnTo>
                      <a:lnTo>
                        <a:pt x="203" y="203"/>
                      </a:lnTo>
                      <a:lnTo>
                        <a:pt x="200" y="207"/>
                      </a:lnTo>
                      <a:lnTo>
                        <a:pt x="198" y="208"/>
                      </a:lnTo>
                      <a:lnTo>
                        <a:pt x="196" y="208"/>
                      </a:lnTo>
                      <a:lnTo>
                        <a:pt x="195" y="208"/>
                      </a:lnTo>
                      <a:lnTo>
                        <a:pt x="193" y="207"/>
                      </a:lnTo>
                      <a:lnTo>
                        <a:pt x="191" y="206"/>
                      </a:lnTo>
                      <a:lnTo>
                        <a:pt x="189" y="205"/>
                      </a:lnTo>
                      <a:lnTo>
                        <a:pt x="187" y="204"/>
                      </a:lnTo>
                      <a:lnTo>
                        <a:pt x="185" y="204"/>
                      </a:lnTo>
                      <a:lnTo>
                        <a:pt x="183" y="204"/>
                      </a:lnTo>
                      <a:lnTo>
                        <a:pt x="181" y="205"/>
                      </a:lnTo>
                      <a:lnTo>
                        <a:pt x="179" y="207"/>
                      </a:lnTo>
                      <a:lnTo>
                        <a:pt x="178" y="208"/>
                      </a:lnTo>
                      <a:lnTo>
                        <a:pt x="178" y="210"/>
                      </a:lnTo>
                      <a:lnTo>
                        <a:pt x="179" y="212"/>
                      </a:lnTo>
                      <a:lnTo>
                        <a:pt x="180" y="213"/>
                      </a:lnTo>
                      <a:lnTo>
                        <a:pt x="182" y="215"/>
                      </a:lnTo>
                      <a:lnTo>
                        <a:pt x="184" y="216"/>
                      </a:lnTo>
                      <a:lnTo>
                        <a:pt x="186" y="218"/>
                      </a:lnTo>
                      <a:lnTo>
                        <a:pt x="188" y="219"/>
                      </a:lnTo>
                      <a:lnTo>
                        <a:pt x="190" y="220"/>
                      </a:lnTo>
                      <a:lnTo>
                        <a:pt x="192" y="221"/>
                      </a:lnTo>
                      <a:lnTo>
                        <a:pt x="195" y="222"/>
                      </a:lnTo>
                      <a:lnTo>
                        <a:pt x="197" y="224"/>
                      </a:lnTo>
                      <a:lnTo>
                        <a:pt x="199" y="225"/>
                      </a:lnTo>
                      <a:lnTo>
                        <a:pt x="201" y="227"/>
                      </a:lnTo>
                      <a:lnTo>
                        <a:pt x="203" y="229"/>
                      </a:lnTo>
                      <a:lnTo>
                        <a:pt x="204" y="230"/>
                      </a:lnTo>
                      <a:lnTo>
                        <a:pt x="206" y="232"/>
                      </a:lnTo>
                      <a:lnTo>
                        <a:pt x="208" y="234"/>
                      </a:lnTo>
                      <a:lnTo>
                        <a:pt x="210" y="236"/>
                      </a:lnTo>
                      <a:lnTo>
                        <a:pt x="215" y="243"/>
                      </a:lnTo>
                      <a:lnTo>
                        <a:pt x="218" y="250"/>
                      </a:lnTo>
                      <a:lnTo>
                        <a:pt x="221" y="258"/>
                      </a:lnTo>
                      <a:lnTo>
                        <a:pt x="222" y="266"/>
                      </a:lnTo>
                      <a:lnTo>
                        <a:pt x="223" y="274"/>
                      </a:lnTo>
                      <a:lnTo>
                        <a:pt x="223" y="283"/>
                      </a:lnTo>
                      <a:lnTo>
                        <a:pt x="222" y="292"/>
                      </a:lnTo>
                      <a:lnTo>
                        <a:pt x="221" y="301"/>
                      </a:lnTo>
                      <a:lnTo>
                        <a:pt x="221" y="311"/>
                      </a:lnTo>
                      <a:lnTo>
                        <a:pt x="220" y="322"/>
                      </a:lnTo>
                      <a:lnTo>
                        <a:pt x="219" y="326"/>
                      </a:lnTo>
                      <a:lnTo>
                        <a:pt x="218" y="330"/>
                      </a:lnTo>
                      <a:lnTo>
                        <a:pt x="219" y="335"/>
                      </a:lnTo>
                      <a:lnTo>
                        <a:pt x="220" y="340"/>
                      </a:lnTo>
                      <a:lnTo>
                        <a:pt x="221" y="345"/>
                      </a:lnTo>
                      <a:lnTo>
                        <a:pt x="222" y="350"/>
                      </a:lnTo>
                      <a:lnTo>
                        <a:pt x="222" y="355"/>
                      </a:lnTo>
                      <a:lnTo>
                        <a:pt x="220" y="360"/>
                      </a:lnTo>
                      <a:lnTo>
                        <a:pt x="218" y="364"/>
                      </a:lnTo>
                      <a:lnTo>
                        <a:pt x="213" y="369"/>
                      </a:lnTo>
                      <a:lnTo>
                        <a:pt x="206" y="372"/>
                      </a:lnTo>
                      <a:lnTo>
                        <a:pt x="197" y="376"/>
                      </a:lnTo>
                      <a:lnTo>
                        <a:pt x="188" y="379"/>
                      </a:lnTo>
                      <a:lnTo>
                        <a:pt x="177" y="382"/>
                      </a:lnTo>
                      <a:lnTo>
                        <a:pt x="165" y="385"/>
                      </a:lnTo>
                      <a:lnTo>
                        <a:pt x="154" y="388"/>
                      </a:lnTo>
                      <a:lnTo>
                        <a:pt x="142" y="391"/>
                      </a:lnTo>
                      <a:lnTo>
                        <a:pt x="131" y="394"/>
                      </a:lnTo>
                      <a:lnTo>
                        <a:pt x="121" y="396"/>
                      </a:lnTo>
                      <a:lnTo>
                        <a:pt x="112" y="398"/>
                      </a:lnTo>
                      <a:lnTo>
                        <a:pt x="104" y="399"/>
                      </a:lnTo>
                      <a:lnTo>
                        <a:pt x="98" y="398"/>
                      </a:lnTo>
                      <a:lnTo>
                        <a:pt x="92" y="395"/>
                      </a:lnTo>
                      <a:lnTo>
                        <a:pt x="87" y="392"/>
                      </a:lnTo>
                      <a:lnTo>
                        <a:pt x="83" y="387"/>
                      </a:lnTo>
                      <a:lnTo>
                        <a:pt x="79" y="382"/>
                      </a:lnTo>
                      <a:lnTo>
                        <a:pt x="75" y="377"/>
                      </a:lnTo>
                      <a:lnTo>
                        <a:pt x="71" y="372"/>
                      </a:lnTo>
                      <a:lnTo>
                        <a:pt x="66" y="367"/>
                      </a:lnTo>
                      <a:lnTo>
                        <a:pt x="62" y="364"/>
                      </a:lnTo>
                      <a:lnTo>
                        <a:pt x="56" y="362"/>
                      </a:lnTo>
                      <a:lnTo>
                        <a:pt x="51" y="359"/>
                      </a:lnTo>
                      <a:lnTo>
                        <a:pt x="45" y="357"/>
                      </a:lnTo>
                      <a:lnTo>
                        <a:pt x="40" y="354"/>
                      </a:lnTo>
                      <a:lnTo>
                        <a:pt x="34" y="352"/>
                      </a:lnTo>
                      <a:lnTo>
                        <a:pt x="29" y="350"/>
                      </a:lnTo>
                      <a:lnTo>
                        <a:pt x="24" y="348"/>
                      </a:lnTo>
                      <a:lnTo>
                        <a:pt x="20" y="346"/>
                      </a:lnTo>
                      <a:lnTo>
                        <a:pt x="15" y="344"/>
                      </a:lnTo>
                      <a:lnTo>
                        <a:pt x="12" y="343"/>
                      </a:lnTo>
                      <a:lnTo>
                        <a:pt x="12" y="331"/>
                      </a:lnTo>
                      <a:lnTo>
                        <a:pt x="12" y="318"/>
                      </a:lnTo>
                      <a:lnTo>
                        <a:pt x="13" y="302"/>
                      </a:lnTo>
                      <a:lnTo>
                        <a:pt x="14" y="286"/>
                      </a:lnTo>
                      <a:lnTo>
                        <a:pt x="15" y="269"/>
                      </a:lnTo>
                      <a:lnTo>
                        <a:pt x="15" y="252"/>
                      </a:lnTo>
                      <a:lnTo>
                        <a:pt x="16" y="235"/>
                      </a:lnTo>
                      <a:lnTo>
                        <a:pt x="15" y="219"/>
                      </a:lnTo>
                      <a:lnTo>
                        <a:pt x="15" y="205"/>
                      </a:lnTo>
                      <a:lnTo>
                        <a:pt x="13" y="192"/>
                      </a:lnTo>
                      <a:lnTo>
                        <a:pt x="13" y="179"/>
                      </a:lnTo>
                      <a:lnTo>
                        <a:pt x="12" y="166"/>
                      </a:lnTo>
                      <a:lnTo>
                        <a:pt x="11" y="153"/>
                      </a:lnTo>
                      <a:lnTo>
                        <a:pt x="10" y="140"/>
                      </a:lnTo>
                      <a:lnTo>
                        <a:pt x="9" y="128"/>
                      </a:lnTo>
                      <a:lnTo>
                        <a:pt x="8" y="116"/>
                      </a:lnTo>
                      <a:lnTo>
                        <a:pt x="6" y="105"/>
                      </a:lnTo>
                      <a:lnTo>
                        <a:pt x="5" y="95"/>
                      </a:lnTo>
                      <a:lnTo>
                        <a:pt x="2" y="86"/>
                      </a:lnTo>
                      <a:lnTo>
                        <a:pt x="0" y="78"/>
                      </a:lnTo>
                      <a:close/>
                    </a:path>
                  </a:pathLst>
                </a:custGeom>
                <a:solidFill>
                  <a:srgbClr val="F0F0F0"/>
                </a:solidFill>
                <a:ln w="0">
                  <a:solidFill>
                    <a:srgbClr val="F0F0F0"/>
                  </a:solidFill>
                  <a:prstDash val="solid"/>
                  <a:round/>
                  <a:headEnd/>
                  <a:tailEnd/>
                </a:ln>
              </p:spPr>
              <p:txBody>
                <a:bodyPr/>
                <a:lstStyle/>
                <a:p>
                  <a:endParaRPr lang="fr-FR"/>
                </a:p>
              </p:txBody>
            </p:sp>
            <p:sp>
              <p:nvSpPr>
                <p:cNvPr id="5323" name="Freeform 201"/>
                <p:cNvSpPr>
                  <a:spLocks/>
                </p:cNvSpPr>
                <p:nvPr/>
              </p:nvSpPr>
              <p:spPr bwMode="auto">
                <a:xfrm>
                  <a:off x="1220" y="2088"/>
                  <a:ext cx="395" cy="408"/>
                </a:xfrm>
                <a:custGeom>
                  <a:avLst/>
                  <a:gdLst>
                    <a:gd name="T0" fmla="*/ 41 w 395"/>
                    <a:gd name="T1" fmla="*/ 50 h 408"/>
                    <a:gd name="T2" fmla="*/ 66 w 395"/>
                    <a:gd name="T3" fmla="*/ 1 h 408"/>
                    <a:gd name="T4" fmla="*/ 118 w 395"/>
                    <a:gd name="T5" fmla="*/ 11 h 408"/>
                    <a:gd name="T6" fmla="*/ 148 w 395"/>
                    <a:gd name="T7" fmla="*/ 19 h 408"/>
                    <a:gd name="T8" fmla="*/ 168 w 395"/>
                    <a:gd name="T9" fmla="*/ 21 h 408"/>
                    <a:gd name="T10" fmla="*/ 235 w 395"/>
                    <a:gd name="T11" fmla="*/ 56 h 408"/>
                    <a:gd name="T12" fmla="*/ 280 w 395"/>
                    <a:gd name="T13" fmla="*/ 126 h 408"/>
                    <a:gd name="T14" fmla="*/ 278 w 395"/>
                    <a:gd name="T15" fmla="*/ 150 h 408"/>
                    <a:gd name="T16" fmla="*/ 276 w 395"/>
                    <a:gd name="T17" fmla="*/ 172 h 408"/>
                    <a:gd name="T18" fmla="*/ 285 w 395"/>
                    <a:gd name="T19" fmla="*/ 186 h 408"/>
                    <a:gd name="T20" fmla="*/ 332 w 395"/>
                    <a:gd name="T21" fmla="*/ 223 h 408"/>
                    <a:gd name="T22" fmla="*/ 380 w 395"/>
                    <a:gd name="T23" fmla="*/ 292 h 408"/>
                    <a:gd name="T24" fmla="*/ 382 w 395"/>
                    <a:gd name="T25" fmla="*/ 317 h 408"/>
                    <a:gd name="T26" fmla="*/ 386 w 395"/>
                    <a:gd name="T27" fmla="*/ 338 h 408"/>
                    <a:gd name="T28" fmla="*/ 392 w 395"/>
                    <a:gd name="T29" fmla="*/ 354 h 408"/>
                    <a:gd name="T30" fmla="*/ 395 w 395"/>
                    <a:gd name="T31" fmla="*/ 378 h 408"/>
                    <a:gd name="T32" fmla="*/ 385 w 395"/>
                    <a:gd name="T33" fmla="*/ 396 h 408"/>
                    <a:gd name="T34" fmla="*/ 378 w 395"/>
                    <a:gd name="T35" fmla="*/ 349 h 408"/>
                    <a:gd name="T36" fmla="*/ 350 w 395"/>
                    <a:gd name="T37" fmla="*/ 300 h 408"/>
                    <a:gd name="T38" fmla="*/ 263 w 395"/>
                    <a:gd name="T39" fmla="*/ 292 h 408"/>
                    <a:gd name="T40" fmla="*/ 244 w 395"/>
                    <a:gd name="T41" fmla="*/ 295 h 408"/>
                    <a:gd name="T42" fmla="*/ 243 w 395"/>
                    <a:gd name="T43" fmla="*/ 285 h 408"/>
                    <a:gd name="T44" fmla="*/ 267 w 395"/>
                    <a:gd name="T45" fmla="*/ 263 h 408"/>
                    <a:gd name="T46" fmla="*/ 280 w 395"/>
                    <a:gd name="T47" fmla="*/ 241 h 408"/>
                    <a:gd name="T48" fmla="*/ 275 w 395"/>
                    <a:gd name="T49" fmla="*/ 224 h 408"/>
                    <a:gd name="T50" fmla="*/ 266 w 395"/>
                    <a:gd name="T51" fmla="*/ 226 h 408"/>
                    <a:gd name="T52" fmla="*/ 254 w 395"/>
                    <a:gd name="T53" fmla="*/ 240 h 408"/>
                    <a:gd name="T54" fmla="*/ 239 w 395"/>
                    <a:gd name="T55" fmla="*/ 237 h 408"/>
                    <a:gd name="T56" fmla="*/ 236 w 395"/>
                    <a:gd name="T57" fmla="*/ 225 h 408"/>
                    <a:gd name="T58" fmla="*/ 242 w 395"/>
                    <a:gd name="T59" fmla="*/ 220 h 408"/>
                    <a:gd name="T60" fmla="*/ 250 w 395"/>
                    <a:gd name="T61" fmla="*/ 203 h 408"/>
                    <a:gd name="T62" fmla="*/ 244 w 395"/>
                    <a:gd name="T63" fmla="*/ 187 h 408"/>
                    <a:gd name="T64" fmla="*/ 230 w 395"/>
                    <a:gd name="T65" fmla="*/ 204 h 408"/>
                    <a:gd name="T66" fmla="*/ 217 w 395"/>
                    <a:gd name="T67" fmla="*/ 199 h 408"/>
                    <a:gd name="T68" fmla="*/ 214 w 395"/>
                    <a:gd name="T69" fmla="*/ 179 h 408"/>
                    <a:gd name="T70" fmla="*/ 205 w 395"/>
                    <a:gd name="T71" fmla="*/ 146 h 408"/>
                    <a:gd name="T72" fmla="*/ 182 w 395"/>
                    <a:gd name="T73" fmla="*/ 136 h 408"/>
                    <a:gd name="T74" fmla="*/ 194 w 395"/>
                    <a:gd name="T75" fmla="*/ 165 h 408"/>
                    <a:gd name="T76" fmla="*/ 202 w 395"/>
                    <a:gd name="T77" fmla="*/ 183 h 408"/>
                    <a:gd name="T78" fmla="*/ 198 w 395"/>
                    <a:gd name="T79" fmla="*/ 200 h 408"/>
                    <a:gd name="T80" fmla="*/ 186 w 395"/>
                    <a:gd name="T81" fmla="*/ 203 h 408"/>
                    <a:gd name="T82" fmla="*/ 173 w 395"/>
                    <a:gd name="T83" fmla="*/ 203 h 408"/>
                    <a:gd name="T84" fmla="*/ 177 w 395"/>
                    <a:gd name="T85" fmla="*/ 214 h 408"/>
                    <a:gd name="T86" fmla="*/ 191 w 395"/>
                    <a:gd name="T87" fmla="*/ 223 h 408"/>
                    <a:gd name="T88" fmla="*/ 202 w 395"/>
                    <a:gd name="T89" fmla="*/ 234 h 408"/>
                    <a:gd name="T90" fmla="*/ 217 w 395"/>
                    <a:gd name="T91" fmla="*/ 275 h 408"/>
                    <a:gd name="T92" fmla="*/ 213 w 395"/>
                    <a:gd name="T93" fmla="*/ 324 h 408"/>
                    <a:gd name="T94" fmla="*/ 216 w 395"/>
                    <a:gd name="T95" fmla="*/ 353 h 408"/>
                    <a:gd name="T96" fmla="*/ 183 w 395"/>
                    <a:gd name="T97" fmla="*/ 377 h 408"/>
                    <a:gd name="T98" fmla="*/ 119 w 395"/>
                    <a:gd name="T99" fmla="*/ 394 h 408"/>
                    <a:gd name="T100" fmla="*/ 81 w 395"/>
                    <a:gd name="T101" fmla="*/ 385 h 408"/>
                    <a:gd name="T102" fmla="*/ 55 w 395"/>
                    <a:gd name="T103" fmla="*/ 360 h 408"/>
                    <a:gd name="T104" fmla="*/ 23 w 395"/>
                    <a:gd name="T105" fmla="*/ 346 h 408"/>
                    <a:gd name="T106" fmla="*/ 12 w 395"/>
                    <a:gd name="T107" fmla="*/ 300 h 408"/>
                    <a:gd name="T108" fmla="*/ 14 w 395"/>
                    <a:gd name="T109" fmla="*/ 203 h 408"/>
                    <a:gd name="T110" fmla="*/ 9 w 395"/>
                    <a:gd name="T111" fmla="*/ 127 h 4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5"/>
                    <a:gd name="T169" fmla="*/ 0 h 408"/>
                    <a:gd name="T170" fmla="*/ 395 w 395"/>
                    <a:gd name="T171" fmla="*/ 408 h 40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5" h="408">
                      <a:moveTo>
                        <a:pt x="0" y="78"/>
                      </a:moveTo>
                      <a:lnTo>
                        <a:pt x="9" y="75"/>
                      </a:lnTo>
                      <a:lnTo>
                        <a:pt x="18" y="70"/>
                      </a:lnTo>
                      <a:lnTo>
                        <a:pt x="27" y="64"/>
                      </a:lnTo>
                      <a:lnTo>
                        <a:pt x="34" y="57"/>
                      </a:lnTo>
                      <a:lnTo>
                        <a:pt x="41" y="50"/>
                      </a:lnTo>
                      <a:lnTo>
                        <a:pt x="47" y="41"/>
                      </a:lnTo>
                      <a:lnTo>
                        <a:pt x="52" y="32"/>
                      </a:lnTo>
                      <a:lnTo>
                        <a:pt x="56" y="23"/>
                      </a:lnTo>
                      <a:lnTo>
                        <a:pt x="58" y="13"/>
                      </a:lnTo>
                      <a:lnTo>
                        <a:pt x="59" y="3"/>
                      </a:lnTo>
                      <a:lnTo>
                        <a:pt x="66" y="1"/>
                      </a:lnTo>
                      <a:lnTo>
                        <a:pt x="73" y="0"/>
                      </a:lnTo>
                      <a:lnTo>
                        <a:pt x="82" y="1"/>
                      </a:lnTo>
                      <a:lnTo>
                        <a:pt x="91" y="2"/>
                      </a:lnTo>
                      <a:lnTo>
                        <a:pt x="100" y="5"/>
                      </a:lnTo>
                      <a:lnTo>
                        <a:pt x="109" y="8"/>
                      </a:lnTo>
                      <a:lnTo>
                        <a:pt x="118" y="11"/>
                      </a:lnTo>
                      <a:lnTo>
                        <a:pt x="126" y="14"/>
                      </a:lnTo>
                      <a:lnTo>
                        <a:pt x="133" y="17"/>
                      </a:lnTo>
                      <a:lnTo>
                        <a:pt x="139" y="18"/>
                      </a:lnTo>
                      <a:lnTo>
                        <a:pt x="142" y="18"/>
                      </a:lnTo>
                      <a:lnTo>
                        <a:pt x="145" y="19"/>
                      </a:lnTo>
                      <a:lnTo>
                        <a:pt x="148" y="19"/>
                      </a:lnTo>
                      <a:lnTo>
                        <a:pt x="151" y="19"/>
                      </a:lnTo>
                      <a:lnTo>
                        <a:pt x="155" y="20"/>
                      </a:lnTo>
                      <a:lnTo>
                        <a:pt x="158" y="20"/>
                      </a:lnTo>
                      <a:lnTo>
                        <a:pt x="161" y="20"/>
                      </a:lnTo>
                      <a:lnTo>
                        <a:pt x="165" y="20"/>
                      </a:lnTo>
                      <a:lnTo>
                        <a:pt x="168" y="21"/>
                      </a:lnTo>
                      <a:lnTo>
                        <a:pt x="172" y="21"/>
                      </a:lnTo>
                      <a:lnTo>
                        <a:pt x="187" y="24"/>
                      </a:lnTo>
                      <a:lnTo>
                        <a:pt x="200" y="29"/>
                      </a:lnTo>
                      <a:lnTo>
                        <a:pt x="213" y="37"/>
                      </a:lnTo>
                      <a:lnTo>
                        <a:pt x="224" y="45"/>
                      </a:lnTo>
                      <a:lnTo>
                        <a:pt x="235" y="56"/>
                      </a:lnTo>
                      <a:lnTo>
                        <a:pt x="245" y="68"/>
                      </a:lnTo>
                      <a:lnTo>
                        <a:pt x="254" y="80"/>
                      </a:lnTo>
                      <a:lnTo>
                        <a:pt x="263" y="93"/>
                      </a:lnTo>
                      <a:lnTo>
                        <a:pt x="270" y="107"/>
                      </a:lnTo>
                      <a:lnTo>
                        <a:pt x="278" y="121"/>
                      </a:lnTo>
                      <a:lnTo>
                        <a:pt x="280" y="126"/>
                      </a:lnTo>
                      <a:lnTo>
                        <a:pt x="281" y="131"/>
                      </a:lnTo>
                      <a:lnTo>
                        <a:pt x="282" y="135"/>
                      </a:lnTo>
                      <a:lnTo>
                        <a:pt x="281" y="139"/>
                      </a:lnTo>
                      <a:lnTo>
                        <a:pt x="281" y="143"/>
                      </a:lnTo>
                      <a:lnTo>
                        <a:pt x="279" y="146"/>
                      </a:lnTo>
                      <a:lnTo>
                        <a:pt x="278" y="150"/>
                      </a:lnTo>
                      <a:lnTo>
                        <a:pt x="277" y="153"/>
                      </a:lnTo>
                      <a:lnTo>
                        <a:pt x="276" y="155"/>
                      </a:lnTo>
                      <a:lnTo>
                        <a:pt x="275" y="158"/>
                      </a:lnTo>
                      <a:lnTo>
                        <a:pt x="275" y="164"/>
                      </a:lnTo>
                      <a:lnTo>
                        <a:pt x="275" y="168"/>
                      </a:lnTo>
                      <a:lnTo>
                        <a:pt x="276" y="172"/>
                      </a:lnTo>
                      <a:lnTo>
                        <a:pt x="277" y="176"/>
                      </a:lnTo>
                      <a:lnTo>
                        <a:pt x="278" y="179"/>
                      </a:lnTo>
                      <a:lnTo>
                        <a:pt x="280" y="181"/>
                      </a:lnTo>
                      <a:lnTo>
                        <a:pt x="281" y="183"/>
                      </a:lnTo>
                      <a:lnTo>
                        <a:pt x="283" y="184"/>
                      </a:lnTo>
                      <a:lnTo>
                        <a:pt x="285" y="186"/>
                      </a:lnTo>
                      <a:lnTo>
                        <a:pt x="287" y="186"/>
                      </a:lnTo>
                      <a:lnTo>
                        <a:pt x="289" y="188"/>
                      </a:lnTo>
                      <a:lnTo>
                        <a:pt x="296" y="193"/>
                      </a:lnTo>
                      <a:lnTo>
                        <a:pt x="306" y="201"/>
                      </a:lnTo>
                      <a:lnTo>
                        <a:pt x="319" y="211"/>
                      </a:lnTo>
                      <a:lnTo>
                        <a:pt x="332" y="223"/>
                      </a:lnTo>
                      <a:lnTo>
                        <a:pt x="346" y="236"/>
                      </a:lnTo>
                      <a:lnTo>
                        <a:pt x="359" y="250"/>
                      </a:lnTo>
                      <a:lnTo>
                        <a:pt x="370" y="264"/>
                      </a:lnTo>
                      <a:lnTo>
                        <a:pt x="377" y="278"/>
                      </a:lnTo>
                      <a:lnTo>
                        <a:pt x="380" y="290"/>
                      </a:lnTo>
                      <a:lnTo>
                        <a:pt x="380" y="292"/>
                      </a:lnTo>
                      <a:lnTo>
                        <a:pt x="380" y="295"/>
                      </a:lnTo>
                      <a:lnTo>
                        <a:pt x="380" y="299"/>
                      </a:lnTo>
                      <a:lnTo>
                        <a:pt x="380" y="303"/>
                      </a:lnTo>
                      <a:lnTo>
                        <a:pt x="381" y="308"/>
                      </a:lnTo>
                      <a:lnTo>
                        <a:pt x="381" y="312"/>
                      </a:lnTo>
                      <a:lnTo>
                        <a:pt x="382" y="317"/>
                      </a:lnTo>
                      <a:lnTo>
                        <a:pt x="382" y="321"/>
                      </a:lnTo>
                      <a:lnTo>
                        <a:pt x="383" y="325"/>
                      </a:lnTo>
                      <a:lnTo>
                        <a:pt x="383" y="329"/>
                      </a:lnTo>
                      <a:lnTo>
                        <a:pt x="384" y="332"/>
                      </a:lnTo>
                      <a:lnTo>
                        <a:pt x="385" y="335"/>
                      </a:lnTo>
                      <a:lnTo>
                        <a:pt x="386" y="338"/>
                      </a:lnTo>
                      <a:lnTo>
                        <a:pt x="387" y="340"/>
                      </a:lnTo>
                      <a:lnTo>
                        <a:pt x="388" y="343"/>
                      </a:lnTo>
                      <a:lnTo>
                        <a:pt x="390" y="345"/>
                      </a:lnTo>
                      <a:lnTo>
                        <a:pt x="391" y="348"/>
                      </a:lnTo>
                      <a:lnTo>
                        <a:pt x="391" y="351"/>
                      </a:lnTo>
                      <a:lnTo>
                        <a:pt x="392" y="354"/>
                      </a:lnTo>
                      <a:lnTo>
                        <a:pt x="392" y="358"/>
                      </a:lnTo>
                      <a:lnTo>
                        <a:pt x="393" y="359"/>
                      </a:lnTo>
                      <a:lnTo>
                        <a:pt x="393" y="362"/>
                      </a:lnTo>
                      <a:lnTo>
                        <a:pt x="394" y="366"/>
                      </a:lnTo>
                      <a:lnTo>
                        <a:pt x="394" y="371"/>
                      </a:lnTo>
                      <a:lnTo>
                        <a:pt x="395" y="378"/>
                      </a:lnTo>
                      <a:lnTo>
                        <a:pt x="394" y="384"/>
                      </a:lnTo>
                      <a:lnTo>
                        <a:pt x="393" y="391"/>
                      </a:lnTo>
                      <a:lnTo>
                        <a:pt x="391" y="397"/>
                      </a:lnTo>
                      <a:lnTo>
                        <a:pt x="388" y="403"/>
                      </a:lnTo>
                      <a:lnTo>
                        <a:pt x="383" y="408"/>
                      </a:lnTo>
                      <a:lnTo>
                        <a:pt x="385" y="396"/>
                      </a:lnTo>
                      <a:lnTo>
                        <a:pt x="386" y="385"/>
                      </a:lnTo>
                      <a:lnTo>
                        <a:pt x="385" y="375"/>
                      </a:lnTo>
                      <a:lnTo>
                        <a:pt x="384" y="367"/>
                      </a:lnTo>
                      <a:lnTo>
                        <a:pt x="383" y="360"/>
                      </a:lnTo>
                      <a:lnTo>
                        <a:pt x="381" y="354"/>
                      </a:lnTo>
                      <a:lnTo>
                        <a:pt x="378" y="349"/>
                      </a:lnTo>
                      <a:lnTo>
                        <a:pt x="375" y="345"/>
                      </a:lnTo>
                      <a:lnTo>
                        <a:pt x="372" y="342"/>
                      </a:lnTo>
                      <a:lnTo>
                        <a:pt x="368" y="340"/>
                      </a:lnTo>
                      <a:lnTo>
                        <a:pt x="365" y="324"/>
                      </a:lnTo>
                      <a:lnTo>
                        <a:pt x="359" y="310"/>
                      </a:lnTo>
                      <a:lnTo>
                        <a:pt x="350" y="300"/>
                      </a:lnTo>
                      <a:lnTo>
                        <a:pt x="339" y="292"/>
                      </a:lnTo>
                      <a:lnTo>
                        <a:pt x="326" y="288"/>
                      </a:lnTo>
                      <a:lnTo>
                        <a:pt x="312" y="286"/>
                      </a:lnTo>
                      <a:lnTo>
                        <a:pt x="296" y="286"/>
                      </a:lnTo>
                      <a:lnTo>
                        <a:pt x="280" y="288"/>
                      </a:lnTo>
                      <a:lnTo>
                        <a:pt x="263" y="292"/>
                      </a:lnTo>
                      <a:lnTo>
                        <a:pt x="247" y="297"/>
                      </a:lnTo>
                      <a:lnTo>
                        <a:pt x="246" y="298"/>
                      </a:lnTo>
                      <a:lnTo>
                        <a:pt x="246" y="297"/>
                      </a:lnTo>
                      <a:lnTo>
                        <a:pt x="245" y="297"/>
                      </a:lnTo>
                      <a:lnTo>
                        <a:pt x="244" y="296"/>
                      </a:lnTo>
                      <a:lnTo>
                        <a:pt x="244" y="295"/>
                      </a:lnTo>
                      <a:lnTo>
                        <a:pt x="243" y="294"/>
                      </a:lnTo>
                      <a:lnTo>
                        <a:pt x="242" y="293"/>
                      </a:lnTo>
                      <a:lnTo>
                        <a:pt x="242" y="292"/>
                      </a:lnTo>
                      <a:lnTo>
                        <a:pt x="242" y="290"/>
                      </a:lnTo>
                      <a:lnTo>
                        <a:pt x="242" y="289"/>
                      </a:lnTo>
                      <a:lnTo>
                        <a:pt x="243" y="285"/>
                      </a:lnTo>
                      <a:lnTo>
                        <a:pt x="246" y="282"/>
                      </a:lnTo>
                      <a:lnTo>
                        <a:pt x="250" y="279"/>
                      </a:lnTo>
                      <a:lnTo>
                        <a:pt x="254" y="275"/>
                      </a:lnTo>
                      <a:lnTo>
                        <a:pt x="258" y="271"/>
                      </a:lnTo>
                      <a:lnTo>
                        <a:pt x="263" y="267"/>
                      </a:lnTo>
                      <a:lnTo>
                        <a:pt x="267" y="263"/>
                      </a:lnTo>
                      <a:lnTo>
                        <a:pt x="271" y="259"/>
                      </a:lnTo>
                      <a:lnTo>
                        <a:pt x="275" y="255"/>
                      </a:lnTo>
                      <a:lnTo>
                        <a:pt x="278" y="251"/>
                      </a:lnTo>
                      <a:lnTo>
                        <a:pt x="279" y="248"/>
                      </a:lnTo>
                      <a:lnTo>
                        <a:pt x="280" y="244"/>
                      </a:lnTo>
                      <a:lnTo>
                        <a:pt x="280" y="241"/>
                      </a:lnTo>
                      <a:lnTo>
                        <a:pt x="280" y="238"/>
                      </a:lnTo>
                      <a:lnTo>
                        <a:pt x="279" y="235"/>
                      </a:lnTo>
                      <a:lnTo>
                        <a:pt x="278" y="232"/>
                      </a:lnTo>
                      <a:lnTo>
                        <a:pt x="277" y="229"/>
                      </a:lnTo>
                      <a:lnTo>
                        <a:pt x="276" y="226"/>
                      </a:lnTo>
                      <a:lnTo>
                        <a:pt x="275" y="224"/>
                      </a:lnTo>
                      <a:lnTo>
                        <a:pt x="274" y="221"/>
                      </a:lnTo>
                      <a:lnTo>
                        <a:pt x="272" y="219"/>
                      </a:lnTo>
                      <a:lnTo>
                        <a:pt x="270" y="219"/>
                      </a:lnTo>
                      <a:lnTo>
                        <a:pt x="268" y="220"/>
                      </a:lnTo>
                      <a:lnTo>
                        <a:pt x="267" y="223"/>
                      </a:lnTo>
                      <a:lnTo>
                        <a:pt x="266" y="226"/>
                      </a:lnTo>
                      <a:lnTo>
                        <a:pt x="264" y="229"/>
                      </a:lnTo>
                      <a:lnTo>
                        <a:pt x="263" y="232"/>
                      </a:lnTo>
                      <a:lnTo>
                        <a:pt x="261" y="235"/>
                      </a:lnTo>
                      <a:lnTo>
                        <a:pt x="259" y="237"/>
                      </a:lnTo>
                      <a:lnTo>
                        <a:pt x="257" y="238"/>
                      </a:lnTo>
                      <a:lnTo>
                        <a:pt x="254" y="240"/>
                      </a:lnTo>
                      <a:lnTo>
                        <a:pt x="251" y="241"/>
                      </a:lnTo>
                      <a:lnTo>
                        <a:pt x="248" y="241"/>
                      </a:lnTo>
                      <a:lnTo>
                        <a:pt x="245" y="241"/>
                      </a:lnTo>
                      <a:lnTo>
                        <a:pt x="243" y="240"/>
                      </a:lnTo>
                      <a:lnTo>
                        <a:pt x="241" y="239"/>
                      </a:lnTo>
                      <a:lnTo>
                        <a:pt x="239" y="237"/>
                      </a:lnTo>
                      <a:lnTo>
                        <a:pt x="238" y="235"/>
                      </a:lnTo>
                      <a:lnTo>
                        <a:pt x="237" y="233"/>
                      </a:lnTo>
                      <a:lnTo>
                        <a:pt x="236" y="230"/>
                      </a:lnTo>
                      <a:lnTo>
                        <a:pt x="236" y="228"/>
                      </a:lnTo>
                      <a:lnTo>
                        <a:pt x="236" y="226"/>
                      </a:lnTo>
                      <a:lnTo>
                        <a:pt x="236" y="225"/>
                      </a:lnTo>
                      <a:lnTo>
                        <a:pt x="236" y="224"/>
                      </a:lnTo>
                      <a:lnTo>
                        <a:pt x="237" y="224"/>
                      </a:lnTo>
                      <a:lnTo>
                        <a:pt x="238" y="223"/>
                      </a:lnTo>
                      <a:lnTo>
                        <a:pt x="240" y="222"/>
                      </a:lnTo>
                      <a:lnTo>
                        <a:pt x="241" y="221"/>
                      </a:lnTo>
                      <a:lnTo>
                        <a:pt x="242" y="220"/>
                      </a:lnTo>
                      <a:lnTo>
                        <a:pt x="244" y="218"/>
                      </a:lnTo>
                      <a:lnTo>
                        <a:pt x="246" y="215"/>
                      </a:lnTo>
                      <a:lnTo>
                        <a:pt x="247" y="212"/>
                      </a:lnTo>
                      <a:lnTo>
                        <a:pt x="248" y="209"/>
                      </a:lnTo>
                      <a:lnTo>
                        <a:pt x="249" y="206"/>
                      </a:lnTo>
                      <a:lnTo>
                        <a:pt x="250" y="203"/>
                      </a:lnTo>
                      <a:lnTo>
                        <a:pt x="250" y="200"/>
                      </a:lnTo>
                      <a:lnTo>
                        <a:pt x="249" y="197"/>
                      </a:lnTo>
                      <a:lnTo>
                        <a:pt x="249" y="194"/>
                      </a:lnTo>
                      <a:lnTo>
                        <a:pt x="248" y="190"/>
                      </a:lnTo>
                      <a:lnTo>
                        <a:pt x="247" y="187"/>
                      </a:lnTo>
                      <a:lnTo>
                        <a:pt x="244" y="187"/>
                      </a:lnTo>
                      <a:lnTo>
                        <a:pt x="241" y="189"/>
                      </a:lnTo>
                      <a:lnTo>
                        <a:pt x="239" y="192"/>
                      </a:lnTo>
                      <a:lnTo>
                        <a:pt x="237" y="195"/>
                      </a:lnTo>
                      <a:lnTo>
                        <a:pt x="234" y="199"/>
                      </a:lnTo>
                      <a:lnTo>
                        <a:pt x="232" y="202"/>
                      </a:lnTo>
                      <a:lnTo>
                        <a:pt x="230" y="204"/>
                      </a:lnTo>
                      <a:lnTo>
                        <a:pt x="228" y="206"/>
                      </a:lnTo>
                      <a:lnTo>
                        <a:pt x="225" y="206"/>
                      </a:lnTo>
                      <a:lnTo>
                        <a:pt x="223" y="205"/>
                      </a:lnTo>
                      <a:lnTo>
                        <a:pt x="221" y="203"/>
                      </a:lnTo>
                      <a:lnTo>
                        <a:pt x="219" y="201"/>
                      </a:lnTo>
                      <a:lnTo>
                        <a:pt x="217" y="199"/>
                      </a:lnTo>
                      <a:lnTo>
                        <a:pt x="216" y="196"/>
                      </a:lnTo>
                      <a:lnTo>
                        <a:pt x="215" y="193"/>
                      </a:lnTo>
                      <a:lnTo>
                        <a:pt x="214" y="190"/>
                      </a:lnTo>
                      <a:lnTo>
                        <a:pt x="214" y="186"/>
                      </a:lnTo>
                      <a:lnTo>
                        <a:pt x="214" y="183"/>
                      </a:lnTo>
                      <a:lnTo>
                        <a:pt x="214" y="179"/>
                      </a:lnTo>
                      <a:lnTo>
                        <a:pt x="214" y="176"/>
                      </a:lnTo>
                      <a:lnTo>
                        <a:pt x="214" y="171"/>
                      </a:lnTo>
                      <a:lnTo>
                        <a:pt x="214" y="165"/>
                      </a:lnTo>
                      <a:lnTo>
                        <a:pt x="212" y="159"/>
                      </a:lnTo>
                      <a:lnTo>
                        <a:pt x="209" y="153"/>
                      </a:lnTo>
                      <a:lnTo>
                        <a:pt x="205" y="146"/>
                      </a:lnTo>
                      <a:lnTo>
                        <a:pt x="200" y="141"/>
                      </a:lnTo>
                      <a:lnTo>
                        <a:pt x="196" y="136"/>
                      </a:lnTo>
                      <a:lnTo>
                        <a:pt x="191" y="133"/>
                      </a:lnTo>
                      <a:lnTo>
                        <a:pt x="186" y="132"/>
                      </a:lnTo>
                      <a:lnTo>
                        <a:pt x="182" y="133"/>
                      </a:lnTo>
                      <a:lnTo>
                        <a:pt x="182" y="136"/>
                      </a:lnTo>
                      <a:lnTo>
                        <a:pt x="184" y="141"/>
                      </a:lnTo>
                      <a:lnTo>
                        <a:pt x="185" y="145"/>
                      </a:lnTo>
                      <a:lnTo>
                        <a:pt x="187" y="150"/>
                      </a:lnTo>
                      <a:lnTo>
                        <a:pt x="189" y="156"/>
                      </a:lnTo>
                      <a:lnTo>
                        <a:pt x="191" y="161"/>
                      </a:lnTo>
                      <a:lnTo>
                        <a:pt x="194" y="165"/>
                      </a:lnTo>
                      <a:lnTo>
                        <a:pt x="196" y="170"/>
                      </a:lnTo>
                      <a:lnTo>
                        <a:pt x="198" y="173"/>
                      </a:lnTo>
                      <a:lnTo>
                        <a:pt x="199" y="176"/>
                      </a:lnTo>
                      <a:lnTo>
                        <a:pt x="201" y="179"/>
                      </a:lnTo>
                      <a:lnTo>
                        <a:pt x="202" y="181"/>
                      </a:lnTo>
                      <a:lnTo>
                        <a:pt x="202" y="183"/>
                      </a:lnTo>
                      <a:lnTo>
                        <a:pt x="203" y="185"/>
                      </a:lnTo>
                      <a:lnTo>
                        <a:pt x="203" y="188"/>
                      </a:lnTo>
                      <a:lnTo>
                        <a:pt x="203" y="190"/>
                      </a:lnTo>
                      <a:lnTo>
                        <a:pt x="202" y="193"/>
                      </a:lnTo>
                      <a:lnTo>
                        <a:pt x="200" y="196"/>
                      </a:lnTo>
                      <a:lnTo>
                        <a:pt x="198" y="200"/>
                      </a:lnTo>
                      <a:lnTo>
                        <a:pt x="196" y="203"/>
                      </a:lnTo>
                      <a:lnTo>
                        <a:pt x="193" y="205"/>
                      </a:lnTo>
                      <a:lnTo>
                        <a:pt x="191" y="205"/>
                      </a:lnTo>
                      <a:lnTo>
                        <a:pt x="189" y="205"/>
                      </a:lnTo>
                      <a:lnTo>
                        <a:pt x="188" y="204"/>
                      </a:lnTo>
                      <a:lnTo>
                        <a:pt x="186" y="203"/>
                      </a:lnTo>
                      <a:lnTo>
                        <a:pt x="184" y="202"/>
                      </a:lnTo>
                      <a:lnTo>
                        <a:pt x="182" y="201"/>
                      </a:lnTo>
                      <a:lnTo>
                        <a:pt x="180" y="200"/>
                      </a:lnTo>
                      <a:lnTo>
                        <a:pt x="177" y="200"/>
                      </a:lnTo>
                      <a:lnTo>
                        <a:pt x="175" y="201"/>
                      </a:lnTo>
                      <a:lnTo>
                        <a:pt x="173" y="203"/>
                      </a:lnTo>
                      <a:lnTo>
                        <a:pt x="172" y="204"/>
                      </a:lnTo>
                      <a:lnTo>
                        <a:pt x="172" y="206"/>
                      </a:lnTo>
                      <a:lnTo>
                        <a:pt x="173" y="208"/>
                      </a:lnTo>
                      <a:lnTo>
                        <a:pt x="174" y="211"/>
                      </a:lnTo>
                      <a:lnTo>
                        <a:pt x="175" y="212"/>
                      </a:lnTo>
                      <a:lnTo>
                        <a:pt x="177" y="214"/>
                      </a:lnTo>
                      <a:lnTo>
                        <a:pt x="179" y="216"/>
                      </a:lnTo>
                      <a:lnTo>
                        <a:pt x="181" y="217"/>
                      </a:lnTo>
                      <a:lnTo>
                        <a:pt x="184" y="218"/>
                      </a:lnTo>
                      <a:lnTo>
                        <a:pt x="186" y="220"/>
                      </a:lnTo>
                      <a:lnTo>
                        <a:pt x="189" y="221"/>
                      </a:lnTo>
                      <a:lnTo>
                        <a:pt x="191" y="223"/>
                      </a:lnTo>
                      <a:lnTo>
                        <a:pt x="193" y="224"/>
                      </a:lnTo>
                      <a:lnTo>
                        <a:pt x="195" y="226"/>
                      </a:lnTo>
                      <a:lnTo>
                        <a:pt x="197" y="228"/>
                      </a:lnTo>
                      <a:lnTo>
                        <a:pt x="198" y="230"/>
                      </a:lnTo>
                      <a:lnTo>
                        <a:pt x="200" y="232"/>
                      </a:lnTo>
                      <a:lnTo>
                        <a:pt x="202" y="234"/>
                      </a:lnTo>
                      <a:lnTo>
                        <a:pt x="204" y="237"/>
                      </a:lnTo>
                      <a:lnTo>
                        <a:pt x="209" y="245"/>
                      </a:lnTo>
                      <a:lnTo>
                        <a:pt x="213" y="252"/>
                      </a:lnTo>
                      <a:lnTo>
                        <a:pt x="216" y="260"/>
                      </a:lnTo>
                      <a:lnTo>
                        <a:pt x="217" y="267"/>
                      </a:lnTo>
                      <a:lnTo>
                        <a:pt x="217" y="275"/>
                      </a:lnTo>
                      <a:lnTo>
                        <a:pt x="217" y="283"/>
                      </a:lnTo>
                      <a:lnTo>
                        <a:pt x="216" y="291"/>
                      </a:lnTo>
                      <a:lnTo>
                        <a:pt x="215" y="300"/>
                      </a:lnTo>
                      <a:lnTo>
                        <a:pt x="214" y="310"/>
                      </a:lnTo>
                      <a:lnTo>
                        <a:pt x="213" y="320"/>
                      </a:lnTo>
                      <a:lnTo>
                        <a:pt x="213" y="324"/>
                      </a:lnTo>
                      <a:lnTo>
                        <a:pt x="213" y="329"/>
                      </a:lnTo>
                      <a:lnTo>
                        <a:pt x="214" y="334"/>
                      </a:lnTo>
                      <a:lnTo>
                        <a:pt x="215" y="338"/>
                      </a:lnTo>
                      <a:lnTo>
                        <a:pt x="216" y="343"/>
                      </a:lnTo>
                      <a:lnTo>
                        <a:pt x="217" y="348"/>
                      </a:lnTo>
                      <a:lnTo>
                        <a:pt x="216" y="353"/>
                      </a:lnTo>
                      <a:lnTo>
                        <a:pt x="215" y="358"/>
                      </a:lnTo>
                      <a:lnTo>
                        <a:pt x="212" y="362"/>
                      </a:lnTo>
                      <a:lnTo>
                        <a:pt x="207" y="366"/>
                      </a:lnTo>
                      <a:lnTo>
                        <a:pt x="201" y="370"/>
                      </a:lnTo>
                      <a:lnTo>
                        <a:pt x="192" y="373"/>
                      </a:lnTo>
                      <a:lnTo>
                        <a:pt x="183" y="377"/>
                      </a:lnTo>
                      <a:lnTo>
                        <a:pt x="173" y="380"/>
                      </a:lnTo>
                      <a:lnTo>
                        <a:pt x="162" y="383"/>
                      </a:lnTo>
                      <a:lnTo>
                        <a:pt x="151" y="386"/>
                      </a:lnTo>
                      <a:lnTo>
                        <a:pt x="139" y="389"/>
                      </a:lnTo>
                      <a:lnTo>
                        <a:pt x="129" y="392"/>
                      </a:lnTo>
                      <a:lnTo>
                        <a:pt x="119" y="394"/>
                      </a:lnTo>
                      <a:lnTo>
                        <a:pt x="110" y="396"/>
                      </a:lnTo>
                      <a:lnTo>
                        <a:pt x="102" y="397"/>
                      </a:lnTo>
                      <a:lnTo>
                        <a:pt x="96" y="396"/>
                      </a:lnTo>
                      <a:lnTo>
                        <a:pt x="91" y="393"/>
                      </a:lnTo>
                      <a:lnTo>
                        <a:pt x="86" y="390"/>
                      </a:lnTo>
                      <a:lnTo>
                        <a:pt x="81" y="385"/>
                      </a:lnTo>
                      <a:lnTo>
                        <a:pt x="77" y="380"/>
                      </a:lnTo>
                      <a:lnTo>
                        <a:pt x="73" y="375"/>
                      </a:lnTo>
                      <a:lnTo>
                        <a:pt x="69" y="370"/>
                      </a:lnTo>
                      <a:lnTo>
                        <a:pt x="65" y="366"/>
                      </a:lnTo>
                      <a:lnTo>
                        <a:pt x="60" y="363"/>
                      </a:lnTo>
                      <a:lnTo>
                        <a:pt x="55" y="360"/>
                      </a:lnTo>
                      <a:lnTo>
                        <a:pt x="50" y="357"/>
                      </a:lnTo>
                      <a:lnTo>
                        <a:pt x="44" y="355"/>
                      </a:lnTo>
                      <a:lnTo>
                        <a:pt x="39" y="352"/>
                      </a:lnTo>
                      <a:lnTo>
                        <a:pt x="33" y="350"/>
                      </a:lnTo>
                      <a:lnTo>
                        <a:pt x="28" y="348"/>
                      </a:lnTo>
                      <a:lnTo>
                        <a:pt x="23" y="346"/>
                      </a:lnTo>
                      <a:lnTo>
                        <a:pt x="18" y="343"/>
                      </a:lnTo>
                      <a:lnTo>
                        <a:pt x="14" y="342"/>
                      </a:lnTo>
                      <a:lnTo>
                        <a:pt x="10" y="340"/>
                      </a:lnTo>
                      <a:lnTo>
                        <a:pt x="10" y="329"/>
                      </a:lnTo>
                      <a:lnTo>
                        <a:pt x="11" y="315"/>
                      </a:lnTo>
                      <a:lnTo>
                        <a:pt x="12" y="300"/>
                      </a:lnTo>
                      <a:lnTo>
                        <a:pt x="13" y="284"/>
                      </a:lnTo>
                      <a:lnTo>
                        <a:pt x="13" y="267"/>
                      </a:lnTo>
                      <a:lnTo>
                        <a:pt x="14" y="250"/>
                      </a:lnTo>
                      <a:lnTo>
                        <a:pt x="15" y="234"/>
                      </a:lnTo>
                      <a:lnTo>
                        <a:pt x="14" y="218"/>
                      </a:lnTo>
                      <a:lnTo>
                        <a:pt x="14" y="203"/>
                      </a:lnTo>
                      <a:lnTo>
                        <a:pt x="12" y="191"/>
                      </a:lnTo>
                      <a:lnTo>
                        <a:pt x="12" y="178"/>
                      </a:lnTo>
                      <a:lnTo>
                        <a:pt x="11" y="165"/>
                      </a:lnTo>
                      <a:lnTo>
                        <a:pt x="11" y="152"/>
                      </a:lnTo>
                      <a:lnTo>
                        <a:pt x="10" y="140"/>
                      </a:lnTo>
                      <a:lnTo>
                        <a:pt x="9" y="127"/>
                      </a:lnTo>
                      <a:lnTo>
                        <a:pt x="7" y="116"/>
                      </a:lnTo>
                      <a:lnTo>
                        <a:pt x="6" y="105"/>
                      </a:lnTo>
                      <a:lnTo>
                        <a:pt x="4" y="95"/>
                      </a:lnTo>
                      <a:lnTo>
                        <a:pt x="2" y="86"/>
                      </a:lnTo>
                      <a:lnTo>
                        <a:pt x="0" y="78"/>
                      </a:lnTo>
                      <a:close/>
                    </a:path>
                  </a:pathLst>
                </a:custGeom>
                <a:solidFill>
                  <a:srgbClr val="F8F8F8"/>
                </a:solidFill>
                <a:ln w="0">
                  <a:solidFill>
                    <a:srgbClr val="F8F8F8"/>
                  </a:solidFill>
                  <a:prstDash val="solid"/>
                  <a:round/>
                  <a:headEnd/>
                  <a:tailEnd/>
                </a:ln>
              </p:spPr>
              <p:txBody>
                <a:bodyPr/>
                <a:lstStyle/>
                <a:p>
                  <a:endParaRPr lang="fr-FR"/>
                </a:p>
              </p:txBody>
            </p:sp>
            <p:sp>
              <p:nvSpPr>
                <p:cNvPr id="5324" name="Freeform 202"/>
                <p:cNvSpPr>
                  <a:spLocks/>
                </p:cNvSpPr>
                <p:nvPr/>
              </p:nvSpPr>
              <p:spPr bwMode="auto">
                <a:xfrm>
                  <a:off x="1222" y="2089"/>
                  <a:ext cx="392" cy="405"/>
                </a:xfrm>
                <a:custGeom>
                  <a:avLst/>
                  <a:gdLst>
                    <a:gd name="T0" fmla="*/ 40 w 392"/>
                    <a:gd name="T1" fmla="*/ 49 h 405"/>
                    <a:gd name="T2" fmla="*/ 65 w 392"/>
                    <a:gd name="T3" fmla="*/ 1 h 405"/>
                    <a:gd name="T4" fmla="*/ 117 w 392"/>
                    <a:gd name="T5" fmla="*/ 10 h 405"/>
                    <a:gd name="T6" fmla="*/ 147 w 392"/>
                    <a:gd name="T7" fmla="*/ 18 h 405"/>
                    <a:gd name="T8" fmla="*/ 167 w 392"/>
                    <a:gd name="T9" fmla="*/ 21 h 405"/>
                    <a:gd name="T10" fmla="*/ 232 w 392"/>
                    <a:gd name="T11" fmla="*/ 57 h 405"/>
                    <a:gd name="T12" fmla="*/ 276 w 392"/>
                    <a:gd name="T13" fmla="*/ 127 h 405"/>
                    <a:gd name="T14" fmla="*/ 272 w 392"/>
                    <a:gd name="T15" fmla="*/ 149 h 405"/>
                    <a:gd name="T16" fmla="*/ 269 w 392"/>
                    <a:gd name="T17" fmla="*/ 171 h 405"/>
                    <a:gd name="T18" fmla="*/ 278 w 392"/>
                    <a:gd name="T19" fmla="*/ 185 h 405"/>
                    <a:gd name="T20" fmla="*/ 327 w 392"/>
                    <a:gd name="T21" fmla="*/ 222 h 405"/>
                    <a:gd name="T22" fmla="*/ 376 w 392"/>
                    <a:gd name="T23" fmla="*/ 290 h 405"/>
                    <a:gd name="T24" fmla="*/ 378 w 392"/>
                    <a:gd name="T25" fmla="*/ 315 h 405"/>
                    <a:gd name="T26" fmla="*/ 382 w 392"/>
                    <a:gd name="T27" fmla="*/ 336 h 405"/>
                    <a:gd name="T28" fmla="*/ 389 w 392"/>
                    <a:gd name="T29" fmla="*/ 352 h 405"/>
                    <a:gd name="T30" fmla="*/ 392 w 392"/>
                    <a:gd name="T31" fmla="*/ 375 h 405"/>
                    <a:gd name="T32" fmla="*/ 384 w 392"/>
                    <a:gd name="T33" fmla="*/ 393 h 405"/>
                    <a:gd name="T34" fmla="*/ 376 w 392"/>
                    <a:gd name="T35" fmla="*/ 346 h 405"/>
                    <a:gd name="T36" fmla="*/ 350 w 392"/>
                    <a:gd name="T37" fmla="*/ 296 h 405"/>
                    <a:gd name="T38" fmla="*/ 264 w 392"/>
                    <a:gd name="T39" fmla="*/ 287 h 405"/>
                    <a:gd name="T40" fmla="*/ 244 w 392"/>
                    <a:gd name="T41" fmla="*/ 292 h 405"/>
                    <a:gd name="T42" fmla="*/ 245 w 392"/>
                    <a:gd name="T43" fmla="*/ 283 h 405"/>
                    <a:gd name="T44" fmla="*/ 272 w 392"/>
                    <a:gd name="T45" fmla="*/ 259 h 405"/>
                    <a:gd name="T46" fmla="*/ 284 w 392"/>
                    <a:gd name="T47" fmla="*/ 233 h 405"/>
                    <a:gd name="T48" fmla="*/ 277 w 392"/>
                    <a:gd name="T49" fmla="*/ 212 h 405"/>
                    <a:gd name="T50" fmla="*/ 267 w 392"/>
                    <a:gd name="T51" fmla="*/ 214 h 405"/>
                    <a:gd name="T52" fmla="*/ 255 w 392"/>
                    <a:gd name="T53" fmla="*/ 232 h 405"/>
                    <a:gd name="T54" fmla="*/ 241 w 392"/>
                    <a:gd name="T55" fmla="*/ 232 h 405"/>
                    <a:gd name="T56" fmla="*/ 237 w 392"/>
                    <a:gd name="T57" fmla="*/ 221 h 405"/>
                    <a:gd name="T58" fmla="*/ 243 w 392"/>
                    <a:gd name="T59" fmla="*/ 218 h 405"/>
                    <a:gd name="T60" fmla="*/ 252 w 392"/>
                    <a:gd name="T61" fmla="*/ 199 h 405"/>
                    <a:gd name="T62" fmla="*/ 245 w 392"/>
                    <a:gd name="T63" fmla="*/ 180 h 405"/>
                    <a:gd name="T64" fmla="*/ 229 w 392"/>
                    <a:gd name="T65" fmla="*/ 200 h 405"/>
                    <a:gd name="T66" fmla="*/ 216 w 392"/>
                    <a:gd name="T67" fmla="*/ 195 h 405"/>
                    <a:gd name="T68" fmla="*/ 213 w 392"/>
                    <a:gd name="T69" fmla="*/ 178 h 405"/>
                    <a:gd name="T70" fmla="*/ 204 w 392"/>
                    <a:gd name="T71" fmla="*/ 141 h 405"/>
                    <a:gd name="T72" fmla="*/ 177 w 392"/>
                    <a:gd name="T73" fmla="*/ 130 h 405"/>
                    <a:gd name="T74" fmla="*/ 190 w 392"/>
                    <a:gd name="T75" fmla="*/ 164 h 405"/>
                    <a:gd name="T76" fmla="*/ 199 w 392"/>
                    <a:gd name="T77" fmla="*/ 181 h 405"/>
                    <a:gd name="T78" fmla="*/ 194 w 392"/>
                    <a:gd name="T79" fmla="*/ 196 h 405"/>
                    <a:gd name="T80" fmla="*/ 180 w 392"/>
                    <a:gd name="T81" fmla="*/ 199 h 405"/>
                    <a:gd name="T82" fmla="*/ 168 w 392"/>
                    <a:gd name="T83" fmla="*/ 199 h 405"/>
                    <a:gd name="T84" fmla="*/ 170 w 392"/>
                    <a:gd name="T85" fmla="*/ 212 h 405"/>
                    <a:gd name="T86" fmla="*/ 185 w 392"/>
                    <a:gd name="T87" fmla="*/ 222 h 405"/>
                    <a:gd name="T88" fmla="*/ 196 w 392"/>
                    <a:gd name="T89" fmla="*/ 234 h 405"/>
                    <a:gd name="T90" fmla="*/ 211 w 392"/>
                    <a:gd name="T91" fmla="*/ 276 h 405"/>
                    <a:gd name="T92" fmla="*/ 207 w 392"/>
                    <a:gd name="T93" fmla="*/ 323 h 405"/>
                    <a:gd name="T94" fmla="*/ 211 w 392"/>
                    <a:gd name="T95" fmla="*/ 351 h 405"/>
                    <a:gd name="T96" fmla="*/ 178 w 392"/>
                    <a:gd name="T97" fmla="*/ 374 h 405"/>
                    <a:gd name="T98" fmla="*/ 117 w 392"/>
                    <a:gd name="T99" fmla="*/ 392 h 405"/>
                    <a:gd name="T100" fmla="*/ 80 w 392"/>
                    <a:gd name="T101" fmla="*/ 383 h 405"/>
                    <a:gd name="T102" fmla="*/ 54 w 392"/>
                    <a:gd name="T103" fmla="*/ 359 h 405"/>
                    <a:gd name="T104" fmla="*/ 21 w 392"/>
                    <a:gd name="T105" fmla="*/ 344 h 405"/>
                    <a:gd name="T106" fmla="*/ 10 w 392"/>
                    <a:gd name="T107" fmla="*/ 299 h 405"/>
                    <a:gd name="T108" fmla="*/ 13 w 392"/>
                    <a:gd name="T109" fmla="*/ 202 h 405"/>
                    <a:gd name="T110" fmla="*/ 8 w 392"/>
                    <a:gd name="T111" fmla="*/ 127 h 4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2"/>
                    <a:gd name="T169" fmla="*/ 0 h 405"/>
                    <a:gd name="T170" fmla="*/ 392 w 392"/>
                    <a:gd name="T171" fmla="*/ 405 h 4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2" h="405">
                      <a:moveTo>
                        <a:pt x="0" y="78"/>
                      </a:moveTo>
                      <a:lnTo>
                        <a:pt x="9" y="75"/>
                      </a:lnTo>
                      <a:lnTo>
                        <a:pt x="17" y="70"/>
                      </a:lnTo>
                      <a:lnTo>
                        <a:pt x="25" y="64"/>
                      </a:lnTo>
                      <a:lnTo>
                        <a:pt x="33" y="57"/>
                      </a:lnTo>
                      <a:lnTo>
                        <a:pt x="40" y="49"/>
                      </a:lnTo>
                      <a:lnTo>
                        <a:pt x="46" y="41"/>
                      </a:lnTo>
                      <a:lnTo>
                        <a:pt x="51" y="32"/>
                      </a:lnTo>
                      <a:lnTo>
                        <a:pt x="55" y="23"/>
                      </a:lnTo>
                      <a:lnTo>
                        <a:pt x="57" y="13"/>
                      </a:lnTo>
                      <a:lnTo>
                        <a:pt x="58" y="3"/>
                      </a:lnTo>
                      <a:lnTo>
                        <a:pt x="65" y="1"/>
                      </a:lnTo>
                      <a:lnTo>
                        <a:pt x="72" y="0"/>
                      </a:lnTo>
                      <a:lnTo>
                        <a:pt x="81" y="0"/>
                      </a:lnTo>
                      <a:lnTo>
                        <a:pt x="90" y="2"/>
                      </a:lnTo>
                      <a:lnTo>
                        <a:pt x="99" y="4"/>
                      </a:lnTo>
                      <a:lnTo>
                        <a:pt x="108" y="7"/>
                      </a:lnTo>
                      <a:lnTo>
                        <a:pt x="117" y="10"/>
                      </a:lnTo>
                      <a:lnTo>
                        <a:pt x="125" y="12"/>
                      </a:lnTo>
                      <a:lnTo>
                        <a:pt x="132" y="15"/>
                      </a:lnTo>
                      <a:lnTo>
                        <a:pt x="138" y="16"/>
                      </a:lnTo>
                      <a:lnTo>
                        <a:pt x="141" y="17"/>
                      </a:lnTo>
                      <a:lnTo>
                        <a:pt x="144" y="17"/>
                      </a:lnTo>
                      <a:lnTo>
                        <a:pt x="147" y="18"/>
                      </a:lnTo>
                      <a:lnTo>
                        <a:pt x="150" y="19"/>
                      </a:lnTo>
                      <a:lnTo>
                        <a:pt x="153" y="19"/>
                      </a:lnTo>
                      <a:lnTo>
                        <a:pt x="156" y="20"/>
                      </a:lnTo>
                      <a:lnTo>
                        <a:pt x="160" y="20"/>
                      </a:lnTo>
                      <a:lnTo>
                        <a:pt x="163" y="21"/>
                      </a:lnTo>
                      <a:lnTo>
                        <a:pt x="167" y="21"/>
                      </a:lnTo>
                      <a:lnTo>
                        <a:pt x="171" y="22"/>
                      </a:lnTo>
                      <a:lnTo>
                        <a:pt x="185" y="25"/>
                      </a:lnTo>
                      <a:lnTo>
                        <a:pt x="198" y="30"/>
                      </a:lnTo>
                      <a:lnTo>
                        <a:pt x="210" y="37"/>
                      </a:lnTo>
                      <a:lnTo>
                        <a:pt x="222" y="47"/>
                      </a:lnTo>
                      <a:lnTo>
                        <a:pt x="232" y="57"/>
                      </a:lnTo>
                      <a:lnTo>
                        <a:pt x="242" y="69"/>
                      </a:lnTo>
                      <a:lnTo>
                        <a:pt x="251" y="81"/>
                      </a:lnTo>
                      <a:lnTo>
                        <a:pt x="259" y="95"/>
                      </a:lnTo>
                      <a:lnTo>
                        <a:pt x="267" y="108"/>
                      </a:lnTo>
                      <a:lnTo>
                        <a:pt x="274" y="121"/>
                      </a:lnTo>
                      <a:lnTo>
                        <a:pt x="276" y="127"/>
                      </a:lnTo>
                      <a:lnTo>
                        <a:pt x="277" y="132"/>
                      </a:lnTo>
                      <a:lnTo>
                        <a:pt x="277" y="136"/>
                      </a:lnTo>
                      <a:lnTo>
                        <a:pt x="277" y="140"/>
                      </a:lnTo>
                      <a:lnTo>
                        <a:pt x="275" y="143"/>
                      </a:lnTo>
                      <a:lnTo>
                        <a:pt x="274" y="146"/>
                      </a:lnTo>
                      <a:lnTo>
                        <a:pt x="272" y="149"/>
                      </a:lnTo>
                      <a:lnTo>
                        <a:pt x="270" y="152"/>
                      </a:lnTo>
                      <a:lnTo>
                        <a:pt x="269" y="155"/>
                      </a:lnTo>
                      <a:lnTo>
                        <a:pt x="268" y="158"/>
                      </a:lnTo>
                      <a:lnTo>
                        <a:pt x="268" y="163"/>
                      </a:lnTo>
                      <a:lnTo>
                        <a:pt x="268" y="167"/>
                      </a:lnTo>
                      <a:lnTo>
                        <a:pt x="269" y="171"/>
                      </a:lnTo>
                      <a:lnTo>
                        <a:pt x="270" y="175"/>
                      </a:lnTo>
                      <a:lnTo>
                        <a:pt x="271" y="177"/>
                      </a:lnTo>
                      <a:lnTo>
                        <a:pt x="273" y="180"/>
                      </a:lnTo>
                      <a:lnTo>
                        <a:pt x="274" y="182"/>
                      </a:lnTo>
                      <a:lnTo>
                        <a:pt x="276" y="183"/>
                      </a:lnTo>
                      <a:lnTo>
                        <a:pt x="278" y="185"/>
                      </a:lnTo>
                      <a:lnTo>
                        <a:pt x="280" y="185"/>
                      </a:lnTo>
                      <a:lnTo>
                        <a:pt x="282" y="187"/>
                      </a:lnTo>
                      <a:lnTo>
                        <a:pt x="289" y="192"/>
                      </a:lnTo>
                      <a:lnTo>
                        <a:pt x="300" y="199"/>
                      </a:lnTo>
                      <a:lnTo>
                        <a:pt x="313" y="210"/>
                      </a:lnTo>
                      <a:lnTo>
                        <a:pt x="327" y="222"/>
                      </a:lnTo>
                      <a:lnTo>
                        <a:pt x="341" y="235"/>
                      </a:lnTo>
                      <a:lnTo>
                        <a:pt x="354" y="249"/>
                      </a:lnTo>
                      <a:lnTo>
                        <a:pt x="365" y="263"/>
                      </a:lnTo>
                      <a:lnTo>
                        <a:pt x="373" y="276"/>
                      </a:lnTo>
                      <a:lnTo>
                        <a:pt x="376" y="288"/>
                      </a:lnTo>
                      <a:lnTo>
                        <a:pt x="376" y="290"/>
                      </a:lnTo>
                      <a:lnTo>
                        <a:pt x="376" y="293"/>
                      </a:lnTo>
                      <a:lnTo>
                        <a:pt x="376" y="297"/>
                      </a:lnTo>
                      <a:lnTo>
                        <a:pt x="376" y="301"/>
                      </a:lnTo>
                      <a:lnTo>
                        <a:pt x="377" y="306"/>
                      </a:lnTo>
                      <a:lnTo>
                        <a:pt x="377" y="310"/>
                      </a:lnTo>
                      <a:lnTo>
                        <a:pt x="378" y="315"/>
                      </a:lnTo>
                      <a:lnTo>
                        <a:pt x="379" y="319"/>
                      </a:lnTo>
                      <a:lnTo>
                        <a:pt x="379" y="324"/>
                      </a:lnTo>
                      <a:lnTo>
                        <a:pt x="380" y="327"/>
                      </a:lnTo>
                      <a:lnTo>
                        <a:pt x="381" y="331"/>
                      </a:lnTo>
                      <a:lnTo>
                        <a:pt x="381" y="333"/>
                      </a:lnTo>
                      <a:lnTo>
                        <a:pt x="382" y="336"/>
                      </a:lnTo>
                      <a:lnTo>
                        <a:pt x="384" y="338"/>
                      </a:lnTo>
                      <a:lnTo>
                        <a:pt x="385" y="341"/>
                      </a:lnTo>
                      <a:lnTo>
                        <a:pt x="386" y="343"/>
                      </a:lnTo>
                      <a:lnTo>
                        <a:pt x="387" y="346"/>
                      </a:lnTo>
                      <a:lnTo>
                        <a:pt x="388" y="349"/>
                      </a:lnTo>
                      <a:lnTo>
                        <a:pt x="389" y="352"/>
                      </a:lnTo>
                      <a:lnTo>
                        <a:pt x="389" y="356"/>
                      </a:lnTo>
                      <a:lnTo>
                        <a:pt x="389" y="357"/>
                      </a:lnTo>
                      <a:lnTo>
                        <a:pt x="390" y="359"/>
                      </a:lnTo>
                      <a:lnTo>
                        <a:pt x="391" y="364"/>
                      </a:lnTo>
                      <a:lnTo>
                        <a:pt x="392" y="369"/>
                      </a:lnTo>
                      <a:lnTo>
                        <a:pt x="392" y="375"/>
                      </a:lnTo>
                      <a:lnTo>
                        <a:pt x="392" y="381"/>
                      </a:lnTo>
                      <a:lnTo>
                        <a:pt x="391" y="388"/>
                      </a:lnTo>
                      <a:lnTo>
                        <a:pt x="390" y="394"/>
                      </a:lnTo>
                      <a:lnTo>
                        <a:pt x="387" y="400"/>
                      </a:lnTo>
                      <a:lnTo>
                        <a:pt x="382" y="405"/>
                      </a:lnTo>
                      <a:lnTo>
                        <a:pt x="384" y="393"/>
                      </a:lnTo>
                      <a:lnTo>
                        <a:pt x="384" y="382"/>
                      </a:lnTo>
                      <a:lnTo>
                        <a:pt x="384" y="372"/>
                      </a:lnTo>
                      <a:lnTo>
                        <a:pt x="383" y="364"/>
                      </a:lnTo>
                      <a:lnTo>
                        <a:pt x="381" y="357"/>
                      </a:lnTo>
                      <a:lnTo>
                        <a:pt x="379" y="351"/>
                      </a:lnTo>
                      <a:lnTo>
                        <a:pt x="376" y="346"/>
                      </a:lnTo>
                      <a:lnTo>
                        <a:pt x="373" y="342"/>
                      </a:lnTo>
                      <a:lnTo>
                        <a:pt x="370" y="339"/>
                      </a:lnTo>
                      <a:lnTo>
                        <a:pt x="367" y="338"/>
                      </a:lnTo>
                      <a:lnTo>
                        <a:pt x="364" y="321"/>
                      </a:lnTo>
                      <a:lnTo>
                        <a:pt x="358" y="307"/>
                      </a:lnTo>
                      <a:lnTo>
                        <a:pt x="350" y="296"/>
                      </a:lnTo>
                      <a:lnTo>
                        <a:pt x="339" y="289"/>
                      </a:lnTo>
                      <a:lnTo>
                        <a:pt x="326" y="284"/>
                      </a:lnTo>
                      <a:lnTo>
                        <a:pt x="312" y="281"/>
                      </a:lnTo>
                      <a:lnTo>
                        <a:pt x="296" y="281"/>
                      </a:lnTo>
                      <a:lnTo>
                        <a:pt x="280" y="284"/>
                      </a:lnTo>
                      <a:lnTo>
                        <a:pt x="264" y="287"/>
                      </a:lnTo>
                      <a:lnTo>
                        <a:pt x="248" y="293"/>
                      </a:lnTo>
                      <a:lnTo>
                        <a:pt x="247" y="293"/>
                      </a:lnTo>
                      <a:lnTo>
                        <a:pt x="246" y="293"/>
                      </a:lnTo>
                      <a:lnTo>
                        <a:pt x="245" y="292"/>
                      </a:lnTo>
                      <a:lnTo>
                        <a:pt x="244" y="292"/>
                      </a:lnTo>
                      <a:lnTo>
                        <a:pt x="244" y="291"/>
                      </a:lnTo>
                      <a:lnTo>
                        <a:pt x="243" y="290"/>
                      </a:lnTo>
                      <a:lnTo>
                        <a:pt x="243" y="288"/>
                      </a:lnTo>
                      <a:lnTo>
                        <a:pt x="242" y="287"/>
                      </a:lnTo>
                      <a:lnTo>
                        <a:pt x="242" y="286"/>
                      </a:lnTo>
                      <a:lnTo>
                        <a:pt x="245" y="283"/>
                      </a:lnTo>
                      <a:lnTo>
                        <a:pt x="248" y="279"/>
                      </a:lnTo>
                      <a:lnTo>
                        <a:pt x="252" y="276"/>
                      </a:lnTo>
                      <a:lnTo>
                        <a:pt x="257" y="272"/>
                      </a:lnTo>
                      <a:lnTo>
                        <a:pt x="262" y="267"/>
                      </a:lnTo>
                      <a:lnTo>
                        <a:pt x="267" y="263"/>
                      </a:lnTo>
                      <a:lnTo>
                        <a:pt x="272" y="259"/>
                      </a:lnTo>
                      <a:lnTo>
                        <a:pt x="276" y="254"/>
                      </a:lnTo>
                      <a:lnTo>
                        <a:pt x="280" y="250"/>
                      </a:lnTo>
                      <a:lnTo>
                        <a:pt x="282" y="245"/>
                      </a:lnTo>
                      <a:lnTo>
                        <a:pt x="284" y="241"/>
                      </a:lnTo>
                      <a:lnTo>
                        <a:pt x="284" y="237"/>
                      </a:lnTo>
                      <a:lnTo>
                        <a:pt x="284" y="233"/>
                      </a:lnTo>
                      <a:lnTo>
                        <a:pt x="284" y="229"/>
                      </a:lnTo>
                      <a:lnTo>
                        <a:pt x="283" y="225"/>
                      </a:lnTo>
                      <a:lnTo>
                        <a:pt x="282" y="221"/>
                      </a:lnTo>
                      <a:lnTo>
                        <a:pt x="280" y="218"/>
                      </a:lnTo>
                      <a:lnTo>
                        <a:pt x="279" y="215"/>
                      </a:lnTo>
                      <a:lnTo>
                        <a:pt x="277" y="212"/>
                      </a:lnTo>
                      <a:lnTo>
                        <a:pt x="276" y="210"/>
                      </a:lnTo>
                      <a:lnTo>
                        <a:pt x="273" y="207"/>
                      </a:lnTo>
                      <a:lnTo>
                        <a:pt x="272" y="206"/>
                      </a:lnTo>
                      <a:lnTo>
                        <a:pt x="270" y="208"/>
                      </a:lnTo>
                      <a:lnTo>
                        <a:pt x="268" y="211"/>
                      </a:lnTo>
                      <a:lnTo>
                        <a:pt x="267" y="214"/>
                      </a:lnTo>
                      <a:lnTo>
                        <a:pt x="265" y="219"/>
                      </a:lnTo>
                      <a:lnTo>
                        <a:pt x="263" y="223"/>
                      </a:lnTo>
                      <a:lnTo>
                        <a:pt x="262" y="226"/>
                      </a:lnTo>
                      <a:lnTo>
                        <a:pt x="260" y="229"/>
                      </a:lnTo>
                      <a:lnTo>
                        <a:pt x="258" y="230"/>
                      </a:lnTo>
                      <a:lnTo>
                        <a:pt x="255" y="232"/>
                      </a:lnTo>
                      <a:lnTo>
                        <a:pt x="252" y="233"/>
                      </a:lnTo>
                      <a:lnTo>
                        <a:pt x="249" y="234"/>
                      </a:lnTo>
                      <a:lnTo>
                        <a:pt x="246" y="234"/>
                      </a:lnTo>
                      <a:lnTo>
                        <a:pt x="244" y="234"/>
                      </a:lnTo>
                      <a:lnTo>
                        <a:pt x="242" y="233"/>
                      </a:lnTo>
                      <a:lnTo>
                        <a:pt x="241" y="232"/>
                      </a:lnTo>
                      <a:lnTo>
                        <a:pt x="239" y="230"/>
                      </a:lnTo>
                      <a:lnTo>
                        <a:pt x="238" y="228"/>
                      </a:lnTo>
                      <a:lnTo>
                        <a:pt x="238" y="225"/>
                      </a:lnTo>
                      <a:lnTo>
                        <a:pt x="237" y="223"/>
                      </a:lnTo>
                      <a:lnTo>
                        <a:pt x="237" y="222"/>
                      </a:lnTo>
                      <a:lnTo>
                        <a:pt x="237" y="221"/>
                      </a:lnTo>
                      <a:lnTo>
                        <a:pt x="238" y="221"/>
                      </a:lnTo>
                      <a:lnTo>
                        <a:pt x="239" y="221"/>
                      </a:lnTo>
                      <a:lnTo>
                        <a:pt x="240" y="220"/>
                      </a:lnTo>
                      <a:lnTo>
                        <a:pt x="241" y="220"/>
                      </a:lnTo>
                      <a:lnTo>
                        <a:pt x="242" y="219"/>
                      </a:lnTo>
                      <a:lnTo>
                        <a:pt x="243" y="218"/>
                      </a:lnTo>
                      <a:lnTo>
                        <a:pt x="244" y="217"/>
                      </a:lnTo>
                      <a:lnTo>
                        <a:pt x="247" y="213"/>
                      </a:lnTo>
                      <a:lnTo>
                        <a:pt x="249" y="210"/>
                      </a:lnTo>
                      <a:lnTo>
                        <a:pt x="251" y="206"/>
                      </a:lnTo>
                      <a:lnTo>
                        <a:pt x="252" y="202"/>
                      </a:lnTo>
                      <a:lnTo>
                        <a:pt x="252" y="199"/>
                      </a:lnTo>
                      <a:lnTo>
                        <a:pt x="252" y="195"/>
                      </a:lnTo>
                      <a:lnTo>
                        <a:pt x="252" y="191"/>
                      </a:lnTo>
                      <a:lnTo>
                        <a:pt x="251" y="187"/>
                      </a:lnTo>
                      <a:lnTo>
                        <a:pt x="250" y="183"/>
                      </a:lnTo>
                      <a:lnTo>
                        <a:pt x="248" y="179"/>
                      </a:lnTo>
                      <a:lnTo>
                        <a:pt x="245" y="180"/>
                      </a:lnTo>
                      <a:lnTo>
                        <a:pt x="242" y="182"/>
                      </a:lnTo>
                      <a:lnTo>
                        <a:pt x="240" y="186"/>
                      </a:lnTo>
                      <a:lnTo>
                        <a:pt x="237" y="189"/>
                      </a:lnTo>
                      <a:lnTo>
                        <a:pt x="235" y="193"/>
                      </a:lnTo>
                      <a:lnTo>
                        <a:pt x="232" y="197"/>
                      </a:lnTo>
                      <a:lnTo>
                        <a:pt x="229" y="200"/>
                      </a:lnTo>
                      <a:lnTo>
                        <a:pt x="227" y="202"/>
                      </a:lnTo>
                      <a:lnTo>
                        <a:pt x="225" y="202"/>
                      </a:lnTo>
                      <a:lnTo>
                        <a:pt x="222" y="201"/>
                      </a:lnTo>
                      <a:lnTo>
                        <a:pt x="220" y="199"/>
                      </a:lnTo>
                      <a:lnTo>
                        <a:pt x="218" y="198"/>
                      </a:lnTo>
                      <a:lnTo>
                        <a:pt x="216" y="195"/>
                      </a:lnTo>
                      <a:lnTo>
                        <a:pt x="215" y="193"/>
                      </a:lnTo>
                      <a:lnTo>
                        <a:pt x="214" y="190"/>
                      </a:lnTo>
                      <a:lnTo>
                        <a:pt x="214" y="187"/>
                      </a:lnTo>
                      <a:lnTo>
                        <a:pt x="213" y="184"/>
                      </a:lnTo>
                      <a:lnTo>
                        <a:pt x="213" y="181"/>
                      </a:lnTo>
                      <a:lnTo>
                        <a:pt x="213" y="178"/>
                      </a:lnTo>
                      <a:lnTo>
                        <a:pt x="213" y="175"/>
                      </a:lnTo>
                      <a:lnTo>
                        <a:pt x="215" y="169"/>
                      </a:lnTo>
                      <a:lnTo>
                        <a:pt x="214" y="163"/>
                      </a:lnTo>
                      <a:lnTo>
                        <a:pt x="212" y="155"/>
                      </a:lnTo>
                      <a:lnTo>
                        <a:pt x="208" y="148"/>
                      </a:lnTo>
                      <a:lnTo>
                        <a:pt x="204" y="141"/>
                      </a:lnTo>
                      <a:lnTo>
                        <a:pt x="198" y="135"/>
                      </a:lnTo>
                      <a:lnTo>
                        <a:pt x="193" y="130"/>
                      </a:lnTo>
                      <a:lnTo>
                        <a:pt x="187" y="126"/>
                      </a:lnTo>
                      <a:lnTo>
                        <a:pt x="182" y="125"/>
                      </a:lnTo>
                      <a:lnTo>
                        <a:pt x="177" y="126"/>
                      </a:lnTo>
                      <a:lnTo>
                        <a:pt x="177" y="130"/>
                      </a:lnTo>
                      <a:lnTo>
                        <a:pt x="179" y="135"/>
                      </a:lnTo>
                      <a:lnTo>
                        <a:pt x="180" y="141"/>
                      </a:lnTo>
                      <a:lnTo>
                        <a:pt x="183" y="147"/>
                      </a:lnTo>
                      <a:lnTo>
                        <a:pt x="185" y="153"/>
                      </a:lnTo>
                      <a:lnTo>
                        <a:pt x="188" y="158"/>
                      </a:lnTo>
                      <a:lnTo>
                        <a:pt x="190" y="164"/>
                      </a:lnTo>
                      <a:lnTo>
                        <a:pt x="193" y="169"/>
                      </a:lnTo>
                      <a:lnTo>
                        <a:pt x="195" y="173"/>
                      </a:lnTo>
                      <a:lnTo>
                        <a:pt x="196" y="176"/>
                      </a:lnTo>
                      <a:lnTo>
                        <a:pt x="197" y="178"/>
                      </a:lnTo>
                      <a:lnTo>
                        <a:pt x="199" y="180"/>
                      </a:lnTo>
                      <a:lnTo>
                        <a:pt x="199" y="181"/>
                      </a:lnTo>
                      <a:lnTo>
                        <a:pt x="199" y="183"/>
                      </a:lnTo>
                      <a:lnTo>
                        <a:pt x="199" y="185"/>
                      </a:lnTo>
                      <a:lnTo>
                        <a:pt x="199" y="187"/>
                      </a:lnTo>
                      <a:lnTo>
                        <a:pt x="198" y="190"/>
                      </a:lnTo>
                      <a:lnTo>
                        <a:pt x="196" y="193"/>
                      </a:lnTo>
                      <a:lnTo>
                        <a:pt x="194" y="196"/>
                      </a:lnTo>
                      <a:lnTo>
                        <a:pt x="191" y="200"/>
                      </a:lnTo>
                      <a:lnTo>
                        <a:pt x="188" y="202"/>
                      </a:lnTo>
                      <a:lnTo>
                        <a:pt x="186" y="202"/>
                      </a:lnTo>
                      <a:lnTo>
                        <a:pt x="184" y="201"/>
                      </a:lnTo>
                      <a:lnTo>
                        <a:pt x="182" y="200"/>
                      </a:lnTo>
                      <a:lnTo>
                        <a:pt x="180" y="199"/>
                      </a:lnTo>
                      <a:lnTo>
                        <a:pt x="178" y="198"/>
                      </a:lnTo>
                      <a:lnTo>
                        <a:pt x="176" y="197"/>
                      </a:lnTo>
                      <a:lnTo>
                        <a:pt x="174" y="196"/>
                      </a:lnTo>
                      <a:lnTo>
                        <a:pt x="172" y="197"/>
                      </a:lnTo>
                      <a:lnTo>
                        <a:pt x="170" y="198"/>
                      </a:lnTo>
                      <a:lnTo>
                        <a:pt x="168" y="199"/>
                      </a:lnTo>
                      <a:lnTo>
                        <a:pt x="167" y="201"/>
                      </a:lnTo>
                      <a:lnTo>
                        <a:pt x="166" y="203"/>
                      </a:lnTo>
                      <a:lnTo>
                        <a:pt x="166" y="205"/>
                      </a:lnTo>
                      <a:lnTo>
                        <a:pt x="167" y="208"/>
                      </a:lnTo>
                      <a:lnTo>
                        <a:pt x="168" y="210"/>
                      </a:lnTo>
                      <a:lnTo>
                        <a:pt x="170" y="212"/>
                      </a:lnTo>
                      <a:lnTo>
                        <a:pt x="172" y="214"/>
                      </a:lnTo>
                      <a:lnTo>
                        <a:pt x="175" y="216"/>
                      </a:lnTo>
                      <a:lnTo>
                        <a:pt x="178" y="217"/>
                      </a:lnTo>
                      <a:lnTo>
                        <a:pt x="180" y="219"/>
                      </a:lnTo>
                      <a:lnTo>
                        <a:pt x="183" y="220"/>
                      </a:lnTo>
                      <a:lnTo>
                        <a:pt x="185" y="222"/>
                      </a:lnTo>
                      <a:lnTo>
                        <a:pt x="187" y="224"/>
                      </a:lnTo>
                      <a:lnTo>
                        <a:pt x="189" y="226"/>
                      </a:lnTo>
                      <a:lnTo>
                        <a:pt x="190" y="228"/>
                      </a:lnTo>
                      <a:lnTo>
                        <a:pt x="192" y="230"/>
                      </a:lnTo>
                      <a:lnTo>
                        <a:pt x="194" y="232"/>
                      </a:lnTo>
                      <a:lnTo>
                        <a:pt x="196" y="234"/>
                      </a:lnTo>
                      <a:lnTo>
                        <a:pt x="198" y="237"/>
                      </a:lnTo>
                      <a:lnTo>
                        <a:pt x="204" y="246"/>
                      </a:lnTo>
                      <a:lnTo>
                        <a:pt x="208" y="254"/>
                      </a:lnTo>
                      <a:lnTo>
                        <a:pt x="210" y="262"/>
                      </a:lnTo>
                      <a:lnTo>
                        <a:pt x="211" y="269"/>
                      </a:lnTo>
                      <a:lnTo>
                        <a:pt x="211" y="276"/>
                      </a:lnTo>
                      <a:lnTo>
                        <a:pt x="210" y="283"/>
                      </a:lnTo>
                      <a:lnTo>
                        <a:pt x="209" y="291"/>
                      </a:lnTo>
                      <a:lnTo>
                        <a:pt x="208" y="299"/>
                      </a:lnTo>
                      <a:lnTo>
                        <a:pt x="207" y="308"/>
                      </a:lnTo>
                      <a:lnTo>
                        <a:pt x="206" y="319"/>
                      </a:lnTo>
                      <a:lnTo>
                        <a:pt x="207" y="323"/>
                      </a:lnTo>
                      <a:lnTo>
                        <a:pt x="208" y="327"/>
                      </a:lnTo>
                      <a:lnTo>
                        <a:pt x="209" y="332"/>
                      </a:lnTo>
                      <a:lnTo>
                        <a:pt x="211" y="337"/>
                      </a:lnTo>
                      <a:lnTo>
                        <a:pt x="212" y="341"/>
                      </a:lnTo>
                      <a:lnTo>
                        <a:pt x="212" y="346"/>
                      </a:lnTo>
                      <a:lnTo>
                        <a:pt x="211" y="351"/>
                      </a:lnTo>
                      <a:lnTo>
                        <a:pt x="210" y="355"/>
                      </a:lnTo>
                      <a:lnTo>
                        <a:pt x="207" y="359"/>
                      </a:lnTo>
                      <a:lnTo>
                        <a:pt x="202" y="363"/>
                      </a:lnTo>
                      <a:lnTo>
                        <a:pt x="195" y="367"/>
                      </a:lnTo>
                      <a:lnTo>
                        <a:pt x="187" y="370"/>
                      </a:lnTo>
                      <a:lnTo>
                        <a:pt x="178" y="374"/>
                      </a:lnTo>
                      <a:lnTo>
                        <a:pt x="168" y="377"/>
                      </a:lnTo>
                      <a:lnTo>
                        <a:pt x="158" y="381"/>
                      </a:lnTo>
                      <a:lnTo>
                        <a:pt x="147" y="384"/>
                      </a:lnTo>
                      <a:lnTo>
                        <a:pt x="136" y="387"/>
                      </a:lnTo>
                      <a:lnTo>
                        <a:pt x="126" y="390"/>
                      </a:lnTo>
                      <a:lnTo>
                        <a:pt x="117" y="392"/>
                      </a:lnTo>
                      <a:lnTo>
                        <a:pt x="108" y="394"/>
                      </a:lnTo>
                      <a:lnTo>
                        <a:pt x="101" y="395"/>
                      </a:lnTo>
                      <a:lnTo>
                        <a:pt x="94" y="394"/>
                      </a:lnTo>
                      <a:lnTo>
                        <a:pt x="89" y="392"/>
                      </a:lnTo>
                      <a:lnTo>
                        <a:pt x="84" y="388"/>
                      </a:lnTo>
                      <a:lnTo>
                        <a:pt x="80" y="383"/>
                      </a:lnTo>
                      <a:lnTo>
                        <a:pt x="76" y="378"/>
                      </a:lnTo>
                      <a:lnTo>
                        <a:pt x="72" y="373"/>
                      </a:lnTo>
                      <a:lnTo>
                        <a:pt x="68" y="368"/>
                      </a:lnTo>
                      <a:lnTo>
                        <a:pt x="64" y="364"/>
                      </a:lnTo>
                      <a:lnTo>
                        <a:pt x="59" y="361"/>
                      </a:lnTo>
                      <a:lnTo>
                        <a:pt x="54" y="359"/>
                      </a:lnTo>
                      <a:lnTo>
                        <a:pt x="49" y="356"/>
                      </a:lnTo>
                      <a:lnTo>
                        <a:pt x="43" y="353"/>
                      </a:lnTo>
                      <a:lnTo>
                        <a:pt x="38" y="351"/>
                      </a:lnTo>
                      <a:lnTo>
                        <a:pt x="32" y="348"/>
                      </a:lnTo>
                      <a:lnTo>
                        <a:pt x="26" y="346"/>
                      </a:lnTo>
                      <a:lnTo>
                        <a:pt x="21" y="344"/>
                      </a:lnTo>
                      <a:lnTo>
                        <a:pt x="16" y="342"/>
                      </a:lnTo>
                      <a:lnTo>
                        <a:pt x="12" y="340"/>
                      </a:lnTo>
                      <a:lnTo>
                        <a:pt x="9" y="338"/>
                      </a:lnTo>
                      <a:lnTo>
                        <a:pt x="9" y="327"/>
                      </a:lnTo>
                      <a:lnTo>
                        <a:pt x="9" y="314"/>
                      </a:lnTo>
                      <a:lnTo>
                        <a:pt x="10" y="299"/>
                      </a:lnTo>
                      <a:lnTo>
                        <a:pt x="11" y="282"/>
                      </a:lnTo>
                      <a:lnTo>
                        <a:pt x="12" y="265"/>
                      </a:lnTo>
                      <a:lnTo>
                        <a:pt x="13" y="248"/>
                      </a:lnTo>
                      <a:lnTo>
                        <a:pt x="14" y="232"/>
                      </a:lnTo>
                      <a:lnTo>
                        <a:pt x="14" y="216"/>
                      </a:lnTo>
                      <a:lnTo>
                        <a:pt x="13" y="202"/>
                      </a:lnTo>
                      <a:lnTo>
                        <a:pt x="12" y="189"/>
                      </a:lnTo>
                      <a:lnTo>
                        <a:pt x="11" y="177"/>
                      </a:lnTo>
                      <a:lnTo>
                        <a:pt x="11" y="164"/>
                      </a:lnTo>
                      <a:lnTo>
                        <a:pt x="10" y="152"/>
                      </a:lnTo>
                      <a:lnTo>
                        <a:pt x="9" y="139"/>
                      </a:lnTo>
                      <a:lnTo>
                        <a:pt x="8" y="127"/>
                      </a:lnTo>
                      <a:lnTo>
                        <a:pt x="7" y="115"/>
                      </a:lnTo>
                      <a:lnTo>
                        <a:pt x="6" y="104"/>
                      </a:lnTo>
                      <a:lnTo>
                        <a:pt x="4" y="94"/>
                      </a:lnTo>
                      <a:lnTo>
                        <a:pt x="2" y="86"/>
                      </a:lnTo>
                      <a:lnTo>
                        <a:pt x="0" y="78"/>
                      </a:lnTo>
                      <a:close/>
                    </a:path>
                  </a:pathLst>
                </a:custGeom>
                <a:solidFill>
                  <a:srgbClr val="FFFFFF"/>
                </a:solidFill>
                <a:ln w="0">
                  <a:solidFill>
                    <a:srgbClr val="FFFFFF"/>
                  </a:solidFill>
                  <a:prstDash val="solid"/>
                  <a:round/>
                  <a:headEnd/>
                  <a:tailEnd/>
                </a:ln>
              </p:spPr>
              <p:txBody>
                <a:bodyPr/>
                <a:lstStyle/>
                <a:p>
                  <a:endParaRPr lang="fr-FR"/>
                </a:p>
              </p:txBody>
            </p:sp>
            <p:sp>
              <p:nvSpPr>
                <p:cNvPr id="5325" name="Freeform 203"/>
                <p:cNvSpPr>
                  <a:spLocks/>
                </p:cNvSpPr>
                <p:nvPr/>
              </p:nvSpPr>
              <p:spPr bwMode="auto">
                <a:xfrm>
                  <a:off x="1159" y="1761"/>
                  <a:ext cx="45" cy="23"/>
                </a:xfrm>
                <a:custGeom>
                  <a:avLst/>
                  <a:gdLst>
                    <a:gd name="T0" fmla="*/ 2 w 45"/>
                    <a:gd name="T1" fmla="*/ 3 h 23"/>
                    <a:gd name="T2" fmla="*/ 3 w 45"/>
                    <a:gd name="T3" fmla="*/ 3 h 23"/>
                    <a:gd name="T4" fmla="*/ 6 w 45"/>
                    <a:gd name="T5" fmla="*/ 3 h 23"/>
                    <a:gd name="T6" fmla="*/ 9 w 45"/>
                    <a:gd name="T7" fmla="*/ 2 h 23"/>
                    <a:gd name="T8" fmla="*/ 12 w 45"/>
                    <a:gd name="T9" fmla="*/ 2 h 23"/>
                    <a:gd name="T10" fmla="*/ 15 w 45"/>
                    <a:gd name="T11" fmla="*/ 1 h 23"/>
                    <a:gd name="T12" fmla="*/ 18 w 45"/>
                    <a:gd name="T13" fmla="*/ 1 h 23"/>
                    <a:gd name="T14" fmla="*/ 21 w 45"/>
                    <a:gd name="T15" fmla="*/ 0 h 23"/>
                    <a:gd name="T16" fmla="*/ 24 w 45"/>
                    <a:gd name="T17" fmla="*/ 0 h 23"/>
                    <a:gd name="T18" fmla="*/ 27 w 45"/>
                    <a:gd name="T19" fmla="*/ 0 h 23"/>
                    <a:gd name="T20" fmla="*/ 29 w 45"/>
                    <a:gd name="T21" fmla="*/ 0 h 23"/>
                    <a:gd name="T22" fmla="*/ 33 w 45"/>
                    <a:gd name="T23" fmla="*/ 1 h 23"/>
                    <a:gd name="T24" fmla="*/ 36 w 45"/>
                    <a:gd name="T25" fmla="*/ 3 h 23"/>
                    <a:gd name="T26" fmla="*/ 39 w 45"/>
                    <a:gd name="T27" fmla="*/ 6 h 23"/>
                    <a:gd name="T28" fmla="*/ 42 w 45"/>
                    <a:gd name="T29" fmla="*/ 9 h 23"/>
                    <a:gd name="T30" fmla="*/ 44 w 45"/>
                    <a:gd name="T31" fmla="*/ 12 h 23"/>
                    <a:gd name="T32" fmla="*/ 45 w 45"/>
                    <a:gd name="T33" fmla="*/ 16 h 23"/>
                    <a:gd name="T34" fmla="*/ 45 w 45"/>
                    <a:gd name="T35" fmla="*/ 19 h 23"/>
                    <a:gd name="T36" fmla="*/ 44 w 45"/>
                    <a:gd name="T37" fmla="*/ 21 h 23"/>
                    <a:gd name="T38" fmla="*/ 41 w 45"/>
                    <a:gd name="T39" fmla="*/ 23 h 23"/>
                    <a:gd name="T40" fmla="*/ 36 w 45"/>
                    <a:gd name="T41" fmla="*/ 23 h 23"/>
                    <a:gd name="T42" fmla="*/ 35 w 45"/>
                    <a:gd name="T43" fmla="*/ 23 h 23"/>
                    <a:gd name="T44" fmla="*/ 32 w 45"/>
                    <a:gd name="T45" fmla="*/ 23 h 23"/>
                    <a:gd name="T46" fmla="*/ 30 w 45"/>
                    <a:gd name="T47" fmla="*/ 22 h 23"/>
                    <a:gd name="T48" fmla="*/ 27 w 45"/>
                    <a:gd name="T49" fmla="*/ 22 h 23"/>
                    <a:gd name="T50" fmla="*/ 25 w 45"/>
                    <a:gd name="T51" fmla="*/ 21 h 23"/>
                    <a:gd name="T52" fmla="*/ 22 w 45"/>
                    <a:gd name="T53" fmla="*/ 21 h 23"/>
                    <a:gd name="T54" fmla="*/ 19 w 45"/>
                    <a:gd name="T55" fmla="*/ 20 h 23"/>
                    <a:gd name="T56" fmla="*/ 17 w 45"/>
                    <a:gd name="T57" fmla="*/ 19 h 23"/>
                    <a:gd name="T58" fmla="*/ 15 w 45"/>
                    <a:gd name="T59" fmla="*/ 19 h 23"/>
                    <a:gd name="T60" fmla="*/ 14 w 45"/>
                    <a:gd name="T61" fmla="*/ 19 h 23"/>
                    <a:gd name="T62" fmla="*/ 13 w 45"/>
                    <a:gd name="T63" fmla="*/ 18 h 23"/>
                    <a:gd name="T64" fmla="*/ 11 w 45"/>
                    <a:gd name="T65" fmla="*/ 17 h 23"/>
                    <a:gd name="T66" fmla="*/ 9 w 45"/>
                    <a:gd name="T67" fmla="*/ 15 h 23"/>
                    <a:gd name="T68" fmla="*/ 7 w 45"/>
                    <a:gd name="T69" fmla="*/ 13 h 23"/>
                    <a:gd name="T70" fmla="*/ 4 w 45"/>
                    <a:gd name="T71" fmla="*/ 11 h 23"/>
                    <a:gd name="T72" fmla="*/ 3 w 45"/>
                    <a:gd name="T73" fmla="*/ 8 h 23"/>
                    <a:gd name="T74" fmla="*/ 1 w 45"/>
                    <a:gd name="T75" fmla="*/ 6 h 23"/>
                    <a:gd name="T76" fmla="*/ 0 w 45"/>
                    <a:gd name="T77" fmla="*/ 4 h 23"/>
                    <a:gd name="T78" fmla="*/ 0 w 45"/>
                    <a:gd name="T79" fmla="*/ 3 h 23"/>
                    <a:gd name="T80" fmla="*/ 2 w 45"/>
                    <a:gd name="T81" fmla="*/ 3 h 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5"/>
                    <a:gd name="T124" fmla="*/ 0 h 23"/>
                    <a:gd name="T125" fmla="*/ 45 w 45"/>
                    <a:gd name="T126" fmla="*/ 23 h 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5" h="23">
                      <a:moveTo>
                        <a:pt x="2" y="3"/>
                      </a:moveTo>
                      <a:lnTo>
                        <a:pt x="3" y="3"/>
                      </a:lnTo>
                      <a:lnTo>
                        <a:pt x="6" y="3"/>
                      </a:lnTo>
                      <a:lnTo>
                        <a:pt x="9" y="2"/>
                      </a:lnTo>
                      <a:lnTo>
                        <a:pt x="12" y="2"/>
                      </a:lnTo>
                      <a:lnTo>
                        <a:pt x="15" y="1"/>
                      </a:lnTo>
                      <a:lnTo>
                        <a:pt x="18" y="1"/>
                      </a:lnTo>
                      <a:lnTo>
                        <a:pt x="21" y="0"/>
                      </a:lnTo>
                      <a:lnTo>
                        <a:pt x="24" y="0"/>
                      </a:lnTo>
                      <a:lnTo>
                        <a:pt x="27" y="0"/>
                      </a:lnTo>
                      <a:lnTo>
                        <a:pt x="29" y="0"/>
                      </a:lnTo>
                      <a:lnTo>
                        <a:pt x="33" y="1"/>
                      </a:lnTo>
                      <a:lnTo>
                        <a:pt x="36" y="3"/>
                      </a:lnTo>
                      <a:lnTo>
                        <a:pt x="39" y="6"/>
                      </a:lnTo>
                      <a:lnTo>
                        <a:pt x="42" y="9"/>
                      </a:lnTo>
                      <a:lnTo>
                        <a:pt x="44" y="12"/>
                      </a:lnTo>
                      <a:lnTo>
                        <a:pt x="45" y="16"/>
                      </a:lnTo>
                      <a:lnTo>
                        <a:pt x="45" y="19"/>
                      </a:lnTo>
                      <a:lnTo>
                        <a:pt x="44" y="21"/>
                      </a:lnTo>
                      <a:lnTo>
                        <a:pt x="41" y="23"/>
                      </a:lnTo>
                      <a:lnTo>
                        <a:pt x="36" y="23"/>
                      </a:lnTo>
                      <a:lnTo>
                        <a:pt x="35" y="23"/>
                      </a:lnTo>
                      <a:lnTo>
                        <a:pt x="32" y="23"/>
                      </a:lnTo>
                      <a:lnTo>
                        <a:pt x="30" y="22"/>
                      </a:lnTo>
                      <a:lnTo>
                        <a:pt x="27" y="22"/>
                      </a:lnTo>
                      <a:lnTo>
                        <a:pt x="25" y="21"/>
                      </a:lnTo>
                      <a:lnTo>
                        <a:pt x="22" y="21"/>
                      </a:lnTo>
                      <a:lnTo>
                        <a:pt x="19" y="20"/>
                      </a:lnTo>
                      <a:lnTo>
                        <a:pt x="17" y="19"/>
                      </a:lnTo>
                      <a:lnTo>
                        <a:pt x="15" y="19"/>
                      </a:lnTo>
                      <a:lnTo>
                        <a:pt x="14" y="19"/>
                      </a:lnTo>
                      <a:lnTo>
                        <a:pt x="13" y="18"/>
                      </a:lnTo>
                      <a:lnTo>
                        <a:pt x="11" y="17"/>
                      </a:lnTo>
                      <a:lnTo>
                        <a:pt x="9" y="15"/>
                      </a:lnTo>
                      <a:lnTo>
                        <a:pt x="7" y="13"/>
                      </a:lnTo>
                      <a:lnTo>
                        <a:pt x="4" y="11"/>
                      </a:lnTo>
                      <a:lnTo>
                        <a:pt x="3" y="8"/>
                      </a:lnTo>
                      <a:lnTo>
                        <a:pt x="1" y="6"/>
                      </a:lnTo>
                      <a:lnTo>
                        <a:pt x="0" y="4"/>
                      </a:lnTo>
                      <a:lnTo>
                        <a:pt x="0" y="3"/>
                      </a:lnTo>
                      <a:lnTo>
                        <a:pt x="2" y="3"/>
                      </a:lnTo>
                      <a:close/>
                    </a:path>
                  </a:pathLst>
                </a:custGeom>
                <a:solidFill>
                  <a:srgbClr val="FFFFFF"/>
                </a:solidFill>
                <a:ln w="0">
                  <a:solidFill>
                    <a:srgbClr val="FFFFFF"/>
                  </a:solidFill>
                  <a:prstDash val="solid"/>
                  <a:round/>
                  <a:headEnd/>
                  <a:tailEnd/>
                </a:ln>
              </p:spPr>
              <p:txBody>
                <a:bodyPr/>
                <a:lstStyle/>
                <a:p>
                  <a:endParaRPr lang="fr-FR"/>
                </a:p>
              </p:txBody>
            </p:sp>
            <p:sp>
              <p:nvSpPr>
                <p:cNvPr id="5326" name="Freeform 204"/>
                <p:cNvSpPr>
                  <a:spLocks/>
                </p:cNvSpPr>
                <p:nvPr/>
              </p:nvSpPr>
              <p:spPr bwMode="auto">
                <a:xfrm>
                  <a:off x="1162" y="1762"/>
                  <a:ext cx="40" cy="20"/>
                </a:xfrm>
                <a:custGeom>
                  <a:avLst/>
                  <a:gdLst>
                    <a:gd name="T0" fmla="*/ 1 w 40"/>
                    <a:gd name="T1" fmla="*/ 3 h 20"/>
                    <a:gd name="T2" fmla="*/ 3 w 40"/>
                    <a:gd name="T3" fmla="*/ 3 h 20"/>
                    <a:gd name="T4" fmla="*/ 5 w 40"/>
                    <a:gd name="T5" fmla="*/ 2 h 20"/>
                    <a:gd name="T6" fmla="*/ 8 w 40"/>
                    <a:gd name="T7" fmla="*/ 2 h 20"/>
                    <a:gd name="T8" fmla="*/ 10 w 40"/>
                    <a:gd name="T9" fmla="*/ 1 h 20"/>
                    <a:gd name="T10" fmla="*/ 13 w 40"/>
                    <a:gd name="T11" fmla="*/ 1 h 20"/>
                    <a:gd name="T12" fmla="*/ 16 w 40"/>
                    <a:gd name="T13" fmla="*/ 0 h 20"/>
                    <a:gd name="T14" fmla="*/ 19 w 40"/>
                    <a:gd name="T15" fmla="*/ 0 h 20"/>
                    <a:gd name="T16" fmla="*/ 22 w 40"/>
                    <a:gd name="T17" fmla="*/ 0 h 20"/>
                    <a:gd name="T18" fmla="*/ 24 w 40"/>
                    <a:gd name="T19" fmla="*/ 0 h 20"/>
                    <a:gd name="T20" fmla="*/ 26 w 40"/>
                    <a:gd name="T21" fmla="*/ 0 h 20"/>
                    <a:gd name="T22" fmla="*/ 29 w 40"/>
                    <a:gd name="T23" fmla="*/ 1 h 20"/>
                    <a:gd name="T24" fmla="*/ 32 w 40"/>
                    <a:gd name="T25" fmla="*/ 3 h 20"/>
                    <a:gd name="T26" fmla="*/ 35 w 40"/>
                    <a:gd name="T27" fmla="*/ 5 h 20"/>
                    <a:gd name="T28" fmla="*/ 38 w 40"/>
                    <a:gd name="T29" fmla="*/ 8 h 20"/>
                    <a:gd name="T30" fmla="*/ 39 w 40"/>
                    <a:gd name="T31" fmla="*/ 11 h 20"/>
                    <a:gd name="T32" fmla="*/ 40 w 40"/>
                    <a:gd name="T33" fmla="*/ 13 h 20"/>
                    <a:gd name="T34" fmla="*/ 40 w 40"/>
                    <a:gd name="T35" fmla="*/ 16 h 20"/>
                    <a:gd name="T36" fmla="*/ 39 w 40"/>
                    <a:gd name="T37" fmla="*/ 18 h 20"/>
                    <a:gd name="T38" fmla="*/ 37 w 40"/>
                    <a:gd name="T39" fmla="*/ 20 h 20"/>
                    <a:gd name="T40" fmla="*/ 32 w 40"/>
                    <a:gd name="T41" fmla="*/ 20 h 20"/>
                    <a:gd name="T42" fmla="*/ 31 w 40"/>
                    <a:gd name="T43" fmla="*/ 20 h 20"/>
                    <a:gd name="T44" fmla="*/ 29 w 40"/>
                    <a:gd name="T45" fmla="*/ 20 h 20"/>
                    <a:gd name="T46" fmla="*/ 27 w 40"/>
                    <a:gd name="T47" fmla="*/ 20 h 20"/>
                    <a:gd name="T48" fmla="*/ 24 w 40"/>
                    <a:gd name="T49" fmla="*/ 19 h 20"/>
                    <a:gd name="T50" fmla="*/ 22 w 40"/>
                    <a:gd name="T51" fmla="*/ 19 h 20"/>
                    <a:gd name="T52" fmla="*/ 20 w 40"/>
                    <a:gd name="T53" fmla="*/ 18 h 20"/>
                    <a:gd name="T54" fmla="*/ 17 w 40"/>
                    <a:gd name="T55" fmla="*/ 18 h 20"/>
                    <a:gd name="T56" fmla="*/ 15 w 40"/>
                    <a:gd name="T57" fmla="*/ 17 h 20"/>
                    <a:gd name="T58" fmla="*/ 14 w 40"/>
                    <a:gd name="T59" fmla="*/ 17 h 20"/>
                    <a:gd name="T60" fmla="*/ 13 w 40"/>
                    <a:gd name="T61" fmla="*/ 16 h 20"/>
                    <a:gd name="T62" fmla="*/ 11 w 40"/>
                    <a:gd name="T63" fmla="*/ 16 h 20"/>
                    <a:gd name="T64" fmla="*/ 9 w 40"/>
                    <a:gd name="T65" fmla="*/ 15 h 20"/>
                    <a:gd name="T66" fmla="*/ 8 w 40"/>
                    <a:gd name="T67" fmla="*/ 13 h 20"/>
                    <a:gd name="T68" fmla="*/ 5 w 40"/>
                    <a:gd name="T69" fmla="*/ 11 h 20"/>
                    <a:gd name="T70" fmla="*/ 4 w 40"/>
                    <a:gd name="T71" fmla="*/ 9 h 20"/>
                    <a:gd name="T72" fmla="*/ 2 w 40"/>
                    <a:gd name="T73" fmla="*/ 7 h 20"/>
                    <a:gd name="T74" fmla="*/ 1 w 40"/>
                    <a:gd name="T75" fmla="*/ 6 h 20"/>
                    <a:gd name="T76" fmla="*/ 0 w 40"/>
                    <a:gd name="T77" fmla="*/ 4 h 20"/>
                    <a:gd name="T78" fmla="*/ 0 w 40"/>
                    <a:gd name="T79" fmla="*/ 3 h 20"/>
                    <a:gd name="T80" fmla="*/ 1 w 40"/>
                    <a:gd name="T81" fmla="*/ 3 h 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
                    <a:gd name="T124" fmla="*/ 0 h 20"/>
                    <a:gd name="T125" fmla="*/ 40 w 40"/>
                    <a:gd name="T126" fmla="*/ 20 h 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 h="20">
                      <a:moveTo>
                        <a:pt x="1" y="3"/>
                      </a:moveTo>
                      <a:lnTo>
                        <a:pt x="3" y="3"/>
                      </a:lnTo>
                      <a:lnTo>
                        <a:pt x="5" y="2"/>
                      </a:lnTo>
                      <a:lnTo>
                        <a:pt x="8" y="2"/>
                      </a:lnTo>
                      <a:lnTo>
                        <a:pt x="10" y="1"/>
                      </a:lnTo>
                      <a:lnTo>
                        <a:pt x="13" y="1"/>
                      </a:lnTo>
                      <a:lnTo>
                        <a:pt x="16" y="0"/>
                      </a:lnTo>
                      <a:lnTo>
                        <a:pt x="19" y="0"/>
                      </a:lnTo>
                      <a:lnTo>
                        <a:pt x="22" y="0"/>
                      </a:lnTo>
                      <a:lnTo>
                        <a:pt x="24" y="0"/>
                      </a:lnTo>
                      <a:lnTo>
                        <a:pt x="26" y="0"/>
                      </a:lnTo>
                      <a:lnTo>
                        <a:pt x="29" y="1"/>
                      </a:lnTo>
                      <a:lnTo>
                        <a:pt x="32" y="3"/>
                      </a:lnTo>
                      <a:lnTo>
                        <a:pt x="35" y="5"/>
                      </a:lnTo>
                      <a:lnTo>
                        <a:pt x="38" y="8"/>
                      </a:lnTo>
                      <a:lnTo>
                        <a:pt x="39" y="11"/>
                      </a:lnTo>
                      <a:lnTo>
                        <a:pt x="40" y="13"/>
                      </a:lnTo>
                      <a:lnTo>
                        <a:pt x="40" y="16"/>
                      </a:lnTo>
                      <a:lnTo>
                        <a:pt x="39" y="18"/>
                      </a:lnTo>
                      <a:lnTo>
                        <a:pt x="37" y="20"/>
                      </a:lnTo>
                      <a:lnTo>
                        <a:pt x="32" y="20"/>
                      </a:lnTo>
                      <a:lnTo>
                        <a:pt x="31" y="20"/>
                      </a:lnTo>
                      <a:lnTo>
                        <a:pt x="29" y="20"/>
                      </a:lnTo>
                      <a:lnTo>
                        <a:pt x="27" y="20"/>
                      </a:lnTo>
                      <a:lnTo>
                        <a:pt x="24" y="19"/>
                      </a:lnTo>
                      <a:lnTo>
                        <a:pt x="22" y="19"/>
                      </a:lnTo>
                      <a:lnTo>
                        <a:pt x="20" y="18"/>
                      </a:lnTo>
                      <a:lnTo>
                        <a:pt x="17" y="18"/>
                      </a:lnTo>
                      <a:lnTo>
                        <a:pt x="15" y="17"/>
                      </a:lnTo>
                      <a:lnTo>
                        <a:pt x="14" y="17"/>
                      </a:lnTo>
                      <a:lnTo>
                        <a:pt x="13" y="16"/>
                      </a:lnTo>
                      <a:lnTo>
                        <a:pt x="11" y="16"/>
                      </a:lnTo>
                      <a:lnTo>
                        <a:pt x="9" y="15"/>
                      </a:lnTo>
                      <a:lnTo>
                        <a:pt x="8" y="13"/>
                      </a:lnTo>
                      <a:lnTo>
                        <a:pt x="5" y="11"/>
                      </a:lnTo>
                      <a:lnTo>
                        <a:pt x="4" y="9"/>
                      </a:lnTo>
                      <a:lnTo>
                        <a:pt x="2" y="7"/>
                      </a:lnTo>
                      <a:lnTo>
                        <a:pt x="1" y="6"/>
                      </a:lnTo>
                      <a:lnTo>
                        <a:pt x="0" y="4"/>
                      </a:lnTo>
                      <a:lnTo>
                        <a:pt x="0" y="3"/>
                      </a:lnTo>
                      <a:lnTo>
                        <a:pt x="1" y="3"/>
                      </a:lnTo>
                      <a:close/>
                    </a:path>
                  </a:pathLst>
                </a:custGeom>
                <a:solidFill>
                  <a:srgbClr val="FFFFFF"/>
                </a:solidFill>
                <a:ln w="0">
                  <a:solidFill>
                    <a:srgbClr val="FFFFFF"/>
                  </a:solidFill>
                  <a:prstDash val="solid"/>
                  <a:round/>
                  <a:headEnd/>
                  <a:tailEnd/>
                </a:ln>
              </p:spPr>
              <p:txBody>
                <a:bodyPr/>
                <a:lstStyle/>
                <a:p>
                  <a:endParaRPr lang="fr-FR"/>
                </a:p>
              </p:txBody>
            </p:sp>
            <p:sp>
              <p:nvSpPr>
                <p:cNvPr id="5327" name="Freeform 205"/>
                <p:cNvSpPr>
                  <a:spLocks/>
                </p:cNvSpPr>
                <p:nvPr/>
              </p:nvSpPr>
              <p:spPr bwMode="auto">
                <a:xfrm>
                  <a:off x="1165" y="1763"/>
                  <a:ext cx="36" cy="17"/>
                </a:xfrm>
                <a:custGeom>
                  <a:avLst/>
                  <a:gdLst>
                    <a:gd name="T0" fmla="*/ 1 w 36"/>
                    <a:gd name="T1" fmla="*/ 2 h 17"/>
                    <a:gd name="T2" fmla="*/ 2 w 36"/>
                    <a:gd name="T3" fmla="*/ 2 h 17"/>
                    <a:gd name="T4" fmla="*/ 4 w 36"/>
                    <a:gd name="T5" fmla="*/ 2 h 17"/>
                    <a:gd name="T6" fmla="*/ 6 w 36"/>
                    <a:gd name="T7" fmla="*/ 2 h 17"/>
                    <a:gd name="T8" fmla="*/ 9 w 36"/>
                    <a:gd name="T9" fmla="*/ 1 h 17"/>
                    <a:gd name="T10" fmla="*/ 12 w 36"/>
                    <a:gd name="T11" fmla="*/ 1 h 17"/>
                    <a:gd name="T12" fmla="*/ 14 w 36"/>
                    <a:gd name="T13" fmla="*/ 0 h 17"/>
                    <a:gd name="T14" fmla="*/ 17 w 36"/>
                    <a:gd name="T15" fmla="*/ 0 h 17"/>
                    <a:gd name="T16" fmla="*/ 19 w 36"/>
                    <a:gd name="T17" fmla="*/ 0 h 17"/>
                    <a:gd name="T18" fmla="*/ 22 w 36"/>
                    <a:gd name="T19" fmla="*/ 0 h 17"/>
                    <a:gd name="T20" fmla="*/ 24 w 36"/>
                    <a:gd name="T21" fmla="*/ 0 h 17"/>
                    <a:gd name="T22" fmla="*/ 26 w 36"/>
                    <a:gd name="T23" fmla="*/ 1 h 17"/>
                    <a:gd name="T24" fmla="*/ 29 w 36"/>
                    <a:gd name="T25" fmla="*/ 2 h 17"/>
                    <a:gd name="T26" fmla="*/ 31 w 36"/>
                    <a:gd name="T27" fmla="*/ 4 h 17"/>
                    <a:gd name="T28" fmla="*/ 34 w 36"/>
                    <a:gd name="T29" fmla="*/ 6 h 17"/>
                    <a:gd name="T30" fmla="*/ 35 w 36"/>
                    <a:gd name="T31" fmla="*/ 9 h 17"/>
                    <a:gd name="T32" fmla="*/ 36 w 36"/>
                    <a:gd name="T33" fmla="*/ 11 h 17"/>
                    <a:gd name="T34" fmla="*/ 36 w 36"/>
                    <a:gd name="T35" fmla="*/ 13 h 17"/>
                    <a:gd name="T36" fmla="*/ 35 w 36"/>
                    <a:gd name="T37" fmla="*/ 15 h 17"/>
                    <a:gd name="T38" fmla="*/ 33 w 36"/>
                    <a:gd name="T39" fmla="*/ 17 h 17"/>
                    <a:gd name="T40" fmla="*/ 29 w 36"/>
                    <a:gd name="T41" fmla="*/ 17 h 17"/>
                    <a:gd name="T42" fmla="*/ 27 w 36"/>
                    <a:gd name="T43" fmla="*/ 17 h 17"/>
                    <a:gd name="T44" fmla="*/ 26 w 36"/>
                    <a:gd name="T45" fmla="*/ 17 h 17"/>
                    <a:gd name="T46" fmla="*/ 24 w 36"/>
                    <a:gd name="T47" fmla="*/ 17 h 17"/>
                    <a:gd name="T48" fmla="*/ 21 w 36"/>
                    <a:gd name="T49" fmla="*/ 17 h 17"/>
                    <a:gd name="T50" fmla="*/ 19 w 36"/>
                    <a:gd name="T51" fmla="*/ 16 h 17"/>
                    <a:gd name="T52" fmla="*/ 17 w 36"/>
                    <a:gd name="T53" fmla="*/ 16 h 17"/>
                    <a:gd name="T54" fmla="*/ 15 w 36"/>
                    <a:gd name="T55" fmla="*/ 15 h 17"/>
                    <a:gd name="T56" fmla="*/ 13 w 36"/>
                    <a:gd name="T57" fmla="*/ 15 h 17"/>
                    <a:gd name="T58" fmla="*/ 12 w 36"/>
                    <a:gd name="T59" fmla="*/ 14 h 17"/>
                    <a:gd name="T60" fmla="*/ 11 w 36"/>
                    <a:gd name="T61" fmla="*/ 14 h 17"/>
                    <a:gd name="T62" fmla="*/ 9 w 36"/>
                    <a:gd name="T63" fmla="*/ 14 h 17"/>
                    <a:gd name="T64" fmla="*/ 8 w 36"/>
                    <a:gd name="T65" fmla="*/ 13 h 17"/>
                    <a:gd name="T66" fmla="*/ 6 w 36"/>
                    <a:gd name="T67" fmla="*/ 11 h 17"/>
                    <a:gd name="T68" fmla="*/ 4 w 36"/>
                    <a:gd name="T69" fmla="*/ 10 h 17"/>
                    <a:gd name="T70" fmla="*/ 3 w 36"/>
                    <a:gd name="T71" fmla="*/ 8 h 17"/>
                    <a:gd name="T72" fmla="*/ 1 w 36"/>
                    <a:gd name="T73" fmla="*/ 6 h 17"/>
                    <a:gd name="T74" fmla="*/ 0 w 36"/>
                    <a:gd name="T75" fmla="*/ 5 h 17"/>
                    <a:gd name="T76" fmla="*/ 0 w 36"/>
                    <a:gd name="T77" fmla="*/ 4 h 17"/>
                    <a:gd name="T78" fmla="*/ 0 w 36"/>
                    <a:gd name="T79" fmla="*/ 3 h 17"/>
                    <a:gd name="T80" fmla="*/ 1 w 36"/>
                    <a:gd name="T81" fmla="*/ 2 h 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
                    <a:gd name="T124" fmla="*/ 0 h 17"/>
                    <a:gd name="T125" fmla="*/ 36 w 36"/>
                    <a:gd name="T126" fmla="*/ 17 h 1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 h="17">
                      <a:moveTo>
                        <a:pt x="1" y="2"/>
                      </a:moveTo>
                      <a:lnTo>
                        <a:pt x="2" y="2"/>
                      </a:lnTo>
                      <a:lnTo>
                        <a:pt x="4" y="2"/>
                      </a:lnTo>
                      <a:lnTo>
                        <a:pt x="6" y="2"/>
                      </a:lnTo>
                      <a:lnTo>
                        <a:pt x="9" y="1"/>
                      </a:lnTo>
                      <a:lnTo>
                        <a:pt x="12" y="1"/>
                      </a:lnTo>
                      <a:lnTo>
                        <a:pt x="14" y="0"/>
                      </a:lnTo>
                      <a:lnTo>
                        <a:pt x="17" y="0"/>
                      </a:lnTo>
                      <a:lnTo>
                        <a:pt x="19" y="0"/>
                      </a:lnTo>
                      <a:lnTo>
                        <a:pt x="22" y="0"/>
                      </a:lnTo>
                      <a:lnTo>
                        <a:pt x="24" y="0"/>
                      </a:lnTo>
                      <a:lnTo>
                        <a:pt x="26" y="1"/>
                      </a:lnTo>
                      <a:lnTo>
                        <a:pt x="29" y="2"/>
                      </a:lnTo>
                      <a:lnTo>
                        <a:pt x="31" y="4"/>
                      </a:lnTo>
                      <a:lnTo>
                        <a:pt x="34" y="6"/>
                      </a:lnTo>
                      <a:lnTo>
                        <a:pt x="35" y="9"/>
                      </a:lnTo>
                      <a:lnTo>
                        <a:pt x="36" y="11"/>
                      </a:lnTo>
                      <a:lnTo>
                        <a:pt x="36" y="13"/>
                      </a:lnTo>
                      <a:lnTo>
                        <a:pt x="35" y="15"/>
                      </a:lnTo>
                      <a:lnTo>
                        <a:pt x="33" y="17"/>
                      </a:lnTo>
                      <a:lnTo>
                        <a:pt x="29" y="17"/>
                      </a:lnTo>
                      <a:lnTo>
                        <a:pt x="27" y="17"/>
                      </a:lnTo>
                      <a:lnTo>
                        <a:pt x="26" y="17"/>
                      </a:lnTo>
                      <a:lnTo>
                        <a:pt x="24" y="17"/>
                      </a:lnTo>
                      <a:lnTo>
                        <a:pt x="21" y="17"/>
                      </a:lnTo>
                      <a:lnTo>
                        <a:pt x="19" y="16"/>
                      </a:lnTo>
                      <a:lnTo>
                        <a:pt x="17" y="16"/>
                      </a:lnTo>
                      <a:lnTo>
                        <a:pt x="15" y="15"/>
                      </a:lnTo>
                      <a:lnTo>
                        <a:pt x="13" y="15"/>
                      </a:lnTo>
                      <a:lnTo>
                        <a:pt x="12" y="14"/>
                      </a:lnTo>
                      <a:lnTo>
                        <a:pt x="11" y="14"/>
                      </a:lnTo>
                      <a:lnTo>
                        <a:pt x="9" y="14"/>
                      </a:lnTo>
                      <a:lnTo>
                        <a:pt x="8" y="13"/>
                      </a:lnTo>
                      <a:lnTo>
                        <a:pt x="6" y="11"/>
                      </a:lnTo>
                      <a:lnTo>
                        <a:pt x="4" y="10"/>
                      </a:lnTo>
                      <a:lnTo>
                        <a:pt x="3" y="8"/>
                      </a:lnTo>
                      <a:lnTo>
                        <a:pt x="1" y="6"/>
                      </a:lnTo>
                      <a:lnTo>
                        <a:pt x="0" y="5"/>
                      </a:lnTo>
                      <a:lnTo>
                        <a:pt x="0" y="4"/>
                      </a:lnTo>
                      <a:lnTo>
                        <a:pt x="0" y="3"/>
                      </a:lnTo>
                      <a:lnTo>
                        <a:pt x="1" y="2"/>
                      </a:lnTo>
                      <a:close/>
                    </a:path>
                  </a:pathLst>
                </a:custGeom>
                <a:solidFill>
                  <a:srgbClr val="FCFCFC"/>
                </a:solidFill>
                <a:ln w="0">
                  <a:solidFill>
                    <a:srgbClr val="FCFCFC"/>
                  </a:solidFill>
                  <a:prstDash val="solid"/>
                  <a:round/>
                  <a:headEnd/>
                  <a:tailEnd/>
                </a:ln>
              </p:spPr>
              <p:txBody>
                <a:bodyPr/>
                <a:lstStyle/>
                <a:p>
                  <a:endParaRPr lang="fr-FR"/>
                </a:p>
              </p:txBody>
            </p:sp>
            <p:sp>
              <p:nvSpPr>
                <p:cNvPr id="5328" name="Freeform 206"/>
                <p:cNvSpPr>
                  <a:spLocks/>
                </p:cNvSpPr>
                <p:nvPr/>
              </p:nvSpPr>
              <p:spPr bwMode="auto">
                <a:xfrm>
                  <a:off x="1167" y="1763"/>
                  <a:ext cx="33" cy="15"/>
                </a:xfrm>
                <a:custGeom>
                  <a:avLst/>
                  <a:gdLst>
                    <a:gd name="T0" fmla="*/ 1 w 33"/>
                    <a:gd name="T1" fmla="*/ 3 h 15"/>
                    <a:gd name="T2" fmla="*/ 2 w 33"/>
                    <a:gd name="T3" fmla="*/ 3 h 15"/>
                    <a:gd name="T4" fmla="*/ 4 w 33"/>
                    <a:gd name="T5" fmla="*/ 3 h 15"/>
                    <a:gd name="T6" fmla="*/ 6 w 33"/>
                    <a:gd name="T7" fmla="*/ 2 h 15"/>
                    <a:gd name="T8" fmla="*/ 8 w 33"/>
                    <a:gd name="T9" fmla="*/ 2 h 15"/>
                    <a:gd name="T10" fmla="*/ 11 w 33"/>
                    <a:gd name="T11" fmla="*/ 1 h 15"/>
                    <a:gd name="T12" fmla="*/ 13 w 33"/>
                    <a:gd name="T13" fmla="*/ 1 h 15"/>
                    <a:gd name="T14" fmla="*/ 16 w 33"/>
                    <a:gd name="T15" fmla="*/ 0 h 15"/>
                    <a:gd name="T16" fmla="*/ 18 w 33"/>
                    <a:gd name="T17" fmla="*/ 0 h 15"/>
                    <a:gd name="T18" fmla="*/ 20 w 33"/>
                    <a:gd name="T19" fmla="*/ 0 h 15"/>
                    <a:gd name="T20" fmla="*/ 22 w 33"/>
                    <a:gd name="T21" fmla="*/ 0 h 15"/>
                    <a:gd name="T22" fmla="*/ 24 w 33"/>
                    <a:gd name="T23" fmla="*/ 1 h 15"/>
                    <a:gd name="T24" fmla="*/ 26 w 33"/>
                    <a:gd name="T25" fmla="*/ 2 h 15"/>
                    <a:gd name="T26" fmla="*/ 29 w 33"/>
                    <a:gd name="T27" fmla="*/ 4 h 15"/>
                    <a:gd name="T28" fmla="*/ 31 w 33"/>
                    <a:gd name="T29" fmla="*/ 6 h 15"/>
                    <a:gd name="T30" fmla="*/ 32 w 33"/>
                    <a:gd name="T31" fmla="*/ 8 h 15"/>
                    <a:gd name="T32" fmla="*/ 33 w 33"/>
                    <a:gd name="T33" fmla="*/ 10 h 15"/>
                    <a:gd name="T34" fmla="*/ 33 w 33"/>
                    <a:gd name="T35" fmla="*/ 12 h 15"/>
                    <a:gd name="T36" fmla="*/ 32 w 33"/>
                    <a:gd name="T37" fmla="*/ 14 h 15"/>
                    <a:gd name="T38" fmla="*/ 30 w 33"/>
                    <a:gd name="T39" fmla="*/ 15 h 15"/>
                    <a:gd name="T40" fmla="*/ 26 w 33"/>
                    <a:gd name="T41" fmla="*/ 15 h 15"/>
                    <a:gd name="T42" fmla="*/ 25 w 33"/>
                    <a:gd name="T43" fmla="*/ 15 h 15"/>
                    <a:gd name="T44" fmla="*/ 23 w 33"/>
                    <a:gd name="T45" fmla="*/ 15 h 15"/>
                    <a:gd name="T46" fmla="*/ 21 w 33"/>
                    <a:gd name="T47" fmla="*/ 15 h 15"/>
                    <a:gd name="T48" fmla="*/ 20 w 33"/>
                    <a:gd name="T49" fmla="*/ 15 h 15"/>
                    <a:gd name="T50" fmla="*/ 18 w 33"/>
                    <a:gd name="T51" fmla="*/ 15 h 15"/>
                    <a:gd name="T52" fmla="*/ 16 w 33"/>
                    <a:gd name="T53" fmla="*/ 14 h 15"/>
                    <a:gd name="T54" fmla="*/ 14 w 33"/>
                    <a:gd name="T55" fmla="*/ 14 h 15"/>
                    <a:gd name="T56" fmla="*/ 12 w 33"/>
                    <a:gd name="T57" fmla="*/ 13 h 15"/>
                    <a:gd name="T58" fmla="*/ 11 w 33"/>
                    <a:gd name="T59" fmla="*/ 13 h 15"/>
                    <a:gd name="T60" fmla="*/ 10 w 33"/>
                    <a:gd name="T61" fmla="*/ 13 h 15"/>
                    <a:gd name="T62" fmla="*/ 9 w 33"/>
                    <a:gd name="T63" fmla="*/ 13 h 15"/>
                    <a:gd name="T64" fmla="*/ 8 w 33"/>
                    <a:gd name="T65" fmla="*/ 12 h 15"/>
                    <a:gd name="T66" fmla="*/ 6 w 33"/>
                    <a:gd name="T67" fmla="*/ 11 h 15"/>
                    <a:gd name="T68" fmla="*/ 4 w 33"/>
                    <a:gd name="T69" fmla="*/ 9 h 15"/>
                    <a:gd name="T70" fmla="*/ 3 w 33"/>
                    <a:gd name="T71" fmla="*/ 8 h 15"/>
                    <a:gd name="T72" fmla="*/ 1 w 33"/>
                    <a:gd name="T73" fmla="*/ 6 h 15"/>
                    <a:gd name="T74" fmla="*/ 0 w 33"/>
                    <a:gd name="T75" fmla="*/ 5 h 15"/>
                    <a:gd name="T76" fmla="*/ 0 w 33"/>
                    <a:gd name="T77" fmla="*/ 4 h 15"/>
                    <a:gd name="T78" fmla="*/ 0 w 33"/>
                    <a:gd name="T79" fmla="*/ 3 h 15"/>
                    <a:gd name="T80" fmla="*/ 1 w 33"/>
                    <a:gd name="T81" fmla="*/ 3 h 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
                    <a:gd name="T124" fmla="*/ 0 h 15"/>
                    <a:gd name="T125" fmla="*/ 33 w 33"/>
                    <a:gd name="T126" fmla="*/ 15 h 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 h="15">
                      <a:moveTo>
                        <a:pt x="1" y="3"/>
                      </a:moveTo>
                      <a:lnTo>
                        <a:pt x="2" y="3"/>
                      </a:lnTo>
                      <a:lnTo>
                        <a:pt x="4" y="3"/>
                      </a:lnTo>
                      <a:lnTo>
                        <a:pt x="6" y="2"/>
                      </a:lnTo>
                      <a:lnTo>
                        <a:pt x="8" y="2"/>
                      </a:lnTo>
                      <a:lnTo>
                        <a:pt x="11" y="1"/>
                      </a:lnTo>
                      <a:lnTo>
                        <a:pt x="13" y="1"/>
                      </a:lnTo>
                      <a:lnTo>
                        <a:pt x="16" y="0"/>
                      </a:lnTo>
                      <a:lnTo>
                        <a:pt x="18" y="0"/>
                      </a:lnTo>
                      <a:lnTo>
                        <a:pt x="20" y="0"/>
                      </a:lnTo>
                      <a:lnTo>
                        <a:pt x="22" y="0"/>
                      </a:lnTo>
                      <a:lnTo>
                        <a:pt x="24" y="1"/>
                      </a:lnTo>
                      <a:lnTo>
                        <a:pt x="26" y="2"/>
                      </a:lnTo>
                      <a:lnTo>
                        <a:pt x="29" y="4"/>
                      </a:lnTo>
                      <a:lnTo>
                        <a:pt x="31" y="6"/>
                      </a:lnTo>
                      <a:lnTo>
                        <a:pt x="32" y="8"/>
                      </a:lnTo>
                      <a:lnTo>
                        <a:pt x="33" y="10"/>
                      </a:lnTo>
                      <a:lnTo>
                        <a:pt x="33" y="12"/>
                      </a:lnTo>
                      <a:lnTo>
                        <a:pt x="32" y="14"/>
                      </a:lnTo>
                      <a:lnTo>
                        <a:pt x="30" y="15"/>
                      </a:lnTo>
                      <a:lnTo>
                        <a:pt x="26" y="15"/>
                      </a:lnTo>
                      <a:lnTo>
                        <a:pt x="25" y="15"/>
                      </a:lnTo>
                      <a:lnTo>
                        <a:pt x="23" y="15"/>
                      </a:lnTo>
                      <a:lnTo>
                        <a:pt x="21" y="15"/>
                      </a:lnTo>
                      <a:lnTo>
                        <a:pt x="20" y="15"/>
                      </a:lnTo>
                      <a:lnTo>
                        <a:pt x="18" y="15"/>
                      </a:lnTo>
                      <a:lnTo>
                        <a:pt x="16" y="14"/>
                      </a:lnTo>
                      <a:lnTo>
                        <a:pt x="14" y="14"/>
                      </a:lnTo>
                      <a:lnTo>
                        <a:pt x="12" y="13"/>
                      </a:lnTo>
                      <a:lnTo>
                        <a:pt x="11" y="13"/>
                      </a:lnTo>
                      <a:lnTo>
                        <a:pt x="10" y="13"/>
                      </a:lnTo>
                      <a:lnTo>
                        <a:pt x="9" y="13"/>
                      </a:lnTo>
                      <a:lnTo>
                        <a:pt x="8" y="12"/>
                      </a:lnTo>
                      <a:lnTo>
                        <a:pt x="6" y="11"/>
                      </a:lnTo>
                      <a:lnTo>
                        <a:pt x="4" y="9"/>
                      </a:lnTo>
                      <a:lnTo>
                        <a:pt x="3" y="8"/>
                      </a:lnTo>
                      <a:lnTo>
                        <a:pt x="1" y="6"/>
                      </a:lnTo>
                      <a:lnTo>
                        <a:pt x="0" y="5"/>
                      </a:lnTo>
                      <a:lnTo>
                        <a:pt x="0" y="4"/>
                      </a:lnTo>
                      <a:lnTo>
                        <a:pt x="0" y="3"/>
                      </a:lnTo>
                      <a:lnTo>
                        <a:pt x="1" y="3"/>
                      </a:lnTo>
                      <a:close/>
                    </a:path>
                  </a:pathLst>
                </a:custGeom>
                <a:solidFill>
                  <a:srgbClr val="FCFCFC"/>
                </a:solidFill>
                <a:ln w="0">
                  <a:solidFill>
                    <a:srgbClr val="FCFCFC"/>
                  </a:solidFill>
                  <a:prstDash val="solid"/>
                  <a:round/>
                  <a:headEnd/>
                  <a:tailEnd/>
                </a:ln>
              </p:spPr>
              <p:txBody>
                <a:bodyPr/>
                <a:lstStyle/>
                <a:p>
                  <a:endParaRPr lang="fr-FR"/>
                </a:p>
              </p:txBody>
            </p:sp>
            <p:sp>
              <p:nvSpPr>
                <p:cNvPr id="5329" name="Freeform 207"/>
                <p:cNvSpPr>
                  <a:spLocks/>
                </p:cNvSpPr>
                <p:nvPr/>
              </p:nvSpPr>
              <p:spPr bwMode="auto">
                <a:xfrm>
                  <a:off x="1170" y="1764"/>
                  <a:ext cx="28" cy="13"/>
                </a:xfrm>
                <a:custGeom>
                  <a:avLst/>
                  <a:gdLst>
                    <a:gd name="T0" fmla="*/ 0 w 28"/>
                    <a:gd name="T1" fmla="*/ 3 h 13"/>
                    <a:gd name="T2" fmla="*/ 2 w 28"/>
                    <a:gd name="T3" fmla="*/ 3 h 13"/>
                    <a:gd name="T4" fmla="*/ 3 w 28"/>
                    <a:gd name="T5" fmla="*/ 2 h 13"/>
                    <a:gd name="T6" fmla="*/ 5 w 28"/>
                    <a:gd name="T7" fmla="*/ 2 h 13"/>
                    <a:gd name="T8" fmla="*/ 7 w 28"/>
                    <a:gd name="T9" fmla="*/ 2 h 13"/>
                    <a:gd name="T10" fmla="*/ 9 w 28"/>
                    <a:gd name="T11" fmla="*/ 1 h 13"/>
                    <a:gd name="T12" fmla="*/ 11 w 28"/>
                    <a:gd name="T13" fmla="*/ 1 h 13"/>
                    <a:gd name="T14" fmla="*/ 13 w 28"/>
                    <a:gd name="T15" fmla="*/ 0 h 13"/>
                    <a:gd name="T16" fmla="*/ 15 w 28"/>
                    <a:gd name="T17" fmla="*/ 0 h 13"/>
                    <a:gd name="T18" fmla="*/ 17 w 28"/>
                    <a:gd name="T19" fmla="*/ 0 h 13"/>
                    <a:gd name="T20" fmla="*/ 19 w 28"/>
                    <a:gd name="T21" fmla="*/ 0 h 13"/>
                    <a:gd name="T22" fmla="*/ 21 w 28"/>
                    <a:gd name="T23" fmla="*/ 1 h 13"/>
                    <a:gd name="T24" fmla="*/ 23 w 28"/>
                    <a:gd name="T25" fmla="*/ 2 h 13"/>
                    <a:gd name="T26" fmla="*/ 25 w 28"/>
                    <a:gd name="T27" fmla="*/ 3 h 13"/>
                    <a:gd name="T28" fmla="*/ 26 w 28"/>
                    <a:gd name="T29" fmla="*/ 5 h 13"/>
                    <a:gd name="T30" fmla="*/ 28 w 28"/>
                    <a:gd name="T31" fmla="*/ 7 h 13"/>
                    <a:gd name="T32" fmla="*/ 28 w 28"/>
                    <a:gd name="T33" fmla="*/ 8 h 13"/>
                    <a:gd name="T34" fmla="*/ 28 w 28"/>
                    <a:gd name="T35" fmla="*/ 10 h 13"/>
                    <a:gd name="T36" fmla="*/ 27 w 28"/>
                    <a:gd name="T37" fmla="*/ 11 h 13"/>
                    <a:gd name="T38" fmla="*/ 25 w 28"/>
                    <a:gd name="T39" fmla="*/ 12 h 13"/>
                    <a:gd name="T40" fmla="*/ 22 w 28"/>
                    <a:gd name="T41" fmla="*/ 13 h 13"/>
                    <a:gd name="T42" fmla="*/ 21 w 28"/>
                    <a:gd name="T43" fmla="*/ 13 h 13"/>
                    <a:gd name="T44" fmla="*/ 20 w 28"/>
                    <a:gd name="T45" fmla="*/ 13 h 13"/>
                    <a:gd name="T46" fmla="*/ 18 w 28"/>
                    <a:gd name="T47" fmla="*/ 12 h 13"/>
                    <a:gd name="T48" fmla="*/ 17 w 28"/>
                    <a:gd name="T49" fmla="*/ 12 h 13"/>
                    <a:gd name="T50" fmla="*/ 15 w 28"/>
                    <a:gd name="T51" fmla="*/ 12 h 13"/>
                    <a:gd name="T52" fmla="*/ 13 w 28"/>
                    <a:gd name="T53" fmla="*/ 12 h 13"/>
                    <a:gd name="T54" fmla="*/ 12 w 28"/>
                    <a:gd name="T55" fmla="*/ 11 h 13"/>
                    <a:gd name="T56" fmla="*/ 10 w 28"/>
                    <a:gd name="T57" fmla="*/ 11 h 13"/>
                    <a:gd name="T58" fmla="*/ 9 w 28"/>
                    <a:gd name="T59" fmla="*/ 11 h 13"/>
                    <a:gd name="T60" fmla="*/ 8 w 28"/>
                    <a:gd name="T61" fmla="*/ 11 h 13"/>
                    <a:gd name="T62" fmla="*/ 7 w 28"/>
                    <a:gd name="T63" fmla="*/ 10 h 13"/>
                    <a:gd name="T64" fmla="*/ 6 w 28"/>
                    <a:gd name="T65" fmla="*/ 10 h 13"/>
                    <a:gd name="T66" fmla="*/ 5 w 28"/>
                    <a:gd name="T67" fmla="*/ 9 h 13"/>
                    <a:gd name="T68" fmla="*/ 3 w 28"/>
                    <a:gd name="T69" fmla="*/ 8 h 13"/>
                    <a:gd name="T70" fmla="*/ 2 w 28"/>
                    <a:gd name="T71" fmla="*/ 7 h 13"/>
                    <a:gd name="T72" fmla="*/ 1 w 28"/>
                    <a:gd name="T73" fmla="*/ 5 h 13"/>
                    <a:gd name="T74" fmla="*/ 0 w 28"/>
                    <a:gd name="T75" fmla="*/ 4 h 13"/>
                    <a:gd name="T76" fmla="*/ 0 w 28"/>
                    <a:gd name="T77" fmla="*/ 3 h 13"/>
                    <a:gd name="T78" fmla="*/ 0 w 28"/>
                    <a:gd name="T79" fmla="*/ 3 h 13"/>
                    <a:gd name="T80" fmla="*/ 0 w 28"/>
                    <a:gd name="T81" fmla="*/ 3 h 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8"/>
                    <a:gd name="T124" fmla="*/ 0 h 13"/>
                    <a:gd name="T125" fmla="*/ 28 w 28"/>
                    <a:gd name="T126" fmla="*/ 13 h 1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8" h="13">
                      <a:moveTo>
                        <a:pt x="0" y="3"/>
                      </a:moveTo>
                      <a:lnTo>
                        <a:pt x="2" y="3"/>
                      </a:lnTo>
                      <a:lnTo>
                        <a:pt x="3" y="2"/>
                      </a:lnTo>
                      <a:lnTo>
                        <a:pt x="5" y="2"/>
                      </a:lnTo>
                      <a:lnTo>
                        <a:pt x="7" y="2"/>
                      </a:lnTo>
                      <a:lnTo>
                        <a:pt x="9" y="1"/>
                      </a:lnTo>
                      <a:lnTo>
                        <a:pt x="11" y="1"/>
                      </a:lnTo>
                      <a:lnTo>
                        <a:pt x="13" y="0"/>
                      </a:lnTo>
                      <a:lnTo>
                        <a:pt x="15" y="0"/>
                      </a:lnTo>
                      <a:lnTo>
                        <a:pt x="17" y="0"/>
                      </a:lnTo>
                      <a:lnTo>
                        <a:pt x="19" y="0"/>
                      </a:lnTo>
                      <a:lnTo>
                        <a:pt x="21" y="1"/>
                      </a:lnTo>
                      <a:lnTo>
                        <a:pt x="23" y="2"/>
                      </a:lnTo>
                      <a:lnTo>
                        <a:pt x="25" y="3"/>
                      </a:lnTo>
                      <a:lnTo>
                        <a:pt x="26" y="5"/>
                      </a:lnTo>
                      <a:lnTo>
                        <a:pt x="28" y="7"/>
                      </a:lnTo>
                      <a:lnTo>
                        <a:pt x="28" y="8"/>
                      </a:lnTo>
                      <a:lnTo>
                        <a:pt x="28" y="10"/>
                      </a:lnTo>
                      <a:lnTo>
                        <a:pt x="27" y="11"/>
                      </a:lnTo>
                      <a:lnTo>
                        <a:pt x="25" y="12"/>
                      </a:lnTo>
                      <a:lnTo>
                        <a:pt x="22" y="13"/>
                      </a:lnTo>
                      <a:lnTo>
                        <a:pt x="21" y="13"/>
                      </a:lnTo>
                      <a:lnTo>
                        <a:pt x="20" y="13"/>
                      </a:lnTo>
                      <a:lnTo>
                        <a:pt x="18" y="12"/>
                      </a:lnTo>
                      <a:lnTo>
                        <a:pt x="17" y="12"/>
                      </a:lnTo>
                      <a:lnTo>
                        <a:pt x="15" y="12"/>
                      </a:lnTo>
                      <a:lnTo>
                        <a:pt x="13" y="12"/>
                      </a:lnTo>
                      <a:lnTo>
                        <a:pt x="12" y="11"/>
                      </a:lnTo>
                      <a:lnTo>
                        <a:pt x="10" y="11"/>
                      </a:lnTo>
                      <a:lnTo>
                        <a:pt x="9" y="11"/>
                      </a:lnTo>
                      <a:lnTo>
                        <a:pt x="8" y="11"/>
                      </a:lnTo>
                      <a:lnTo>
                        <a:pt x="7" y="10"/>
                      </a:lnTo>
                      <a:lnTo>
                        <a:pt x="6" y="10"/>
                      </a:lnTo>
                      <a:lnTo>
                        <a:pt x="5" y="9"/>
                      </a:lnTo>
                      <a:lnTo>
                        <a:pt x="3" y="8"/>
                      </a:lnTo>
                      <a:lnTo>
                        <a:pt x="2" y="7"/>
                      </a:lnTo>
                      <a:lnTo>
                        <a:pt x="1" y="5"/>
                      </a:lnTo>
                      <a:lnTo>
                        <a:pt x="0" y="4"/>
                      </a:lnTo>
                      <a:lnTo>
                        <a:pt x="0" y="3"/>
                      </a:lnTo>
                      <a:close/>
                    </a:path>
                  </a:pathLst>
                </a:custGeom>
                <a:solidFill>
                  <a:srgbClr val="F8F8F8"/>
                </a:solidFill>
                <a:ln w="0">
                  <a:solidFill>
                    <a:srgbClr val="F8F8F8"/>
                  </a:solidFill>
                  <a:prstDash val="solid"/>
                  <a:round/>
                  <a:headEnd/>
                  <a:tailEnd/>
                </a:ln>
              </p:spPr>
              <p:txBody>
                <a:bodyPr/>
                <a:lstStyle/>
                <a:p>
                  <a:endParaRPr lang="fr-FR"/>
                </a:p>
              </p:txBody>
            </p:sp>
            <p:sp>
              <p:nvSpPr>
                <p:cNvPr id="5330" name="Freeform 208"/>
                <p:cNvSpPr>
                  <a:spLocks/>
                </p:cNvSpPr>
                <p:nvPr/>
              </p:nvSpPr>
              <p:spPr bwMode="auto">
                <a:xfrm>
                  <a:off x="1216" y="1846"/>
                  <a:ext cx="38" cy="54"/>
                </a:xfrm>
                <a:custGeom>
                  <a:avLst/>
                  <a:gdLst>
                    <a:gd name="T0" fmla="*/ 0 w 38"/>
                    <a:gd name="T1" fmla="*/ 52 h 54"/>
                    <a:gd name="T2" fmla="*/ 0 w 38"/>
                    <a:gd name="T3" fmla="*/ 49 h 54"/>
                    <a:gd name="T4" fmla="*/ 1 w 38"/>
                    <a:gd name="T5" fmla="*/ 46 h 54"/>
                    <a:gd name="T6" fmla="*/ 1 w 38"/>
                    <a:gd name="T7" fmla="*/ 42 h 54"/>
                    <a:gd name="T8" fmla="*/ 1 w 38"/>
                    <a:gd name="T9" fmla="*/ 38 h 54"/>
                    <a:gd name="T10" fmla="*/ 2 w 38"/>
                    <a:gd name="T11" fmla="*/ 34 h 54"/>
                    <a:gd name="T12" fmla="*/ 2 w 38"/>
                    <a:gd name="T13" fmla="*/ 29 h 54"/>
                    <a:gd name="T14" fmla="*/ 3 w 38"/>
                    <a:gd name="T15" fmla="*/ 25 h 54"/>
                    <a:gd name="T16" fmla="*/ 3 w 38"/>
                    <a:gd name="T17" fmla="*/ 21 h 54"/>
                    <a:gd name="T18" fmla="*/ 4 w 38"/>
                    <a:gd name="T19" fmla="*/ 18 h 54"/>
                    <a:gd name="T20" fmla="*/ 5 w 38"/>
                    <a:gd name="T21" fmla="*/ 15 h 54"/>
                    <a:gd name="T22" fmla="*/ 8 w 38"/>
                    <a:gd name="T23" fmla="*/ 11 h 54"/>
                    <a:gd name="T24" fmla="*/ 12 w 38"/>
                    <a:gd name="T25" fmla="*/ 7 h 54"/>
                    <a:gd name="T26" fmla="*/ 16 w 38"/>
                    <a:gd name="T27" fmla="*/ 4 h 54"/>
                    <a:gd name="T28" fmla="*/ 21 w 38"/>
                    <a:gd name="T29" fmla="*/ 2 h 54"/>
                    <a:gd name="T30" fmla="*/ 26 w 38"/>
                    <a:gd name="T31" fmla="*/ 0 h 54"/>
                    <a:gd name="T32" fmla="*/ 31 w 38"/>
                    <a:gd name="T33" fmla="*/ 0 h 54"/>
                    <a:gd name="T34" fmla="*/ 35 w 38"/>
                    <a:gd name="T35" fmla="*/ 1 h 54"/>
                    <a:gd name="T36" fmla="*/ 37 w 38"/>
                    <a:gd name="T37" fmla="*/ 3 h 54"/>
                    <a:gd name="T38" fmla="*/ 38 w 38"/>
                    <a:gd name="T39" fmla="*/ 7 h 54"/>
                    <a:gd name="T40" fmla="*/ 38 w 38"/>
                    <a:gd name="T41" fmla="*/ 14 h 54"/>
                    <a:gd name="T42" fmla="*/ 37 w 38"/>
                    <a:gd name="T43" fmla="*/ 16 h 54"/>
                    <a:gd name="T44" fmla="*/ 36 w 38"/>
                    <a:gd name="T45" fmla="*/ 19 h 54"/>
                    <a:gd name="T46" fmla="*/ 34 w 38"/>
                    <a:gd name="T47" fmla="*/ 22 h 54"/>
                    <a:gd name="T48" fmla="*/ 33 w 38"/>
                    <a:gd name="T49" fmla="*/ 25 h 54"/>
                    <a:gd name="T50" fmla="*/ 31 w 38"/>
                    <a:gd name="T51" fmla="*/ 28 h 54"/>
                    <a:gd name="T52" fmla="*/ 29 w 38"/>
                    <a:gd name="T53" fmla="*/ 31 h 54"/>
                    <a:gd name="T54" fmla="*/ 28 w 38"/>
                    <a:gd name="T55" fmla="*/ 34 h 54"/>
                    <a:gd name="T56" fmla="*/ 26 w 38"/>
                    <a:gd name="T57" fmla="*/ 37 h 54"/>
                    <a:gd name="T58" fmla="*/ 25 w 38"/>
                    <a:gd name="T59" fmla="*/ 39 h 54"/>
                    <a:gd name="T60" fmla="*/ 24 w 38"/>
                    <a:gd name="T61" fmla="*/ 41 h 54"/>
                    <a:gd name="T62" fmla="*/ 23 w 38"/>
                    <a:gd name="T63" fmla="*/ 42 h 54"/>
                    <a:gd name="T64" fmla="*/ 21 w 38"/>
                    <a:gd name="T65" fmla="*/ 44 h 54"/>
                    <a:gd name="T66" fmla="*/ 18 w 38"/>
                    <a:gd name="T67" fmla="*/ 46 h 54"/>
                    <a:gd name="T68" fmla="*/ 14 w 38"/>
                    <a:gd name="T69" fmla="*/ 48 h 54"/>
                    <a:gd name="T70" fmla="*/ 11 w 38"/>
                    <a:gd name="T71" fmla="*/ 50 h 54"/>
                    <a:gd name="T72" fmla="*/ 7 w 38"/>
                    <a:gd name="T73" fmla="*/ 52 h 54"/>
                    <a:gd name="T74" fmla="*/ 4 w 38"/>
                    <a:gd name="T75" fmla="*/ 53 h 54"/>
                    <a:gd name="T76" fmla="*/ 1 w 38"/>
                    <a:gd name="T77" fmla="*/ 54 h 54"/>
                    <a:gd name="T78" fmla="*/ 0 w 38"/>
                    <a:gd name="T79" fmla="*/ 53 h 54"/>
                    <a:gd name="T80" fmla="*/ 0 w 38"/>
                    <a:gd name="T81" fmla="*/ 52 h 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8"/>
                    <a:gd name="T124" fmla="*/ 0 h 54"/>
                    <a:gd name="T125" fmla="*/ 38 w 38"/>
                    <a:gd name="T126" fmla="*/ 54 h 5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8" h="54">
                      <a:moveTo>
                        <a:pt x="0" y="52"/>
                      </a:moveTo>
                      <a:lnTo>
                        <a:pt x="0" y="49"/>
                      </a:lnTo>
                      <a:lnTo>
                        <a:pt x="1" y="46"/>
                      </a:lnTo>
                      <a:lnTo>
                        <a:pt x="1" y="42"/>
                      </a:lnTo>
                      <a:lnTo>
                        <a:pt x="1" y="38"/>
                      </a:lnTo>
                      <a:lnTo>
                        <a:pt x="2" y="34"/>
                      </a:lnTo>
                      <a:lnTo>
                        <a:pt x="2" y="29"/>
                      </a:lnTo>
                      <a:lnTo>
                        <a:pt x="3" y="25"/>
                      </a:lnTo>
                      <a:lnTo>
                        <a:pt x="3" y="21"/>
                      </a:lnTo>
                      <a:lnTo>
                        <a:pt x="4" y="18"/>
                      </a:lnTo>
                      <a:lnTo>
                        <a:pt x="5" y="15"/>
                      </a:lnTo>
                      <a:lnTo>
                        <a:pt x="8" y="11"/>
                      </a:lnTo>
                      <a:lnTo>
                        <a:pt x="12" y="7"/>
                      </a:lnTo>
                      <a:lnTo>
                        <a:pt x="16" y="4"/>
                      </a:lnTo>
                      <a:lnTo>
                        <a:pt x="21" y="2"/>
                      </a:lnTo>
                      <a:lnTo>
                        <a:pt x="26" y="0"/>
                      </a:lnTo>
                      <a:lnTo>
                        <a:pt x="31" y="0"/>
                      </a:lnTo>
                      <a:lnTo>
                        <a:pt x="35" y="1"/>
                      </a:lnTo>
                      <a:lnTo>
                        <a:pt x="37" y="3"/>
                      </a:lnTo>
                      <a:lnTo>
                        <a:pt x="38" y="7"/>
                      </a:lnTo>
                      <a:lnTo>
                        <a:pt x="38" y="14"/>
                      </a:lnTo>
                      <a:lnTo>
                        <a:pt x="37" y="16"/>
                      </a:lnTo>
                      <a:lnTo>
                        <a:pt x="36" y="19"/>
                      </a:lnTo>
                      <a:lnTo>
                        <a:pt x="34" y="22"/>
                      </a:lnTo>
                      <a:lnTo>
                        <a:pt x="33" y="25"/>
                      </a:lnTo>
                      <a:lnTo>
                        <a:pt x="31" y="28"/>
                      </a:lnTo>
                      <a:lnTo>
                        <a:pt x="29" y="31"/>
                      </a:lnTo>
                      <a:lnTo>
                        <a:pt x="28" y="34"/>
                      </a:lnTo>
                      <a:lnTo>
                        <a:pt x="26" y="37"/>
                      </a:lnTo>
                      <a:lnTo>
                        <a:pt x="25" y="39"/>
                      </a:lnTo>
                      <a:lnTo>
                        <a:pt x="24" y="41"/>
                      </a:lnTo>
                      <a:lnTo>
                        <a:pt x="23" y="42"/>
                      </a:lnTo>
                      <a:lnTo>
                        <a:pt x="21" y="44"/>
                      </a:lnTo>
                      <a:lnTo>
                        <a:pt x="18" y="46"/>
                      </a:lnTo>
                      <a:lnTo>
                        <a:pt x="14" y="48"/>
                      </a:lnTo>
                      <a:lnTo>
                        <a:pt x="11" y="50"/>
                      </a:lnTo>
                      <a:lnTo>
                        <a:pt x="7" y="52"/>
                      </a:lnTo>
                      <a:lnTo>
                        <a:pt x="4" y="53"/>
                      </a:lnTo>
                      <a:lnTo>
                        <a:pt x="1" y="54"/>
                      </a:lnTo>
                      <a:lnTo>
                        <a:pt x="0" y="53"/>
                      </a:lnTo>
                      <a:lnTo>
                        <a:pt x="0" y="52"/>
                      </a:lnTo>
                      <a:close/>
                    </a:path>
                  </a:pathLst>
                </a:custGeom>
                <a:solidFill>
                  <a:srgbClr val="FFFFFF"/>
                </a:solidFill>
                <a:ln w="0">
                  <a:solidFill>
                    <a:srgbClr val="FFFFFF"/>
                  </a:solidFill>
                  <a:prstDash val="solid"/>
                  <a:round/>
                  <a:headEnd/>
                  <a:tailEnd/>
                </a:ln>
              </p:spPr>
              <p:txBody>
                <a:bodyPr/>
                <a:lstStyle/>
                <a:p>
                  <a:endParaRPr lang="fr-FR"/>
                </a:p>
              </p:txBody>
            </p:sp>
            <p:sp>
              <p:nvSpPr>
                <p:cNvPr id="5331" name="Freeform 209"/>
                <p:cNvSpPr>
                  <a:spLocks/>
                </p:cNvSpPr>
                <p:nvPr/>
              </p:nvSpPr>
              <p:spPr bwMode="auto">
                <a:xfrm>
                  <a:off x="1217" y="1847"/>
                  <a:ext cx="34" cy="49"/>
                </a:xfrm>
                <a:custGeom>
                  <a:avLst/>
                  <a:gdLst>
                    <a:gd name="T0" fmla="*/ 0 w 34"/>
                    <a:gd name="T1" fmla="*/ 48 h 49"/>
                    <a:gd name="T2" fmla="*/ 1 w 34"/>
                    <a:gd name="T3" fmla="*/ 45 h 49"/>
                    <a:gd name="T4" fmla="*/ 1 w 34"/>
                    <a:gd name="T5" fmla="*/ 42 h 49"/>
                    <a:gd name="T6" fmla="*/ 2 w 34"/>
                    <a:gd name="T7" fmla="*/ 39 h 49"/>
                    <a:gd name="T8" fmla="*/ 2 w 34"/>
                    <a:gd name="T9" fmla="*/ 35 h 49"/>
                    <a:gd name="T10" fmla="*/ 2 w 34"/>
                    <a:gd name="T11" fmla="*/ 31 h 49"/>
                    <a:gd name="T12" fmla="*/ 2 w 34"/>
                    <a:gd name="T13" fmla="*/ 27 h 49"/>
                    <a:gd name="T14" fmla="*/ 3 w 34"/>
                    <a:gd name="T15" fmla="*/ 23 h 49"/>
                    <a:gd name="T16" fmla="*/ 3 w 34"/>
                    <a:gd name="T17" fmla="*/ 20 h 49"/>
                    <a:gd name="T18" fmla="*/ 4 w 34"/>
                    <a:gd name="T19" fmla="*/ 16 h 49"/>
                    <a:gd name="T20" fmla="*/ 5 w 34"/>
                    <a:gd name="T21" fmla="*/ 14 h 49"/>
                    <a:gd name="T22" fmla="*/ 8 w 34"/>
                    <a:gd name="T23" fmla="*/ 10 h 49"/>
                    <a:gd name="T24" fmla="*/ 11 w 34"/>
                    <a:gd name="T25" fmla="*/ 7 h 49"/>
                    <a:gd name="T26" fmla="*/ 15 w 34"/>
                    <a:gd name="T27" fmla="*/ 4 h 49"/>
                    <a:gd name="T28" fmla="*/ 19 w 34"/>
                    <a:gd name="T29" fmla="*/ 2 h 49"/>
                    <a:gd name="T30" fmla="*/ 24 w 34"/>
                    <a:gd name="T31" fmla="*/ 0 h 49"/>
                    <a:gd name="T32" fmla="*/ 28 w 34"/>
                    <a:gd name="T33" fmla="*/ 0 h 49"/>
                    <a:gd name="T34" fmla="*/ 31 w 34"/>
                    <a:gd name="T35" fmla="*/ 1 h 49"/>
                    <a:gd name="T36" fmla="*/ 34 w 34"/>
                    <a:gd name="T37" fmla="*/ 3 h 49"/>
                    <a:gd name="T38" fmla="*/ 34 w 34"/>
                    <a:gd name="T39" fmla="*/ 7 h 49"/>
                    <a:gd name="T40" fmla="*/ 34 w 34"/>
                    <a:gd name="T41" fmla="*/ 13 h 49"/>
                    <a:gd name="T42" fmla="*/ 33 w 34"/>
                    <a:gd name="T43" fmla="*/ 15 h 49"/>
                    <a:gd name="T44" fmla="*/ 32 w 34"/>
                    <a:gd name="T45" fmla="*/ 17 h 49"/>
                    <a:gd name="T46" fmla="*/ 31 w 34"/>
                    <a:gd name="T47" fmla="*/ 20 h 49"/>
                    <a:gd name="T48" fmla="*/ 30 w 34"/>
                    <a:gd name="T49" fmla="*/ 23 h 49"/>
                    <a:gd name="T50" fmla="*/ 28 w 34"/>
                    <a:gd name="T51" fmla="*/ 26 h 49"/>
                    <a:gd name="T52" fmla="*/ 27 w 34"/>
                    <a:gd name="T53" fmla="*/ 29 h 49"/>
                    <a:gd name="T54" fmla="*/ 25 w 34"/>
                    <a:gd name="T55" fmla="*/ 32 h 49"/>
                    <a:gd name="T56" fmla="*/ 24 w 34"/>
                    <a:gd name="T57" fmla="*/ 34 h 49"/>
                    <a:gd name="T58" fmla="*/ 23 w 34"/>
                    <a:gd name="T59" fmla="*/ 36 h 49"/>
                    <a:gd name="T60" fmla="*/ 22 w 34"/>
                    <a:gd name="T61" fmla="*/ 38 h 49"/>
                    <a:gd name="T62" fmla="*/ 21 w 34"/>
                    <a:gd name="T63" fmla="*/ 39 h 49"/>
                    <a:gd name="T64" fmla="*/ 19 w 34"/>
                    <a:gd name="T65" fmla="*/ 41 h 49"/>
                    <a:gd name="T66" fmla="*/ 16 w 34"/>
                    <a:gd name="T67" fmla="*/ 43 h 49"/>
                    <a:gd name="T68" fmla="*/ 13 w 34"/>
                    <a:gd name="T69" fmla="*/ 45 h 49"/>
                    <a:gd name="T70" fmla="*/ 10 w 34"/>
                    <a:gd name="T71" fmla="*/ 47 h 49"/>
                    <a:gd name="T72" fmla="*/ 7 w 34"/>
                    <a:gd name="T73" fmla="*/ 48 h 49"/>
                    <a:gd name="T74" fmla="*/ 4 w 34"/>
                    <a:gd name="T75" fmla="*/ 49 h 49"/>
                    <a:gd name="T76" fmla="*/ 2 w 34"/>
                    <a:gd name="T77" fmla="*/ 49 h 49"/>
                    <a:gd name="T78" fmla="*/ 1 w 34"/>
                    <a:gd name="T79" fmla="*/ 49 h 49"/>
                    <a:gd name="T80" fmla="*/ 0 w 34"/>
                    <a:gd name="T81" fmla="*/ 48 h 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49"/>
                    <a:gd name="T125" fmla="*/ 34 w 34"/>
                    <a:gd name="T126" fmla="*/ 49 h 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49">
                      <a:moveTo>
                        <a:pt x="0" y="48"/>
                      </a:moveTo>
                      <a:lnTo>
                        <a:pt x="1" y="45"/>
                      </a:lnTo>
                      <a:lnTo>
                        <a:pt x="1" y="42"/>
                      </a:lnTo>
                      <a:lnTo>
                        <a:pt x="2" y="39"/>
                      </a:lnTo>
                      <a:lnTo>
                        <a:pt x="2" y="35"/>
                      </a:lnTo>
                      <a:lnTo>
                        <a:pt x="2" y="31"/>
                      </a:lnTo>
                      <a:lnTo>
                        <a:pt x="2" y="27"/>
                      </a:lnTo>
                      <a:lnTo>
                        <a:pt x="3" y="23"/>
                      </a:lnTo>
                      <a:lnTo>
                        <a:pt x="3" y="20"/>
                      </a:lnTo>
                      <a:lnTo>
                        <a:pt x="4" y="16"/>
                      </a:lnTo>
                      <a:lnTo>
                        <a:pt x="5" y="14"/>
                      </a:lnTo>
                      <a:lnTo>
                        <a:pt x="8" y="10"/>
                      </a:lnTo>
                      <a:lnTo>
                        <a:pt x="11" y="7"/>
                      </a:lnTo>
                      <a:lnTo>
                        <a:pt x="15" y="4"/>
                      </a:lnTo>
                      <a:lnTo>
                        <a:pt x="19" y="2"/>
                      </a:lnTo>
                      <a:lnTo>
                        <a:pt x="24" y="0"/>
                      </a:lnTo>
                      <a:lnTo>
                        <a:pt x="28" y="0"/>
                      </a:lnTo>
                      <a:lnTo>
                        <a:pt x="31" y="1"/>
                      </a:lnTo>
                      <a:lnTo>
                        <a:pt x="34" y="3"/>
                      </a:lnTo>
                      <a:lnTo>
                        <a:pt x="34" y="7"/>
                      </a:lnTo>
                      <a:lnTo>
                        <a:pt x="34" y="13"/>
                      </a:lnTo>
                      <a:lnTo>
                        <a:pt x="33" y="15"/>
                      </a:lnTo>
                      <a:lnTo>
                        <a:pt x="32" y="17"/>
                      </a:lnTo>
                      <a:lnTo>
                        <a:pt x="31" y="20"/>
                      </a:lnTo>
                      <a:lnTo>
                        <a:pt x="30" y="23"/>
                      </a:lnTo>
                      <a:lnTo>
                        <a:pt x="28" y="26"/>
                      </a:lnTo>
                      <a:lnTo>
                        <a:pt x="27" y="29"/>
                      </a:lnTo>
                      <a:lnTo>
                        <a:pt x="25" y="32"/>
                      </a:lnTo>
                      <a:lnTo>
                        <a:pt x="24" y="34"/>
                      </a:lnTo>
                      <a:lnTo>
                        <a:pt x="23" y="36"/>
                      </a:lnTo>
                      <a:lnTo>
                        <a:pt x="22" y="38"/>
                      </a:lnTo>
                      <a:lnTo>
                        <a:pt x="21" y="39"/>
                      </a:lnTo>
                      <a:lnTo>
                        <a:pt x="19" y="41"/>
                      </a:lnTo>
                      <a:lnTo>
                        <a:pt x="16" y="43"/>
                      </a:lnTo>
                      <a:lnTo>
                        <a:pt x="13" y="45"/>
                      </a:lnTo>
                      <a:lnTo>
                        <a:pt x="10" y="47"/>
                      </a:lnTo>
                      <a:lnTo>
                        <a:pt x="7" y="48"/>
                      </a:lnTo>
                      <a:lnTo>
                        <a:pt x="4" y="49"/>
                      </a:lnTo>
                      <a:lnTo>
                        <a:pt x="2" y="49"/>
                      </a:lnTo>
                      <a:lnTo>
                        <a:pt x="1" y="49"/>
                      </a:lnTo>
                      <a:lnTo>
                        <a:pt x="0" y="48"/>
                      </a:lnTo>
                      <a:close/>
                    </a:path>
                  </a:pathLst>
                </a:custGeom>
                <a:solidFill>
                  <a:srgbClr val="FFFFFF"/>
                </a:solidFill>
                <a:ln w="0">
                  <a:solidFill>
                    <a:srgbClr val="FFFFFF"/>
                  </a:solidFill>
                  <a:prstDash val="solid"/>
                  <a:round/>
                  <a:headEnd/>
                  <a:tailEnd/>
                </a:ln>
              </p:spPr>
              <p:txBody>
                <a:bodyPr/>
                <a:lstStyle/>
                <a:p>
                  <a:endParaRPr lang="fr-FR"/>
                </a:p>
              </p:txBody>
            </p:sp>
            <p:sp>
              <p:nvSpPr>
                <p:cNvPr id="5332" name="Freeform 210"/>
                <p:cNvSpPr>
                  <a:spLocks/>
                </p:cNvSpPr>
                <p:nvPr/>
              </p:nvSpPr>
              <p:spPr bwMode="auto">
                <a:xfrm>
                  <a:off x="1219" y="1848"/>
                  <a:ext cx="30" cy="45"/>
                </a:xfrm>
                <a:custGeom>
                  <a:avLst/>
                  <a:gdLst>
                    <a:gd name="T0" fmla="*/ 0 w 30"/>
                    <a:gd name="T1" fmla="*/ 44 h 45"/>
                    <a:gd name="T2" fmla="*/ 0 w 30"/>
                    <a:gd name="T3" fmla="*/ 41 h 45"/>
                    <a:gd name="T4" fmla="*/ 1 w 30"/>
                    <a:gd name="T5" fmla="*/ 39 h 45"/>
                    <a:gd name="T6" fmla="*/ 1 w 30"/>
                    <a:gd name="T7" fmla="*/ 36 h 45"/>
                    <a:gd name="T8" fmla="*/ 1 w 30"/>
                    <a:gd name="T9" fmla="*/ 32 h 45"/>
                    <a:gd name="T10" fmla="*/ 2 w 30"/>
                    <a:gd name="T11" fmla="*/ 29 h 45"/>
                    <a:gd name="T12" fmla="*/ 2 w 30"/>
                    <a:gd name="T13" fmla="*/ 25 h 45"/>
                    <a:gd name="T14" fmla="*/ 2 w 30"/>
                    <a:gd name="T15" fmla="*/ 21 h 45"/>
                    <a:gd name="T16" fmla="*/ 3 w 30"/>
                    <a:gd name="T17" fmla="*/ 18 h 45"/>
                    <a:gd name="T18" fmla="*/ 4 w 30"/>
                    <a:gd name="T19" fmla="*/ 15 h 45"/>
                    <a:gd name="T20" fmla="*/ 4 w 30"/>
                    <a:gd name="T21" fmla="*/ 13 h 45"/>
                    <a:gd name="T22" fmla="*/ 6 w 30"/>
                    <a:gd name="T23" fmla="*/ 9 h 45"/>
                    <a:gd name="T24" fmla="*/ 9 w 30"/>
                    <a:gd name="T25" fmla="*/ 6 h 45"/>
                    <a:gd name="T26" fmla="*/ 13 w 30"/>
                    <a:gd name="T27" fmla="*/ 4 h 45"/>
                    <a:gd name="T28" fmla="*/ 17 w 30"/>
                    <a:gd name="T29" fmla="*/ 2 h 45"/>
                    <a:gd name="T30" fmla="*/ 20 w 30"/>
                    <a:gd name="T31" fmla="*/ 1 h 45"/>
                    <a:gd name="T32" fmla="*/ 24 w 30"/>
                    <a:gd name="T33" fmla="*/ 0 h 45"/>
                    <a:gd name="T34" fmla="*/ 27 w 30"/>
                    <a:gd name="T35" fmla="*/ 1 h 45"/>
                    <a:gd name="T36" fmla="*/ 29 w 30"/>
                    <a:gd name="T37" fmla="*/ 3 h 45"/>
                    <a:gd name="T38" fmla="*/ 30 w 30"/>
                    <a:gd name="T39" fmla="*/ 7 h 45"/>
                    <a:gd name="T40" fmla="*/ 29 w 30"/>
                    <a:gd name="T41" fmla="*/ 12 h 45"/>
                    <a:gd name="T42" fmla="*/ 29 w 30"/>
                    <a:gd name="T43" fmla="*/ 14 h 45"/>
                    <a:gd name="T44" fmla="*/ 28 w 30"/>
                    <a:gd name="T45" fmla="*/ 16 h 45"/>
                    <a:gd name="T46" fmla="*/ 27 w 30"/>
                    <a:gd name="T47" fmla="*/ 19 h 45"/>
                    <a:gd name="T48" fmla="*/ 25 w 30"/>
                    <a:gd name="T49" fmla="*/ 21 h 45"/>
                    <a:gd name="T50" fmla="*/ 24 w 30"/>
                    <a:gd name="T51" fmla="*/ 24 h 45"/>
                    <a:gd name="T52" fmla="*/ 23 w 30"/>
                    <a:gd name="T53" fmla="*/ 26 h 45"/>
                    <a:gd name="T54" fmla="*/ 22 w 30"/>
                    <a:gd name="T55" fmla="*/ 29 h 45"/>
                    <a:gd name="T56" fmla="*/ 20 w 30"/>
                    <a:gd name="T57" fmla="*/ 31 h 45"/>
                    <a:gd name="T58" fmla="*/ 20 w 30"/>
                    <a:gd name="T59" fmla="*/ 33 h 45"/>
                    <a:gd name="T60" fmla="*/ 19 w 30"/>
                    <a:gd name="T61" fmla="*/ 35 h 45"/>
                    <a:gd name="T62" fmla="*/ 18 w 30"/>
                    <a:gd name="T63" fmla="*/ 36 h 45"/>
                    <a:gd name="T64" fmla="*/ 16 w 30"/>
                    <a:gd name="T65" fmla="*/ 37 h 45"/>
                    <a:gd name="T66" fmla="*/ 14 w 30"/>
                    <a:gd name="T67" fmla="*/ 39 h 45"/>
                    <a:gd name="T68" fmla="*/ 11 w 30"/>
                    <a:gd name="T69" fmla="*/ 41 h 45"/>
                    <a:gd name="T70" fmla="*/ 8 w 30"/>
                    <a:gd name="T71" fmla="*/ 43 h 45"/>
                    <a:gd name="T72" fmla="*/ 6 w 30"/>
                    <a:gd name="T73" fmla="*/ 44 h 45"/>
                    <a:gd name="T74" fmla="*/ 3 w 30"/>
                    <a:gd name="T75" fmla="*/ 45 h 45"/>
                    <a:gd name="T76" fmla="*/ 1 w 30"/>
                    <a:gd name="T77" fmla="*/ 45 h 45"/>
                    <a:gd name="T78" fmla="*/ 0 w 30"/>
                    <a:gd name="T79" fmla="*/ 45 h 45"/>
                    <a:gd name="T80" fmla="*/ 0 w 30"/>
                    <a:gd name="T81" fmla="*/ 44 h 4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
                    <a:gd name="T124" fmla="*/ 0 h 45"/>
                    <a:gd name="T125" fmla="*/ 30 w 30"/>
                    <a:gd name="T126" fmla="*/ 45 h 4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 h="45">
                      <a:moveTo>
                        <a:pt x="0" y="44"/>
                      </a:moveTo>
                      <a:lnTo>
                        <a:pt x="0" y="41"/>
                      </a:lnTo>
                      <a:lnTo>
                        <a:pt x="1" y="39"/>
                      </a:lnTo>
                      <a:lnTo>
                        <a:pt x="1" y="36"/>
                      </a:lnTo>
                      <a:lnTo>
                        <a:pt x="1" y="32"/>
                      </a:lnTo>
                      <a:lnTo>
                        <a:pt x="2" y="29"/>
                      </a:lnTo>
                      <a:lnTo>
                        <a:pt x="2" y="25"/>
                      </a:lnTo>
                      <a:lnTo>
                        <a:pt x="2" y="21"/>
                      </a:lnTo>
                      <a:lnTo>
                        <a:pt x="3" y="18"/>
                      </a:lnTo>
                      <a:lnTo>
                        <a:pt x="4" y="15"/>
                      </a:lnTo>
                      <a:lnTo>
                        <a:pt x="4" y="13"/>
                      </a:lnTo>
                      <a:lnTo>
                        <a:pt x="6" y="9"/>
                      </a:lnTo>
                      <a:lnTo>
                        <a:pt x="9" y="6"/>
                      </a:lnTo>
                      <a:lnTo>
                        <a:pt x="13" y="4"/>
                      </a:lnTo>
                      <a:lnTo>
                        <a:pt x="17" y="2"/>
                      </a:lnTo>
                      <a:lnTo>
                        <a:pt x="20" y="1"/>
                      </a:lnTo>
                      <a:lnTo>
                        <a:pt x="24" y="0"/>
                      </a:lnTo>
                      <a:lnTo>
                        <a:pt x="27" y="1"/>
                      </a:lnTo>
                      <a:lnTo>
                        <a:pt x="29" y="3"/>
                      </a:lnTo>
                      <a:lnTo>
                        <a:pt x="30" y="7"/>
                      </a:lnTo>
                      <a:lnTo>
                        <a:pt x="29" y="12"/>
                      </a:lnTo>
                      <a:lnTo>
                        <a:pt x="29" y="14"/>
                      </a:lnTo>
                      <a:lnTo>
                        <a:pt x="28" y="16"/>
                      </a:lnTo>
                      <a:lnTo>
                        <a:pt x="27" y="19"/>
                      </a:lnTo>
                      <a:lnTo>
                        <a:pt x="25" y="21"/>
                      </a:lnTo>
                      <a:lnTo>
                        <a:pt x="24" y="24"/>
                      </a:lnTo>
                      <a:lnTo>
                        <a:pt x="23" y="26"/>
                      </a:lnTo>
                      <a:lnTo>
                        <a:pt x="22" y="29"/>
                      </a:lnTo>
                      <a:lnTo>
                        <a:pt x="20" y="31"/>
                      </a:lnTo>
                      <a:lnTo>
                        <a:pt x="20" y="33"/>
                      </a:lnTo>
                      <a:lnTo>
                        <a:pt x="19" y="35"/>
                      </a:lnTo>
                      <a:lnTo>
                        <a:pt x="18" y="36"/>
                      </a:lnTo>
                      <a:lnTo>
                        <a:pt x="16" y="37"/>
                      </a:lnTo>
                      <a:lnTo>
                        <a:pt x="14" y="39"/>
                      </a:lnTo>
                      <a:lnTo>
                        <a:pt x="11" y="41"/>
                      </a:lnTo>
                      <a:lnTo>
                        <a:pt x="8" y="43"/>
                      </a:lnTo>
                      <a:lnTo>
                        <a:pt x="6" y="44"/>
                      </a:lnTo>
                      <a:lnTo>
                        <a:pt x="3" y="45"/>
                      </a:lnTo>
                      <a:lnTo>
                        <a:pt x="1" y="45"/>
                      </a:lnTo>
                      <a:lnTo>
                        <a:pt x="0" y="45"/>
                      </a:lnTo>
                      <a:lnTo>
                        <a:pt x="0" y="44"/>
                      </a:lnTo>
                      <a:close/>
                    </a:path>
                  </a:pathLst>
                </a:custGeom>
                <a:solidFill>
                  <a:srgbClr val="FCFCFC"/>
                </a:solidFill>
                <a:ln w="0">
                  <a:solidFill>
                    <a:srgbClr val="FCFCFC"/>
                  </a:solidFill>
                  <a:prstDash val="solid"/>
                  <a:round/>
                  <a:headEnd/>
                  <a:tailEnd/>
                </a:ln>
              </p:spPr>
              <p:txBody>
                <a:bodyPr/>
                <a:lstStyle/>
                <a:p>
                  <a:endParaRPr lang="fr-FR"/>
                </a:p>
              </p:txBody>
            </p:sp>
            <p:sp>
              <p:nvSpPr>
                <p:cNvPr id="5333" name="Freeform 211"/>
                <p:cNvSpPr>
                  <a:spLocks/>
                </p:cNvSpPr>
                <p:nvPr/>
              </p:nvSpPr>
              <p:spPr bwMode="auto">
                <a:xfrm>
                  <a:off x="1221" y="1850"/>
                  <a:ext cx="25" cy="40"/>
                </a:xfrm>
                <a:custGeom>
                  <a:avLst/>
                  <a:gdLst>
                    <a:gd name="T0" fmla="*/ 0 w 25"/>
                    <a:gd name="T1" fmla="*/ 39 h 40"/>
                    <a:gd name="T2" fmla="*/ 0 w 25"/>
                    <a:gd name="T3" fmla="*/ 37 h 40"/>
                    <a:gd name="T4" fmla="*/ 0 w 25"/>
                    <a:gd name="T5" fmla="*/ 34 h 40"/>
                    <a:gd name="T6" fmla="*/ 1 w 25"/>
                    <a:gd name="T7" fmla="*/ 32 h 40"/>
                    <a:gd name="T8" fmla="*/ 1 w 25"/>
                    <a:gd name="T9" fmla="*/ 29 h 40"/>
                    <a:gd name="T10" fmla="*/ 1 w 25"/>
                    <a:gd name="T11" fmla="*/ 25 h 40"/>
                    <a:gd name="T12" fmla="*/ 1 w 25"/>
                    <a:gd name="T13" fmla="*/ 22 h 40"/>
                    <a:gd name="T14" fmla="*/ 2 w 25"/>
                    <a:gd name="T15" fmla="*/ 19 h 40"/>
                    <a:gd name="T16" fmla="*/ 2 w 25"/>
                    <a:gd name="T17" fmla="*/ 16 h 40"/>
                    <a:gd name="T18" fmla="*/ 3 w 25"/>
                    <a:gd name="T19" fmla="*/ 13 h 40"/>
                    <a:gd name="T20" fmla="*/ 3 w 25"/>
                    <a:gd name="T21" fmla="*/ 11 h 40"/>
                    <a:gd name="T22" fmla="*/ 5 w 25"/>
                    <a:gd name="T23" fmla="*/ 8 h 40"/>
                    <a:gd name="T24" fmla="*/ 8 w 25"/>
                    <a:gd name="T25" fmla="*/ 5 h 40"/>
                    <a:gd name="T26" fmla="*/ 11 w 25"/>
                    <a:gd name="T27" fmla="*/ 3 h 40"/>
                    <a:gd name="T28" fmla="*/ 14 w 25"/>
                    <a:gd name="T29" fmla="*/ 1 h 40"/>
                    <a:gd name="T30" fmla="*/ 17 w 25"/>
                    <a:gd name="T31" fmla="*/ 0 h 40"/>
                    <a:gd name="T32" fmla="*/ 20 w 25"/>
                    <a:gd name="T33" fmla="*/ 0 h 40"/>
                    <a:gd name="T34" fmla="*/ 23 w 25"/>
                    <a:gd name="T35" fmla="*/ 1 h 40"/>
                    <a:gd name="T36" fmla="*/ 24 w 25"/>
                    <a:gd name="T37" fmla="*/ 3 h 40"/>
                    <a:gd name="T38" fmla="*/ 25 w 25"/>
                    <a:gd name="T39" fmla="*/ 6 h 40"/>
                    <a:gd name="T40" fmla="*/ 25 w 25"/>
                    <a:gd name="T41" fmla="*/ 10 h 40"/>
                    <a:gd name="T42" fmla="*/ 24 w 25"/>
                    <a:gd name="T43" fmla="*/ 12 h 40"/>
                    <a:gd name="T44" fmla="*/ 23 w 25"/>
                    <a:gd name="T45" fmla="*/ 14 h 40"/>
                    <a:gd name="T46" fmla="*/ 22 w 25"/>
                    <a:gd name="T47" fmla="*/ 16 h 40"/>
                    <a:gd name="T48" fmla="*/ 21 w 25"/>
                    <a:gd name="T49" fmla="*/ 19 h 40"/>
                    <a:gd name="T50" fmla="*/ 20 w 25"/>
                    <a:gd name="T51" fmla="*/ 21 h 40"/>
                    <a:gd name="T52" fmla="*/ 19 w 25"/>
                    <a:gd name="T53" fmla="*/ 23 h 40"/>
                    <a:gd name="T54" fmla="*/ 18 w 25"/>
                    <a:gd name="T55" fmla="*/ 26 h 40"/>
                    <a:gd name="T56" fmla="*/ 17 w 25"/>
                    <a:gd name="T57" fmla="*/ 28 h 40"/>
                    <a:gd name="T58" fmla="*/ 16 w 25"/>
                    <a:gd name="T59" fmla="*/ 29 h 40"/>
                    <a:gd name="T60" fmla="*/ 16 w 25"/>
                    <a:gd name="T61" fmla="*/ 31 h 40"/>
                    <a:gd name="T62" fmla="*/ 15 w 25"/>
                    <a:gd name="T63" fmla="*/ 32 h 40"/>
                    <a:gd name="T64" fmla="*/ 13 w 25"/>
                    <a:gd name="T65" fmla="*/ 33 h 40"/>
                    <a:gd name="T66" fmla="*/ 11 w 25"/>
                    <a:gd name="T67" fmla="*/ 35 h 40"/>
                    <a:gd name="T68" fmla="*/ 9 w 25"/>
                    <a:gd name="T69" fmla="*/ 36 h 40"/>
                    <a:gd name="T70" fmla="*/ 7 w 25"/>
                    <a:gd name="T71" fmla="*/ 38 h 40"/>
                    <a:gd name="T72" fmla="*/ 4 w 25"/>
                    <a:gd name="T73" fmla="*/ 39 h 40"/>
                    <a:gd name="T74" fmla="*/ 2 w 25"/>
                    <a:gd name="T75" fmla="*/ 40 h 40"/>
                    <a:gd name="T76" fmla="*/ 1 w 25"/>
                    <a:gd name="T77" fmla="*/ 40 h 40"/>
                    <a:gd name="T78" fmla="*/ 0 w 25"/>
                    <a:gd name="T79" fmla="*/ 40 h 40"/>
                    <a:gd name="T80" fmla="*/ 0 w 25"/>
                    <a:gd name="T81" fmla="*/ 39 h 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
                    <a:gd name="T124" fmla="*/ 0 h 40"/>
                    <a:gd name="T125" fmla="*/ 25 w 25"/>
                    <a:gd name="T126" fmla="*/ 40 h 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 h="40">
                      <a:moveTo>
                        <a:pt x="0" y="39"/>
                      </a:moveTo>
                      <a:lnTo>
                        <a:pt x="0" y="37"/>
                      </a:lnTo>
                      <a:lnTo>
                        <a:pt x="0" y="34"/>
                      </a:lnTo>
                      <a:lnTo>
                        <a:pt x="1" y="32"/>
                      </a:lnTo>
                      <a:lnTo>
                        <a:pt x="1" y="29"/>
                      </a:lnTo>
                      <a:lnTo>
                        <a:pt x="1" y="25"/>
                      </a:lnTo>
                      <a:lnTo>
                        <a:pt x="1" y="22"/>
                      </a:lnTo>
                      <a:lnTo>
                        <a:pt x="2" y="19"/>
                      </a:lnTo>
                      <a:lnTo>
                        <a:pt x="2" y="16"/>
                      </a:lnTo>
                      <a:lnTo>
                        <a:pt x="3" y="13"/>
                      </a:lnTo>
                      <a:lnTo>
                        <a:pt x="3" y="11"/>
                      </a:lnTo>
                      <a:lnTo>
                        <a:pt x="5" y="8"/>
                      </a:lnTo>
                      <a:lnTo>
                        <a:pt x="8" y="5"/>
                      </a:lnTo>
                      <a:lnTo>
                        <a:pt x="11" y="3"/>
                      </a:lnTo>
                      <a:lnTo>
                        <a:pt x="14" y="1"/>
                      </a:lnTo>
                      <a:lnTo>
                        <a:pt x="17" y="0"/>
                      </a:lnTo>
                      <a:lnTo>
                        <a:pt x="20" y="0"/>
                      </a:lnTo>
                      <a:lnTo>
                        <a:pt x="23" y="1"/>
                      </a:lnTo>
                      <a:lnTo>
                        <a:pt x="24" y="3"/>
                      </a:lnTo>
                      <a:lnTo>
                        <a:pt x="25" y="6"/>
                      </a:lnTo>
                      <a:lnTo>
                        <a:pt x="25" y="10"/>
                      </a:lnTo>
                      <a:lnTo>
                        <a:pt x="24" y="12"/>
                      </a:lnTo>
                      <a:lnTo>
                        <a:pt x="23" y="14"/>
                      </a:lnTo>
                      <a:lnTo>
                        <a:pt x="22" y="16"/>
                      </a:lnTo>
                      <a:lnTo>
                        <a:pt x="21" y="19"/>
                      </a:lnTo>
                      <a:lnTo>
                        <a:pt x="20" y="21"/>
                      </a:lnTo>
                      <a:lnTo>
                        <a:pt x="19" y="23"/>
                      </a:lnTo>
                      <a:lnTo>
                        <a:pt x="18" y="26"/>
                      </a:lnTo>
                      <a:lnTo>
                        <a:pt x="17" y="28"/>
                      </a:lnTo>
                      <a:lnTo>
                        <a:pt x="16" y="29"/>
                      </a:lnTo>
                      <a:lnTo>
                        <a:pt x="16" y="31"/>
                      </a:lnTo>
                      <a:lnTo>
                        <a:pt x="15" y="32"/>
                      </a:lnTo>
                      <a:lnTo>
                        <a:pt x="13" y="33"/>
                      </a:lnTo>
                      <a:lnTo>
                        <a:pt x="11" y="35"/>
                      </a:lnTo>
                      <a:lnTo>
                        <a:pt x="9" y="36"/>
                      </a:lnTo>
                      <a:lnTo>
                        <a:pt x="7" y="38"/>
                      </a:lnTo>
                      <a:lnTo>
                        <a:pt x="4" y="39"/>
                      </a:lnTo>
                      <a:lnTo>
                        <a:pt x="2" y="40"/>
                      </a:lnTo>
                      <a:lnTo>
                        <a:pt x="1" y="40"/>
                      </a:lnTo>
                      <a:lnTo>
                        <a:pt x="0" y="40"/>
                      </a:lnTo>
                      <a:lnTo>
                        <a:pt x="0" y="39"/>
                      </a:lnTo>
                      <a:close/>
                    </a:path>
                  </a:pathLst>
                </a:custGeom>
                <a:solidFill>
                  <a:srgbClr val="FCFCFC"/>
                </a:solidFill>
                <a:ln w="0">
                  <a:solidFill>
                    <a:srgbClr val="FCFCFC"/>
                  </a:solidFill>
                  <a:prstDash val="solid"/>
                  <a:round/>
                  <a:headEnd/>
                  <a:tailEnd/>
                </a:ln>
              </p:spPr>
              <p:txBody>
                <a:bodyPr/>
                <a:lstStyle/>
                <a:p>
                  <a:endParaRPr lang="fr-FR"/>
                </a:p>
              </p:txBody>
            </p:sp>
          </p:grpSp>
          <p:sp>
            <p:nvSpPr>
              <p:cNvPr id="5334" name="Freeform 213"/>
              <p:cNvSpPr>
                <a:spLocks/>
              </p:cNvSpPr>
              <p:nvPr/>
            </p:nvSpPr>
            <p:spPr bwMode="auto">
              <a:xfrm>
                <a:off x="1222" y="1851"/>
                <a:ext cx="21" cy="36"/>
              </a:xfrm>
              <a:custGeom>
                <a:avLst/>
                <a:gdLst>
                  <a:gd name="T0" fmla="*/ 0 w 21"/>
                  <a:gd name="T1" fmla="*/ 35 h 36"/>
                  <a:gd name="T2" fmla="*/ 1 w 21"/>
                  <a:gd name="T3" fmla="*/ 33 h 36"/>
                  <a:gd name="T4" fmla="*/ 1 w 21"/>
                  <a:gd name="T5" fmla="*/ 31 h 36"/>
                  <a:gd name="T6" fmla="*/ 1 w 21"/>
                  <a:gd name="T7" fmla="*/ 29 h 36"/>
                  <a:gd name="T8" fmla="*/ 1 w 21"/>
                  <a:gd name="T9" fmla="*/ 26 h 36"/>
                  <a:gd name="T10" fmla="*/ 1 w 21"/>
                  <a:gd name="T11" fmla="*/ 23 h 36"/>
                  <a:gd name="T12" fmla="*/ 2 w 21"/>
                  <a:gd name="T13" fmla="*/ 20 h 36"/>
                  <a:gd name="T14" fmla="*/ 2 w 21"/>
                  <a:gd name="T15" fmla="*/ 17 h 36"/>
                  <a:gd name="T16" fmla="*/ 2 w 21"/>
                  <a:gd name="T17" fmla="*/ 14 h 36"/>
                  <a:gd name="T18" fmla="*/ 3 w 21"/>
                  <a:gd name="T19" fmla="*/ 12 h 36"/>
                  <a:gd name="T20" fmla="*/ 3 w 21"/>
                  <a:gd name="T21" fmla="*/ 10 h 36"/>
                  <a:gd name="T22" fmla="*/ 5 w 21"/>
                  <a:gd name="T23" fmla="*/ 7 h 36"/>
                  <a:gd name="T24" fmla="*/ 7 w 21"/>
                  <a:gd name="T25" fmla="*/ 5 h 36"/>
                  <a:gd name="T26" fmla="*/ 9 w 21"/>
                  <a:gd name="T27" fmla="*/ 3 h 36"/>
                  <a:gd name="T28" fmla="*/ 12 w 21"/>
                  <a:gd name="T29" fmla="*/ 1 h 36"/>
                  <a:gd name="T30" fmla="*/ 15 w 21"/>
                  <a:gd name="T31" fmla="*/ 1 h 36"/>
                  <a:gd name="T32" fmla="*/ 17 w 21"/>
                  <a:gd name="T33" fmla="*/ 0 h 36"/>
                  <a:gd name="T34" fmla="*/ 19 w 21"/>
                  <a:gd name="T35" fmla="*/ 1 h 36"/>
                  <a:gd name="T36" fmla="*/ 21 w 21"/>
                  <a:gd name="T37" fmla="*/ 3 h 36"/>
                  <a:gd name="T38" fmla="*/ 21 w 21"/>
                  <a:gd name="T39" fmla="*/ 5 h 36"/>
                  <a:gd name="T40" fmla="*/ 21 w 21"/>
                  <a:gd name="T41" fmla="*/ 10 h 36"/>
                  <a:gd name="T42" fmla="*/ 20 w 21"/>
                  <a:gd name="T43" fmla="*/ 11 h 36"/>
                  <a:gd name="T44" fmla="*/ 20 w 21"/>
                  <a:gd name="T45" fmla="*/ 13 h 36"/>
                  <a:gd name="T46" fmla="*/ 19 w 21"/>
                  <a:gd name="T47" fmla="*/ 15 h 36"/>
                  <a:gd name="T48" fmla="*/ 18 w 21"/>
                  <a:gd name="T49" fmla="*/ 17 h 36"/>
                  <a:gd name="T50" fmla="*/ 17 w 21"/>
                  <a:gd name="T51" fmla="*/ 19 h 36"/>
                  <a:gd name="T52" fmla="*/ 16 w 21"/>
                  <a:gd name="T53" fmla="*/ 21 h 36"/>
                  <a:gd name="T54" fmla="*/ 16 w 21"/>
                  <a:gd name="T55" fmla="*/ 23 h 36"/>
                  <a:gd name="T56" fmla="*/ 15 w 21"/>
                  <a:gd name="T57" fmla="*/ 25 h 36"/>
                  <a:gd name="T58" fmla="*/ 14 w 21"/>
                  <a:gd name="T59" fmla="*/ 26 h 36"/>
                  <a:gd name="T60" fmla="*/ 14 w 21"/>
                  <a:gd name="T61" fmla="*/ 28 h 36"/>
                  <a:gd name="T62" fmla="*/ 13 w 21"/>
                  <a:gd name="T63" fmla="*/ 29 h 36"/>
                  <a:gd name="T64" fmla="*/ 12 w 21"/>
                  <a:gd name="T65" fmla="*/ 30 h 36"/>
                  <a:gd name="T66" fmla="*/ 10 w 21"/>
                  <a:gd name="T67" fmla="*/ 31 h 36"/>
                  <a:gd name="T68" fmla="*/ 8 w 21"/>
                  <a:gd name="T69" fmla="*/ 33 h 36"/>
                  <a:gd name="T70" fmla="*/ 6 w 21"/>
                  <a:gd name="T71" fmla="*/ 34 h 36"/>
                  <a:gd name="T72" fmla="*/ 4 w 21"/>
                  <a:gd name="T73" fmla="*/ 35 h 36"/>
                  <a:gd name="T74" fmla="*/ 2 w 21"/>
                  <a:gd name="T75" fmla="*/ 36 h 36"/>
                  <a:gd name="T76" fmla="*/ 1 w 21"/>
                  <a:gd name="T77" fmla="*/ 36 h 36"/>
                  <a:gd name="T78" fmla="*/ 0 w 21"/>
                  <a:gd name="T79" fmla="*/ 36 h 36"/>
                  <a:gd name="T80" fmla="*/ 0 w 21"/>
                  <a:gd name="T81" fmla="*/ 35 h 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
                  <a:gd name="T124" fmla="*/ 0 h 36"/>
                  <a:gd name="T125" fmla="*/ 21 w 21"/>
                  <a:gd name="T126" fmla="*/ 36 h 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 h="36">
                    <a:moveTo>
                      <a:pt x="0" y="35"/>
                    </a:moveTo>
                    <a:lnTo>
                      <a:pt x="1" y="33"/>
                    </a:lnTo>
                    <a:lnTo>
                      <a:pt x="1" y="31"/>
                    </a:lnTo>
                    <a:lnTo>
                      <a:pt x="1" y="29"/>
                    </a:lnTo>
                    <a:lnTo>
                      <a:pt x="1" y="26"/>
                    </a:lnTo>
                    <a:lnTo>
                      <a:pt x="1" y="23"/>
                    </a:lnTo>
                    <a:lnTo>
                      <a:pt x="2" y="20"/>
                    </a:lnTo>
                    <a:lnTo>
                      <a:pt x="2" y="17"/>
                    </a:lnTo>
                    <a:lnTo>
                      <a:pt x="2" y="14"/>
                    </a:lnTo>
                    <a:lnTo>
                      <a:pt x="3" y="12"/>
                    </a:lnTo>
                    <a:lnTo>
                      <a:pt x="3" y="10"/>
                    </a:lnTo>
                    <a:lnTo>
                      <a:pt x="5" y="7"/>
                    </a:lnTo>
                    <a:lnTo>
                      <a:pt x="7" y="5"/>
                    </a:lnTo>
                    <a:lnTo>
                      <a:pt x="9" y="3"/>
                    </a:lnTo>
                    <a:lnTo>
                      <a:pt x="12" y="1"/>
                    </a:lnTo>
                    <a:lnTo>
                      <a:pt x="15" y="1"/>
                    </a:lnTo>
                    <a:lnTo>
                      <a:pt x="17" y="0"/>
                    </a:lnTo>
                    <a:lnTo>
                      <a:pt x="19" y="1"/>
                    </a:lnTo>
                    <a:lnTo>
                      <a:pt x="21" y="3"/>
                    </a:lnTo>
                    <a:lnTo>
                      <a:pt x="21" y="5"/>
                    </a:lnTo>
                    <a:lnTo>
                      <a:pt x="21" y="10"/>
                    </a:lnTo>
                    <a:lnTo>
                      <a:pt x="20" y="11"/>
                    </a:lnTo>
                    <a:lnTo>
                      <a:pt x="20" y="13"/>
                    </a:lnTo>
                    <a:lnTo>
                      <a:pt x="19" y="15"/>
                    </a:lnTo>
                    <a:lnTo>
                      <a:pt x="18" y="17"/>
                    </a:lnTo>
                    <a:lnTo>
                      <a:pt x="17" y="19"/>
                    </a:lnTo>
                    <a:lnTo>
                      <a:pt x="16" y="21"/>
                    </a:lnTo>
                    <a:lnTo>
                      <a:pt x="16" y="23"/>
                    </a:lnTo>
                    <a:lnTo>
                      <a:pt x="15" y="25"/>
                    </a:lnTo>
                    <a:lnTo>
                      <a:pt x="14" y="26"/>
                    </a:lnTo>
                    <a:lnTo>
                      <a:pt x="14" y="28"/>
                    </a:lnTo>
                    <a:lnTo>
                      <a:pt x="13" y="29"/>
                    </a:lnTo>
                    <a:lnTo>
                      <a:pt x="12" y="30"/>
                    </a:lnTo>
                    <a:lnTo>
                      <a:pt x="10" y="31"/>
                    </a:lnTo>
                    <a:lnTo>
                      <a:pt x="8" y="33"/>
                    </a:lnTo>
                    <a:lnTo>
                      <a:pt x="6" y="34"/>
                    </a:lnTo>
                    <a:lnTo>
                      <a:pt x="4" y="35"/>
                    </a:lnTo>
                    <a:lnTo>
                      <a:pt x="2" y="36"/>
                    </a:lnTo>
                    <a:lnTo>
                      <a:pt x="1" y="36"/>
                    </a:lnTo>
                    <a:lnTo>
                      <a:pt x="0" y="36"/>
                    </a:lnTo>
                    <a:lnTo>
                      <a:pt x="0" y="35"/>
                    </a:lnTo>
                    <a:close/>
                  </a:path>
                </a:pathLst>
              </a:custGeom>
              <a:solidFill>
                <a:srgbClr val="F8F8F8"/>
              </a:solidFill>
              <a:ln w="0">
                <a:solidFill>
                  <a:srgbClr val="F8F8F8"/>
                </a:solidFill>
                <a:prstDash val="solid"/>
                <a:round/>
                <a:headEnd/>
                <a:tailEnd/>
              </a:ln>
            </p:spPr>
            <p:txBody>
              <a:bodyPr/>
              <a:lstStyle/>
              <a:p>
                <a:endParaRPr lang="fr-FR"/>
              </a:p>
            </p:txBody>
          </p:sp>
          <p:sp>
            <p:nvSpPr>
              <p:cNvPr id="5335" name="Freeform 214"/>
              <p:cNvSpPr>
                <a:spLocks/>
              </p:cNvSpPr>
              <p:nvPr/>
            </p:nvSpPr>
            <p:spPr bwMode="auto">
              <a:xfrm>
                <a:off x="1161" y="1986"/>
                <a:ext cx="45" cy="9"/>
              </a:xfrm>
              <a:custGeom>
                <a:avLst/>
                <a:gdLst>
                  <a:gd name="T0" fmla="*/ 2 w 45"/>
                  <a:gd name="T1" fmla="*/ 4 h 9"/>
                  <a:gd name="T2" fmla="*/ 1 w 45"/>
                  <a:gd name="T3" fmla="*/ 4 h 9"/>
                  <a:gd name="T4" fmla="*/ 0 w 45"/>
                  <a:gd name="T5" fmla="*/ 4 h 9"/>
                  <a:gd name="T6" fmla="*/ 0 w 45"/>
                  <a:gd name="T7" fmla="*/ 3 h 9"/>
                  <a:gd name="T8" fmla="*/ 0 w 45"/>
                  <a:gd name="T9" fmla="*/ 3 h 9"/>
                  <a:gd name="T10" fmla="*/ 0 w 45"/>
                  <a:gd name="T11" fmla="*/ 3 h 9"/>
                  <a:gd name="T12" fmla="*/ 0 w 45"/>
                  <a:gd name="T13" fmla="*/ 2 h 9"/>
                  <a:gd name="T14" fmla="*/ 0 w 45"/>
                  <a:gd name="T15" fmla="*/ 2 h 9"/>
                  <a:gd name="T16" fmla="*/ 0 w 45"/>
                  <a:gd name="T17" fmla="*/ 2 h 9"/>
                  <a:gd name="T18" fmla="*/ 1 w 45"/>
                  <a:gd name="T19" fmla="*/ 1 h 9"/>
                  <a:gd name="T20" fmla="*/ 1 w 45"/>
                  <a:gd name="T21" fmla="*/ 1 h 9"/>
                  <a:gd name="T22" fmla="*/ 3 w 45"/>
                  <a:gd name="T23" fmla="*/ 0 h 9"/>
                  <a:gd name="T24" fmla="*/ 7 w 45"/>
                  <a:gd name="T25" fmla="*/ 0 h 9"/>
                  <a:gd name="T26" fmla="*/ 13 w 45"/>
                  <a:gd name="T27" fmla="*/ 0 h 9"/>
                  <a:gd name="T28" fmla="*/ 20 w 45"/>
                  <a:gd name="T29" fmla="*/ 0 h 9"/>
                  <a:gd name="T30" fmla="*/ 28 w 45"/>
                  <a:gd name="T31" fmla="*/ 1 h 9"/>
                  <a:gd name="T32" fmla="*/ 35 w 45"/>
                  <a:gd name="T33" fmla="*/ 2 h 9"/>
                  <a:gd name="T34" fmla="*/ 40 w 45"/>
                  <a:gd name="T35" fmla="*/ 3 h 9"/>
                  <a:gd name="T36" fmla="*/ 44 w 45"/>
                  <a:gd name="T37" fmla="*/ 4 h 9"/>
                  <a:gd name="T38" fmla="*/ 45 w 45"/>
                  <a:gd name="T39" fmla="*/ 6 h 9"/>
                  <a:gd name="T40" fmla="*/ 43 w 45"/>
                  <a:gd name="T41" fmla="*/ 7 h 9"/>
                  <a:gd name="T42" fmla="*/ 41 w 45"/>
                  <a:gd name="T43" fmla="*/ 9 h 9"/>
                  <a:gd name="T44" fmla="*/ 37 w 45"/>
                  <a:gd name="T45" fmla="*/ 9 h 9"/>
                  <a:gd name="T46" fmla="*/ 33 w 45"/>
                  <a:gd name="T47" fmla="*/ 9 h 9"/>
                  <a:gd name="T48" fmla="*/ 27 w 45"/>
                  <a:gd name="T49" fmla="*/ 8 h 9"/>
                  <a:gd name="T50" fmla="*/ 22 w 45"/>
                  <a:gd name="T51" fmla="*/ 8 h 9"/>
                  <a:gd name="T52" fmla="*/ 16 w 45"/>
                  <a:gd name="T53" fmla="*/ 7 h 9"/>
                  <a:gd name="T54" fmla="*/ 11 w 45"/>
                  <a:gd name="T55" fmla="*/ 6 h 9"/>
                  <a:gd name="T56" fmla="*/ 6 w 45"/>
                  <a:gd name="T57" fmla="*/ 5 h 9"/>
                  <a:gd name="T58" fmla="*/ 3 w 45"/>
                  <a:gd name="T59" fmla="*/ 4 h 9"/>
                  <a:gd name="T60" fmla="*/ 2 w 45"/>
                  <a:gd name="T61" fmla="*/ 4 h 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5"/>
                  <a:gd name="T94" fmla="*/ 0 h 9"/>
                  <a:gd name="T95" fmla="*/ 45 w 45"/>
                  <a:gd name="T96" fmla="*/ 9 h 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5" h="9">
                    <a:moveTo>
                      <a:pt x="2" y="4"/>
                    </a:moveTo>
                    <a:lnTo>
                      <a:pt x="1" y="4"/>
                    </a:lnTo>
                    <a:lnTo>
                      <a:pt x="0" y="4"/>
                    </a:lnTo>
                    <a:lnTo>
                      <a:pt x="0" y="3"/>
                    </a:lnTo>
                    <a:lnTo>
                      <a:pt x="0" y="2"/>
                    </a:lnTo>
                    <a:lnTo>
                      <a:pt x="1" y="1"/>
                    </a:lnTo>
                    <a:lnTo>
                      <a:pt x="3" y="0"/>
                    </a:lnTo>
                    <a:lnTo>
                      <a:pt x="7" y="0"/>
                    </a:lnTo>
                    <a:lnTo>
                      <a:pt x="13" y="0"/>
                    </a:lnTo>
                    <a:lnTo>
                      <a:pt x="20" y="0"/>
                    </a:lnTo>
                    <a:lnTo>
                      <a:pt x="28" y="1"/>
                    </a:lnTo>
                    <a:lnTo>
                      <a:pt x="35" y="2"/>
                    </a:lnTo>
                    <a:lnTo>
                      <a:pt x="40" y="3"/>
                    </a:lnTo>
                    <a:lnTo>
                      <a:pt x="44" y="4"/>
                    </a:lnTo>
                    <a:lnTo>
                      <a:pt x="45" y="6"/>
                    </a:lnTo>
                    <a:lnTo>
                      <a:pt x="43" y="7"/>
                    </a:lnTo>
                    <a:lnTo>
                      <a:pt x="41" y="9"/>
                    </a:lnTo>
                    <a:lnTo>
                      <a:pt x="37" y="9"/>
                    </a:lnTo>
                    <a:lnTo>
                      <a:pt x="33" y="9"/>
                    </a:lnTo>
                    <a:lnTo>
                      <a:pt x="27" y="8"/>
                    </a:lnTo>
                    <a:lnTo>
                      <a:pt x="22" y="8"/>
                    </a:lnTo>
                    <a:lnTo>
                      <a:pt x="16" y="7"/>
                    </a:lnTo>
                    <a:lnTo>
                      <a:pt x="11" y="6"/>
                    </a:lnTo>
                    <a:lnTo>
                      <a:pt x="6" y="5"/>
                    </a:lnTo>
                    <a:lnTo>
                      <a:pt x="3" y="4"/>
                    </a:lnTo>
                    <a:lnTo>
                      <a:pt x="2" y="4"/>
                    </a:lnTo>
                    <a:close/>
                  </a:path>
                </a:pathLst>
              </a:custGeom>
              <a:solidFill>
                <a:srgbClr val="FFD5CF"/>
              </a:solidFill>
              <a:ln w="0">
                <a:solidFill>
                  <a:srgbClr val="FFD5CF"/>
                </a:solidFill>
                <a:prstDash val="solid"/>
                <a:round/>
                <a:headEnd/>
                <a:tailEnd/>
              </a:ln>
            </p:spPr>
            <p:txBody>
              <a:bodyPr/>
              <a:lstStyle/>
              <a:p>
                <a:endParaRPr lang="fr-FR"/>
              </a:p>
            </p:txBody>
          </p:sp>
          <p:sp>
            <p:nvSpPr>
              <p:cNvPr id="5336" name="Freeform 215"/>
              <p:cNvSpPr>
                <a:spLocks/>
              </p:cNvSpPr>
              <p:nvPr/>
            </p:nvSpPr>
            <p:spPr bwMode="auto">
              <a:xfrm>
                <a:off x="1162" y="1986"/>
                <a:ext cx="37" cy="8"/>
              </a:xfrm>
              <a:custGeom>
                <a:avLst/>
                <a:gdLst>
                  <a:gd name="T0" fmla="*/ 2 w 37"/>
                  <a:gd name="T1" fmla="*/ 4 h 8"/>
                  <a:gd name="T2" fmla="*/ 1 w 37"/>
                  <a:gd name="T3" fmla="*/ 4 h 8"/>
                  <a:gd name="T4" fmla="*/ 1 w 37"/>
                  <a:gd name="T5" fmla="*/ 4 h 8"/>
                  <a:gd name="T6" fmla="*/ 1 w 37"/>
                  <a:gd name="T7" fmla="*/ 3 h 8"/>
                  <a:gd name="T8" fmla="*/ 0 w 37"/>
                  <a:gd name="T9" fmla="*/ 3 h 8"/>
                  <a:gd name="T10" fmla="*/ 0 w 37"/>
                  <a:gd name="T11" fmla="*/ 3 h 8"/>
                  <a:gd name="T12" fmla="*/ 0 w 37"/>
                  <a:gd name="T13" fmla="*/ 3 h 8"/>
                  <a:gd name="T14" fmla="*/ 0 w 37"/>
                  <a:gd name="T15" fmla="*/ 2 h 8"/>
                  <a:gd name="T16" fmla="*/ 1 w 37"/>
                  <a:gd name="T17" fmla="*/ 2 h 8"/>
                  <a:gd name="T18" fmla="*/ 1 w 37"/>
                  <a:gd name="T19" fmla="*/ 1 h 8"/>
                  <a:gd name="T20" fmla="*/ 1 w 37"/>
                  <a:gd name="T21" fmla="*/ 1 h 8"/>
                  <a:gd name="T22" fmla="*/ 3 w 37"/>
                  <a:gd name="T23" fmla="*/ 0 h 8"/>
                  <a:gd name="T24" fmla="*/ 6 w 37"/>
                  <a:gd name="T25" fmla="*/ 0 h 8"/>
                  <a:gd name="T26" fmla="*/ 11 w 37"/>
                  <a:gd name="T27" fmla="*/ 0 h 8"/>
                  <a:gd name="T28" fmla="*/ 17 w 37"/>
                  <a:gd name="T29" fmla="*/ 1 h 8"/>
                  <a:gd name="T30" fmla="*/ 23 w 37"/>
                  <a:gd name="T31" fmla="*/ 1 h 8"/>
                  <a:gd name="T32" fmla="*/ 29 w 37"/>
                  <a:gd name="T33" fmla="*/ 2 h 8"/>
                  <a:gd name="T34" fmla="*/ 33 w 37"/>
                  <a:gd name="T35" fmla="*/ 3 h 8"/>
                  <a:gd name="T36" fmla="*/ 36 w 37"/>
                  <a:gd name="T37" fmla="*/ 4 h 8"/>
                  <a:gd name="T38" fmla="*/ 37 w 37"/>
                  <a:gd name="T39" fmla="*/ 5 h 8"/>
                  <a:gd name="T40" fmla="*/ 36 w 37"/>
                  <a:gd name="T41" fmla="*/ 7 h 8"/>
                  <a:gd name="T42" fmla="*/ 34 w 37"/>
                  <a:gd name="T43" fmla="*/ 7 h 8"/>
                  <a:gd name="T44" fmla="*/ 31 w 37"/>
                  <a:gd name="T45" fmla="*/ 8 h 8"/>
                  <a:gd name="T46" fmla="*/ 27 w 37"/>
                  <a:gd name="T47" fmla="*/ 8 h 8"/>
                  <a:gd name="T48" fmla="*/ 23 w 37"/>
                  <a:gd name="T49" fmla="*/ 8 h 8"/>
                  <a:gd name="T50" fmla="*/ 18 w 37"/>
                  <a:gd name="T51" fmla="*/ 7 h 8"/>
                  <a:gd name="T52" fmla="*/ 13 w 37"/>
                  <a:gd name="T53" fmla="*/ 6 h 8"/>
                  <a:gd name="T54" fmla="*/ 9 w 37"/>
                  <a:gd name="T55" fmla="*/ 6 h 8"/>
                  <a:gd name="T56" fmla="*/ 6 w 37"/>
                  <a:gd name="T57" fmla="*/ 5 h 8"/>
                  <a:gd name="T58" fmla="*/ 3 w 37"/>
                  <a:gd name="T59" fmla="*/ 4 h 8"/>
                  <a:gd name="T60" fmla="*/ 2 w 37"/>
                  <a:gd name="T61" fmla="*/ 4 h 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7"/>
                  <a:gd name="T94" fmla="*/ 0 h 8"/>
                  <a:gd name="T95" fmla="*/ 37 w 37"/>
                  <a:gd name="T96" fmla="*/ 8 h 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7" h="8">
                    <a:moveTo>
                      <a:pt x="2" y="4"/>
                    </a:moveTo>
                    <a:lnTo>
                      <a:pt x="1" y="4"/>
                    </a:lnTo>
                    <a:lnTo>
                      <a:pt x="1" y="3"/>
                    </a:lnTo>
                    <a:lnTo>
                      <a:pt x="0" y="3"/>
                    </a:lnTo>
                    <a:lnTo>
                      <a:pt x="0" y="2"/>
                    </a:lnTo>
                    <a:lnTo>
                      <a:pt x="1" y="2"/>
                    </a:lnTo>
                    <a:lnTo>
                      <a:pt x="1" y="1"/>
                    </a:lnTo>
                    <a:lnTo>
                      <a:pt x="3" y="0"/>
                    </a:lnTo>
                    <a:lnTo>
                      <a:pt x="6" y="0"/>
                    </a:lnTo>
                    <a:lnTo>
                      <a:pt x="11" y="0"/>
                    </a:lnTo>
                    <a:lnTo>
                      <a:pt x="17" y="1"/>
                    </a:lnTo>
                    <a:lnTo>
                      <a:pt x="23" y="1"/>
                    </a:lnTo>
                    <a:lnTo>
                      <a:pt x="29" y="2"/>
                    </a:lnTo>
                    <a:lnTo>
                      <a:pt x="33" y="3"/>
                    </a:lnTo>
                    <a:lnTo>
                      <a:pt x="36" y="4"/>
                    </a:lnTo>
                    <a:lnTo>
                      <a:pt x="37" y="5"/>
                    </a:lnTo>
                    <a:lnTo>
                      <a:pt x="36" y="7"/>
                    </a:lnTo>
                    <a:lnTo>
                      <a:pt x="34" y="7"/>
                    </a:lnTo>
                    <a:lnTo>
                      <a:pt x="31" y="8"/>
                    </a:lnTo>
                    <a:lnTo>
                      <a:pt x="27" y="8"/>
                    </a:lnTo>
                    <a:lnTo>
                      <a:pt x="23" y="8"/>
                    </a:lnTo>
                    <a:lnTo>
                      <a:pt x="18" y="7"/>
                    </a:lnTo>
                    <a:lnTo>
                      <a:pt x="13" y="6"/>
                    </a:lnTo>
                    <a:lnTo>
                      <a:pt x="9" y="6"/>
                    </a:lnTo>
                    <a:lnTo>
                      <a:pt x="6" y="5"/>
                    </a:lnTo>
                    <a:lnTo>
                      <a:pt x="3" y="4"/>
                    </a:lnTo>
                    <a:lnTo>
                      <a:pt x="2" y="4"/>
                    </a:lnTo>
                    <a:close/>
                  </a:path>
                </a:pathLst>
              </a:custGeom>
              <a:solidFill>
                <a:srgbClr val="FFE3DF"/>
              </a:solidFill>
              <a:ln w="0">
                <a:solidFill>
                  <a:srgbClr val="FFE3DF"/>
                </a:solidFill>
                <a:prstDash val="solid"/>
                <a:round/>
                <a:headEnd/>
                <a:tailEnd/>
              </a:ln>
            </p:spPr>
            <p:txBody>
              <a:bodyPr/>
              <a:lstStyle/>
              <a:p>
                <a:endParaRPr lang="fr-FR"/>
              </a:p>
            </p:txBody>
          </p:sp>
          <p:sp>
            <p:nvSpPr>
              <p:cNvPr id="5337" name="Freeform 216"/>
              <p:cNvSpPr>
                <a:spLocks/>
              </p:cNvSpPr>
              <p:nvPr/>
            </p:nvSpPr>
            <p:spPr bwMode="auto">
              <a:xfrm>
                <a:off x="1164" y="1987"/>
                <a:ext cx="28" cy="6"/>
              </a:xfrm>
              <a:custGeom>
                <a:avLst/>
                <a:gdLst>
                  <a:gd name="T0" fmla="*/ 1 w 28"/>
                  <a:gd name="T1" fmla="*/ 3 h 6"/>
                  <a:gd name="T2" fmla="*/ 1 w 28"/>
                  <a:gd name="T3" fmla="*/ 3 h 6"/>
                  <a:gd name="T4" fmla="*/ 0 w 28"/>
                  <a:gd name="T5" fmla="*/ 3 h 6"/>
                  <a:gd name="T6" fmla="*/ 0 w 28"/>
                  <a:gd name="T7" fmla="*/ 2 h 6"/>
                  <a:gd name="T8" fmla="*/ 0 w 28"/>
                  <a:gd name="T9" fmla="*/ 2 h 6"/>
                  <a:gd name="T10" fmla="*/ 0 w 28"/>
                  <a:gd name="T11" fmla="*/ 2 h 6"/>
                  <a:gd name="T12" fmla="*/ 0 w 28"/>
                  <a:gd name="T13" fmla="*/ 2 h 6"/>
                  <a:gd name="T14" fmla="*/ 0 w 28"/>
                  <a:gd name="T15" fmla="*/ 1 h 6"/>
                  <a:gd name="T16" fmla="*/ 0 w 28"/>
                  <a:gd name="T17" fmla="*/ 1 h 6"/>
                  <a:gd name="T18" fmla="*/ 0 w 28"/>
                  <a:gd name="T19" fmla="*/ 1 h 6"/>
                  <a:gd name="T20" fmla="*/ 0 w 28"/>
                  <a:gd name="T21" fmla="*/ 1 h 6"/>
                  <a:gd name="T22" fmla="*/ 1 w 28"/>
                  <a:gd name="T23" fmla="*/ 0 h 6"/>
                  <a:gd name="T24" fmla="*/ 4 w 28"/>
                  <a:gd name="T25" fmla="*/ 0 h 6"/>
                  <a:gd name="T26" fmla="*/ 8 w 28"/>
                  <a:gd name="T27" fmla="*/ 0 h 6"/>
                  <a:gd name="T28" fmla="*/ 12 w 28"/>
                  <a:gd name="T29" fmla="*/ 0 h 6"/>
                  <a:gd name="T30" fmla="*/ 17 w 28"/>
                  <a:gd name="T31" fmla="*/ 0 h 6"/>
                  <a:gd name="T32" fmla="*/ 21 w 28"/>
                  <a:gd name="T33" fmla="*/ 1 h 6"/>
                  <a:gd name="T34" fmla="*/ 25 w 28"/>
                  <a:gd name="T35" fmla="*/ 2 h 6"/>
                  <a:gd name="T36" fmla="*/ 27 w 28"/>
                  <a:gd name="T37" fmla="*/ 3 h 6"/>
                  <a:gd name="T38" fmla="*/ 28 w 28"/>
                  <a:gd name="T39" fmla="*/ 4 h 6"/>
                  <a:gd name="T40" fmla="*/ 27 w 28"/>
                  <a:gd name="T41" fmla="*/ 5 h 6"/>
                  <a:gd name="T42" fmla="*/ 25 w 28"/>
                  <a:gd name="T43" fmla="*/ 5 h 6"/>
                  <a:gd name="T44" fmla="*/ 23 w 28"/>
                  <a:gd name="T45" fmla="*/ 6 h 6"/>
                  <a:gd name="T46" fmla="*/ 20 w 28"/>
                  <a:gd name="T47" fmla="*/ 6 h 6"/>
                  <a:gd name="T48" fmla="*/ 17 w 28"/>
                  <a:gd name="T49" fmla="*/ 5 h 6"/>
                  <a:gd name="T50" fmla="*/ 14 w 28"/>
                  <a:gd name="T51" fmla="*/ 5 h 6"/>
                  <a:gd name="T52" fmla="*/ 10 w 28"/>
                  <a:gd name="T53" fmla="*/ 5 h 6"/>
                  <a:gd name="T54" fmla="*/ 7 w 28"/>
                  <a:gd name="T55" fmla="*/ 4 h 6"/>
                  <a:gd name="T56" fmla="*/ 4 w 28"/>
                  <a:gd name="T57" fmla="*/ 4 h 6"/>
                  <a:gd name="T58" fmla="*/ 2 w 28"/>
                  <a:gd name="T59" fmla="*/ 3 h 6"/>
                  <a:gd name="T60" fmla="*/ 1 w 28"/>
                  <a:gd name="T61" fmla="*/ 3 h 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8"/>
                  <a:gd name="T94" fmla="*/ 0 h 6"/>
                  <a:gd name="T95" fmla="*/ 28 w 28"/>
                  <a:gd name="T96" fmla="*/ 6 h 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8" h="6">
                    <a:moveTo>
                      <a:pt x="1" y="3"/>
                    </a:moveTo>
                    <a:lnTo>
                      <a:pt x="1" y="3"/>
                    </a:lnTo>
                    <a:lnTo>
                      <a:pt x="0" y="3"/>
                    </a:lnTo>
                    <a:lnTo>
                      <a:pt x="0" y="2"/>
                    </a:lnTo>
                    <a:lnTo>
                      <a:pt x="0" y="1"/>
                    </a:lnTo>
                    <a:lnTo>
                      <a:pt x="1" y="0"/>
                    </a:lnTo>
                    <a:lnTo>
                      <a:pt x="4" y="0"/>
                    </a:lnTo>
                    <a:lnTo>
                      <a:pt x="8" y="0"/>
                    </a:lnTo>
                    <a:lnTo>
                      <a:pt x="12" y="0"/>
                    </a:lnTo>
                    <a:lnTo>
                      <a:pt x="17" y="0"/>
                    </a:lnTo>
                    <a:lnTo>
                      <a:pt x="21" y="1"/>
                    </a:lnTo>
                    <a:lnTo>
                      <a:pt x="25" y="2"/>
                    </a:lnTo>
                    <a:lnTo>
                      <a:pt x="27" y="3"/>
                    </a:lnTo>
                    <a:lnTo>
                      <a:pt x="28" y="4"/>
                    </a:lnTo>
                    <a:lnTo>
                      <a:pt x="27" y="5"/>
                    </a:lnTo>
                    <a:lnTo>
                      <a:pt x="25" y="5"/>
                    </a:lnTo>
                    <a:lnTo>
                      <a:pt x="23" y="6"/>
                    </a:lnTo>
                    <a:lnTo>
                      <a:pt x="20" y="6"/>
                    </a:lnTo>
                    <a:lnTo>
                      <a:pt x="17" y="5"/>
                    </a:lnTo>
                    <a:lnTo>
                      <a:pt x="14" y="5"/>
                    </a:lnTo>
                    <a:lnTo>
                      <a:pt x="10" y="5"/>
                    </a:lnTo>
                    <a:lnTo>
                      <a:pt x="7" y="4"/>
                    </a:lnTo>
                    <a:lnTo>
                      <a:pt x="4" y="4"/>
                    </a:lnTo>
                    <a:lnTo>
                      <a:pt x="2" y="3"/>
                    </a:lnTo>
                    <a:lnTo>
                      <a:pt x="1" y="3"/>
                    </a:lnTo>
                    <a:close/>
                  </a:path>
                </a:pathLst>
              </a:custGeom>
              <a:solidFill>
                <a:srgbClr val="FFE3DF"/>
              </a:solidFill>
              <a:ln w="0">
                <a:solidFill>
                  <a:srgbClr val="FFE3DF"/>
                </a:solidFill>
                <a:prstDash val="solid"/>
                <a:round/>
                <a:headEnd/>
                <a:tailEnd/>
              </a:ln>
            </p:spPr>
            <p:txBody>
              <a:bodyPr/>
              <a:lstStyle/>
              <a:p>
                <a:endParaRPr lang="fr-FR"/>
              </a:p>
            </p:txBody>
          </p:sp>
          <p:sp>
            <p:nvSpPr>
              <p:cNvPr id="5338" name="Freeform 217"/>
              <p:cNvSpPr>
                <a:spLocks/>
              </p:cNvSpPr>
              <p:nvPr/>
            </p:nvSpPr>
            <p:spPr bwMode="auto">
              <a:xfrm>
                <a:off x="1165" y="1987"/>
                <a:ext cx="20" cy="5"/>
              </a:xfrm>
              <a:custGeom>
                <a:avLst/>
                <a:gdLst>
                  <a:gd name="T0" fmla="*/ 2 w 20"/>
                  <a:gd name="T1" fmla="*/ 3 h 5"/>
                  <a:gd name="T2" fmla="*/ 1 w 20"/>
                  <a:gd name="T3" fmla="*/ 3 h 5"/>
                  <a:gd name="T4" fmla="*/ 1 w 20"/>
                  <a:gd name="T5" fmla="*/ 3 h 5"/>
                  <a:gd name="T6" fmla="*/ 0 w 20"/>
                  <a:gd name="T7" fmla="*/ 3 h 5"/>
                  <a:gd name="T8" fmla="*/ 0 w 20"/>
                  <a:gd name="T9" fmla="*/ 2 h 5"/>
                  <a:gd name="T10" fmla="*/ 0 w 20"/>
                  <a:gd name="T11" fmla="*/ 2 h 5"/>
                  <a:gd name="T12" fmla="*/ 0 w 20"/>
                  <a:gd name="T13" fmla="*/ 2 h 5"/>
                  <a:gd name="T14" fmla="*/ 0 w 20"/>
                  <a:gd name="T15" fmla="*/ 2 h 5"/>
                  <a:gd name="T16" fmla="*/ 0 w 20"/>
                  <a:gd name="T17" fmla="*/ 1 h 5"/>
                  <a:gd name="T18" fmla="*/ 0 w 20"/>
                  <a:gd name="T19" fmla="*/ 1 h 5"/>
                  <a:gd name="T20" fmla="*/ 0 w 20"/>
                  <a:gd name="T21" fmla="*/ 1 h 5"/>
                  <a:gd name="T22" fmla="*/ 1 w 20"/>
                  <a:gd name="T23" fmla="*/ 0 h 5"/>
                  <a:gd name="T24" fmla="*/ 3 w 20"/>
                  <a:gd name="T25" fmla="*/ 0 h 5"/>
                  <a:gd name="T26" fmla="*/ 6 w 20"/>
                  <a:gd name="T27" fmla="*/ 0 h 5"/>
                  <a:gd name="T28" fmla="*/ 9 w 20"/>
                  <a:gd name="T29" fmla="*/ 0 h 5"/>
                  <a:gd name="T30" fmla="*/ 12 w 20"/>
                  <a:gd name="T31" fmla="*/ 0 h 5"/>
                  <a:gd name="T32" fmla="*/ 15 w 20"/>
                  <a:gd name="T33" fmla="*/ 1 h 5"/>
                  <a:gd name="T34" fmla="*/ 18 w 20"/>
                  <a:gd name="T35" fmla="*/ 2 h 5"/>
                  <a:gd name="T36" fmla="*/ 19 w 20"/>
                  <a:gd name="T37" fmla="*/ 2 h 5"/>
                  <a:gd name="T38" fmla="*/ 20 w 20"/>
                  <a:gd name="T39" fmla="*/ 3 h 5"/>
                  <a:gd name="T40" fmla="*/ 19 w 20"/>
                  <a:gd name="T41" fmla="*/ 4 h 5"/>
                  <a:gd name="T42" fmla="*/ 18 w 20"/>
                  <a:gd name="T43" fmla="*/ 5 h 5"/>
                  <a:gd name="T44" fmla="*/ 17 w 20"/>
                  <a:gd name="T45" fmla="*/ 5 h 5"/>
                  <a:gd name="T46" fmla="*/ 15 w 20"/>
                  <a:gd name="T47" fmla="*/ 5 h 5"/>
                  <a:gd name="T48" fmla="*/ 13 w 20"/>
                  <a:gd name="T49" fmla="*/ 5 h 5"/>
                  <a:gd name="T50" fmla="*/ 10 w 20"/>
                  <a:gd name="T51" fmla="*/ 4 h 5"/>
                  <a:gd name="T52" fmla="*/ 8 w 20"/>
                  <a:gd name="T53" fmla="*/ 4 h 5"/>
                  <a:gd name="T54" fmla="*/ 5 w 20"/>
                  <a:gd name="T55" fmla="*/ 4 h 5"/>
                  <a:gd name="T56" fmla="*/ 4 w 20"/>
                  <a:gd name="T57" fmla="*/ 4 h 5"/>
                  <a:gd name="T58" fmla="*/ 2 w 20"/>
                  <a:gd name="T59" fmla="*/ 3 h 5"/>
                  <a:gd name="T60" fmla="*/ 2 w 20"/>
                  <a:gd name="T61" fmla="*/ 3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
                  <a:gd name="T94" fmla="*/ 0 h 5"/>
                  <a:gd name="T95" fmla="*/ 20 w 2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 h="5">
                    <a:moveTo>
                      <a:pt x="2" y="3"/>
                    </a:moveTo>
                    <a:lnTo>
                      <a:pt x="1" y="3"/>
                    </a:lnTo>
                    <a:lnTo>
                      <a:pt x="0" y="3"/>
                    </a:lnTo>
                    <a:lnTo>
                      <a:pt x="0" y="2"/>
                    </a:lnTo>
                    <a:lnTo>
                      <a:pt x="0" y="1"/>
                    </a:lnTo>
                    <a:lnTo>
                      <a:pt x="1" y="0"/>
                    </a:lnTo>
                    <a:lnTo>
                      <a:pt x="3" y="0"/>
                    </a:lnTo>
                    <a:lnTo>
                      <a:pt x="6" y="0"/>
                    </a:lnTo>
                    <a:lnTo>
                      <a:pt x="9" y="0"/>
                    </a:lnTo>
                    <a:lnTo>
                      <a:pt x="12" y="0"/>
                    </a:lnTo>
                    <a:lnTo>
                      <a:pt x="15" y="1"/>
                    </a:lnTo>
                    <a:lnTo>
                      <a:pt x="18" y="2"/>
                    </a:lnTo>
                    <a:lnTo>
                      <a:pt x="19" y="2"/>
                    </a:lnTo>
                    <a:lnTo>
                      <a:pt x="20" y="3"/>
                    </a:lnTo>
                    <a:lnTo>
                      <a:pt x="19" y="4"/>
                    </a:lnTo>
                    <a:lnTo>
                      <a:pt x="18" y="5"/>
                    </a:lnTo>
                    <a:lnTo>
                      <a:pt x="17" y="5"/>
                    </a:lnTo>
                    <a:lnTo>
                      <a:pt x="15" y="5"/>
                    </a:lnTo>
                    <a:lnTo>
                      <a:pt x="13" y="5"/>
                    </a:lnTo>
                    <a:lnTo>
                      <a:pt x="10" y="4"/>
                    </a:lnTo>
                    <a:lnTo>
                      <a:pt x="8" y="4"/>
                    </a:lnTo>
                    <a:lnTo>
                      <a:pt x="5" y="4"/>
                    </a:lnTo>
                    <a:lnTo>
                      <a:pt x="4" y="4"/>
                    </a:lnTo>
                    <a:lnTo>
                      <a:pt x="2" y="3"/>
                    </a:lnTo>
                    <a:close/>
                  </a:path>
                </a:pathLst>
              </a:custGeom>
              <a:solidFill>
                <a:srgbClr val="FFF1EF"/>
              </a:solidFill>
              <a:ln w="0">
                <a:solidFill>
                  <a:srgbClr val="FFF1EF"/>
                </a:solidFill>
                <a:prstDash val="solid"/>
                <a:round/>
                <a:headEnd/>
                <a:tailEnd/>
              </a:ln>
            </p:spPr>
            <p:txBody>
              <a:bodyPr/>
              <a:lstStyle/>
              <a:p>
                <a:endParaRPr lang="fr-FR"/>
              </a:p>
            </p:txBody>
          </p:sp>
          <p:sp>
            <p:nvSpPr>
              <p:cNvPr id="5339" name="Freeform 218"/>
              <p:cNvSpPr>
                <a:spLocks/>
              </p:cNvSpPr>
              <p:nvPr/>
            </p:nvSpPr>
            <p:spPr bwMode="auto">
              <a:xfrm>
                <a:off x="1166" y="1987"/>
                <a:ext cx="12" cy="4"/>
              </a:xfrm>
              <a:custGeom>
                <a:avLst/>
                <a:gdLst>
                  <a:gd name="T0" fmla="*/ 2 w 12"/>
                  <a:gd name="T1" fmla="*/ 3 h 4"/>
                  <a:gd name="T2" fmla="*/ 1 w 12"/>
                  <a:gd name="T3" fmla="*/ 3 h 4"/>
                  <a:gd name="T4" fmla="*/ 1 w 12"/>
                  <a:gd name="T5" fmla="*/ 3 h 4"/>
                  <a:gd name="T6" fmla="*/ 1 w 12"/>
                  <a:gd name="T7" fmla="*/ 3 h 4"/>
                  <a:gd name="T8" fmla="*/ 0 w 12"/>
                  <a:gd name="T9" fmla="*/ 2 h 4"/>
                  <a:gd name="T10" fmla="*/ 0 w 12"/>
                  <a:gd name="T11" fmla="*/ 2 h 4"/>
                  <a:gd name="T12" fmla="*/ 0 w 12"/>
                  <a:gd name="T13" fmla="*/ 2 h 4"/>
                  <a:gd name="T14" fmla="*/ 0 w 12"/>
                  <a:gd name="T15" fmla="*/ 2 h 4"/>
                  <a:gd name="T16" fmla="*/ 0 w 12"/>
                  <a:gd name="T17" fmla="*/ 1 h 4"/>
                  <a:gd name="T18" fmla="*/ 0 w 12"/>
                  <a:gd name="T19" fmla="*/ 1 h 4"/>
                  <a:gd name="T20" fmla="*/ 0 w 12"/>
                  <a:gd name="T21" fmla="*/ 1 h 4"/>
                  <a:gd name="T22" fmla="*/ 1 w 12"/>
                  <a:gd name="T23" fmla="*/ 0 h 4"/>
                  <a:gd name="T24" fmla="*/ 2 w 12"/>
                  <a:gd name="T25" fmla="*/ 0 h 4"/>
                  <a:gd name="T26" fmla="*/ 3 w 12"/>
                  <a:gd name="T27" fmla="*/ 0 h 4"/>
                  <a:gd name="T28" fmla="*/ 5 w 12"/>
                  <a:gd name="T29" fmla="*/ 0 h 4"/>
                  <a:gd name="T30" fmla="*/ 7 w 12"/>
                  <a:gd name="T31" fmla="*/ 0 h 4"/>
                  <a:gd name="T32" fmla="*/ 9 w 12"/>
                  <a:gd name="T33" fmla="*/ 1 h 4"/>
                  <a:gd name="T34" fmla="*/ 10 w 12"/>
                  <a:gd name="T35" fmla="*/ 1 h 4"/>
                  <a:gd name="T36" fmla="*/ 12 w 12"/>
                  <a:gd name="T37" fmla="*/ 2 h 4"/>
                  <a:gd name="T38" fmla="*/ 12 w 12"/>
                  <a:gd name="T39" fmla="*/ 2 h 4"/>
                  <a:gd name="T40" fmla="*/ 12 w 12"/>
                  <a:gd name="T41" fmla="*/ 3 h 4"/>
                  <a:gd name="T42" fmla="*/ 11 w 12"/>
                  <a:gd name="T43" fmla="*/ 3 h 4"/>
                  <a:gd name="T44" fmla="*/ 10 w 12"/>
                  <a:gd name="T45" fmla="*/ 4 h 4"/>
                  <a:gd name="T46" fmla="*/ 9 w 12"/>
                  <a:gd name="T47" fmla="*/ 4 h 4"/>
                  <a:gd name="T48" fmla="*/ 8 w 12"/>
                  <a:gd name="T49" fmla="*/ 4 h 4"/>
                  <a:gd name="T50" fmla="*/ 7 w 12"/>
                  <a:gd name="T51" fmla="*/ 4 h 4"/>
                  <a:gd name="T52" fmla="*/ 5 w 12"/>
                  <a:gd name="T53" fmla="*/ 4 h 4"/>
                  <a:gd name="T54" fmla="*/ 4 w 12"/>
                  <a:gd name="T55" fmla="*/ 3 h 4"/>
                  <a:gd name="T56" fmla="*/ 3 w 12"/>
                  <a:gd name="T57" fmla="*/ 3 h 4"/>
                  <a:gd name="T58" fmla="*/ 2 w 12"/>
                  <a:gd name="T59" fmla="*/ 3 h 4"/>
                  <a:gd name="T60" fmla="*/ 2 w 12"/>
                  <a:gd name="T61" fmla="*/ 3 h 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
                  <a:gd name="T94" fmla="*/ 0 h 4"/>
                  <a:gd name="T95" fmla="*/ 12 w 12"/>
                  <a:gd name="T96" fmla="*/ 4 h 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 h="4">
                    <a:moveTo>
                      <a:pt x="2" y="3"/>
                    </a:moveTo>
                    <a:lnTo>
                      <a:pt x="1" y="3"/>
                    </a:lnTo>
                    <a:lnTo>
                      <a:pt x="0" y="2"/>
                    </a:lnTo>
                    <a:lnTo>
                      <a:pt x="0" y="1"/>
                    </a:lnTo>
                    <a:lnTo>
                      <a:pt x="1" y="0"/>
                    </a:lnTo>
                    <a:lnTo>
                      <a:pt x="2" y="0"/>
                    </a:lnTo>
                    <a:lnTo>
                      <a:pt x="3" y="0"/>
                    </a:lnTo>
                    <a:lnTo>
                      <a:pt x="5" y="0"/>
                    </a:lnTo>
                    <a:lnTo>
                      <a:pt x="7" y="0"/>
                    </a:lnTo>
                    <a:lnTo>
                      <a:pt x="9" y="1"/>
                    </a:lnTo>
                    <a:lnTo>
                      <a:pt x="10" y="1"/>
                    </a:lnTo>
                    <a:lnTo>
                      <a:pt x="12" y="2"/>
                    </a:lnTo>
                    <a:lnTo>
                      <a:pt x="12" y="3"/>
                    </a:lnTo>
                    <a:lnTo>
                      <a:pt x="11" y="3"/>
                    </a:lnTo>
                    <a:lnTo>
                      <a:pt x="10" y="4"/>
                    </a:lnTo>
                    <a:lnTo>
                      <a:pt x="9" y="4"/>
                    </a:lnTo>
                    <a:lnTo>
                      <a:pt x="8" y="4"/>
                    </a:lnTo>
                    <a:lnTo>
                      <a:pt x="7" y="4"/>
                    </a:lnTo>
                    <a:lnTo>
                      <a:pt x="5" y="4"/>
                    </a:lnTo>
                    <a:lnTo>
                      <a:pt x="4" y="3"/>
                    </a:lnTo>
                    <a:lnTo>
                      <a:pt x="3" y="3"/>
                    </a:lnTo>
                    <a:lnTo>
                      <a:pt x="2" y="3"/>
                    </a:lnTo>
                    <a:close/>
                  </a:path>
                </a:pathLst>
              </a:custGeom>
              <a:solidFill>
                <a:srgbClr val="FFFFFF"/>
              </a:solidFill>
              <a:ln w="0">
                <a:solidFill>
                  <a:srgbClr val="FFFFFF"/>
                </a:solidFill>
                <a:prstDash val="solid"/>
                <a:round/>
                <a:headEnd/>
                <a:tailEnd/>
              </a:ln>
            </p:spPr>
            <p:txBody>
              <a:bodyPr/>
              <a:lstStyle/>
              <a:p>
                <a:endParaRPr lang="fr-FR"/>
              </a:p>
            </p:txBody>
          </p:sp>
          <p:sp>
            <p:nvSpPr>
              <p:cNvPr id="5340" name="Freeform 219"/>
              <p:cNvSpPr>
                <a:spLocks/>
              </p:cNvSpPr>
              <p:nvPr/>
            </p:nvSpPr>
            <p:spPr bwMode="auto">
              <a:xfrm>
                <a:off x="1204" y="1973"/>
                <a:ext cx="51" cy="21"/>
              </a:xfrm>
              <a:custGeom>
                <a:avLst/>
                <a:gdLst>
                  <a:gd name="T0" fmla="*/ 10 w 51"/>
                  <a:gd name="T1" fmla="*/ 21 h 21"/>
                  <a:gd name="T2" fmla="*/ 9 w 51"/>
                  <a:gd name="T3" fmla="*/ 21 h 21"/>
                  <a:gd name="T4" fmla="*/ 8 w 51"/>
                  <a:gd name="T5" fmla="*/ 21 h 21"/>
                  <a:gd name="T6" fmla="*/ 6 w 51"/>
                  <a:gd name="T7" fmla="*/ 20 h 21"/>
                  <a:gd name="T8" fmla="*/ 5 w 51"/>
                  <a:gd name="T9" fmla="*/ 20 h 21"/>
                  <a:gd name="T10" fmla="*/ 4 w 51"/>
                  <a:gd name="T11" fmla="*/ 19 h 21"/>
                  <a:gd name="T12" fmla="*/ 3 w 51"/>
                  <a:gd name="T13" fmla="*/ 18 h 21"/>
                  <a:gd name="T14" fmla="*/ 2 w 51"/>
                  <a:gd name="T15" fmla="*/ 17 h 21"/>
                  <a:gd name="T16" fmla="*/ 1 w 51"/>
                  <a:gd name="T17" fmla="*/ 17 h 21"/>
                  <a:gd name="T18" fmla="*/ 0 w 51"/>
                  <a:gd name="T19" fmla="*/ 16 h 21"/>
                  <a:gd name="T20" fmla="*/ 0 w 51"/>
                  <a:gd name="T21" fmla="*/ 15 h 21"/>
                  <a:gd name="T22" fmla="*/ 2 w 51"/>
                  <a:gd name="T23" fmla="*/ 13 h 21"/>
                  <a:gd name="T24" fmla="*/ 6 w 51"/>
                  <a:gd name="T25" fmla="*/ 11 h 21"/>
                  <a:gd name="T26" fmla="*/ 13 w 51"/>
                  <a:gd name="T27" fmla="*/ 8 h 21"/>
                  <a:gd name="T28" fmla="*/ 20 w 51"/>
                  <a:gd name="T29" fmla="*/ 5 h 21"/>
                  <a:gd name="T30" fmla="*/ 28 w 51"/>
                  <a:gd name="T31" fmla="*/ 3 h 21"/>
                  <a:gd name="T32" fmla="*/ 36 w 51"/>
                  <a:gd name="T33" fmla="*/ 1 h 21"/>
                  <a:gd name="T34" fmla="*/ 43 w 51"/>
                  <a:gd name="T35" fmla="*/ 0 h 21"/>
                  <a:gd name="T36" fmla="*/ 48 w 51"/>
                  <a:gd name="T37" fmla="*/ 0 h 21"/>
                  <a:gd name="T38" fmla="*/ 51 w 51"/>
                  <a:gd name="T39" fmla="*/ 1 h 21"/>
                  <a:gd name="T40" fmla="*/ 51 w 51"/>
                  <a:gd name="T41" fmla="*/ 4 h 21"/>
                  <a:gd name="T42" fmla="*/ 50 w 51"/>
                  <a:gd name="T43" fmla="*/ 5 h 21"/>
                  <a:gd name="T44" fmla="*/ 48 w 51"/>
                  <a:gd name="T45" fmla="*/ 6 h 21"/>
                  <a:gd name="T46" fmla="*/ 44 w 51"/>
                  <a:gd name="T47" fmla="*/ 7 h 21"/>
                  <a:gd name="T48" fmla="*/ 40 w 51"/>
                  <a:gd name="T49" fmla="*/ 9 h 21"/>
                  <a:gd name="T50" fmla="*/ 35 w 51"/>
                  <a:gd name="T51" fmla="*/ 11 h 21"/>
                  <a:gd name="T52" fmla="*/ 29 w 51"/>
                  <a:gd name="T53" fmla="*/ 13 h 21"/>
                  <a:gd name="T54" fmla="*/ 24 w 51"/>
                  <a:gd name="T55" fmla="*/ 15 h 21"/>
                  <a:gd name="T56" fmla="*/ 19 w 51"/>
                  <a:gd name="T57" fmla="*/ 17 h 21"/>
                  <a:gd name="T58" fmla="*/ 14 w 51"/>
                  <a:gd name="T59" fmla="*/ 19 h 21"/>
                  <a:gd name="T60" fmla="*/ 10 w 51"/>
                  <a:gd name="T61" fmla="*/ 21 h 2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
                  <a:gd name="T94" fmla="*/ 0 h 21"/>
                  <a:gd name="T95" fmla="*/ 51 w 51"/>
                  <a:gd name="T96" fmla="*/ 21 h 2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 h="21">
                    <a:moveTo>
                      <a:pt x="10" y="21"/>
                    </a:moveTo>
                    <a:lnTo>
                      <a:pt x="9" y="21"/>
                    </a:lnTo>
                    <a:lnTo>
                      <a:pt x="8" y="21"/>
                    </a:lnTo>
                    <a:lnTo>
                      <a:pt x="6" y="20"/>
                    </a:lnTo>
                    <a:lnTo>
                      <a:pt x="5" y="20"/>
                    </a:lnTo>
                    <a:lnTo>
                      <a:pt x="4" y="19"/>
                    </a:lnTo>
                    <a:lnTo>
                      <a:pt x="3" y="18"/>
                    </a:lnTo>
                    <a:lnTo>
                      <a:pt x="2" y="17"/>
                    </a:lnTo>
                    <a:lnTo>
                      <a:pt x="1" y="17"/>
                    </a:lnTo>
                    <a:lnTo>
                      <a:pt x="0" y="16"/>
                    </a:lnTo>
                    <a:lnTo>
                      <a:pt x="0" y="15"/>
                    </a:lnTo>
                    <a:lnTo>
                      <a:pt x="2" y="13"/>
                    </a:lnTo>
                    <a:lnTo>
                      <a:pt x="6" y="11"/>
                    </a:lnTo>
                    <a:lnTo>
                      <a:pt x="13" y="8"/>
                    </a:lnTo>
                    <a:lnTo>
                      <a:pt x="20" y="5"/>
                    </a:lnTo>
                    <a:lnTo>
                      <a:pt x="28" y="3"/>
                    </a:lnTo>
                    <a:lnTo>
                      <a:pt x="36" y="1"/>
                    </a:lnTo>
                    <a:lnTo>
                      <a:pt x="43" y="0"/>
                    </a:lnTo>
                    <a:lnTo>
                      <a:pt x="48" y="0"/>
                    </a:lnTo>
                    <a:lnTo>
                      <a:pt x="51" y="1"/>
                    </a:lnTo>
                    <a:lnTo>
                      <a:pt x="51" y="4"/>
                    </a:lnTo>
                    <a:lnTo>
                      <a:pt x="50" y="5"/>
                    </a:lnTo>
                    <a:lnTo>
                      <a:pt x="48" y="6"/>
                    </a:lnTo>
                    <a:lnTo>
                      <a:pt x="44" y="7"/>
                    </a:lnTo>
                    <a:lnTo>
                      <a:pt x="40" y="9"/>
                    </a:lnTo>
                    <a:lnTo>
                      <a:pt x="35" y="11"/>
                    </a:lnTo>
                    <a:lnTo>
                      <a:pt x="29" y="13"/>
                    </a:lnTo>
                    <a:lnTo>
                      <a:pt x="24" y="15"/>
                    </a:lnTo>
                    <a:lnTo>
                      <a:pt x="19" y="17"/>
                    </a:lnTo>
                    <a:lnTo>
                      <a:pt x="14" y="19"/>
                    </a:lnTo>
                    <a:lnTo>
                      <a:pt x="10" y="21"/>
                    </a:lnTo>
                    <a:close/>
                  </a:path>
                </a:pathLst>
              </a:custGeom>
              <a:solidFill>
                <a:srgbClr val="FFD5CF"/>
              </a:solidFill>
              <a:ln w="0">
                <a:solidFill>
                  <a:srgbClr val="FFD5CF"/>
                </a:solidFill>
                <a:prstDash val="solid"/>
                <a:round/>
                <a:headEnd/>
                <a:tailEnd/>
              </a:ln>
            </p:spPr>
            <p:txBody>
              <a:bodyPr/>
              <a:lstStyle/>
              <a:p>
                <a:endParaRPr lang="fr-FR"/>
              </a:p>
            </p:txBody>
          </p:sp>
          <p:sp>
            <p:nvSpPr>
              <p:cNvPr id="5341" name="Freeform 220"/>
              <p:cNvSpPr>
                <a:spLocks/>
              </p:cNvSpPr>
              <p:nvPr/>
            </p:nvSpPr>
            <p:spPr bwMode="auto">
              <a:xfrm>
                <a:off x="1212" y="1973"/>
                <a:ext cx="41" cy="19"/>
              </a:xfrm>
              <a:custGeom>
                <a:avLst/>
                <a:gdLst>
                  <a:gd name="T0" fmla="*/ 8 w 41"/>
                  <a:gd name="T1" fmla="*/ 19 h 19"/>
                  <a:gd name="T2" fmla="*/ 7 w 41"/>
                  <a:gd name="T3" fmla="*/ 18 h 19"/>
                  <a:gd name="T4" fmla="*/ 6 w 41"/>
                  <a:gd name="T5" fmla="*/ 18 h 19"/>
                  <a:gd name="T6" fmla="*/ 5 w 41"/>
                  <a:gd name="T7" fmla="*/ 18 h 19"/>
                  <a:gd name="T8" fmla="*/ 4 w 41"/>
                  <a:gd name="T9" fmla="*/ 17 h 19"/>
                  <a:gd name="T10" fmla="*/ 3 w 41"/>
                  <a:gd name="T11" fmla="*/ 16 h 19"/>
                  <a:gd name="T12" fmla="*/ 2 w 41"/>
                  <a:gd name="T13" fmla="*/ 16 h 19"/>
                  <a:gd name="T14" fmla="*/ 1 w 41"/>
                  <a:gd name="T15" fmla="*/ 15 h 19"/>
                  <a:gd name="T16" fmla="*/ 0 w 41"/>
                  <a:gd name="T17" fmla="*/ 14 h 19"/>
                  <a:gd name="T18" fmla="*/ 0 w 41"/>
                  <a:gd name="T19" fmla="*/ 14 h 19"/>
                  <a:gd name="T20" fmla="*/ 0 w 41"/>
                  <a:gd name="T21" fmla="*/ 13 h 19"/>
                  <a:gd name="T22" fmla="*/ 1 w 41"/>
                  <a:gd name="T23" fmla="*/ 11 h 19"/>
                  <a:gd name="T24" fmla="*/ 5 w 41"/>
                  <a:gd name="T25" fmla="*/ 9 h 19"/>
                  <a:gd name="T26" fmla="*/ 10 w 41"/>
                  <a:gd name="T27" fmla="*/ 7 h 19"/>
                  <a:gd name="T28" fmla="*/ 16 w 41"/>
                  <a:gd name="T29" fmla="*/ 5 h 19"/>
                  <a:gd name="T30" fmla="*/ 23 w 41"/>
                  <a:gd name="T31" fmla="*/ 3 h 19"/>
                  <a:gd name="T32" fmla="*/ 29 w 41"/>
                  <a:gd name="T33" fmla="*/ 1 h 19"/>
                  <a:gd name="T34" fmla="*/ 35 w 41"/>
                  <a:gd name="T35" fmla="*/ 0 h 19"/>
                  <a:gd name="T36" fmla="*/ 39 w 41"/>
                  <a:gd name="T37" fmla="*/ 0 h 19"/>
                  <a:gd name="T38" fmla="*/ 41 w 41"/>
                  <a:gd name="T39" fmla="*/ 2 h 19"/>
                  <a:gd name="T40" fmla="*/ 41 w 41"/>
                  <a:gd name="T41" fmla="*/ 4 h 19"/>
                  <a:gd name="T42" fmla="*/ 40 w 41"/>
                  <a:gd name="T43" fmla="*/ 5 h 19"/>
                  <a:gd name="T44" fmla="*/ 38 w 41"/>
                  <a:gd name="T45" fmla="*/ 6 h 19"/>
                  <a:gd name="T46" fmla="*/ 35 w 41"/>
                  <a:gd name="T47" fmla="*/ 7 h 19"/>
                  <a:gd name="T48" fmla="*/ 32 w 41"/>
                  <a:gd name="T49" fmla="*/ 9 h 19"/>
                  <a:gd name="T50" fmla="*/ 28 w 41"/>
                  <a:gd name="T51" fmla="*/ 10 h 19"/>
                  <a:gd name="T52" fmla="*/ 23 w 41"/>
                  <a:gd name="T53" fmla="*/ 12 h 19"/>
                  <a:gd name="T54" fmla="*/ 19 w 41"/>
                  <a:gd name="T55" fmla="*/ 13 h 19"/>
                  <a:gd name="T56" fmla="*/ 15 w 41"/>
                  <a:gd name="T57" fmla="*/ 15 h 19"/>
                  <a:gd name="T58" fmla="*/ 11 w 41"/>
                  <a:gd name="T59" fmla="*/ 17 h 19"/>
                  <a:gd name="T60" fmla="*/ 8 w 41"/>
                  <a:gd name="T61" fmla="*/ 19 h 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19"/>
                  <a:gd name="T95" fmla="*/ 41 w 41"/>
                  <a:gd name="T96" fmla="*/ 19 h 1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19">
                    <a:moveTo>
                      <a:pt x="8" y="19"/>
                    </a:moveTo>
                    <a:lnTo>
                      <a:pt x="7" y="18"/>
                    </a:lnTo>
                    <a:lnTo>
                      <a:pt x="6" y="18"/>
                    </a:lnTo>
                    <a:lnTo>
                      <a:pt x="5" y="18"/>
                    </a:lnTo>
                    <a:lnTo>
                      <a:pt x="4" y="17"/>
                    </a:lnTo>
                    <a:lnTo>
                      <a:pt x="3" y="16"/>
                    </a:lnTo>
                    <a:lnTo>
                      <a:pt x="2" y="16"/>
                    </a:lnTo>
                    <a:lnTo>
                      <a:pt x="1" y="15"/>
                    </a:lnTo>
                    <a:lnTo>
                      <a:pt x="0" y="14"/>
                    </a:lnTo>
                    <a:lnTo>
                      <a:pt x="0" y="13"/>
                    </a:lnTo>
                    <a:lnTo>
                      <a:pt x="1" y="11"/>
                    </a:lnTo>
                    <a:lnTo>
                      <a:pt x="5" y="9"/>
                    </a:lnTo>
                    <a:lnTo>
                      <a:pt x="10" y="7"/>
                    </a:lnTo>
                    <a:lnTo>
                      <a:pt x="16" y="5"/>
                    </a:lnTo>
                    <a:lnTo>
                      <a:pt x="23" y="3"/>
                    </a:lnTo>
                    <a:lnTo>
                      <a:pt x="29" y="1"/>
                    </a:lnTo>
                    <a:lnTo>
                      <a:pt x="35" y="0"/>
                    </a:lnTo>
                    <a:lnTo>
                      <a:pt x="39" y="0"/>
                    </a:lnTo>
                    <a:lnTo>
                      <a:pt x="41" y="2"/>
                    </a:lnTo>
                    <a:lnTo>
                      <a:pt x="41" y="4"/>
                    </a:lnTo>
                    <a:lnTo>
                      <a:pt x="40" y="5"/>
                    </a:lnTo>
                    <a:lnTo>
                      <a:pt x="38" y="6"/>
                    </a:lnTo>
                    <a:lnTo>
                      <a:pt x="35" y="7"/>
                    </a:lnTo>
                    <a:lnTo>
                      <a:pt x="32" y="9"/>
                    </a:lnTo>
                    <a:lnTo>
                      <a:pt x="28" y="10"/>
                    </a:lnTo>
                    <a:lnTo>
                      <a:pt x="23" y="12"/>
                    </a:lnTo>
                    <a:lnTo>
                      <a:pt x="19" y="13"/>
                    </a:lnTo>
                    <a:lnTo>
                      <a:pt x="15" y="15"/>
                    </a:lnTo>
                    <a:lnTo>
                      <a:pt x="11" y="17"/>
                    </a:lnTo>
                    <a:lnTo>
                      <a:pt x="8" y="19"/>
                    </a:lnTo>
                    <a:close/>
                  </a:path>
                </a:pathLst>
              </a:custGeom>
              <a:solidFill>
                <a:srgbClr val="FFE3DF"/>
              </a:solidFill>
              <a:ln w="0">
                <a:solidFill>
                  <a:srgbClr val="FFE3DF"/>
                </a:solidFill>
                <a:prstDash val="solid"/>
                <a:round/>
                <a:headEnd/>
                <a:tailEnd/>
              </a:ln>
            </p:spPr>
            <p:txBody>
              <a:bodyPr/>
              <a:lstStyle/>
              <a:p>
                <a:endParaRPr lang="fr-FR"/>
              </a:p>
            </p:txBody>
          </p:sp>
          <p:sp>
            <p:nvSpPr>
              <p:cNvPr id="5342" name="Freeform 221"/>
              <p:cNvSpPr>
                <a:spLocks/>
              </p:cNvSpPr>
              <p:nvPr/>
            </p:nvSpPr>
            <p:spPr bwMode="auto">
              <a:xfrm>
                <a:off x="1220" y="1974"/>
                <a:ext cx="32" cy="15"/>
              </a:xfrm>
              <a:custGeom>
                <a:avLst/>
                <a:gdLst>
                  <a:gd name="T0" fmla="*/ 6 w 32"/>
                  <a:gd name="T1" fmla="*/ 15 h 15"/>
                  <a:gd name="T2" fmla="*/ 5 w 32"/>
                  <a:gd name="T3" fmla="*/ 14 h 15"/>
                  <a:gd name="T4" fmla="*/ 4 w 32"/>
                  <a:gd name="T5" fmla="*/ 14 h 15"/>
                  <a:gd name="T6" fmla="*/ 3 w 32"/>
                  <a:gd name="T7" fmla="*/ 14 h 15"/>
                  <a:gd name="T8" fmla="*/ 2 w 32"/>
                  <a:gd name="T9" fmla="*/ 13 h 15"/>
                  <a:gd name="T10" fmla="*/ 2 w 32"/>
                  <a:gd name="T11" fmla="*/ 13 h 15"/>
                  <a:gd name="T12" fmla="*/ 1 w 32"/>
                  <a:gd name="T13" fmla="*/ 12 h 15"/>
                  <a:gd name="T14" fmla="*/ 0 w 32"/>
                  <a:gd name="T15" fmla="*/ 12 h 15"/>
                  <a:gd name="T16" fmla="*/ 0 w 32"/>
                  <a:gd name="T17" fmla="*/ 11 h 15"/>
                  <a:gd name="T18" fmla="*/ 0 w 32"/>
                  <a:gd name="T19" fmla="*/ 11 h 15"/>
                  <a:gd name="T20" fmla="*/ 0 w 32"/>
                  <a:gd name="T21" fmla="*/ 10 h 15"/>
                  <a:gd name="T22" fmla="*/ 1 w 32"/>
                  <a:gd name="T23" fmla="*/ 9 h 15"/>
                  <a:gd name="T24" fmla="*/ 3 w 32"/>
                  <a:gd name="T25" fmla="*/ 7 h 15"/>
                  <a:gd name="T26" fmla="*/ 7 w 32"/>
                  <a:gd name="T27" fmla="*/ 5 h 15"/>
                  <a:gd name="T28" fmla="*/ 12 w 32"/>
                  <a:gd name="T29" fmla="*/ 4 h 15"/>
                  <a:gd name="T30" fmla="*/ 17 w 32"/>
                  <a:gd name="T31" fmla="*/ 2 h 15"/>
                  <a:gd name="T32" fmla="*/ 22 w 32"/>
                  <a:gd name="T33" fmla="*/ 1 h 15"/>
                  <a:gd name="T34" fmla="*/ 27 w 32"/>
                  <a:gd name="T35" fmla="*/ 0 h 15"/>
                  <a:gd name="T36" fmla="*/ 30 w 32"/>
                  <a:gd name="T37" fmla="*/ 0 h 15"/>
                  <a:gd name="T38" fmla="*/ 32 w 32"/>
                  <a:gd name="T39" fmla="*/ 1 h 15"/>
                  <a:gd name="T40" fmla="*/ 31 w 32"/>
                  <a:gd name="T41" fmla="*/ 3 h 15"/>
                  <a:gd name="T42" fmla="*/ 31 w 32"/>
                  <a:gd name="T43" fmla="*/ 4 h 15"/>
                  <a:gd name="T44" fmla="*/ 29 w 32"/>
                  <a:gd name="T45" fmla="*/ 5 h 15"/>
                  <a:gd name="T46" fmla="*/ 27 w 32"/>
                  <a:gd name="T47" fmla="*/ 6 h 15"/>
                  <a:gd name="T48" fmla="*/ 24 w 32"/>
                  <a:gd name="T49" fmla="*/ 7 h 15"/>
                  <a:gd name="T50" fmla="*/ 21 w 32"/>
                  <a:gd name="T51" fmla="*/ 8 h 15"/>
                  <a:gd name="T52" fmla="*/ 17 w 32"/>
                  <a:gd name="T53" fmla="*/ 9 h 15"/>
                  <a:gd name="T54" fmla="*/ 14 w 32"/>
                  <a:gd name="T55" fmla="*/ 11 h 15"/>
                  <a:gd name="T56" fmla="*/ 11 w 32"/>
                  <a:gd name="T57" fmla="*/ 12 h 15"/>
                  <a:gd name="T58" fmla="*/ 8 w 32"/>
                  <a:gd name="T59" fmla="*/ 13 h 15"/>
                  <a:gd name="T60" fmla="*/ 6 w 32"/>
                  <a:gd name="T61" fmla="*/ 15 h 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
                  <a:gd name="T94" fmla="*/ 0 h 15"/>
                  <a:gd name="T95" fmla="*/ 32 w 32"/>
                  <a:gd name="T96" fmla="*/ 15 h 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 h="15">
                    <a:moveTo>
                      <a:pt x="6" y="15"/>
                    </a:moveTo>
                    <a:lnTo>
                      <a:pt x="5" y="14"/>
                    </a:lnTo>
                    <a:lnTo>
                      <a:pt x="4" y="14"/>
                    </a:lnTo>
                    <a:lnTo>
                      <a:pt x="3" y="14"/>
                    </a:lnTo>
                    <a:lnTo>
                      <a:pt x="2" y="13"/>
                    </a:lnTo>
                    <a:lnTo>
                      <a:pt x="1" y="12"/>
                    </a:lnTo>
                    <a:lnTo>
                      <a:pt x="0" y="12"/>
                    </a:lnTo>
                    <a:lnTo>
                      <a:pt x="0" y="11"/>
                    </a:lnTo>
                    <a:lnTo>
                      <a:pt x="0" y="10"/>
                    </a:lnTo>
                    <a:lnTo>
                      <a:pt x="1" y="9"/>
                    </a:lnTo>
                    <a:lnTo>
                      <a:pt x="3" y="7"/>
                    </a:lnTo>
                    <a:lnTo>
                      <a:pt x="7" y="5"/>
                    </a:lnTo>
                    <a:lnTo>
                      <a:pt x="12" y="4"/>
                    </a:lnTo>
                    <a:lnTo>
                      <a:pt x="17" y="2"/>
                    </a:lnTo>
                    <a:lnTo>
                      <a:pt x="22" y="1"/>
                    </a:lnTo>
                    <a:lnTo>
                      <a:pt x="27" y="0"/>
                    </a:lnTo>
                    <a:lnTo>
                      <a:pt x="30" y="0"/>
                    </a:lnTo>
                    <a:lnTo>
                      <a:pt x="32" y="1"/>
                    </a:lnTo>
                    <a:lnTo>
                      <a:pt x="31" y="3"/>
                    </a:lnTo>
                    <a:lnTo>
                      <a:pt x="31" y="4"/>
                    </a:lnTo>
                    <a:lnTo>
                      <a:pt x="29" y="5"/>
                    </a:lnTo>
                    <a:lnTo>
                      <a:pt x="27" y="6"/>
                    </a:lnTo>
                    <a:lnTo>
                      <a:pt x="24" y="7"/>
                    </a:lnTo>
                    <a:lnTo>
                      <a:pt x="21" y="8"/>
                    </a:lnTo>
                    <a:lnTo>
                      <a:pt x="17" y="9"/>
                    </a:lnTo>
                    <a:lnTo>
                      <a:pt x="14" y="11"/>
                    </a:lnTo>
                    <a:lnTo>
                      <a:pt x="11" y="12"/>
                    </a:lnTo>
                    <a:lnTo>
                      <a:pt x="8" y="13"/>
                    </a:lnTo>
                    <a:lnTo>
                      <a:pt x="6" y="15"/>
                    </a:lnTo>
                    <a:close/>
                  </a:path>
                </a:pathLst>
              </a:custGeom>
              <a:solidFill>
                <a:srgbClr val="FFE3DF"/>
              </a:solidFill>
              <a:ln w="0">
                <a:solidFill>
                  <a:srgbClr val="FFE3DF"/>
                </a:solidFill>
                <a:prstDash val="solid"/>
                <a:round/>
                <a:headEnd/>
                <a:tailEnd/>
              </a:ln>
            </p:spPr>
            <p:txBody>
              <a:bodyPr/>
              <a:lstStyle/>
              <a:p>
                <a:endParaRPr lang="fr-FR"/>
              </a:p>
            </p:txBody>
          </p:sp>
          <p:sp>
            <p:nvSpPr>
              <p:cNvPr id="5343" name="Freeform 222"/>
              <p:cNvSpPr>
                <a:spLocks/>
              </p:cNvSpPr>
              <p:nvPr/>
            </p:nvSpPr>
            <p:spPr bwMode="auto">
              <a:xfrm>
                <a:off x="1227" y="1975"/>
                <a:ext cx="23" cy="10"/>
              </a:xfrm>
              <a:custGeom>
                <a:avLst/>
                <a:gdLst>
                  <a:gd name="T0" fmla="*/ 5 w 23"/>
                  <a:gd name="T1" fmla="*/ 10 h 10"/>
                  <a:gd name="T2" fmla="*/ 4 w 23"/>
                  <a:gd name="T3" fmla="*/ 10 h 10"/>
                  <a:gd name="T4" fmla="*/ 4 w 23"/>
                  <a:gd name="T5" fmla="*/ 10 h 10"/>
                  <a:gd name="T6" fmla="*/ 3 w 23"/>
                  <a:gd name="T7" fmla="*/ 10 h 10"/>
                  <a:gd name="T8" fmla="*/ 2 w 23"/>
                  <a:gd name="T9" fmla="*/ 10 h 10"/>
                  <a:gd name="T10" fmla="*/ 2 w 23"/>
                  <a:gd name="T11" fmla="*/ 9 h 10"/>
                  <a:gd name="T12" fmla="*/ 1 w 23"/>
                  <a:gd name="T13" fmla="*/ 9 h 10"/>
                  <a:gd name="T14" fmla="*/ 1 w 23"/>
                  <a:gd name="T15" fmla="*/ 8 h 10"/>
                  <a:gd name="T16" fmla="*/ 0 w 23"/>
                  <a:gd name="T17" fmla="*/ 8 h 10"/>
                  <a:gd name="T18" fmla="*/ 0 w 23"/>
                  <a:gd name="T19" fmla="*/ 7 h 10"/>
                  <a:gd name="T20" fmla="*/ 0 w 23"/>
                  <a:gd name="T21" fmla="*/ 7 h 10"/>
                  <a:gd name="T22" fmla="*/ 1 w 23"/>
                  <a:gd name="T23" fmla="*/ 6 h 10"/>
                  <a:gd name="T24" fmla="*/ 3 w 23"/>
                  <a:gd name="T25" fmla="*/ 5 h 10"/>
                  <a:gd name="T26" fmla="*/ 6 w 23"/>
                  <a:gd name="T27" fmla="*/ 4 h 10"/>
                  <a:gd name="T28" fmla="*/ 9 w 23"/>
                  <a:gd name="T29" fmla="*/ 2 h 10"/>
                  <a:gd name="T30" fmla="*/ 13 w 23"/>
                  <a:gd name="T31" fmla="*/ 2 h 10"/>
                  <a:gd name="T32" fmla="*/ 16 w 23"/>
                  <a:gd name="T33" fmla="*/ 1 h 10"/>
                  <a:gd name="T34" fmla="*/ 20 w 23"/>
                  <a:gd name="T35" fmla="*/ 0 h 10"/>
                  <a:gd name="T36" fmla="*/ 22 w 23"/>
                  <a:gd name="T37" fmla="*/ 1 h 10"/>
                  <a:gd name="T38" fmla="*/ 23 w 23"/>
                  <a:gd name="T39" fmla="*/ 1 h 10"/>
                  <a:gd name="T40" fmla="*/ 23 w 23"/>
                  <a:gd name="T41" fmla="*/ 3 h 10"/>
                  <a:gd name="T42" fmla="*/ 22 w 23"/>
                  <a:gd name="T43" fmla="*/ 3 h 10"/>
                  <a:gd name="T44" fmla="*/ 21 w 23"/>
                  <a:gd name="T45" fmla="*/ 4 h 10"/>
                  <a:gd name="T46" fmla="*/ 19 w 23"/>
                  <a:gd name="T47" fmla="*/ 5 h 10"/>
                  <a:gd name="T48" fmla="*/ 17 w 23"/>
                  <a:gd name="T49" fmla="*/ 6 h 10"/>
                  <a:gd name="T50" fmla="*/ 15 w 23"/>
                  <a:gd name="T51" fmla="*/ 6 h 10"/>
                  <a:gd name="T52" fmla="*/ 13 w 23"/>
                  <a:gd name="T53" fmla="*/ 7 h 10"/>
                  <a:gd name="T54" fmla="*/ 10 w 23"/>
                  <a:gd name="T55" fmla="*/ 8 h 10"/>
                  <a:gd name="T56" fmla="*/ 8 w 23"/>
                  <a:gd name="T57" fmla="*/ 9 h 10"/>
                  <a:gd name="T58" fmla="*/ 6 w 23"/>
                  <a:gd name="T59" fmla="*/ 10 h 10"/>
                  <a:gd name="T60" fmla="*/ 5 w 23"/>
                  <a:gd name="T61" fmla="*/ 10 h 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
                  <a:gd name="T94" fmla="*/ 0 h 10"/>
                  <a:gd name="T95" fmla="*/ 23 w 23"/>
                  <a:gd name="T96" fmla="*/ 10 h 1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 h="10">
                    <a:moveTo>
                      <a:pt x="5" y="10"/>
                    </a:moveTo>
                    <a:lnTo>
                      <a:pt x="4" y="10"/>
                    </a:lnTo>
                    <a:lnTo>
                      <a:pt x="3" y="10"/>
                    </a:lnTo>
                    <a:lnTo>
                      <a:pt x="2" y="10"/>
                    </a:lnTo>
                    <a:lnTo>
                      <a:pt x="2" y="9"/>
                    </a:lnTo>
                    <a:lnTo>
                      <a:pt x="1" y="9"/>
                    </a:lnTo>
                    <a:lnTo>
                      <a:pt x="1" y="8"/>
                    </a:lnTo>
                    <a:lnTo>
                      <a:pt x="0" y="8"/>
                    </a:lnTo>
                    <a:lnTo>
                      <a:pt x="0" y="7"/>
                    </a:lnTo>
                    <a:lnTo>
                      <a:pt x="1" y="6"/>
                    </a:lnTo>
                    <a:lnTo>
                      <a:pt x="3" y="5"/>
                    </a:lnTo>
                    <a:lnTo>
                      <a:pt x="6" y="4"/>
                    </a:lnTo>
                    <a:lnTo>
                      <a:pt x="9" y="2"/>
                    </a:lnTo>
                    <a:lnTo>
                      <a:pt x="13" y="2"/>
                    </a:lnTo>
                    <a:lnTo>
                      <a:pt x="16" y="1"/>
                    </a:lnTo>
                    <a:lnTo>
                      <a:pt x="20" y="0"/>
                    </a:lnTo>
                    <a:lnTo>
                      <a:pt x="22" y="1"/>
                    </a:lnTo>
                    <a:lnTo>
                      <a:pt x="23" y="1"/>
                    </a:lnTo>
                    <a:lnTo>
                      <a:pt x="23" y="3"/>
                    </a:lnTo>
                    <a:lnTo>
                      <a:pt x="22" y="3"/>
                    </a:lnTo>
                    <a:lnTo>
                      <a:pt x="21" y="4"/>
                    </a:lnTo>
                    <a:lnTo>
                      <a:pt x="19" y="5"/>
                    </a:lnTo>
                    <a:lnTo>
                      <a:pt x="17" y="6"/>
                    </a:lnTo>
                    <a:lnTo>
                      <a:pt x="15" y="6"/>
                    </a:lnTo>
                    <a:lnTo>
                      <a:pt x="13" y="7"/>
                    </a:lnTo>
                    <a:lnTo>
                      <a:pt x="10" y="8"/>
                    </a:lnTo>
                    <a:lnTo>
                      <a:pt x="8" y="9"/>
                    </a:lnTo>
                    <a:lnTo>
                      <a:pt x="6" y="10"/>
                    </a:lnTo>
                    <a:lnTo>
                      <a:pt x="5" y="10"/>
                    </a:lnTo>
                    <a:close/>
                  </a:path>
                </a:pathLst>
              </a:custGeom>
              <a:solidFill>
                <a:srgbClr val="FFF1EF"/>
              </a:solidFill>
              <a:ln w="0">
                <a:solidFill>
                  <a:srgbClr val="FFF1EF"/>
                </a:solidFill>
                <a:prstDash val="solid"/>
                <a:round/>
                <a:headEnd/>
                <a:tailEnd/>
              </a:ln>
            </p:spPr>
            <p:txBody>
              <a:bodyPr/>
              <a:lstStyle/>
              <a:p>
                <a:endParaRPr lang="fr-FR"/>
              </a:p>
            </p:txBody>
          </p:sp>
          <p:sp>
            <p:nvSpPr>
              <p:cNvPr id="5344" name="Freeform 223"/>
              <p:cNvSpPr>
                <a:spLocks/>
              </p:cNvSpPr>
              <p:nvPr/>
            </p:nvSpPr>
            <p:spPr bwMode="auto">
              <a:xfrm>
                <a:off x="1235" y="1976"/>
                <a:ext cx="13" cy="6"/>
              </a:xfrm>
              <a:custGeom>
                <a:avLst/>
                <a:gdLst>
                  <a:gd name="T0" fmla="*/ 3 w 13"/>
                  <a:gd name="T1" fmla="*/ 6 h 6"/>
                  <a:gd name="T2" fmla="*/ 2 w 13"/>
                  <a:gd name="T3" fmla="*/ 6 h 6"/>
                  <a:gd name="T4" fmla="*/ 2 w 13"/>
                  <a:gd name="T5" fmla="*/ 6 h 6"/>
                  <a:gd name="T6" fmla="*/ 1 w 13"/>
                  <a:gd name="T7" fmla="*/ 6 h 6"/>
                  <a:gd name="T8" fmla="*/ 1 w 13"/>
                  <a:gd name="T9" fmla="*/ 6 h 6"/>
                  <a:gd name="T10" fmla="*/ 0 w 13"/>
                  <a:gd name="T11" fmla="*/ 6 h 6"/>
                  <a:gd name="T12" fmla="*/ 0 w 13"/>
                  <a:gd name="T13" fmla="*/ 5 h 6"/>
                  <a:gd name="T14" fmla="*/ 0 w 13"/>
                  <a:gd name="T15" fmla="*/ 5 h 6"/>
                  <a:gd name="T16" fmla="*/ 0 w 13"/>
                  <a:gd name="T17" fmla="*/ 5 h 6"/>
                  <a:gd name="T18" fmla="*/ 0 w 13"/>
                  <a:gd name="T19" fmla="*/ 4 h 6"/>
                  <a:gd name="T20" fmla="*/ 0 w 13"/>
                  <a:gd name="T21" fmla="*/ 4 h 6"/>
                  <a:gd name="T22" fmla="*/ 0 w 13"/>
                  <a:gd name="T23" fmla="*/ 3 h 6"/>
                  <a:gd name="T24" fmla="*/ 1 w 13"/>
                  <a:gd name="T25" fmla="*/ 2 h 6"/>
                  <a:gd name="T26" fmla="*/ 3 w 13"/>
                  <a:gd name="T27" fmla="*/ 2 h 6"/>
                  <a:gd name="T28" fmla="*/ 5 w 13"/>
                  <a:gd name="T29" fmla="*/ 1 h 6"/>
                  <a:gd name="T30" fmla="*/ 8 w 13"/>
                  <a:gd name="T31" fmla="*/ 1 h 6"/>
                  <a:gd name="T32" fmla="*/ 10 w 13"/>
                  <a:gd name="T33" fmla="*/ 0 h 6"/>
                  <a:gd name="T34" fmla="*/ 11 w 13"/>
                  <a:gd name="T35" fmla="*/ 0 h 6"/>
                  <a:gd name="T36" fmla="*/ 13 w 13"/>
                  <a:gd name="T37" fmla="*/ 1 h 6"/>
                  <a:gd name="T38" fmla="*/ 13 w 13"/>
                  <a:gd name="T39" fmla="*/ 1 h 6"/>
                  <a:gd name="T40" fmla="*/ 13 w 13"/>
                  <a:gd name="T41" fmla="*/ 2 h 6"/>
                  <a:gd name="T42" fmla="*/ 12 w 13"/>
                  <a:gd name="T43" fmla="*/ 2 h 6"/>
                  <a:gd name="T44" fmla="*/ 12 w 13"/>
                  <a:gd name="T45" fmla="*/ 3 h 6"/>
                  <a:gd name="T46" fmla="*/ 11 w 13"/>
                  <a:gd name="T47" fmla="*/ 3 h 6"/>
                  <a:gd name="T48" fmla="*/ 9 w 13"/>
                  <a:gd name="T49" fmla="*/ 4 h 6"/>
                  <a:gd name="T50" fmla="*/ 8 w 13"/>
                  <a:gd name="T51" fmla="*/ 5 h 6"/>
                  <a:gd name="T52" fmla="*/ 7 w 13"/>
                  <a:gd name="T53" fmla="*/ 5 h 6"/>
                  <a:gd name="T54" fmla="*/ 5 w 13"/>
                  <a:gd name="T55" fmla="*/ 5 h 6"/>
                  <a:gd name="T56" fmla="*/ 4 w 13"/>
                  <a:gd name="T57" fmla="*/ 6 h 6"/>
                  <a:gd name="T58" fmla="*/ 3 w 13"/>
                  <a:gd name="T59" fmla="*/ 6 h 6"/>
                  <a:gd name="T60" fmla="*/ 3 w 13"/>
                  <a:gd name="T61" fmla="*/ 6 h 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
                  <a:gd name="T94" fmla="*/ 0 h 6"/>
                  <a:gd name="T95" fmla="*/ 13 w 13"/>
                  <a:gd name="T96" fmla="*/ 6 h 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 h="6">
                    <a:moveTo>
                      <a:pt x="3" y="6"/>
                    </a:moveTo>
                    <a:lnTo>
                      <a:pt x="2" y="6"/>
                    </a:lnTo>
                    <a:lnTo>
                      <a:pt x="1" y="6"/>
                    </a:lnTo>
                    <a:lnTo>
                      <a:pt x="0" y="6"/>
                    </a:lnTo>
                    <a:lnTo>
                      <a:pt x="0" y="5"/>
                    </a:lnTo>
                    <a:lnTo>
                      <a:pt x="0" y="4"/>
                    </a:lnTo>
                    <a:lnTo>
                      <a:pt x="0" y="3"/>
                    </a:lnTo>
                    <a:lnTo>
                      <a:pt x="1" y="2"/>
                    </a:lnTo>
                    <a:lnTo>
                      <a:pt x="3" y="2"/>
                    </a:lnTo>
                    <a:lnTo>
                      <a:pt x="5" y="1"/>
                    </a:lnTo>
                    <a:lnTo>
                      <a:pt x="8" y="1"/>
                    </a:lnTo>
                    <a:lnTo>
                      <a:pt x="10" y="0"/>
                    </a:lnTo>
                    <a:lnTo>
                      <a:pt x="11" y="0"/>
                    </a:lnTo>
                    <a:lnTo>
                      <a:pt x="13" y="1"/>
                    </a:lnTo>
                    <a:lnTo>
                      <a:pt x="13" y="2"/>
                    </a:lnTo>
                    <a:lnTo>
                      <a:pt x="12" y="2"/>
                    </a:lnTo>
                    <a:lnTo>
                      <a:pt x="12" y="3"/>
                    </a:lnTo>
                    <a:lnTo>
                      <a:pt x="11" y="3"/>
                    </a:lnTo>
                    <a:lnTo>
                      <a:pt x="9" y="4"/>
                    </a:lnTo>
                    <a:lnTo>
                      <a:pt x="8" y="5"/>
                    </a:lnTo>
                    <a:lnTo>
                      <a:pt x="7" y="5"/>
                    </a:lnTo>
                    <a:lnTo>
                      <a:pt x="5" y="5"/>
                    </a:lnTo>
                    <a:lnTo>
                      <a:pt x="4" y="6"/>
                    </a:lnTo>
                    <a:lnTo>
                      <a:pt x="3" y="6"/>
                    </a:lnTo>
                    <a:close/>
                  </a:path>
                </a:pathLst>
              </a:custGeom>
              <a:solidFill>
                <a:srgbClr val="FFFFFF"/>
              </a:solidFill>
              <a:ln w="0">
                <a:solidFill>
                  <a:srgbClr val="FFFFFF"/>
                </a:solidFill>
                <a:prstDash val="solid"/>
                <a:round/>
                <a:headEnd/>
                <a:tailEnd/>
              </a:ln>
            </p:spPr>
            <p:txBody>
              <a:bodyPr/>
              <a:lstStyle/>
              <a:p>
                <a:endParaRPr lang="fr-FR"/>
              </a:p>
            </p:txBody>
          </p:sp>
          <p:sp>
            <p:nvSpPr>
              <p:cNvPr id="5345" name="Freeform 224"/>
              <p:cNvSpPr>
                <a:spLocks/>
              </p:cNvSpPr>
              <p:nvPr/>
            </p:nvSpPr>
            <p:spPr bwMode="auto">
              <a:xfrm>
                <a:off x="1125" y="1970"/>
                <a:ext cx="126" cy="19"/>
              </a:xfrm>
              <a:custGeom>
                <a:avLst/>
                <a:gdLst>
                  <a:gd name="T0" fmla="*/ 2 w 126"/>
                  <a:gd name="T1" fmla="*/ 11 h 19"/>
                  <a:gd name="T2" fmla="*/ 6 w 126"/>
                  <a:gd name="T3" fmla="*/ 12 h 19"/>
                  <a:gd name="T4" fmla="*/ 10 w 126"/>
                  <a:gd name="T5" fmla="*/ 13 h 19"/>
                  <a:gd name="T6" fmla="*/ 14 w 126"/>
                  <a:gd name="T7" fmla="*/ 14 h 19"/>
                  <a:gd name="T8" fmla="*/ 19 w 126"/>
                  <a:gd name="T9" fmla="*/ 14 h 19"/>
                  <a:gd name="T10" fmla="*/ 33 w 126"/>
                  <a:gd name="T11" fmla="*/ 15 h 19"/>
                  <a:gd name="T12" fmla="*/ 54 w 126"/>
                  <a:gd name="T13" fmla="*/ 14 h 19"/>
                  <a:gd name="T14" fmla="*/ 74 w 126"/>
                  <a:gd name="T15" fmla="*/ 12 h 19"/>
                  <a:gd name="T16" fmla="*/ 95 w 126"/>
                  <a:gd name="T17" fmla="*/ 8 h 19"/>
                  <a:gd name="T18" fmla="*/ 115 w 126"/>
                  <a:gd name="T19" fmla="*/ 3 h 19"/>
                  <a:gd name="T20" fmla="*/ 123 w 126"/>
                  <a:gd name="T21" fmla="*/ 1 h 19"/>
                  <a:gd name="T22" fmla="*/ 117 w 126"/>
                  <a:gd name="T23" fmla="*/ 3 h 19"/>
                  <a:gd name="T24" fmla="*/ 112 w 126"/>
                  <a:gd name="T25" fmla="*/ 5 h 19"/>
                  <a:gd name="T26" fmla="*/ 106 w 126"/>
                  <a:gd name="T27" fmla="*/ 7 h 19"/>
                  <a:gd name="T28" fmla="*/ 102 w 126"/>
                  <a:gd name="T29" fmla="*/ 8 h 19"/>
                  <a:gd name="T30" fmla="*/ 92 w 126"/>
                  <a:gd name="T31" fmla="*/ 11 h 19"/>
                  <a:gd name="T32" fmla="*/ 78 w 126"/>
                  <a:gd name="T33" fmla="*/ 13 h 19"/>
                  <a:gd name="T34" fmla="*/ 63 w 126"/>
                  <a:gd name="T35" fmla="*/ 16 h 19"/>
                  <a:gd name="T36" fmla="*/ 49 w 126"/>
                  <a:gd name="T37" fmla="*/ 17 h 19"/>
                  <a:gd name="T38" fmla="*/ 34 w 126"/>
                  <a:gd name="T39" fmla="*/ 18 h 19"/>
                  <a:gd name="T40" fmla="*/ 25 w 126"/>
                  <a:gd name="T41" fmla="*/ 18 h 19"/>
                  <a:gd name="T42" fmla="*/ 22 w 126"/>
                  <a:gd name="T43" fmla="*/ 18 h 19"/>
                  <a:gd name="T44" fmla="*/ 20 w 126"/>
                  <a:gd name="T45" fmla="*/ 18 h 19"/>
                  <a:gd name="T46" fmla="*/ 19 w 126"/>
                  <a:gd name="T47" fmla="*/ 19 h 19"/>
                  <a:gd name="T48" fmla="*/ 17 w 126"/>
                  <a:gd name="T49" fmla="*/ 19 h 19"/>
                  <a:gd name="T50" fmla="*/ 14 w 126"/>
                  <a:gd name="T51" fmla="*/ 19 h 19"/>
                  <a:gd name="T52" fmla="*/ 12 w 126"/>
                  <a:gd name="T53" fmla="*/ 19 h 19"/>
                  <a:gd name="T54" fmla="*/ 9 w 126"/>
                  <a:gd name="T55" fmla="*/ 18 h 19"/>
                  <a:gd name="T56" fmla="*/ 6 w 126"/>
                  <a:gd name="T57" fmla="*/ 18 h 19"/>
                  <a:gd name="T58" fmla="*/ 3 w 126"/>
                  <a:gd name="T59" fmla="*/ 18 h 19"/>
                  <a:gd name="T60" fmla="*/ 1 w 126"/>
                  <a:gd name="T61" fmla="*/ 17 h 19"/>
                  <a:gd name="T62" fmla="*/ 1 w 126"/>
                  <a:gd name="T63" fmla="*/ 16 h 19"/>
                  <a:gd name="T64" fmla="*/ 1 w 126"/>
                  <a:gd name="T65" fmla="*/ 15 h 19"/>
                  <a:gd name="T66" fmla="*/ 1 w 126"/>
                  <a:gd name="T67" fmla="*/ 13 h 19"/>
                  <a:gd name="T68" fmla="*/ 0 w 126"/>
                  <a:gd name="T69" fmla="*/ 12 h 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6"/>
                  <a:gd name="T106" fmla="*/ 0 h 19"/>
                  <a:gd name="T107" fmla="*/ 126 w 126"/>
                  <a:gd name="T108" fmla="*/ 19 h 1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6" h="19">
                    <a:moveTo>
                      <a:pt x="0" y="11"/>
                    </a:moveTo>
                    <a:lnTo>
                      <a:pt x="2" y="11"/>
                    </a:lnTo>
                    <a:lnTo>
                      <a:pt x="5" y="12"/>
                    </a:lnTo>
                    <a:lnTo>
                      <a:pt x="6" y="12"/>
                    </a:lnTo>
                    <a:lnTo>
                      <a:pt x="8" y="13"/>
                    </a:lnTo>
                    <a:lnTo>
                      <a:pt x="10" y="13"/>
                    </a:lnTo>
                    <a:lnTo>
                      <a:pt x="12" y="13"/>
                    </a:lnTo>
                    <a:lnTo>
                      <a:pt x="14" y="14"/>
                    </a:lnTo>
                    <a:lnTo>
                      <a:pt x="17" y="14"/>
                    </a:lnTo>
                    <a:lnTo>
                      <a:pt x="19" y="14"/>
                    </a:lnTo>
                    <a:lnTo>
                      <a:pt x="22" y="15"/>
                    </a:lnTo>
                    <a:lnTo>
                      <a:pt x="33" y="15"/>
                    </a:lnTo>
                    <a:lnTo>
                      <a:pt x="43" y="15"/>
                    </a:lnTo>
                    <a:lnTo>
                      <a:pt x="54" y="14"/>
                    </a:lnTo>
                    <a:lnTo>
                      <a:pt x="64" y="13"/>
                    </a:lnTo>
                    <a:lnTo>
                      <a:pt x="74" y="12"/>
                    </a:lnTo>
                    <a:lnTo>
                      <a:pt x="85" y="10"/>
                    </a:lnTo>
                    <a:lnTo>
                      <a:pt x="95" y="8"/>
                    </a:lnTo>
                    <a:lnTo>
                      <a:pt x="105" y="6"/>
                    </a:lnTo>
                    <a:lnTo>
                      <a:pt x="115" y="3"/>
                    </a:lnTo>
                    <a:lnTo>
                      <a:pt x="126" y="0"/>
                    </a:lnTo>
                    <a:lnTo>
                      <a:pt x="123" y="1"/>
                    </a:lnTo>
                    <a:lnTo>
                      <a:pt x="120" y="2"/>
                    </a:lnTo>
                    <a:lnTo>
                      <a:pt x="117" y="3"/>
                    </a:lnTo>
                    <a:lnTo>
                      <a:pt x="115" y="4"/>
                    </a:lnTo>
                    <a:lnTo>
                      <a:pt x="112" y="5"/>
                    </a:lnTo>
                    <a:lnTo>
                      <a:pt x="109" y="6"/>
                    </a:lnTo>
                    <a:lnTo>
                      <a:pt x="106" y="7"/>
                    </a:lnTo>
                    <a:lnTo>
                      <a:pt x="104" y="7"/>
                    </a:lnTo>
                    <a:lnTo>
                      <a:pt x="102" y="8"/>
                    </a:lnTo>
                    <a:lnTo>
                      <a:pt x="99" y="9"/>
                    </a:lnTo>
                    <a:lnTo>
                      <a:pt x="92" y="11"/>
                    </a:lnTo>
                    <a:lnTo>
                      <a:pt x="85" y="12"/>
                    </a:lnTo>
                    <a:lnTo>
                      <a:pt x="78" y="13"/>
                    </a:lnTo>
                    <a:lnTo>
                      <a:pt x="71" y="15"/>
                    </a:lnTo>
                    <a:lnTo>
                      <a:pt x="63" y="16"/>
                    </a:lnTo>
                    <a:lnTo>
                      <a:pt x="56" y="16"/>
                    </a:lnTo>
                    <a:lnTo>
                      <a:pt x="49" y="17"/>
                    </a:lnTo>
                    <a:lnTo>
                      <a:pt x="41" y="17"/>
                    </a:lnTo>
                    <a:lnTo>
                      <a:pt x="34" y="18"/>
                    </a:lnTo>
                    <a:lnTo>
                      <a:pt x="27" y="18"/>
                    </a:lnTo>
                    <a:lnTo>
                      <a:pt x="25" y="18"/>
                    </a:lnTo>
                    <a:lnTo>
                      <a:pt x="24" y="18"/>
                    </a:lnTo>
                    <a:lnTo>
                      <a:pt x="22" y="18"/>
                    </a:lnTo>
                    <a:lnTo>
                      <a:pt x="21" y="18"/>
                    </a:lnTo>
                    <a:lnTo>
                      <a:pt x="20" y="18"/>
                    </a:lnTo>
                    <a:lnTo>
                      <a:pt x="19" y="18"/>
                    </a:lnTo>
                    <a:lnTo>
                      <a:pt x="19" y="19"/>
                    </a:lnTo>
                    <a:lnTo>
                      <a:pt x="18" y="19"/>
                    </a:lnTo>
                    <a:lnTo>
                      <a:pt x="17" y="19"/>
                    </a:lnTo>
                    <a:lnTo>
                      <a:pt x="16" y="19"/>
                    </a:lnTo>
                    <a:lnTo>
                      <a:pt x="14" y="19"/>
                    </a:lnTo>
                    <a:lnTo>
                      <a:pt x="13" y="19"/>
                    </a:lnTo>
                    <a:lnTo>
                      <a:pt x="12" y="19"/>
                    </a:lnTo>
                    <a:lnTo>
                      <a:pt x="10" y="19"/>
                    </a:lnTo>
                    <a:lnTo>
                      <a:pt x="9" y="18"/>
                    </a:lnTo>
                    <a:lnTo>
                      <a:pt x="7" y="18"/>
                    </a:lnTo>
                    <a:lnTo>
                      <a:pt x="6" y="18"/>
                    </a:lnTo>
                    <a:lnTo>
                      <a:pt x="4" y="18"/>
                    </a:lnTo>
                    <a:lnTo>
                      <a:pt x="3" y="18"/>
                    </a:lnTo>
                    <a:lnTo>
                      <a:pt x="1" y="18"/>
                    </a:lnTo>
                    <a:lnTo>
                      <a:pt x="1" y="17"/>
                    </a:lnTo>
                    <a:lnTo>
                      <a:pt x="1" y="16"/>
                    </a:lnTo>
                    <a:lnTo>
                      <a:pt x="1" y="15"/>
                    </a:lnTo>
                    <a:lnTo>
                      <a:pt x="1" y="14"/>
                    </a:lnTo>
                    <a:lnTo>
                      <a:pt x="1" y="13"/>
                    </a:lnTo>
                    <a:lnTo>
                      <a:pt x="1" y="12"/>
                    </a:lnTo>
                    <a:lnTo>
                      <a:pt x="0" y="12"/>
                    </a:lnTo>
                    <a:lnTo>
                      <a:pt x="0" y="11"/>
                    </a:lnTo>
                    <a:close/>
                  </a:path>
                </a:pathLst>
              </a:custGeom>
              <a:solidFill>
                <a:srgbClr val="FFB9AF"/>
              </a:solidFill>
              <a:ln w="0">
                <a:solidFill>
                  <a:srgbClr val="FFB9AF"/>
                </a:solidFill>
                <a:prstDash val="solid"/>
                <a:round/>
                <a:headEnd/>
                <a:tailEnd/>
              </a:ln>
            </p:spPr>
            <p:txBody>
              <a:bodyPr/>
              <a:lstStyle/>
              <a:p>
                <a:endParaRPr lang="fr-FR"/>
              </a:p>
            </p:txBody>
          </p:sp>
          <p:sp>
            <p:nvSpPr>
              <p:cNvPr id="5346" name="Freeform 225"/>
              <p:cNvSpPr>
                <a:spLocks/>
              </p:cNvSpPr>
              <p:nvPr/>
            </p:nvSpPr>
            <p:spPr bwMode="auto">
              <a:xfrm>
                <a:off x="1133" y="2025"/>
                <a:ext cx="43" cy="74"/>
              </a:xfrm>
              <a:custGeom>
                <a:avLst/>
                <a:gdLst>
                  <a:gd name="T0" fmla="*/ 0 w 43"/>
                  <a:gd name="T1" fmla="*/ 0 h 74"/>
                  <a:gd name="T2" fmla="*/ 4 w 43"/>
                  <a:gd name="T3" fmla="*/ 4 h 74"/>
                  <a:gd name="T4" fmla="*/ 8 w 43"/>
                  <a:gd name="T5" fmla="*/ 7 h 74"/>
                  <a:gd name="T6" fmla="*/ 12 w 43"/>
                  <a:gd name="T7" fmla="*/ 9 h 74"/>
                  <a:gd name="T8" fmla="*/ 15 w 43"/>
                  <a:gd name="T9" fmla="*/ 11 h 74"/>
                  <a:gd name="T10" fmla="*/ 19 w 43"/>
                  <a:gd name="T11" fmla="*/ 13 h 74"/>
                  <a:gd name="T12" fmla="*/ 22 w 43"/>
                  <a:gd name="T13" fmla="*/ 15 h 74"/>
                  <a:gd name="T14" fmla="*/ 25 w 43"/>
                  <a:gd name="T15" fmla="*/ 16 h 74"/>
                  <a:gd name="T16" fmla="*/ 28 w 43"/>
                  <a:gd name="T17" fmla="*/ 18 h 74"/>
                  <a:gd name="T18" fmla="*/ 30 w 43"/>
                  <a:gd name="T19" fmla="*/ 20 h 74"/>
                  <a:gd name="T20" fmla="*/ 32 w 43"/>
                  <a:gd name="T21" fmla="*/ 23 h 74"/>
                  <a:gd name="T22" fmla="*/ 34 w 43"/>
                  <a:gd name="T23" fmla="*/ 25 h 74"/>
                  <a:gd name="T24" fmla="*/ 35 w 43"/>
                  <a:gd name="T25" fmla="*/ 28 h 74"/>
                  <a:gd name="T26" fmla="*/ 35 w 43"/>
                  <a:gd name="T27" fmla="*/ 31 h 74"/>
                  <a:gd name="T28" fmla="*/ 35 w 43"/>
                  <a:gd name="T29" fmla="*/ 34 h 74"/>
                  <a:gd name="T30" fmla="*/ 35 w 43"/>
                  <a:gd name="T31" fmla="*/ 38 h 74"/>
                  <a:gd name="T32" fmla="*/ 35 w 43"/>
                  <a:gd name="T33" fmla="*/ 41 h 74"/>
                  <a:gd name="T34" fmla="*/ 35 w 43"/>
                  <a:gd name="T35" fmla="*/ 43 h 74"/>
                  <a:gd name="T36" fmla="*/ 35 w 43"/>
                  <a:gd name="T37" fmla="*/ 46 h 74"/>
                  <a:gd name="T38" fmla="*/ 35 w 43"/>
                  <a:gd name="T39" fmla="*/ 49 h 74"/>
                  <a:gd name="T40" fmla="*/ 36 w 43"/>
                  <a:gd name="T41" fmla="*/ 51 h 74"/>
                  <a:gd name="T42" fmla="*/ 37 w 43"/>
                  <a:gd name="T43" fmla="*/ 53 h 74"/>
                  <a:gd name="T44" fmla="*/ 37 w 43"/>
                  <a:gd name="T45" fmla="*/ 55 h 74"/>
                  <a:gd name="T46" fmla="*/ 38 w 43"/>
                  <a:gd name="T47" fmla="*/ 57 h 74"/>
                  <a:gd name="T48" fmla="*/ 38 w 43"/>
                  <a:gd name="T49" fmla="*/ 59 h 74"/>
                  <a:gd name="T50" fmla="*/ 39 w 43"/>
                  <a:gd name="T51" fmla="*/ 61 h 74"/>
                  <a:gd name="T52" fmla="*/ 39 w 43"/>
                  <a:gd name="T53" fmla="*/ 62 h 74"/>
                  <a:gd name="T54" fmla="*/ 40 w 43"/>
                  <a:gd name="T55" fmla="*/ 64 h 74"/>
                  <a:gd name="T56" fmla="*/ 41 w 43"/>
                  <a:gd name="T57" fmla="*/ 65 h 74"/>
                  <a:gd name="T58" fmla="*/ 42 w 43"/>
                  <a:gd name="T59" fmla="*/ 67 h 74"/>
                  <a:gd name="T60" fmla="*/ 43 w 43"/>
                  <a:gd name="T61" fmla="*/ 69 h 74"/>
                  <a:gd name="T62" fmla="*/ 41 w 43"/>
                  <a:gd name="T63" fmla="*/ 69 h 74"/>
                  <a:gd name="T64" fmla="*/ 40 w 43"/>
                  <a:gd name="T65" fmla="*/ 70 h 74"/>
                  <a:gd name="T66" fmla="*/ 39 w 43"/>
                  <a:gd name="T67" fmla="*/ 71 h 74"/>
                  <a:gd name="T68" fmla="*/ 39 w 43"/>
                  <a:gd name="T69" fmla="*/ 72 h 74"/>
                  <a:gd name="T70" fmla="*/ 38 w 43"/>
                  <a:gd name="T71" fmla="*/ 73 h 74"/>
                  <a:gd name="T72" fmla="*/ 37 w 43"/>
                  <a:gd name="T73" fmla="*/ 74 h 74"/>
                  <a:gd name="T74" fmla="*/ 36 w 43"/>
                  <a:gd name="T75" fmla="*/ 74 h 74"/>
                  <a:gd name="T76" fmla="*/ 34 w 43"/>
                  <a:gd name="T77" fmla="*/ 74 h 74"/>
                  <a:gd name="T78" fmla="*/ 32 w 43"/>
                  <a:gd name="T79" fmla="*/ 72 h 74"/>
                  <a:gd name="T80" fmla="*/ 29 w 43"/>
                  <a:gd name="T81" fmla="*/ 68 h 74"/>
                  <a:gd name="T82" fmla="*/ 25 w 43"/>
                  <a:gd name="T83" fmla="*/ 64 h 74"/>
                  <a:gd name="T84" fmla="*/ 22 w 43"/>
                  <a:gd name="T85" fmla="*/ 59 h 74"/>
                  <a:gd name="T86" fmla="*/ 19 w 43"/>
                  <a:gd name="T87" fmla="*/ 53 h 74"/>
                  <a:gd name="T88" fmla="*/ 17 w 43"/>
                  <a:gd name="T89" fmla="*/ 47 h 74"/>
                  <a:gd name="T90" fmla="*/ 15 w 43"/>
                  <a:gd name="T91" fmla="*/ 42 h 74"/>
                  <a:gd name="T92" fmla="*/ 14 w 43"/>
                  <a:gd name="T93" fmla="*/ 36 h 74"/>
                  <a:gd name="T94" fmla="*/ 13 w 43"/>
                  <a:gd name="T95" fmla="*/ 31 h 74"/>
                  <a:gd name="T96" fmla="*/ 11 w 43"/>
                  <a:gd name="T97" fmla="*/ 27 h 74"/>
                  <a:gd name="T98" fmla="*/ 10 w 43"/>
                  <a:gd name="T99" fmla="*/ 23 h 74"/>
                  <a:gd name="T100" fmla="*/ 9 w 43"/>
                  <a:gd name="T101" fmla="*/ 20 h 74"/>
                  <a:gd name="T102" fmla="*/ 8 w 43"/>
                  <a:gd name="T103" fmla="*/ 18 h 74"/>
                  <a:gd name="T104" fmla="*/ 7 w 43"/>
                  <a:gd name="T105" fmla="*/ 16 h 74"/>
                  <a:gd name="T106" fmla="*/ 6 w 43"/>
                  <a:gd name="T107" fmla="*/ 13 h 74"/>
                  <a:gd name="T108" fmla="*/ 5 w 43"/>
                  <a:gd name="T109" fmla="*/ 10 h 74"/>
                  <a:gd name="T110" fmla="*/ 3 w 43"/>
                  <a:gd name="T111" fmla="*/ 8 h 74"/>
                  <a:gd name="T112" fmla="*/ 2 w 43"/>
                  <a:gd name="T113" fmla="*/ 6 h 74"/>
                  <a:gd name="T114" fmla="*/ 1 w 43"/>
                  <a:gd name="T115" fmla="*/ 4 h 74"/>
                  <a:gd name="T116" fmla="*/ 1 w 43"/>
                  <a:gd name="T117" fmla="*/ 2 h 74"/>
                  <a:gd name="T118" fmla="*/ 0 w 43"/>
                  <a:gd name="T119" fmla="*/ 1 h 74"/>
                  <a:gd name="T120" fmla="*/ 0 w 43"/>
                  <a:gd name="T121" fmla="*/ 0 h 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3"/>
                  <a:gd name="T184" fmla="*/ 0 h 74"/>
                  <a:gd name="T185" fmla="*/ 43 w 43"/>
                  <a:gd name="T186" fmla="*/ 74 h 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3" h="74">
                    <a:moveTo>
                      <a:pt x="0" y="0"/>
                    </a:moveTo>
                    <a:lnTo>
                      <a:pt x="4" y="4"/>
                    </a:lnTo>
                    <a:lnTo>
                      <a:pt x="8" y="7"/>
                    </a:lnTo>
                    <a:lnTo>
                      <a:pt x="12" y="9"/>
                    </a:lnTo>
                    <a:lnTo>
                      <a:pt x="15" y="11"/>
                    </a:lnTo>
                    <a:lnTo>
                      <a:pt x="19" y="13"/>
                    </a:lnTo>
                    <a:lnTo>
                      <a:pt x="22" y="15"/>
                    </a:lnTo>
                    <a:lnTo>
                      <a:pt x="25" y="16"/>
                    </a:lnTo>
                    <a:lnTo>
                      <a:pt x="28" y="18"/>
                    </a:lnTo>
                    <a:lnTo>
                      <a:pt x="30" y="20"/>
                    </a:lnTo>
                    <a:lnTo>
                      <a:pt x="32" y="23"/>
                    </a:lnTo>
                    <a:lnTo>
                      <a:pt x="34" y="25"/>
                    </a:lnTo>
                    <a:lnTo>
                      <a:pt x="35" y="28"/>
                    </a:lnTo>
                    <a:lnTo>
                      <a:pt x="35" y="31"/>
                    </a:lnTo>
                    <a:lnTo>
                      <a:pt x="35" y="34"/>
                    </a:lnTo>
                    <a:lnTo>
                      <a:pt x="35" y="38"/>
                    </a:lnTo>
                    <a:lnTo>
                      <a:pt x="35" y="41"/>
                    </a:lnTo>
                    <a:lnTo>
                      <a:pt x="35" y="43"/>
                    </a:lnTo>
                    <a:lnTo>
                      <a:pt x="35" y="46"/>
                    </a:lnTo>
                    <a:lnTo>
                      <a:pt x="35" y="49"/>
                    </a:lnTo>
                    <a:lnTo>
                      <a:pt x="36" y="51"/>
                    </a:lnTo>
                    <a:lnTo>
                      <a:pt x="37" y="53"/>
                    </a:lnTo>
                    <a:lnTo>
                      <a:pt x="37" y="55"/>
                    </a:lnTo>
                    <a:lnTo>
                      <a:pt x="38" y="57"/>
                    </a:lnTo>
                    <a:lnTo>
                      <a:pt x="38" y="59"/>
                    </a:lnTo>
                    <a:lnTo>
                      <a:pt x="39" y="61"/>
                    </a:lnTo>
                    <a:lnTo>
                      <a:pt x="39" y="62"/>
                    </a:lnTo>
                    <a:lnTo>
                      <a:pt x="40" y="64"/>
                    </a:lnTo>
                    <a:lnTo>
                      <a:pt x="41" y="65"/>
                    </a:lnTo>
                    <a:lnTo>
                      <a:pt x="42" y="67"/>
                    </a:lnTo>
                    <a:lnTo>
                      <a:pt x="43" y="69"/>
                    </a:lnTo>
                    <a:lnTo>
                      <a:pt x="41" y="69"/>
                    </a:lnTo>
                    <a:lnTo>
                      <a:pt x="40" y="70"/>
                    </a:lnTo>
                    <a:lnTo>
                      <a:pt x="39" y="71"/>
                    </a:lnTo>
                    <a:lnTo>
                      <a:pt x="39" y="72"/>
                    </a:lnTo>
                    <a:lnTo>
                      <a:pt x="38" y="73"/>
                    </a:lnTo>
                    <a:lnTo>
                      <a:pt x="37" y="74"/>
                    </a:lnTo>
                    <a:lnTo>
                      <a:pt x="36" y="74"/>
                    </a:lnTo>
                    <a:lnTo>
                      <a:pt x="34" y="74"/>
                    </a:lnTo>
                    <a:lnTo>
                      <a:pt x="32" y="72"/>
                    </a:lnTo>
                    <a:lnTo>
                      <a:pt x="29" y="68"/>
                    </a:lnTo>
                    <a:lnTo>
                      <a:pt x="25" y="64"/>
                    </a:lnTo>
                    <a:lnTo>
                      <a:pt x="22" y="59"/>
                    </a:lnTo>
                    <a:lnTo>
                      <a:pt x="19" y="53"/>
                    </a:lnTo>
                    <a:lnTo>
                      <a:pt x="17" y="47"/>
                    </a:lnTo>
                    <a:lnTo>
                      <a:pt x="15" y="42"/>
                    </a:lnTo>
                    <a:lnTo>
                      <a:pt x="14" y="36"/>
                    </a:lnTo>
                    <a:lnTo>
                      <a:pt x="13" y="31"/>
                    </a:lnTo>
                    <a:lnTo>
                      <a:pt x="11" y="27"/>
                    </a:lnTo>
                    <a:lnTo>
                      <a:pt x="10" y="23"/>
                    </a:lnTo>
                    <a:lnTo>
                      <a:pt x="9" y="20"/>
                    </a:lnTo>
                    <a:lnTo>
                      <a:pt x="8" y="18"/>
                    </a:lnTo>
                    <a:lnTo>
                      <a:pt x="7" y="16"/>
                    </a:lnTo>
                    <a:lnTo>
                      <a:pt x="6" y="13"/>
                    </a:lnTo>
                    <a:lnTo>
                      <a:pt x="5" y="10"/>
                    </a:lnTo>
                    <a:lnTo>
                      <a:pt x="3" y="8"/>
                    </a:lnTo>
                    <a:lnTo>
                      <a:pt x="2" y="6"/>
                    </a:lnTo>
                    <a:lnTo>
                      <a:pt x="1" y="4"/>
                    </a:lnTo>
                    <a:lnTo>
                      <a:pt x="1" y="2"/>
                    </a:lnTo>
                    <a:lnTo>
                      <a:pt x="0" y="1"/>
                    </a:lnTo>
                    <a:lnTo>
                      <a:pt x="0" y="0"/>
                    </a:lnTo>
                    <a:close/>
                  </a:path>
                </a:pathLst>
              </a:custGeom>
              <a:solidFill>
                <a:srgbClr val="FFB9AF"/>
              </a:solidFill>
              <a:ln w="0">
                <a:solidFill>
                  <a:srgbClr val="FFB9AF"/>
                </a:solidFill>
                <a:prstDash val="solid"/>
                <a:round/>
                <a:headEnd/>
                <a:tailEnd/>
              </a:ln>
            </p:spPr>
            <p:txBody>
              <a:bodyPr/>
              <a:lstStyle/>
              <a:p>
                <a:endParaRPr lang="fr-FR"/>
              </a:p>
            </p:txBody>
          </p:sp>
          <p:sp>
            <p:nvSpPr>
              <p:cNvPr id="5347" name="Freeform 226"/>
              <p:cNvSpPr>
                <a:spLocks/>
              </p:cNvSpPr>
              <p:nvPr/>
            </p:nvSpPr>
            <p:spPr bwMode="auto">
              <a:xfrm>
                <a:off x="1136" y="2029"/>
                <a:ext cx="39" cy="67"/>
              </a:xfrm>
              <a:custGeom>
                <a:avLst/>
                <a:gdLst>
                  <a:gd name="T0" fmla="*/ 0 w 39"/>
                  <a:gd name="T1" fmla="*/ 0 h 67"/>
                  <a:gd name="T2" fmla="*/ 3 w 39"/>
                  <a:gd name="T3" fmla="*/ 3 h 67"/>
                  <a:gd name="T4" fmla="*/ 7 w 39"/>
                  <a:gd name="T5" fmla="*/ 6 h 67"/>
                  <a:gd name="T6" fmla="*/ 10 w 39"/>
                  <a:gd name="T7" fmla="*/ 8 h 67"/>
                  <a:gd name="T8" fmla="*/ 13 w 39"/>
                  <a:gd name="T9" fmla="*/ 10 h 67"/>
                  <a:gd name="T10" fmla="*/ 16 w 39"/>
                  <a:gd name="T11" fmla="*/ 11 h 67"/>
                  <a:gd name="T12" fmla="*/ 19 w 39"/>
                  <a:gd name="T13" fmla="*/ 13 h 67"/>
                  <a:gd name="T14" fmla="*/ 21 w 39"/>
                  <a:gd name="T15" fmla="*/ 15 h 67"/>
                  <a:gd name="T16" fmla="*/ 24 w 39"/>
                  <a:gd name="T17" fmla="*/ 17 h 67"/>
                  <a:gd name="T18" fmla="*/ 26 w 39"/>
                  <a:gd name="T19" fmla="*/ 18 h 67"/>
                  <a:gd name="T20" fmla="*/ 28 w 39"/>
                  <a:gd name="T21" fmla="*/ 21 h 67"/>
                  <a:gd name="T22" fmla="*/ 29 w 39"/>
                  <a:gd name="T23" fmla="*/ 23 h 67"/>
                  <a:gd name="T24" fmla="*/ 30 w 39"/>
                  <a:gd name="T25" fmla="*/ 26 h 67"/>
                  <a:gd name="T26" fmla="*/ 30 w 39"/>
                  <a:gd name="T27" fmla="*/ 29 h 67"/>
                  <a:gd name="T28" fmla="*/ 30 w 39"/>
                  <a:gd name="T29" fmla="*/ 31 h 67"/>
                  <a:gd name="T30" fmla="*/ 30 w 39"/>
                  <a:gd name="T31" fmla="*/ 34 h 67"/>
                  <a:gd name="T32" fmla="*/ 30 w 39"/>
                  <a:gd name="T33" fmla="*/ 36 h 67"/>
                  <a:gd name="T34" fmla="*/ 30 w 39"/>
                  <a:gd name="T35" fmla="*/ 39 h 67"/>
                  <a:gd name="T36" fmla="*/ 30 w 39"/>
                  <a:gd name="T37" fmla="*/ 41 h 67"/>
                  <a:gd name="T38" fmla="*/ 30 w 39"/>
                  <a:gd name="T39" fmla="*/ 44 h 67"/>
                  <a:gd name="T40" fmla="*/ 31 w 39"/>
                  <a:gd name="T41" fmla="*/ 46 h 67"/>
                  <a:gd name="T42" fmla="*/ 31 w 39"/>
                  <a:gd name="T43" fmla="*/ 48 h 67"/>
                  <a:gd name="T44" fmla="*/ 32 w 39"/>
                  <a:gd name="T45" fmla="*/ 50 h 67"/>
                  <a:gd name="T46" fmla="*/ 33 w 39"/>
                  <a:gd name="T47" fmla="*/ 52 h 67"/>
                  <a:gd name="T48" fmla="*/ 34 w 39"/>
                  <a:gd name="T49" fmla="*/ 54 h 67"/>
                  <a:gd name="T50" fmla="*/ 34 w 39"/>
                  <a:gd name="T51" fmla="*/ 55 h 67"/>
                  <a:gd name="T52" fmla="*/ 35 w 39"/>
                  <a:gd name="T53" fmla="*/ 57 h 67"/>
                  <a:gd name="T54" fmla="*/ 36 w 39"/>
                  <a:gd name="T55" fmla="*/ 58 h 67"/>
                  <a:gd name="T56" fmla="*/ 37 w 39"/>
                  <a:gd name="T57" fmla="*/ 60 h 67"/>
                  <a:gd name="T58" fmla="*/ 38 w 39"/>
                  <a:gd name="T59" fmla="*/ 62 h 67"/>
                  <a:gd name="T60" fmla="*/ 39 w 39"/>
                  <a:gd name="T61" fmla="*/ 63 h 67"/>
                  <a:gd name="T62" fmla="*/ 37 w 39"/>
                  <a:gd name="T63" fmla="*/ 63 h 67"/>
                  <a:gd name="T64" fmla="*/ 36 w 39"/>
                  <a:gd name="T65" fmla="*/ 64 h 67"/>
                  <a:gd name="T66" fmla="*/ 35 w 39"/>
                  <a:gd name="T67" fmla="*/ 65 h 67"/>
                  <a:gd name="T68" fmla="*/ 34 w 39"/>
                  <a:gd name="T69" fmla="*/ 65 h 67"/>
                  <a:gd name="T70" fmla="*/ 34 w 39"/>
                  <a:gd name="T71" fmla="*/ 66 h 67"/>
                  <a:gd name="T72" fmla="*/ 33 w 39"/>
                  <a:gd name="T73" fmla="*/ 67 h 67"/>
                  <a:gd name="T74" fmla="*/ 32 w 39"/>
                  <a:gd name="T75" fmla="*/ 67 h 67"/>
                  <a:gd name="T76" fmla="*/ 30 w 39"/>
                  <a:gd name="T77" fmla="*/ 66 h 67"/>
                  <a:gd name="T78" fmla="*/ 28 w 39"/>
                  <a:gd name="T79" fmla="*/ 65 h 67"/>
                  <a:gd name="T80" fmla="*/ 25 w 39"/>
                  <a:gd name="T81" fmla="*/ 62 h 67"/>
                  <a:gd name="T82" fmla="*/ 22 w 39"/>
                  <a:gd name="T83" fmla="*/ 58 h 67"/>
                  <a:gd name="T84" fmla="*/ 20 w 39"/>
                  <a:gd name="T85" fmla="*/ 53 h 67"/>
                  <a:gd name="T86" fmla="*/ 18 w 39"/>
                  <a:gd name="T87" fmla="*/ 48 h 67"/>
                  <a:gd name="T88" fmla="*/ 15 w 39"/>
                  <a:gd name="T89" fmla="*/ 43 h 67"/>
                  <a:gd name="T90" fmla="*/ 14 w 39"/>
                  <a:gd name="T91" fmla="*/ 37 h 67"/>
                  <a:gd name="T92" fmla="*/ 12 w 39"/>
                  <a:gd name="T93" fmla="*/ 32 h 67"/>
                  <a:gd name="T94" fmla="*/ 11 w 39"/>
                  <a:gd name="T95" fmla="*/ 28 h 67"/>
                  <a:gd name="T96" fmla="*/ 10 w 39"/>
                  <a:gd name="T97" fmla="*/ 23 h 67"/>
                  <a:gd name="T98" fmla="*/ 9 w 39"/>
                  <a:gd name="T99" fmla="*/ 20 h 67"/>
                  <a:gd name="T100" fmla="*/ 8 w 39"/>
                  <a:gd name="T101" fmla="*/ 17 h 67"/>
                  <a:gd name="T102" fmla="*/ 7 w 39"/>
                  <a:gd name="T103" fmla="*/ 15 h 67"/>
                  <a:gd name="T104" fmla="*/ 6 w 39"/>
                  <a:gd name="T105" fmla="*/ 13 h 67"/>
                  <a:gd name="T106" fmla="*/ 5 w 39"/>
                  <a:gd name="T107" fmla="*/ 11 h 67"/>
                  <a:gd name="T108" fmla="*/ 4 w 39"/>
                  <a:gd name="T109" fmla="*/ 8 h 67"/>
                  <a:gd name="T110" fmla="*/ 3 w 39"/>
                  <a:gd name="T111" fmla="*/ 6 h 67"/>
                  <a:gd name="T112" fmla="*/ 2 w 39"/>
                  <a:gd name="T113" fmla="*/ 4 h 67"/>
                  <a:gd name="T114" fmla="*/ 1 w 39"/>
                  <a:gd name="T115" fmla="*/ 3 h 67"/>
                  <a:gd name="T116" fmla="*/ 1 w 39"/>
                  <a:gd name="T117" fmla="*/ 1 h 67"/>
                  <a:gd name="T118" fmla="*/ 0 w 39"/>
                  <a:gd name="T119" fmla="*/ 0 h 67"/>
                  <a:gd name="T120" fmla="*/ 0 w 39"/>
                  <a:gd name="T121" fmla="*/ 0 h 6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
                  <a:gd name="T184" fmla="*/ 0 h 67"/>
                  <a:gd name="T185" fmla="*/ 39 w 39"/>
                  <a:gd name="T186" fmla="*/ 67 h 6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 h="67">
                    <a:moveTo>
                      <a:pt x="0" y="0"/>
                    </a:moveTo>
                    <a:lnTo>
                      <a:pt x="3" y="3"/>
                    </a:lnTo>
                    <a:lnTo>
                      <a:pt x="7" y="6"/>
                    </a:lnTo>
                    <a:lnTo>
                      <a:pt x="10" y="8"/>
                    </a:lnTo>
                    <a:lnTo>
                      <a:pt x="13" y="10"/>
                    </a:lnTo>
                    <a:lnTo>
                      <a:pt x="16" y="11"/>
                    </a:lnTo>
                    <a:lnTo>
                      <a:pt x="19" y="13"/>
                    </a:lnTo>
                    <a:lnTo>
                      <a:pt x="21" y="15"/>
                    </a:lnTo>
                    <a:lnTo>
                      <a:pt x="24" y="17"/>
                    </a:lnTo>
                    <a:lnTo>
                      <a:pt x="26" y="18"/>
                    </a:lnTo>
                    <a:lnTo>
                      <a:pt x="28" y="21"/>
                    </a:lnTo>
                    <a:lnTo>
                      <a:pt x="29" y="23"/>
                    </a:lnTo>
                    <a:lnTo>
                      <a:pt x="30" y="26"/>
                    </a:lnTo>
                    <a:lnTo>
                      <a:pt x="30" y="29"/>
                    </a:lnTo>
                    <a:lnTo>
                      <a:pt x="30" y="31"/>
                    </a:lnTo>
                    <a:lnTo>
                      <a:pt x="30" y="34"/>
                    </a:lnTo>
                    <a:lnTo>
                      <a:pt x="30" y="36"/>
                    </a:lnTo>
                    <a:lnTo>
                      <a:pt x="30" y="39"/>
                    </a:lnTo>
                    <a:lnTo>
                      <a:pt x="30" y="41"/>
                    </a:lnTo>
                    <a:lnTo>
                      <a:pt x="30" y="44"/>
                    </a:lnTo>
                    <a:lnTo>
                      <a:pt x="31" y="46"/>
                    </a:lnTo>
                    <a:lnTo>
                      <a:pt x="31" y="48"/>
                    </a:lnTo>
                    <a:lnTo>
                      <a:pt x="32" y="50"/>
                    </a:lnTo>
                    <a:lnTo>
                      <a:pt x="33" y="52"/>
                    </a:lnTo>
                    <a:lnTo>
                      <a:pt x="34" y="54"/>
                    </a:lnTo>
                    <a:lnTo>
                      <a:pt x="34" y="55"/>
                    </a:lnTo>
                    <a:lnTo>
                      <a:pt x="35" y="57"/>
                    </a:lnTo>
                    <a:lnTo>
                      <a:pt x="36" y="58"/>
                    </a:lnTo>
                    <a:lnTo>
                      <a:pt x="37" y="60"/>
                    </a:lnTo>
                    <a:lnTo>
                      <a:pt x="38" y="62"/>
                    </a:lnTo>
                    <a:lnTo>
                      <a:pt x="39" y="63"/>
                    </a:lnTo>
                    <a:lnTo>
                      <a:pt x="37" y="63"/>
                    </a:lnTo>
                    <a:lnTo>
                      <a:pt x="36" y="64"/>
                    </a:lnTo>
                    <a:lnTo>
                      <a:pt x="35" y="65"/>
                    </a:lnTo>
                    <a:lnTo>
                      <a:pt x="34" y="65"/>
                    </a:lnTo>
                    <a:lnTo>
                      <a:pt x="34" y="66"/>
                    </a:lnTo>
                    <a:lnTo>
                      <a:pt x="33" y="67"/>
                    </a:lnTo>
                    <a:lnTo>
                      <a:pt x="32" y="67"/>
                    </a:lnTo>
                    <a:lnTo>
                      <a:pt x="30" y="66"/>
                    </a:lnTo>
                    <a:lnTo>
                      <a:pt x="28" y="65"/>
                    </a:lnTo>
                    <a:lnTo>
                      <a:pt x="25" y="62"/>
                    </a:lnTo>
                    <a:lnTo>
                      <a:pt x="22" y="58"/>
                    </a:lnTo>
                    <a:lnTo>
                      <a:pt x="20" y="53"/>
                    </a:lnTo>
                    <a:lnTo>
                      <a:pt x="18" y="48"/>
                    </a:lnTo>
                    <a:lnTo>
                      <a:pt x="15" y="43"/>
                    </a:lnTo>
                    <a:lnTo>
                      <a:pt x="14" y="37"/>
                    </a:lnTo>
                    <a:lnTo>
                      <a:pt x="12" y="32"/>
                    </a:lnTo>
                    <a:lnTo>
                      <a:pt x="11" y="28"/>
                    </a:lnTo>
                    <a:lnTo>
                      <a:pt x="10" y="23"/>
                    </a:lnTo>
                    <a:lnTo>
                      <a:pt x="9" y="20"/>
                    </a:lnTo>
                    <a:lnTo>
                      <a:pt x="8" y="17"/>
                    </a:lnTo>
                    <a:lnTo>
                      <a:pt x="7" y="15"/>
                    </a:lnTo>
                    <a:lnTo>
                      <a:pt x="6" y="13"/>
                    </a:lnTo>
                    <a:lnTo>
                      <a:pt x="5" y="11"/>
                    </a:lnTo>
                    <a:lnTo>
                      <a:pt x="4" y="8"/>
                    </a:lnTo>
                    <a:lnTo>
                      <a:pt x="3" y="6"/>
                    </a:lnTo>
                    <a:lnTo>
                      <a:pt x="2" y="4"/>
                    </a:lnTo>
                    <a:lnTo>
                      <a:pt x="1" y="3"/>
                    </a:lnTo>
                    <a:lnTo>
                      <a:pt x="1" y="1"/>
                    </a:lnTo>
                    <a:lnTo>
                      <a:pt x="0" y="0"/>
                    </a:lnTo>
                    <a:close/>
                  </a:path>
                </a:pathLst>
              </a:custGeom>
              <a:solidFill>
                <a:srgbClr val="FFAB9F"/>
              </a:solidFill>
              <a:ln w="0">
                <a:solidFill>
                  <a:srgbClr val="FFAB9F"/>
                </a:solidFill>
                <a:prstDash val="solid"/>
                <a:round/>
                <a:headEnd/>
                <a:tailEnd/>
              </a:ln>
            </p:spPr>
            <p:txBody>
              <a:bodyPr/>
              <a:lstStyle/>
              <a:p>
                <a:endParaRPr lang="fr-FR"/>
              </a:p>
            </p:txBody>
          </p:sp>
          <p:sp>
            <p:nvSpPr>
              <p:cNvPr id="5348" name="Freeform 227"/>
              <p:cNvSpPr>
                <a:spLocks/>
              </p:cNvSpPr>
              <p:nvPr/>
            </p:nvSpPr>
            <p:spPr bwMode="auto">
              <a:xfrm>
                <a:off x="1139" y="2032"/>
                <a:ext cx="35" cy="61"/>
              </a:xfrm>
              <a:custGeom>
                <a:avLst/>
                <a:gdLst>
                  <a:gd name="T0" fmla="*/ 0 w 35"/>
                  <a:gd name="T1" fmla="*/ 0 h 61"/>
                  <a:gd name="T2" fmla="*/ 2 w 35"/>
                  <a:gd name="T3" fmla="*/ 3 h 61"/>
                  <a:gd name="T4" fmla="*/ 5 w 35"/>
                  <a:gd name="T5" fmla="*/ 5 h 61"/>
                  <a:gd name="T6" fmla="*/ 8 w 35"/>
                  <a:gd name="T7" fmla="*/ 7 h 61"/>
                  <a:gd name="T8" fmla="*/ 11 w 35"/>
                  <a:gd name="T9" fmla="*/ 9 h 61"/>
                  <a:gd name="T10" fmla="*/ 13 w 35"/>
                  <a:gd name="T11" fmla="*/ 11 h 61"/>
                  <a:gd name="T12" fmla="*/ 15 w 35"/>
                  <a:gd name="T13" fmla="*/ 12 h 61"/>
                  <a:gd name="T14" fmla="*/ 18 w 35"/>
                  <a:gd name="T15" fmla="*/ 14 h 61"/>
                  <a:gd name="T16" fmla="*/ 20 w 35"/>
                  <a:gd name="T17" fmla="*/ 16 h 61"/>
                  <a:gd name="T18" fmla="*/ 22 w 35"/>
                  <a:gd name="T19" fmla="*/ 18 h 61"/>
                  <a:gd name="T20" fmla="*/ 23 w 35"/>
                  <a:gd name="T21" fmla="*/ 20 h 61"/>
                  <a:gd name="T22" fmla="*/ 24 w 35"/>
                  <a:gd name="T23" fmla="*/ 22 h 61"/>
                  <a:gd name="T24" fmla="*/ 25 w 35"/>
                  <a:gd name="T25" fmla="*/ 24 h 61"/>
                  <a:gd name="T26" fmla="*/ 25 w 35"/>
                  <a:gd name="T27" fmla="*/ 27 h 61"/>
                  <a:gd name="T28" fmla="*/ 25 w 35"/>
                  <a:gd name="T29" fmla="*/ 29 h 61"/>
                  <a:gd name="T30" fmla="*/ 25 w 35"/>
                  <a:gd name="T31" fmla="*/ 31 h 61"/>
                  <a:gd name="T32" fmla="*/ 25 w 35"/>
                  <a:gd name="T33" fmla="*/ 34 h 61"/>
                  <a:gd name="T34" fmla="*/ 25 w 35"/>
                  <a:gd name="T35" fmla="*/ 36 h 61"/>
                  <a:gd name="T36" fmla="*/ 25 w 35"/>
                  <a:gd name="T37" fmla="*/ 38 h 61"/>
                  <a:gd name="T38" fmla="*/ 25 w 35"/>
                  <a:gd name="T39" fmla="*/ 40 h 61"/>
                  <a:gd name="T40" fmla="*/ 26 w 35"/>
                  <a:gd name="T41" fmla="*/ 42 h 61"/>
                  <a:gd name="T42" fmla="*/ 27 w 35"/>
                  <a:gd name="T43" fmla="*/ 44 h 61"/>
                  <a:gd name="T44" fmla="*/ 27 w 35"/>
                  <a:gd name="T45" fmla="*/ 46 h 61"/>
                  <a:gd name="T46" fmla="*/ 28 w 35"/>
                  <a:gd name="T47" fmla="*/ 48 h 61"/>
                  <a:gd name="T48" fmla="*/ 29 w 35"/>
                  <a:gd name="T49" fmla="*/ 49 h 61"/>
                  <a:gd name="T50" fmla="*/ 30 w 35"/>
                  <a:gd name="T51" fmla="*/ 51 h 61"/>
                  <a:gd name="T52" fmla="*/ 31 w 35"/>
                  <a:gd name="T53" fmla="*/ 53 h 61"/>
                  <a:gd name="T54" fmla="*/ 32 w 35"/>
                  <a:gd name="T55" fmla="*/ 54 h 61"/>
                  <a:gd name="T56" fmla="*/ 33 w 35"/>
                  <a:gd name="T57" fmla="*/ 56 h 61"/>
                  <a:gd name="T58" fmla="*/ 34 w 35"/>
                  <a:gd name="T59" fmla="*/ 57 h 61"/>
                  <a:gd name="T60" fmla="*/ 35 w 35"/>
                  <a:gd name="T61" fmla="*/ 59 h 61"/>
                  <a:gd name="T62" fmla="*/ 33 w 35"/>
                  <a:gd name="T63" fmla="*/ 59 h 61"/>
                  <a:gd name="T64" fmla="*/ 32 w 35"/>
                  <a:gd name="T65" fmla="*/ 59 h 61"/>
                  <a:gd name="T66" fmla="*/ 31 w 35"/>
                  <a:gd name="T67" fmla="*/ 60 h 61"/>
                  <a:gd name="T68" fmla="*/ 30 w 35"/>
                  <a:gd name="T69" fmla="*/ 60 h 61"/>
                  <a:gd name="T70" fmla="*/ 30 w 35"/>
                  <a:gd name="T71" fmla="*/ 61 h 61"/>
                  <a:gd name="T72" fmla="*/ 29 w 35"/>
                  <a:gd name="T73" fmla="*/ 61 h 61"/>
                  <a:gd name="T74" fmla="*/ 28 w 35"/>
                  <a:gd name="T75" fmla="*/ 61 h 61"/>
                  <a:gd name="T76" fmla="*/ 26 w 35"/>
                  <a:gd name="T77" fmla="*/ 60 h 61"/>
                  <a:gd name="T78" fmla="*/ 24 w 35"/>
                  <a:gd name="T79" fmla="*/ 58 h 61"/>
                  <a:gd name="T80" fmla="*/ 22 w 35"/>
                  <a:gd name="T81" fmla="*/ 56 h 61"/>
                  <a:gd name="T82" fmla="*/ 20 w 35"/>
                  <a:gd name="T83" fmla="*/ 52 h 61"/>
                  <a:gd name="T84" fmla="*/ 18 w 35"/>
                  <a:gd name="T85" fmla="*/ 48 h 61"/>
                  <a:gd name="T86" fmla="*/ 15 w 35"/>
                  <a:gd name="T87" fmla="*/ 44 h 61"/>
                  <a:gd name="T88" fmla="*/ 14 w 35"/>
                  <a:gd name="T89" fmla="*/ 39 h 61"/>
                  <a:gd name="T90" fmla="*/ 12 w 35"/>
                  <a:gd name="T91" fmla="*/ 34 h 61"/>
                  <a:gd name="T92" fmla="*/ 11 w 35"/>
                  <a:gd name="T93" fmla="*/ 29 h 61"/>
                  <a:gd name="T94" fmla="*/ 9 w 35"/>
                  <a:gd name="T95" fmla="*/ 25 h 61"/>
                  <a:gd name="T96" fmla="*/ 8 w 35"/>
                  <a:gd name="T97" fmla="*/ 21 h 61"/>
                  <a:gd name="T98" fmla="*/ 7 w 35"/>
                  <a:gd name="T99" fmla="*/ 18 h 61"/>
                  <a:gd name="T100" fmla="*/ 6 w 35"/>
                  <a:gd name="T101" fmla="*/ 15 h 61"/>
                  <a:gd name="T102" fmla="*/ 5 w 35"/>
                  <a:gd name="T103" fmla="*/ 13 h 61"/>
                  <a:gd name="T104" fmla="*/ 5 w 35"/>
                  <a:gd name="T105" fmla="*/ 11 h 61"/>
                  <a:gd name="T106" fmla="*/ 4 w 35"/>
                  <a:gd name="T107" fmla="*/ 9 h 61"/>
                  <a:gd name="T108" fmla="*/ 3 w 35"/>
                  <a:gd name="T109" fmla="*/ 7 h 61"/>
                  <a:gd name="T110" fmla="*/ 2 w 35"/>
                  <a:gd name="T111" fmla="*/ 5 h 61"/>
                  <a:gd name="T112" fmla="*/ 1 w 35"/>
                  <a:gd name="T113" fmla="*/ 4 h 61"/>
                  <a:gd name="T114" fmla="*/ 0 w 35"/>
                  <a:gd name="T115" fmla="*/ 2 h 61"/>
                  <a:gd name="T116" fmla="*/ 0 w 35"/>
                  <a:gd name="T117" fmla="*/ 1 h 61"/>
                  <a:gd name="T118" fmla="*/ 0 w 35"/>
                  <a:gd name="T119" fmla="*/ 1 h 61"/>
                  <a:gd name="T120" fmla="*/ 0 w 35"/>
                  <a:gd name="T121" fmla="*/ 0 h 6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5"/>
                  <a:gd name="T184" fmla="*/ 0 h 61"/>
                  <a:gd name="T185" fmla="*/ 35 w 35"/>
                  <a:gd name="T186" fmla="*/ 61 h 6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5" h="61">
                    <a:moveTo>
                      <a:pt x="0" y="0"/>
                    </a:moveTo>
                    <a:lnTo>
                      <a:pt x="2" y="3"/>
                    </a:lnTo>
                    <a:lnTo>
                      <a:pt x="5" y="5"/>
                    </a:lnTo>
                    <a:lnTo>
                      <a:pt x="8" y="7"/>
                    </a:lnTo>
                    <a:lnTo>
                      <a:pt x="11" y="9"/>
                    </a:lnTo>
                    <a:lnTo>
                      <a:pt x="13" y="11"/>
                    </a:lnTo>
                    <a:lnTo>
                      <a:pt x="15" y="12"/>
                    </a:lnTo>
                    <a:lnTo>
                      <a:pt x="18" y="14"/>
                    </a:lnTo>
                    <a:lnTo>
                      <a:pt x="20" y="16"/>
                    </a:lnTo>
                    <a:lnTo>
                      <a:pt x="22" y="18"/>
                    </a:lnTo>
                    <a:lnTo>
                      <a:pt x="23" y="20"/>
                    </a:lnTo>
                    <a:lnTo>
                      <a:pt x="24" y="22"/>
                    </a:lnTo>
                    <a:lnTo>
                      <a:pt x="25" y="24"/>
                    </a:lnTo>
                    <a:lnTo>
                      <a:pt x="25" y="27"/>
                    </a:lnTo>
                    <a:lnTo>
                      <a:pt x="25" y="29"/>
                    </a:lnTo>
                    <a:lnTo>
                      <a:pt x="25" y="31"/>
                    </a:lnTo>
                    <a:lnTo>
                      <a:pt x="25" y="34"/>
                    </a:lnTo>
                    <a:lnTo>
                      <a:pt x="25" y="36"/>
                    </a:lnTo>
                    <a:lnTo>
                      <a:pt x="25" y="38"/>
                    </a:lnTo>
                    <a:lnTo>
                      <a:pt x="25" y="40"/>
                    </a:lnTo>
                    <a:lnTo>
                      <a:pt x="26" y="42"/>
                    </a:lnTo>
                    <a:lnTo>
                      <a:pt x="27" y="44"/>
                    </a:lnTo>
                    <a:lnTo>
                      <a:pt x="27" y="46"/>
                    </a:lnTo>
                    <a:lnTo>
                      <a:pt x="28" y="48"/>
                    </a:lnTo>
                    <a:lnTo>
                      <a:pt x="29" y="49"/>
                    </a:lnTo>
                    <a:lnTo>
                      <a:pt x="30" y="51"/>
                    </a:lnTo>
                    <a:lnTo>
                      <a:pt x="31" y="53"/>
                    </a:lnTo>
                    <a:lnTo>
                      <a:pt x="32" y="54"/>
                    </a:lnTo>
                    <a:lnTo>
                      <a:pt x="33" y="56"/>
                    </a:lnTo>
                    <a:lnTo>
                      <a:pt x="34" y="57"/>
                    </a:lnTo>
                    <a:lnTo>
                      <a:pt x="35" y="59"/>
                    </a:lnTo>
                    <a:lnTo>
                      <a:pt x="33" y="59"/>
                    </a:lnTo>
                    <a:lnTo>
                      <a:pt x="32" y="59"/>
                    </a:lnTo>
                    <a:lnTo>
                      <a:pt x="31" y="60"/>
                    </a:lnTo>
                    <a:lnTo>
                      <a:pt x="30" y="60"/>
                    </a:lnTo>
                    <a:lnTo>
                      <a:pt x="30" y="61"/>
                    </a:lnTo>
                    <a:lnTo>
                      <a:pt x="29" y="61"/>
                    </a:lnTo>
                    <a:lnTo>
                      <a:pt x="28" y="61"/>
                    </a:lnTo>
                    <a:lnTo>
                      <a:pt x="26" y="60"/>
                    </a:lnTo>
                    <a:lnTo>
                      <a:pt x="24" y="58"/>
                    </a:lnTo>
                    <a:lnTo>
                      <a:pt x="22" y="56"/>
                    </a:lnTo>
                    <a:lnTo>
                      <a:pt x="20" y="52"/>
                    </a:lnTo>
                    <a:lnTo>
                      <a:pt x="18" y="48"/>
                    </a:lnTo>
                    <a:lnTo>
                      <a:pt x="15" y="44"/>
                    </a:lnTo>
                    <a:lnTo>
                      <a:pt x="14" y="39"/>
                    </a:lnTo>
                    <a:lnTo>
                      <a:pt x="12" y="34"/>
                    </a:lnTo>
                    <a:lnTo>
                      <a:pt x="11" y="29"/>
                    </a:lnTo>
                    <a:lnTo>
                      <a:pt x="9" y="25"/>
                    </a:lnTo>
                    <a:lnTo>
                      <a:pt x="8" y="21"/>
                    </a:lnTo>
                    <a:lnTo>
                      <a:pt x="7" y="18"/>
                    </a:lnTo>
                    <a:lnTo>
                      <a:pt x="6" y="15"/>
                    </a:lnTo>
                    <a:lnTo>
                      <a:pt x="5" y="13"/>
                    </a:lnTo>
                    <a:lnTo>
                      <a:pt x="5" y="11"/>
                    </a:lnTo>
                    <a:lnTo>
                      <a:pt x="4" y="9"/>
                    </a:lnTo>
                    <a:lnTo>
                      <a:pt x="3" y="7"/>
                    </a:lnTo>
                    <a:lnTo>
                      <a:pt x="2" y="5"/>
                    </a:lnTo>
                    <a:lnTo>
                      <a:pt x="1" y="4"/>
                    </a:lnTo>
                    <a:lnTo>
                      <a:pt x="0" y="2"/>
                    </a:lnTo>
                    <a:lnTo>
                      <a:pt x="0" y="1"/>
                    </a:lnTo>
                    <a:lnTo>
                      <a:pt x="0" y="0"/>
                    </a:lnTo>
                    <a:close/>
                  </a:path>
                </a:pathLst>
              </a:custGeom>
              <a:solidFill>
                <a:srgbClr val="FFAB9F"/>
              </a:solidFill>
              <a:ln w="0">
                <a:solidFill>
                  <a:srgbClr val="FFAB9F"/>
                </a:solidFill>
                <a:prstDash val="solid"/>
                <a:round/>
                <a:headEnd/>
                <a:tailEnd/>
              </a:ln>
            </p:spPr>
            <p:txBody>
              <a:bodyPr/>
              <a:lstStyle/>
              <a:p>
                <a:endParaRPr lang="fr-FR"/>
              </a:p>
            </p:txBody>
          </p:sp>
          <p:sp>
            <p:nvSpPr>
              <p:cNvPr id="5349" name="Freeform 228"/>
              <p:cNvSpPr>
                <a:spLocks/>
              </p:cNvSpPr>
              <p:nvPr/>
            </p:nvSpPr>
            <p:spPr bwMode="auto">
              <a:xfrm>
                <a:off x="1141" y="2036"/>
                <a:ext cx="32" cy="54"/>
              </a:xfrm>
              <a:custGeom>
                <a:avLst/>
                <a:gdLst>
                  <a:gd name="T0" fmla="*/ 0 w 32"/>
                  <a:gd name="T1" fmla="*/ 0 h 54"/>
                  <a:gd name="T2" fmla="*/ 3 w 32"/>
                  <a:gd name="T3" fmla="*/ 2 h 54"/>
                  <a:gd name="T4" fmla="*/ 5 w 32"/>
                  <a:gd name="T5" fmla="*/ 4 h 54"/>
                  <a:gd name="T6" fmla="*/ 7 w 32"/>
                  <a:gd name="T7" fmla="*/ 6 h 54"/>
                  <a:gd name="T8" fmla="*/ 9 w 32"/>
                  <a:gd name="T9" fmla="*/ 7 h 54"/>
                  <a:gd name="T10" fmla="*/ 11 w 32"/>
                  <a:gd name="T11" fmla="*/ 9 h 54"/>
                  <a:gd name="T12" fmla="*/ 13 w 32"/>
                  <a:gd name="T13" fmla="*/ 11 h 54"/>
                  <a:gd name="T14" fmla="*/ 15 w 32"/>
                  <a:gd name="T15" fmla="*/ 12 h 54"/>
                  <a:gd name="T16" fmla="*/ 17 w 32"/>
                  <a:gd name="T17" fmla="*/ 14 h 54"/>
                  <a:gd name="T18" fmla="*/ 18 w 32"/>
                  <a:gd name="T19" fmla="*/ 16 h 54"/>
                  <a:gd name="T20" fmla="*/ 20 w 32"/>
                  <a:gd name="T21" fmla="*/ 18 h 54"/>
                  <a:gd name="T22" fmla="*/ 21 w 32"/>
                  <a:gd name="T23" fmla="*/ 20 h 54"/>
                  <a:gd name="T24" fmla="*/ 21 w 32"/>
                  <a:gd name="T25" fmla="*/ 22 h 54"/>
                  <a:gd name="T26" fmla="*/ 22 w 32"/>
                  <a:gd name="T27" fmla="*/ 24 h 54"/>
                  <a:gd name="T28" fmla="*/ 22 w 32"/>
                  <a:gd name="T29" fmla="*/ 26 h 54"/>
                  <a:gd name="T30" fmla="*/ 22 w 32"/>
                  <a:gd name="T31" fmla="*/ 28 h 54"/>
                  <a:gd name="T32" fmla="*/ 21 w 32"/>
                  <a:gd name="T33" fmla="*/ 29 h 54"/>
                  <a:gd name="T34" fmla="*/ 21 w 32"/>
                  <a:gd name="T35" fmla="*/ 31 h 54"/>
                  <a:gd name="T36" fmla="*/ 21 w 32"/>
                  <a:gd name="T37" fmla="*/ 33 h 54"/>
                  <a:gd name="T38" fmla="*/ 21 w 32"/>
                  <a:gd name="T39" fmla="*/ 35 h 54"/>
                  <a:gd name="T40" fmla="*/ 22 w 32"/>
                  <a:gd name="T41" fmla="*/ 37 h 54"/>
                  <a:gd name="T42" fmla="*/ 22 w 32"/>
                  <a:gd name="T43" fmla="*/ 39 h 54"/>
                  <a:gd name="T44" fmla="*/ 23 w 32"/>
                  <a:gd name="T45" fmla="*/ 40 h 54"/>
                  <a:gd name="T46" fmla="*/ 24 w 32"/>
                  <a:gd name="T47" fmla="*/ 42 h 54"/>
                  <a:gd name="T48" fmla="*/ 25 w 32"/>
                  <a:gd name="T49" fmla="*/ 44 h 54"/>
                  <a:gd name="T50" fmla="*/ 26 w 32"/>
                  <a:gd name="T51" fmla="*/ 46 h 54"/>
                  <a:gd name="T52" fmla="*/ 27 w 32"/>
                  <a:gd name="T53" fmla="*/ 47 h 54"/>
                  <a:gd name="T54" fmla="*/ 28 w 32"/>
                  <a:gd name="T55" fmla="*/ 49 h 54"/>
                  <a:gd name="T56" fmla="*/ 30 w 32"/>
                  <a:gd name="T57" fmla="*/ 50 h 54"/>
                  <a:gd name="T58" fmla="*/ 31 w 32"/>
                  <a:gd name="T59" fmla="*/ 52 h 54"/>
                  <a:gd name="T60" fmla="*/ 32 w 32"/>
                  <a:gd name="T61" fmla="*/ 53 h 54"/>
                  <a:gd name="T62" fmla="*/ 30 w 32"/>
                  <a:gd name="T63" fmla="*/ 53 h 54"/>
                  <a:gd name="T64" fmla="*/ 29 w 32"/>
                  <a:gd name="T65" fmla="*/ 53 h 54"/>
                  <a:gd name="T66" fmla="*/ 28 w 32"/>
                  <a:gd name="T67" fmla="*/ 54 h 54"/>
                  <a:gd name="T68" fmla="*/ 27 w 32"/>
                  <a:gd name="T69" fmla="*/ 54 h 54"/>
                  <a:gd name="T70" fmla="*/ 26 w 32"/>
                  <a:gd name="T71" fmla="*/ 54 h 54"/>
                  <a:gd name="T72" fmla="*/ 25 w 32"/>
                  <a:gd name="T73" fmla="*/ 54 h 54"/>
                  <a:gd name="T74" fmla="*/ 24 w 32"/>
                  <a:gd name="T75" fmla="*/ 54 h 54"/>
                  <a:gd name="T76" fmla="*/ 23 w 32"/>
                  <a:gd name="T77" fmla="*/ 53 h 54"/>
                  <a:gd name="T78" fmla="*/ 22 w 32"/>
                  <a:gd name="T79" fmla="*/ 51 h 54"/>
                  <a:gd name="T80" fmla="*/ 20 w 32"/>
                  <a:gd name="T81" fmla="*/ 49 h 54"/>
                  <a:gd name="T82" fmla="*/ 18 w 32"/>
                  <a:gd name="T83" fmla="*/ 46 h 54"/>
                  <a:gd name="T84" fmla="*/ 16 w 32"/>
                  <a:gd name="T85" fmla="*/ 43 h 54"/>
                  <a:gd name="T86" fmla="*/ 14 w 32"/>
                  <a:gd name="T87" fmla="*/ 38 h 54"/>
                  <a:gd name="T88" fmla="*/ 13 w 32"/>
                  <a:gd name="T89" fmla="*/ 34 h 54"/>
                  <a:gd name="T90" fmla="*/ 11 w 32"/>
                  <a:gd name="T91" fmla="*/ 30 h 54"/>
                  <a:gd name="T92" fmla="*/ 10 w 32"/>
                  <a:gd name="T93" fmla="*/ 25 h 54"/>
                  <a:gd name="T94" fmla="*/ 9 w 32"/>
                  <a:gd name="T95" fmla="*/ 21 h 54"/>
                  <a:gd name="T96" fmla="*/ 8 w 32"/>
                  <a:gd name="T97" fmla="*/ 18 h 54"/>
                  <a:gd name="T98" fmla="*/ 7 w 32"/>
                  <a:gd name="T99" fmla="*/ 14 h 54"/>
                  <a:gd name="T100" fmla="*/ 6 w 32"/>
                  <a:gd name="T101" fmla="*/ 12 h 54"/>
                  <a:gd name="T102" fmla="*/ 5 w 32"/>
                  <a:gd name="T103" fmla="*/ 10 h 54"/>
                  <a:gd name="T104" fmla="*/ 4 w 32"/>
                  <a:gd name="T105" fmla="*/ 9 h 54"/>
                  <a:gd name="T106" fmla="*/ 4 w 32"/>
                  <a:gd name="T107" fmla="*/ 7 h 54"/>
                  <a:gd name="T108" fmla="*/ 3 w 32"/>
                  <a:gd name="T109" fmla="*/ 5 h 54"/>
                  <a:gd name="T110" fmla="*/ 2 w 32"/>
                  <a:gd name="T111" fmla="*/ 4 h 54"/>
                  <a:gd name="T112" fmla="*/ 2 w 32"/>
                  <a:gd name="T113" fmla="*/ 2 h 54"/>
                  <a:gd name="T114" fmla="*/ 1 w 32"/>
                  <a:gd name="T115" fmla="*/ 1 h 54"/>
                  <a:gd name="T116" fmla="*/ 1 w 32"/>
                  <a:gd name="T117" fmla="*/ 0 h 54"/>
                  <a:gd name="T118" fmla="*/ 1 w 32"/>
                  <a:gd name="T119" fmla="*/ 0 h 54"/>
                  <a:gd name="T120" fmla="*/ 0 w 32"/>
                  <a:gd name="T121" fmla="*/ 0 h 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2"/>
                  <a:gd name="T184" fmla="*/ 0 h 54"/>
                  <a:gd name="T185" fmla="*/ 32 w 32"/>
                  <a:gd name="T186" fmla="*/ 54 h 5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2" h="54">
                    <a:moveTo>
                      <a:pt x="0" y="0"/>
                    </a:moveTo>
                    <a:lnTo>
                      <a:pt x="3" y="2"/>
                    </a:lnTo>
                    <a:lnTo>
                      <a:pt x="5" y="4"/>
                    </a:lnTo>
                    <a:lnTo>
                      <a:pt x="7" y="6"/>
                    </a:lnTo>
                    <a:lnTo>
                      <a:pt x="9" y="7"/>
                    </a:lnTo>
                    <a:lnTo>
                      <a:pt x="11" y="9"/>
                    </a:lnTo>
                    <a:lnTo>
                      <a:pt x="13" y="11"/>
                    </a:lnTo>
                    <a:lnTo>
                      <a:pt x="15" y="12"/>
                    </a:lnTo>
                    <a:lnTo>
                      <a:pt x="17" y="14"/>
                    </a:lnTo>
                    <a:lnTo>
                      <a:pt x="18" y="16"/>
                    </a:lnTo>
                    <a:lnTo>
                      <a:pt x="20" y="18"/>
                    </a:lnTo>
                    <a:lnTo>
                      <a:pt x="21" y="20"/>
                    </a:lnTo>
                    <a:lnTo>
                      <a:pt x="21" y="22"/>
                    </a:lnTo>
                    <a:lnTo>
                      <a:pt x="22" y="24"/>
                    </a:lnTo>
                    <a:lnTo>
                      <a:pt x="22" y="26"/>
                    </a:lnTo>
                    <a:lnTo>
                      <a:pt x="22" y="28"/>
                    </a:lnTo>
                    <a:lnTo>
                      <a:pt x="21" y="29"/>
                    </a:lnTo>
                    <a:lnTo>
                      <a:pt x="21" y="31"/>
                    </a:lnTo>
                    <a:lnTo>
                      <a:pt x="21" y="33"/>
                    </a:lnTo>
                    <a:lnTo>
                      <a:pt x="21" y="35"/>
                    </a:lnTo>
                    <a:lnTo>
                      <a:pt x="22" y="37"/>
                    </a:lnTo>
                    <a:lnTo>
                      <a:pt x="22" y="39"/>
                    </a:lnTo>
                    <a:lnTo>
                      <a:pt x="23" y="40"/>
                    </a:lnTo>
                    <a:lnTo>
                      <a:pt x="24" y="42"/>
                    </a:lnTo>
                    <a:lnTo>
                      <a:pt x="25" y="44"/>
                    </a:lnTo>
                    <a:lnTo>
                      <a:pt x="26" y="46"/>
                    </a:lnTo>
                    <a:lnTo>
                      <a:pt x="27" y="47"/>
                    </a:lnTo>
                    <a:lnTo>
                      <a:pt x="28" y="49"/>
                    </a:lnTo>
                    <a:lnTo>
                      <a:pt x="30" y="50"/>
                    </a:lnTo>
                    <a:lnTo>
                      <a:pt x="31" y="52"/>
                    </a:lnTo>
                    <a:lnTo>
                      <a:pt x="32" y="53"/>
                    </a:lnTo>
                    <a:lnTo>
                      <a:pt x="30" y="53"/>
                    </a:lnTo>
                    <a:lnTo>
                      <a:pt x="29" y="53"/>
                    </a:lnTo>
                    <a:lnTo>
                      <a:pt x="28" y="54"/>
                    </a:lnTo>
                    <a:lnTo>
                      <a:pt x="27" y="54"/>
                    </a:lnTo>
                    <a:lnTo>
                      <a:pt x="26" y="54"/>
                    </a:lnTo>
                    <a:lnTo>
                      <a:pt x="25" y="54"/>
                    </a:lnTo>
                    <a:lnTo>
                      <a:pt x="24" y="54"/>
                    </a:lnTo>
                    <a:lnTo>
                      <a:pt x="23" y="53"/>
                    </a:lnTo>
                    <a:lnTo>
                      <a:pt x="22" y="51"/>
                    </a:lnTo>
                    <a:lnTo>
                      <a:pt x="20" y="49"/>
                    </a:lnTo>
                    <a:lnTo>
                      <a:pt x="18" y="46"/>
                    </a:lnTo>
                    <a:lnTo>
                      <a:pt x="16" y="43"/>
                    </a:lnTo>
                    <a:lnTo>
                      <a:pt x="14" y="38"/>
                    </a:lnTo>
                    <a:lnTo>
                      <a:pt x="13" y="34"/>
                    </a:lnTo>
                    <a:lnTo>
                      <a:pt x="11" y="30"/>
                    </a:lnTo>
                    <a:lnTo>
                      <a:pt x="10" y="25"/>
                    </a:lnTo>
                    <a:lnTo>
                      <a:pt x="9" y="21"/>
                    </a:lnTo>
                    <a:lnTo>
                      <a:pt x="8" y="18"/>
                    </a:lnTo>
                    <a:lnTo>
                      <a:pt x="7" y="14"/>
                    </a:lnTo>
                    <a:lnTo>
                      <a:pt x="6" y="12"/>
                    </a:lnTo>
                    <a:lnTo>
                      <a:pt x="5" y="10"/>
                    </a:lnTo>
                    <a:lnTo>
                      <a:pt x="4" y="9"/>
                    </a:lnTo>
                    <a:lnTo>
                      <a:pt x="4" y="7"/>
                    </a:lnTo>
                    <a:lnTo>
                      <a:pt x="3" y="5"/>
                    </a:lnTo>
                    <a:lnTo>
                      <a:pt x="2" y="4"/>
                    </a:lnTo>
                    <a:lnTo>
                      <a:pt x="2" y="2"/>
                    </a:lnTo>
                    <a:lnTo>
                      <a:pt x="1" y="1"/>
                    </a:lnTo>
                    <a:lnTo>
                      <a:pt x="1" y="0"/>
                    </a:lnTo>
                    <a:lnTo>
                      <a:pt x="0" y="0"/>
                    </a:lnTo>
                    <a:close/>
                  </a:path>
                </a:pathLst>
              </a:custGeom>
              <a:solidFill>
                <a:srgbClr val="FF9D8F"/>
              </a:solidFill>
              <a:ln w="0">
                <a:solidFill>
                  <a:srgbClr val="FF9D8F"/>
                </a:solidFill>
                <a:prstDash val="solid"/>
                <a:round/>
                <a:headEnd/>
                <a:tailEnd/>
              </a:ln>
            </p:spPr>
            <p:txBody>
              <a:bodyPr/>
              <a:lstStyle/>
              <a:p>
                <a:endParaRPr lang="fr-FR"/>
              </a:p>
            </p:txBody>
          </p:sp>
          <p:sp>
            <p:nvSpPr>
              <p:cNvPr id="5350" name="Freeform 229"/>
              <p:cNvSpPr>
                <a:spLocks/>
              </p:cNvSpPr>
              <p:nvPr/>
            </p:nvSpPr>
            <p:spPr bwMode="auto">
              <a:xfrm>
                <a:off x="1144" y="2039"/>
                <a:ext cx="27" cy="49"/>
              </a:xfrm>
              <a:custGeom>
                <a:avLst/>
                <a:gdLst>
                  <a:gd name="T0" fmla="*/ 0 w 27"/>
                  <a:gd name="T1" fmla="*/ 0 h 49"/>
                  <a:gd name="T2" fmla="*/ 2 w 27"/>
                  <a:gd name="T3" fmla="*/ 2 h 49"/>
                  <a:gd name="T4" fmla="*/ 4 w 27"/>
                  <a:gd name="T5" fmla="*/ 4 h 49"/>
                  <a:gd name="T6" fmla="*/ 6 w 27"/>
                  <a:gd name="T7" fmla="*/ 5 h 49"/>
                  <a:gd name="T8" fmla="*/ 7 w 27"/>
                  <a:gd name="T9" fmla="*/ 7 h 49"/>
                  <a:gd name="T10" fmla="*/ 9 w 27"/>
                  <a:gd name="T11" fmla="*/ 8 h 49"/>
                  <a:gd name="T12" fmla="*/ 10 w 27"/>
                  <a:gd name="T13" fmla="*/ 10 h 49"/>
                  <a:gd name="T14" fmla="*/ 11 w 27"/>
                  <a:gd name="T15" fmla="*/ 11 h 49"/>
                  <a:gd name="T16" fmla="*/ 13 w 27"/>
                  <a:gd name="T17" fmla="*/ 13 h 49"/>
                  <a:gd name="T18" fmla="*/ 14 w 27"/>
                  <a:gd name="T19" fmla="*/ 15 h 49"/>
                  <a:gd name="T20" fmla="*/ 15 w 27"/>
                  <a:gd name="T21" fmla="*/ 17 h 49"/>
                  <a:gd name="T22" fmla="*/ 16 w 27"/>
                  <a:gd name="T23" fmla="*/ 19 h 49"/>
                  <a:gd name="T24" fmla="*/ 17 w 27"/>
                  <a:gd name="T25" fmla="*/ 21 h 49"/>
                  <a:gd name="T26" fmla="*/ 17 w 27"/>
                  <a:gd name="T27" fmla="*/ 22 h 49"/>
                  <a:gd name="T28" fmla="*/ 17 w 27"/>
                  <a:gd name="T29" fmla="*/ 24 h 49"/>
                  <a:gd name="T30" fmla="*/ 17 w 27"/>
                  <a:gd name="T31" fmla="*/ 25 h 49"/>
                  <a:gd name="T32" fmla="*/ 17 w 27"/>
                  <a:gd name="T33" fmla="*/ 27 h 49"/>
                  <a:gd name="T34" fmla="*/ 16 w 27"/>
                  <a:gd name="T35" fmla="*/ 28 h 49"/>
                  <a:gd name="T36" fmla="*/ 16 w 27"/>
                  <a:gd name="T37" fmla="*/ 29 h 49"/>
                  <a:gd name="T38" fmla="*/ 16 w 27"/>
                  <a:gd name="T39" fmla="*/ 31 h 49"/>
                  <a:gd name="T40" fmla="*/ 17 w 27"/>
                  <a:gd name="T41" fmla="*/ 32 h 49"/>
                  <a:gd name="T42" fmla="*/ 17 w 27"/>
                  <a:gd name="T43" fmla="*/ 34 h 49"/>
                  <a:gd name="T44" fmla="*/ 18 w 27"/>
                  <a:gd name="T45" fmla="*/ 36 h 49"/>
                  <a:gd name="T46" fmla="*/ 19 w 27"/>
                  <a:gd name="T47" fmla="*/ 38 h 49"/>
                  <a:gd name="T48" fmla="*/ 20 w 27"/>
                  <a:gd name="T49" fmla="*/ 39 h 49"/>
                  <a:gd name="T50" fmla="*/ 22 w 27"/>
                  <a:gd name="T51" fmla="*/ 41 h 49"/>
                  <a:gd name="T52" fmla="*/ 23 w 27"/>
                  <a:gd name="T53" fmla="*/ 43 h 49"/>
                  <a:gd name="T54" fmla="*/ 24 w 27"/>
                  <a:gd name="T55" fmla="*/ 45 h 49"/>
                  <a:gd name="T56" fmla="*/ 25 w 27"/>
                  <a:gd name="T57" fmla="*/ 46 h 49"/>
                  <a:gd name="T58" fmla="*/ 26 w 27"/>
                  <a:gd name="T59" fmla="*/ 48 h 49"/>
                  <a:gd name="T60" fmla="*/ 27 w 27"/>
                  <a:gd name="T61" fmla="*/ 49 h 49"/>
                  <a:gd name="T62" fmla="*/ 26 w 27"/>
                  <a:gd name="T63" fmla="*/ 49 h 49"/>
                  <a:gd name="T64" fmla="*/ 25 w 27"/>
                  <a:gd name="T65" fmla="*/ 49 h 49"/>
                  <a:gd name="T66" fmla="*/ 24 w 27"/>
                  <a:gd name="T67" fmla="*/ 49 h 49"/>
                  <a:gd name="T68" fmla="*/ 23 w 27"/>
                  <a:gd name="T69" fmla="*/ 48 h 49"/>
                  <a:gd name="T70" fmla="*/ 22 w 27"/>
                  <a:gd name="T71" fmla="*/ 48 h 49"/>
                  <a:gd name="T72" fmla="*/ 21 w 27"/>
                  <a:gd name="T73" fmla="*/ 48 h 49"/>
                  <a:gd name="T74" fmla="*/ 20 w 27"/>
                  <a:gd name="T75" fmla="*/ 47 h 49"/>
                  <a:gd name="T76" fmla="*/ 19 w 27"/>
                  <a:gd name="T77" fmla="*/ 47 h 49"/>
                  <a:gd name="T78" fmla="*/ 18 w 27"/>
                  <a:gd name="T79" fmla="*/ 45 h 49"/>
                  <a:gd name="T80" fmla="*/ 17 w 27"/>
                  <a:gd name="T81" fmla="*/ 44 h 49"/>
                  <a:gd name="T82" fmla="*/ 15 w 27"/>
                  <a:gd name="T83" fmla="*/ 41 h 49"/>
                  <a:gd name="T84" fmla="*/ 14 w 27"/>
                  <a:gd name="T85" fmla="*/ 38 h 49"/>
                  <a:gd name="T86" fmla="*/ 12 w 27"/>
                  <a:gd name="T87" fmla="*/ 34 h 49"/>
                  <a:gd name="T88" fmla="*/ 11 w 27"/>
                  <a:gd name="T89" fmla="*/ 30 h 49"/>
                  <a:gd name="T90" fmla="*/ 10 w 27"/>
                  <a:gd name="T91" fmla="*/ 26 h 49"/>
                  <a:gd name="T92" fmla="*/ 8 w 27"/>
                  <a:gd name="T93" fmla="*/ 22 h 49"/>
                  <a:gd name="T94" fmla="*/ 7 w 27"/>
                  <a:gd name="T95" fmla="*/ 18 h 49"/>
                  <a:gd name="T96" fmla="*/ 6 w 27"/>
                  <a:gd name="T97" fmla="*/ 15 h 49"/>
                  <a:gd name="T98" fmla="*/ 5 w 27"/>
                  <a:gd name="T99" fmla="*/ 12 h 49"/>
                  <a:gd name="T100" fmla="*/ 4 w 27"/>
                  <a:gd name="T101" fmla="*/ 10 h 49"/>
                  <a:gd name="T102" fmla="*/ 4 w 27"/>
                  <a:gd name="T103" fmla="*/ 8 h 49"/>
                  <a:gd name="T104" fmla="*/ 3 w 27"/>
                  <a:gd name="T105" fmla="*/ 7 h 49"/>
                  <a:gd name="T106" fmla="*/ 3 w 27"/>
                  <a:gd name="T107" fmla="*/ 5 h 49"/>
                  <a:gd name="T108" fmla="*/ 2 w 27"/>
                  <a:gd name="T109" fmla="*/ 4 h 49"/>
                  <a:gd name="T110" fmla="*/ 2 w 27"/>
                  <a:gd name="T111" fmla="*/ 3 h 49"/>
                  <a:gd name="T112" fmla="*/ 1 w 27"/>
                  <a:gd name="T113" fmla="*/ 2 h 49"/>
                  <a:gd name="T114" fmla="*/ 1 w 27"/>
                  <a:gd name="T115" fmla="*/ 1 h 49"/>
                  <a:gd name="T116" fmla="*/ 0 w 27"/>
                  <a:gd name="T117" fmla="*/ 1 h 49"/>
                  <a:gd name="T118" fmla="*/ 0 w 27"/>
                  <a:gd name="T119" fmla="*/ 0 h 49"/>
                  <a:gd name="T120" fmla="*/ 0 w 27"/>
                  <a:gd name="T121" fmla="*/ 0 h 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7"/>
                  <a:gd name="T184" fmla="*/ 0 h 49"/>
                  <a:gd name="T185" fmla="*/ 27 w 27"/>
                  <a:gd name="T186" fmla="*/ 49 h 4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7" h="49">
                    <a:moveTo>
                      <a:pt x="0" y="0"/>
                    </a:moveTo>
                    <a:lnTo>
                      <a:pt x="2" y="2"/>
                    </a:lnTo>
                    <a:lnTo>
                      <a:pt x="4" y="4"/>
                    </a:lnTo>
                    <a:lnTo>
                      <a:pt x="6" y="5"/>
                    </a:lnTo>
                    <a:lnTo>
                      <a:pt x="7" y="7"/>
                    </a:lnTo>
                    <a:lnTo>
                      <a:pt x="9" y="8"/>
                    </a:lnTo>
                    <a:lnTo>
                      <a:pt x="10" y="10"/>
                    </a:lnTo>
                    <a:lnTo>
                      <a:pt x="11" y="11"/>
                    </a:lnTo>
                    <a:lnTo>
                      <a:pt x="13" y="13"/>
                    </a:lnTo>
                    <a:lnTo>
                      <a:pt x="14" y="15"/>
                    </a:lnTo>
                    <a:lnTo>
                      <a:pt x="15" y="17"/>
                    </a:lnTo>
                    <a:lnTo>
                      <a:pt x="16" y="19"/>
                    </a:lnTo>
                    <a:lnTo>
                      <a:pt x="17" y="21"/>
                    </a:lnTo>
                    <a:lnTo>
                      <a:pt x="17" y="22"/>
                    </a:lnTo>
                    <a:lnTo>
                      <a:pt x="17" y="24"/>
                    </a:lnTo>
                    <a:lnTo>
                      <a:pt x="17" y="25"/>
                    </a:lnTo>
                    <a:lnTo>
                      <a:pt x="17" y="27"/>
                    </a:lnTo>
                    <a:lnTo>
                      <a:pt x="16" y="28"/>
                    </a:lnTo>
                    <a:lnTo>
                      <a:pt x="16" y="29"/>
                    </a:lnTo>
                    <a:lnTo>
                      <a:pt x="16" y="31"/>
                    </a:lnTo>
                    <a:lnTo>
                      <a:pt x="17" y="32"/>
                    </a:lnTo>
                    <a:lnTo>
                      <a:pt x="17" y="34"/>
                    </a:lnTo>
                    <a:lnTo>
                      <a:pt x="18" y="36"/>
                    </a:lnTo>
                    <a:lnTo>
                      <a:pt x="19" y="38"/>
                    </a:lnTo>
                    <a:lnTo>
                      <a:pt x="20" y="39"/>
                    </a:lnTo>
                    <a:lnTo>
                      <a:pt x="22" y="41"/>
                    </a:lnTo>
                    <a:lnTo>
                      <a:pt x="23" y="43"/>
                    </a:lnTo>
                    <a:lnTo>
                      <a:pt x="24" y="45"/>
                    </a:lnTo>
                    <a:lnTo>
                      <a:pt x="25" y="46"/>
                    </a:lnTo>
                    <a:lnTo>
                      <a:pt x="26" y="48"/>
                    </a:lnTo>
                    <a:lnTo>
                      <a:pt x="27" y="49"/>
                    </a:lnTo>
                    <a:lnTo>
                      <a:pt x="26" y="49"/>
                    </a:lnTo>
                    <a:lnTo>
                      <a:pt x="25" y="49"/>
                    </a:lnTo>
                    <a:lnTo>
                      <a:pt x="24" y="49"/>
                    </a:lnTo>
                    <a:lnTo>
                      <a:pt x="23" y="48"/>
                    </a:lnTo>
                    <a:lnTo>
                      <a:pt x="22" y="48"/>
                    </a:lnTo>
                    <a:lnTo>
                      <a:pt x="21" y="48"/>
                    </a:lnTo>
                    <a:lnTo>
                      <a:pt x="20" y="47"/>
                    </a:lnTo>
                    <a:lnTo>
                      <a:pt x="19" y="47"/>
                    </a:lnTo>
                    <a:lnTo>
                      <a:pt x="18" y="45"/>
                    </a:lnTo>
                    <a:lnTo>
                      <a:pt x="17" y="44"/>
                    </a:lnTo>
                    <a:lnTo>
                      <a:pt x="15" y="41"/>
                    </a:lnTo>
                    <a:lnTo>
                      <a:pt x="14" y="38"/>
                    </a:lnTo>
                    <a:lnTo>
                      <a:pt x="12" y="34"/>
                    </a:lnTo>
                    <a:lnTo>
                      <a:pt x="11" y="30"/>
                    </a:lnTo>
                    <a:lnTo>
                      <a:pt x="10" y="26"/>
                    </a:lnTo>
                    <a:lnTo>
                      <a:pt x="8" y="22"/>
                    </a:lnTo>
                    <a:lnTo>
                      <a:pt x="7" y="18"/>
                    </a:lnTo>
                    <a:lnTo>
                      <a:pt x="6" y="15"/>
                    </a:lnTo>
                    <a:lnTo>
                      <a:pt x="5" y="12"/>
                    </a:lnTo>
                    <a:lnTo>
                      <a:pt x="4" y="10"/>
                    </a:lnTo>
                    <a:lnTo>
                      <a:pt x="4" y="8"/>
                    </a:lnTo>
                    <a:lnTo>
                      <a:pt x="3" y="7"/>
                    </a:lnTo>
                    <a:lnTo>
                      <a:pt x="3" y="5"/>
                    </a:lnTo>
                    <a:lnTo>
                      <a:pt x="2" y="4"/>
                    </a:lnTo>
                    <a:lnTo>
                      <a:pt x="2" y="3"/>
                    </a:lnTo>
                    <a:lnTo>
                      <a:pt x="1" y="2"/>
                    </a:lnTo>
                    <a:lnTo>
                      <a:pt x="1" y="1"/>
                    </a:lnTo>
                    <a:lnTo>
                      <a:pt x="0" y="1"/>
                    </a:lnTo>
                    <a:lnTo>
                      <a:pt x="0" y="0"/>
                    </a:lnTo>
                    <a:close/>
                  </a:path>
                </a:pathLst>
              </a:custGeom>
              <a:solidFill>
                <a:srgbClr val="FF9080"/>
              </a:solidFill>
              <a:ln w="0">
                <a:solidFill>
                  <a:srgbClr val="FF9080"/>
                </a:solidFill>
                <a:prstDash val="solid"/>
                <a:round/>
                <a:headEnd/>
                <a:tailEnd/>
              </a:ln>
            </p:spPr>
            <p:txBody>
              <a:bodyPr/>
              <a:lstStyle/>
              <a:p>
                <a:endParaRPr lang="fr-FR"/>
              </a:p>
            </p:txBody>
          </p:sp>
          <p:sp>
            <p:nvSpPr>
              <p:cNvPr id="5351" name="Freeform 230"/>
              <p:cNvSpPr>
                <a:spLocks/>
              </p:cNvSpPr>
              <p:nvPr/>
            </p:nvSpPr>
            <p:spPr bwMode="auto">
              <a:xfrm>
                <a:off x="1259" y="2003"/>
                <a:ext cx="26" cy="81"/>
              </a:xfrm>
              <a:custGeom>
                <a:avLst/>
                <a:gdLst>
                  <a:gd name="T0" fmla="*/ 26 w 26"/>
                  <a:gd name="T1" fmla="*/ 0 h 81"/>
                  <a:gd name="T2" fmla="*/ 23 w 26"/>
                  <a:gd name="T3" fmla="*/ 4 h 81"/>
                  <a:gd name="T4" fmla="*/ 20 w 26"/>
                  <a:gd name="T5" fmla="*/ 8 h 81"/>
                  <a:gd name="T6" fmla="*/ 17 w 26"/>
                  <a:gd name="T7" fmla="*/ 11 h 81"/>
                  <a:gd name="T8" fmla="*/ 14 w 26"/>
                  <a:gd name="T9" fmla="*/ 14 h 81"/>
                  <a:gd name="T10" fmla="*/ 11 w 26"/>
                  <a:gd name="T11" fmla="*/ 17 h 81"/>
                  <a:gd name="T12" fmla="*/ 9 w 26"/>
                  <a:gd name="T13" fmla="*/ 20 h 81"/>
                  <a:gd name="T14" fmla="*/ 6 w 26"/>
                  <a:gd name="T15" fmla="*/ 22 h 81"/>
                  <a:gd name="T16" fmla="*/ 4 w 26"/>
                  <a:gd name="T17" fmla="*/ 24 h 81"/>
                  <a:gd name="T18" fmla="*/ 2 w 26"/>
                  <a:gd name="T19" fmla="*/ 27 h 81"/>
                  <a:gd name="T20" fmla="*/ 1 w 26"/>
                  <a:gd name="T21" fmla="*/ 30 h 81"/>
                  <a:gd name="T22" fmla="*/ 0 w 26"/>
                  <a:gd name="T23" fmla="*/ 33 h 81"/>
                  <a:gd name="T24" fmla="*/ 0 w 26"/>
                  <a:gd name="T25" fmla="*/ 36 h 81"/>
                  <a:gd name="T26" fmla="*/ 0 w 26"/>
                  <a:gd name="T27" fmla="*/ 39 h 81"/>
                  <a:gd name="T28" fmla="*/ 1 w 26"/>
                  <a:gd name="T29" fmla="*/ 42 h 81"/>
                  <a:gd name="T30" fmla="*/ 2 w 26"/>
                  <a:gd name="T31" fmla="*/ 45 h 81"/>
                  <a:gd name="T32" fmla="*/ 3 w 26"/>
                  <a:gd name="T33" fmla="*/ 48 h 81"/>
                  <a:gd name="T34" fmla="*/ 4 w 26"/>
                  <a:gd name="T35" fmla="*/ 51 h 81"/>
                  <a:gd name="T36" fmla="*/ 4 w 26"/>
                  <a:gd name="T37" fmla="*/ 54 h 81"/>
                  <a:gd name="T38" fmla="*/ 5 w 26"/>
                  <a:gd name="T39" fmla="*/ 56 h 81"/>
                  <a:gd name="T40" fmla="*/ 5 w 26"/>
                  <a:gd name="T41" fmla="*/ 59 h 81"/>
                  <a:gd name="T42" fmla="*/ 4 w 26"/>
                  <a:gd name="T43" fmla="*/ 61 h 81"/>
                  <a:gd name="T44" fmla="*/ 4 w 26"/>
                  <a:gd name="T45" fmla="*/ 63 h 81"/>
                  <a:gd name="T46" fmla="*/ 4 w 26"/>
                  <a:gd name="T47" fmla="*/ 65 h 81"/>
                  <a:gd name="T48" fmla="*/ 4 w 26"/>
                  <a:gd name="T49" fmla="*/ 67 h 81"/>
                  <a:gd name="T50" fmla="*/ 4 w 26"/>
                  <a:gd name="T51" fmla="*/ 68 h 81"/>
                  <a:gd name="T52" fmla="*/ 4 w 26"/>
                  <a:gd name="T53" fmla="*/ 70 h 81"/>
                  <a:gd name="T54" fmla="*/ 4 w 26"/>
                  <a:gd name="T55" fmla="*/ 72 h 81"/>
                  <a:gd name="T56" fmla="*/ 4 w 26"/>
                  <a:gd name="T57" fmla="*/ 74 h 81"/>
                  <a:gd name="T58" fmla="*/ 3 w 26"/>
                  <a:gd name="T59" fmla="*/ 75 h 81"/>
                  <a:gd name="T60" fmla="*/ 2 w 26"/>
                  <a:gd name="T61" fmla="*/ 78 h 81"/>
                  <a:gd name="T62" fmla="*/ 4 w 26"/>
                  <a:gd name="T63" fmla="*/ 77 h 81"/>
                  <a:gd name="T64" fmla="*/ 5 w 26"/>
                  <a:gd name="T65" fmla="*/ 77 h 81"/>
                  <a:gd name="T66" fmla="*/ 6 w 26"/>
                  <a:gd name="T67" fmla="*/ 78 h 81"/>
                  <a:gd name="T68" fmla="*/ 7 w 26"/>
                  <a:gd name="T69" fmla="*/ 79 h 81"/>
                  <a:gd name="T70" fmla="*/ 8 w 26"/>
                  <a:gd name="T71" fmla="*/ 80 h 81"/>
                  <a:gd name="T72" fmla="*/ 9 w 26"/>
                  <a:gd name="T73" fmla="*/ 81 h 81"/>
                  <a:gd name="T74" fmla="*/ 11 w 26"/>
                  <a:gd name="T75" fmla="*/ 81 h 81"/>
                  <a:gd name="T76" fmla="*/ 12 w 26"/>
                  <a:gd name="T77" fmla="*/ 80 h 81"/>
                  <a:gd name="T78" fmla="*/ 14 w 26"/>
                  <a:gd name="T79" fmla="*/ 77 h 81"/>
                  <a:gd name="T80" fmla="*/ 16 w 26"/>
                  <a:gd name="T81" fmla="*/ 73 h 81"/>
                  <a:gd name="T82" fmla="*/ 18 w 26"/>
                  <a:gd name="T83" fmla="*/ 68 h 81"/>
                  <a:gd name="T84" fmla="*/ 20 w 26"/>
                  <a:gd name="T85" fmla="*/ 62 h 81"/>
                  <a:gd name="T86" fmla="*/ 21 w 26"/>
                  <a:gd name="T87" fmla="*/ 56 h 81"/>
                  <a:gd name="T88" fmla="*/ 22 w 26"/>
                  <a:gd name="T89" fmla="*/ 50 h 81"/>
                  <a:gd name="T90" fmla="*/ 22 w 26"/>
                  <a:gd name="T91" fmla="*/ 44 h 81"/>
                  <a:gd name="T92" fmla="*/ 22 w 26"/>
                  <a:gd name="T93" fmla="*/ 38 h 81"/>
                  <a:gd name="T94" fmla="*/ 22 w 26"/>
                  <a:gd name="T95" fmla="*/ 33 h 81"/>
                  <a:gd name="T96" fmla="*/ 22 w 26"/>
                  <a:gd name="T97" fmla="*/ 29 h 81"/>
                  <a:gd name="T98" fmla="*/ 22 w 26"/>
                  <a:gd name="T99" fmla="*/ 25 h 81"/>
                  <a:gd name="T100" fmla="*/ 22 w 26"/>
                  <a:gd name="T101" fmla="*/ 22 h 81"/>
                  <a:gd name="T102" fmla="*/ 23 w 26"/>
                  <a:gd name="T103" fmla="*/ 19 h 81"/>
                  <a:gd name="T104" fmla="*/ 23 w 26"/>
                  <a:gd name="T105" fmla="*/ 17 h 81"/>
                  <a:gd name="T106" fmla="*/ 24 w 26"/>
                  <a:gd name="T107" fmla="*/ 14 h 81"/>
                  <a:gd name="T108" fmla="*/ 24 w 26"/>
                  <a:gd name="T109" fmla="*/ 11 h 81"/>
                  <a:gd name="T110" fmla="*/ 25 w 26"/>
                  <a:gd name="T111" fmla="*/ 8 h 81"/>
                  <a:gd name="T112" fmla="*/ 25 w 26"/>
                  <a:gd name="T113" fmla="*/ 6 h 81"/>
                  <a:gd name="T114" fmla="*/ 25 w 26"/>
                  <a:gd name="T115" fmla="*/ 3 h 81"/>
                  <a:gd name="T116" fmla="*/ 26 w 26"/>
                  <a:gd name="T117" fmla="*/ 2 h 81"/>
                  <a:gd name="T118" fmla="*/ 26 w 26"/>
                  <a:gd name="T119" fmla="*/ 0 h 81"/>
                  <a:gd name="T120" fmla="*/ 26 w 26"/>
                  <a:gd name="T121" fmla="*/ 0 h 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6"/>
                  <a:gd name="T184" fmla="*/ 0 h 81"/>
                  <a:gd name="T185" fmla="*/ 26 w 26"/>
                  <a:gd name="T186" fmla="*/ 81 h 8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6" h="81">
                    <a:moveTo>
                      <a:pt x="26" y="0"/>
                    </a:moveTo>
                    <a:lnTo>
                      <a:pt x="23" y="4"/>
                    </a:lnTo>
                    <a:lnTo>
                      <a:pt x="20" y="8"/>
                    </a:lnTo>
                    <a:lnTo>
                      <a:pt x="17" y="11"/>
                    </a:lnTo>
                    <a:lnTo>
                      <a:pt x="14" y="14"/>
                    </a:lnTo>
                    <a:lnTo>
                      <a:pt x="11" y="17"/>
                    </a:lnTo>
                    <a:lnTo>
                      <a:pt x="9" y="20"/>
                    </a:lnTo>
                    <a:lnTo>
                      <a:pt x="6" y="22"/>
                    </a:lnTo>
                    <a:lnTo>
                      <a:pt x="4" y="24"/>
                    </a:lnTo>
                    <a:lnTo>
                      <a:pt x="2" y="27"/>
                    </a:lnTo>
                    <a:lnTo>
                      <a:pt x="1" y="30"/>
                    </a:lnTo>
                    <a:lnTo>
                      <a:pt x="0" y="33"/>
                    </a:lnTo>
                    <a:lnTo>
                      <a:pt x="0" y="36"/>
                    </a:lnTo>
                    <a:lnTo>
                      <a:pt x="0" y="39"/>
                    </a:lnTo>
                    <a:lnTo>
                      <a:pt x="1" y="42"/>
                    </a:lnTo>
                    <a:lnTo>
                      <a:pt x="2" y="45"/>
                    </a:lnTo>
                    <a:lnTo>
                      <a:pt x="3" y="48"/>
                    </a:lnTo>
                    <a:lnTo>
                      <a:pt x="4" y="51"/>
                    </a:lnTo>
                    <a:lnTo>
                      <a:pt x="4" y="54"/>
                    </a:lnTo>
                    <a:lnTo>
                      <a:pt x="5" y="56"/>
                    </a:lnTo>
                    <a:lnTo>
                      <a:pt x="5" y="59"/>
                    </a:lnTo>
                    <a:lnTo>
                      <a:pt x="4" y="61"/>
                    </a:lnTo>
                    <a:lnTo>
                      <a:pt x="4" y="63"/>
                    </a:lnTo>
                    <a:lnTo>
                      <a:pt x="4" y="65"/>
                    </a:lnTo>
                    <a:lnTo>
                      <a:pt x="4" y="67"/>
                    </a:lnTo>
                    <a:lnTo>
                      <a:pt x="4" y="68"/>
                    </a:lnTo>
                    <a:lnTo>
                      <a:pt x="4" y="70"/>
                    </a:lnTo>
                    <a:lnTo>
                      <a:pt x="4" y="72"/>
                    </a:lnTo>
                    <a:lnTo>
                      <a:pt x="4" y="74"/>
                    </a:lnTo>
                    <a:lnTo>
                      <a:pt x="3" y="75"/>
                    </a:lnTo>
                    <a:lnTo>
                      <a:pt x="2" y="78"/>
                    </a:lnTo>
                    <a:lnTo>
                      <a:pt x="4" y="77"/>
                    </a:lnTo>
                    <a:lnTo>
                      <a:pt x="5" y="77"/>
                    </a:lnTo>
                    <a:lnTo>
                      <a:pt x="6" y="78"/>
                    </a:lnTo>
                    <a:lnTo>
                      <a:pt x="7" y="79"/>
                    </a:lnTo>
                    <a:lnTo>
                      <a:pt x="8" y="80"/>
                    </a:lnTo>
                    <a:lnTo>
                      <a:pt x="9" y="81"/>
                    </a:lnTo>
                    <a:lnTo>
                      <a:pt x="11" y="81"/>
                    </a:lnTo>
                    <a:lnTo>
                      <a:pt x="12" y="80"/>
                    </a:lnTo>
                    <a:lnTo>
                      <a:pt x="14" y="77"/>
                    </a:lnTo>
                    <a:lnTo>
                      <a:pt x="16" y="73"/>
                    </a:lnTo>
                    <a:lnTo>
                      <a:pt x="18" y="68"/>
                    </a:lnTo>
                    <a:lnTo>
                      <a:pt x="20" y="62"/>
                    </a:lnTo>
                    <a:lnTo>
                      <a:pt x="21" y="56"/>
                    </a:lnTo>
                    <a:lnTo>
                      <a:pt x="22" y="50"/>
                    </a:lnTo>
                    <a:lnTo>
                      <a:pt x="22" y="44"/>
                    </a:lnTo>
                    <a:lnTo>
                      <a:pt x="22" y="38"/>
                    </a:lnTo>
                    <a:lnTo>
                      <a:pt x="22" y="33"/>
                    </a:lnTo>
                    <a:lnTo>
                      <a:pt x="22" y="29"/>
                    </a:lnTo>
                    <a:lnTo>
                      <a:pt x="22" y="25"/>
                    </a:lnTo>
                    <a:lnTo>
                      <a:pt x="22" y="22"/>
                    </a:lnTo>
                    <a:lnTo>
                      <a:pt x="23" y="19"/>
                    </a:lnTo>
                    <a:lnTo>
                      <a:pt x="23" y="17"/>
                    </a:lnTo>
                    <a:lnTo>
                      <a:pt x="24" y="14"/>
                    </a:lnTo>
                    <a:lnTo>
                      <a:pt x="24" y="11"/>
                    </a:lnTo>
                    <a:lnTo>
                      <a:pt x="25" y="8"/>
                    </a:lnTo>
                    <a:lnTo>
                      <a:pt x="25" y="6"/>
                    </a:lnTo>
                    <a:lnTo>
                      <a:pt x="25" y="3"/>
                    </a:lnTo>
                    <a:lnTo>
                      <a:pt x="26" y="2"/>
                    </a:lnTo>
                    <a:lnTo>
                      <a:pt x="26" y="0"/>
                    </a:lnTo>
                    <a:close/>
                  </a:path>
                </a:pathLst>
              </a:custGeom>
              <a:solidFill>
                <a:srgbClr val="FFB9AF"/>
              </a:solidFill>
              <a:ln w="0">
                <a:solidFill>
                  <a:srgbClr val="FFB9AF"/>
                </a:solidFill>
                <a:prstDash val="solid"/>
                <a:round/>
                <a:headEnd/>
                <a:tailEnd/>
              </a:ln>
            </p:spPr>
            <p:txBody>
              <a:bodyPr/>
              <a:lstStyle/>
              <a:p>
                <a:endParaRPr lang="fr-FR"/>
              </a:p>
            </p:txBody>
          </p:sp>
          <p:sp>
            <p:nvSpPr>
              <p:cNvPr id="5352" name="Freeform 231"/>
              <p:cNvSpPr>
                <a:spLocks/>
              </p:cNvSpPr>
              <p:nvPr/>
            </p:nvSpPr>
            <p:spPr bwMode="auto">
              <a:xfrm>
                <a:off x="1261" y="2007"/>
                <a:ext cx="22" cy="74"/>
              </a:xfrm>
              <a:custGeom>
                <a:avLst/>
                <a:gdLst>
                  <a:gd name="T0" fmla="*/ 22 w 22"/>
                  <a:gd name="T1" fmla="*/ 0 h 74"/>
                  <a:gd name="T2" fmla="*/ 20 w 22"/>
                  <a:gd name="T3" fmla="*/ 4 h 74"/>
                  <a:gd name="T4" fmla="*/ 17 w 22"/>
                  <a:gd name="T5" fmla="*/ 7 h 74"/>
                  <a:gd name="T6" fmla="*/ 15 w 22"/>
                  <a:gd name="T7" fmla="*/ 10 h 74"/>
                  <a:gd name="T8" fmla="*/ 12 w 22"/>
                  <a:gd name="T9" fmla="*/ 13 h 74"/>
                  <a:gd name="T10" fmla="*/ 10 w 22"/>
                  <a:gd name="T11" fmla="*/ 15 h 74"/>
                  <a:gd name="T12" fmla="*/ 7 w 22"/>
                  <a:gd name="T13" fmla="*/ 18 h 74"/>
                  <a:gd name="T14" fmla="*/ 5 w 22"/>
                  <a:gd name="T15" fmla="*/ 20 h 74"/>
                  <a:gd name="T16" fmla="*/ 3 w 22"/>
                  <a:gd name="T17" fmla="*/ 22 h 74"/>
                  <a:gd name="T18" fmla="*/ 2 w 22"/>
                  <a:gd name="T19" fmla="*/ 25 h 74"/>
                  <a:gd name="T20" fmla="*/ 1 w 22"/>
                  <a:gd name="T21" fmla="*/ 28 h 74"/>
                  <a:gd name="T22" fmla="*/ 0 w 22"/>
                  <a:gd name="T23" fmla="*/ 30 h 74"/>
                  <a:gd name="T24" fmla="*/ 0 w 22"/>
                  <a:gd name="T25" fmla="*/ 33 h 74"/>
                  <a:gd name="T26" fmla="*/ 0 w 22"/>
                  <a:gd name="T27" fmla="*/ 36 h 74"/>
                  <a:gd name="T28" fmla="*/ 1 w 22"/>
                  <a:gd name="T29" fmla="*/ 38 h 74"/>
                  <a:gd name="T30" fmla="*/ 2 w 22"/>
                  <a:gd name="T31" fmla="*/ 41 h 74"/>
                  <a:gd name="T32" fmla="*/ 2 w 22"/>
                  <a:gd name="T33" fmla="*/ 43 h 74"/>
                  <a:gd name="T34" fmla="*/ 3 w 22"/>
                  <a:gd name="T35" fmla="*/ 46 h 74"/>
                  <a:gd name="T36" fmla="*/ 4 w 22"/>
                  <a:gd name="T37" fmla="*/ 48 h 74"/>
                  <a:gd name="T38" fmla="*/ 4 w 22"/>
                  <a:gd name="T39" fmla="*/ 51 h 74"/>
                  <a:gd name="T40" fmla="*/ 4 w 22"/>
                  <a:gd name="T41" fmla="*/ 53 h 74"/>
                  <a:gd name="T42" fmla="*/ 4 w 22"/>
                  <a:gd name="T43" fmla="*/ 55 h 74"/>
                  <a:gd name="T44" fmla="*/ 4 w 22"/>
                  <a:gd name="T45" fmla="*/ 57 h 74"/>
                  <a:gd name="T46" fmla="*/ 4 w 22"/>
                  <a:gd name="T47" fmla="*/ 59 h 74"/>
                  <a:gd name="T48" fmla="*/ 3 w 22"/>
                  <a:gd name="T49" fmla="*/ 61 h 74"/>
                  <a:gd name="T50" fmla="*/ 3 w 22"/>
                  <a:gd name="T51" fmla="*/ 63 h 74"/>
                  <a:gd name="T52" fmla="*/ 3 w 22"/>
                  <a:gd name="T53" fmla="*/ 64 h 74"/>
                  <a:gd name="T54" fmla="*/ 3 w 22"/>
                  <a:gd name="T55" fmla="*/ 66 h 74"/>
                  <a:gd name="T56" fmla="*/ 2 w 22"/>
                  <a:gd name="T57" fmla="*/ 68 h 74"/>
                  <a:gd name="T58" fmla="*/ 2 w 22"/>
                  <a:gd name="T59" fmla="*/ 70 h 74"/>
                  <a:gd name="T60" fmla="*/ 1 w 22"/>
                  <a:gd name="T61" fmla="*/ 72 h 74"/>
                  <a:gd name="T62" fmla="*/ 3 w 22"/>
                  <a:gd name="T63" fmla="*/ 71 h 74"/>
                  <a:gd name="T64" fmla="*/ 4 w 22"/>
                  <a:gd name="T65" fmla="*/ 71 h 74"/>
                  <a:gd name="T66" fmla="*/ 5 w 22"/>
                  <a:gd name="T67" fmla="*/ 72 h 74"/>
                  <a:gd name="T68" fmla="*/ 6 w 22"/>
                  <a:gd name="T69" fmla="*/ 73 h 74"/>
                  <a:gd name="T70" fmla="*/ 7 w 22"/>
                  <a:gd name="T71" fmla="*/ 73 h 74"/>
                  <a:gd name="T72" fmla="*/ 8 w 22"/>
                  <a:gd name="T73" fmla="*/ 74 h 74"/>
                  <a:gd name="T74" fmla="*/ 9 w 22"/>
                  <a:gd name="T75" fmla="*/ 73 h 74"/>
                  <a:gd name="T76" fmla="*/ 10 w 22"/>
                  <a:gd name="T77" fmla="*/ 72 h 74"/>
                  <a:gd name="T78" fmla="*/ 12 w 22"/>
                  <a:gd name="T79" fmla="*/ 70 h 74"/>
                  <a:gd name="T80" fmla="*/ 14 w 22"/>
                  <a:gd name="T81" fmla="*/ 66 h 74"/>
                  <a:gd name="T82" fmla="*/ 15 w 22"/>
                  <a:gd name="T83" fmla="*/ 62 h 74"/>
                  <a:gd name="T84" fmla="*/ 17 w 22"/>
                  <a:gd name="T85" fmla="*/ 57 h 74"/>
                  <a:gd name="T86" fmla="*/ 18 w 22"/>
                  <a:gd name="T87" fmla="*/ 51 h 74"/>
                  <a:gd name="T88" fmla="*/ 18 w 22"/>
                  <a:gd name="T89" fmla="*/ 46 h 74"/>
                  <a:gd name="T90" fmla="*/ 19 w 22"/>
                  <a:gd name="T91" fmla="*/ 40 h 74"/>
                  <a:gd name="T92" fmla="*/ 19 w 22"/>
                  <a:gd name="T93" fmla="*/ 35 h 74"/>
                  <a:gd name="T94" fmla="*/ 19 w 22"/>
                  <a:gd name="T95" fmla="*/ 30 h 74"/>
                  <a:gd name="T96" fmla="*/ 19 w 22"/>
                  <a:gd name="T97" fmla="*/ 25 h 74"/>
                  <a:gd name="T98" fmla="*/ 19 w 22"/>
                  <a:gd name="T99" fmla="*/ 22 h 74"/>
                  <a:gd name="T100" fmla="*/ 19 w 22"/>
                  <a:gd name="T101" fmla="*/ 19 h 74"/>
                  <a:gd name="T102" fmla="*/ 19 w 22"/>
                  <a:gd name="T103" fmla="*/ 17 h 74"/>
                  <a:gd name="T104" fmla="*/ 20 w 22"/>
                  <a:gd name="T105" fmla="*/ 14 h 74"/>
                  <a:gd name="T106" fmla="*/ 20 w 22"/>
                  <a:gd name="T107" fmla="*/ 12 h 74"/>
                  <a:gd name="T108" fmla="*/ 21 w 22"/>
                  <a:gd name="T109" fmla="*/ 9 h 74"/>
                  <a:gd name="T110" fmla="*/ 21 w 22"/>
                  <a:gd name="T111" fmla="*/ 7 h 74"/>
                  <a:gd name="T112" fmla="*/ 21 w 22"/>
                  <a:gd name="T113" fmla="*/ 5 h 74"/>
                  <a:gd name="T114" fmla="*/ 22 w 22"/>
                  <a:gd name="T115" fmla="*/ 3 h 74"/>
                  <a:gd name="T116" fmla="*/ 22 w 22"/>
                  <a:gd name="T117" fmla="*/ 2 h 74"/>
                  <a:gd name="T118" fmla="*/ 22 w 22"/>
                  <a:gd name="T119" fmla="*/ 1 h 74"/>
                  <a:gd name="T120" fmla="*/ 22 w 22"/>
                  <a:gd name="T121" fmla="*/ 0 h 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
                  <a:gd name="T184" fmla="*/ 0 h 74"/>
                  <a:gd name="T185" fmla="*/ 22 w 22"/>
                  <a:gd name="T186" fmla="*/ 74 h 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 h="74">
                    <a:moveTo>
                      <a:pt x="22" y="0"/>
                    </a:moveTo>
                    <a:lnTo>
                      <a:pt x="20" y="4"/>
                    </a:lnTo>
                    <a:lnTo>
                      <a:pt x="17" y="7"/>
                    </a:lnTo>
                    <a:lnTo>
                      <a:pt x="15" y="10"/>
                    </a:lnTo>
                    <a:lnTo>
                      <a:pt x="12" y="13"/>
                    </a:lnTo>
                    <a:lnTo>
                      <a:pt x="10" y="15"/>
                    </a:lnTo>
                    <a:lnTo>
                      <a:pt x="7" y="18"/>
                    </a:lnTo>
                    <a:lnTo>
                      <a:pt x="5" y="20"/>
                    </a:lnTo>
                    <a:lnTo>
                      <a:pt x="3" y="22"/>
                    </a:lnTo>
                    <a:lnTo>
                      <a:pt x="2" y="25"/>
                    </a:lnTo>
                    <a:lnTo>
                      <a:pt x="1" y="28"/>
                    </a:lnTo>
                    <a:lnTo>
                      <a:pt x="0" y="30"/>
                    </a:lnTo>
                    <a:lnTo>
                      <a:pt x="0" y="33"/>
                    </a:lnTo>
                    <a:lnTo>
                      <a:pt x="0" y="36"/>
                    </a:lnTo>
                    <a:lnTo>
                      <a:pt x="1" y="38"/>
                    </a:lnTo>
                    <a:lnTo>
                      <a:pt x="2" y="41"/>
                    </a:lnTo>
                    <a:lnTo>
                      <a:pt x="2" y="43"/>
                    </a:lnTo>
                    <a:lnTo>
                      <a:pt x="3" y="46"/>
                    </a:lnTo>
                    <a:lnTo>
                      <a:pt x="4" y="48"/>
                    </a:lnTo>
                    <a:lnTo>
                      <a:pt x="4" y="51"/>
                    </a:lnTo>
                    <a:lnTo>
                      <a:pt x="4" y="53"/>
                    </a:lnTo>
                    <a:lnTo>
                      <a:pt x="4" y="55"/>
                    </a:lnTo>
                    <a:lnTo>
                      <a:pt x="4" y="57"/>
                    </a:lnTo>
                    <a:lnTo>
                      <a:pt x="4" y="59"/>
                    </a:lnTo>
                    <a:lnTo>
                      <a:pt x="3" y="61"/>
                    </a:lnTo>
                    <a:lnTo>
                      <a:pt x="3" y="63"/>
                    </a:lnTo>
                    <a:lnTo>
                      <a:pt x="3" y="64"/>
                    </a:lnTo>
                    <a:lnTo>
                      <a:pt x="3" y="66"/>
                    </a:lnTo>
                    <a:lnTo>
                      <a:pt x="2" y="68"/>
                    </a:lnTo>
                    <a:lnTo>
                      <a:pt x="2" y="70"/>
                    </a:lnTo>
                    <a:lnTo>
                      <a:pt x="1" y="72"/>
                    </a:lnTo>
                    <a:lnTo>
                      <a:pt x="3" y="71"/>
                    </a:lnTo>
                    <a:lnTo>
                      <a:pt x="4" y="71"/>
                    </a:lnTo>
                    <a:lnTo>
                      <a:pt x="5" y="72"/>
                    </a:lnTo>
                    <a:lnTo>
                      <a:pt x="6" y="73"/>
                    </a:lnTo>
                    <a:lnTo>
                      <a:pt x="7" y="73"/>
                    </a:lnTo>
                    <a:lnTo>
                      <a:pt x="8" y="74"/>
                    </a:lnTo>
                    <a:lnTo>
                      <a:pt x="9" y="73"/>
                    </a:lnTo>
                    <a:lnTo>
                      <a:pt x="10" y="72"/>
                    </a:lnTo>
                    <a:lnTo>
                      <a:pt x="12" y="70"/>
                    </a:lnTo>
                    <a:lnTo>
                      <a:pt x="14" y="66"/>
                    </a:lnTo>
                    <a:lnTo>
                      <a:pt x="15" y="62"/>
                    </a:lnTo>
                    <a:lnTo>
                      <a:pt x="17" y="57"/>
                    </a:lnTo>
                    <a:lnTo>
                      <a:pt x="18" y="51"/>
                    </a:lnTo>
                    <a:lnTo>
                      <a:pt x="18" y="46"/>
                    </a:lnTo>
                    <a:lnTo>
                      <a:pt x="19" y="40"/>
                    </a:lnTo>
                    <a:lnTo>
                      <a:pt x="19" y="35"/>
                    </a:lnTo>
                    <a:lnTo>
                      <a:pt x="19" y="30"/>
                    </a:lnTo>
                    <a:lnTo>
                      <a:pt x="19" y="25"/>
                    </a:lnTo>
                    <a:lnTo>
                      <a:pt x="19" y="22"/>
                    </a:lnTo>
                    <a:lnTo>
                      <a:pt x="19" y="19"/>
                    </a:lnTo>
                    <a:lnTo>
                      <a:pt x="19" y="17"/>
                    </a:lnTo>
                    <a:lnTo>
                      <a:pt x="20" y="14"/>
                    </a:lnTo>
                    <a:lnTo>
                      <a:pt x="20" y="12"/>
                    </a:lnTo>
                    <a:lnTo>
                      <a:pt x="21" y="9"/>
                    </a:lnTo>
                    <a:lnTo>
                      <a:pt x="21" y="7"/>
                    </a:lnTo>
                    <a:lnTo>
                      <a:pt x="21" y="5"/>
                    </a:lnTo>
                    <a:lnTo>
                      <a:pt x="22" y="3"/>
                    </a:lnTo>
                    <a:lnTo>
                      <a:pt x="22" y="2"/>
                    </a:lnTo>
                    <a:lnTo>
                      <a:pt x="22" y="1"/>
                    </a:lnTo>
                    <a:lnTo>
                      <a:pt x="22" y="0"/>
                    </a:lnTo>
                    <a:close/>
                  </a:path>
                </a:pathLst>
              </a:custGeom>
              <a:solidFill>
                <a:srgbClr val="FFB9AF"/>
              </a:solidFill>
              <a:ln w="0">
                <a:solidFill>
                  <a:srgbClr val="FFB9AF"/>
                </a:solidFill>
                <a:prstDash val="solid"/>
                <a:round/>
                <a:headEnd/>
                <a:tailEnd/>
              </a:ln>
            </p:spPr>
            <p:txBody>
              <a:bodyPr/>
              <a:lstStyle/>
              <a:p>
                <a:endParaRPr lang="fr-FR"/>
              </a:p>
            </p:txBody>
          </p:sp>
          <p:sp>
            <p:nvSpPr>
              <p:cNvPr id="5353" name="Freeform 232"/>
              <p:cNvSpPr>
                <a:spLocks/>
              </p:cNvSpPr>
              <p:nvPr/>
            </p:nvSpPr>
            <p:spPr bwMode="auto">
              <a:xfrm>
                <a:off x="1263" y="2011"/>
                <a:ext cx="18" cy="66"/>
              </a:xfrm>
              <a:custGeom>
                <a:avLst/>
                <a:gdLst>
                  <a:gd name="T0" fmla="*/ 18 w 18"/>
                  <a:gd name="T1" fmla="*/ 0 h 66"/>
                  <a:gd name="T2" fmla="*/ 16 w 18"/>
                  <a:gd name="T3" fmla="*/ 3 h 66"/>
                  <a:gd name="T4" fmla="*/ 14 w 18"/>
                  <a:gd name="T5" fmla="*/ 6 h 66"/>
                  <a:gd name="T6" fmla="*/ 12 w 18"/>
                  <a:gd name="T7" fmla="*/ 9 h 66"/>
                  <a:gd name="T8" fmla="*/ 10 w 18"/>
                  <a:gd name="T9" fmla="*/ 11 h 66"/>
                  <a:gd name="T10" fmla="*/ 8 w 18"/>
                  <a:gd name="T11" fmla="*/ 14 h 66"/>
                  <a:gd name="T12" fmla="*/ 6 w 18"/>
                  <a:gd name="T13" fmla="*/ 16 h 66"/>
                  <a:gd name="T14" fmla="*/ 5 w 18"/>
                  <a:gd name="T15" fmla="*/ 18 h 66"/>
                  <a:gd name="T16" fmla="*/ 3 w 18"/>
                  <a:gd name="T17" fmla="*/ 20 h 66"/>
                  <a:gd name="T18" fmla="*/ 2 w 18"/>
                  <a:gd name="T19" fmla="*/ 23 h 66"/>
                  <a:gd name="T20" fmla="*/ 1 w 18"/>
                  <a:gd name="T21" fmla="*/ 25 h 66"/>
                  <a:gd name="T22" fmla="*/ 0 w 18"/>
                  <a:gd name="T23" fmla="*/ 28 h 66"/>
                  <a:gd name="T24" fmla="*/ 0 w 18"/>
                  <a:gd name="T25" fmla="*/ 30 h 66"/>
                  <a:gd name="T26" fmla="*/ 0 w 18"/>
                  <a:gd name="T27" fmla="*/ 33 h 66"/>
                  <a:gd name="T28" fmla="*/ 1 w 18"/>
                  <a:gd name="T29" fmla="*/ 35 h 66"/>
                  <a:gd name="T30" fmla="*/ 2 w 18"/>
                  <a:gd name="T31" fmla="*/ 37 h 66"/>
                  <a:gd name="T32" fmla="*/ 2 w 18"/>
                  <a:gd name="T33" fmla="*/ 39 h 66"/>
                  <a:gd name="T34" fmla="*/ 3 w 18"/>
                  <a:gd name="T35" fmla="*/ 41 h 66"/>
                  <a:gd name="T36" fmla="*/ 4 w 18"/>
                  <a:gd name="T37" fmla="*/ 43 h 66"/>
                  <a:gd name="T38" fmla="*/ 4 w 18"/>
                  <a:gd name="T39" fmla="*/ 45 h 66"/>
                  <a:gd name="T40" fmla="*/ 4 w 18"/>
                  <a:gd name="T41" fmla="*/ 47 h 66"/>
                  <a:gd name="T42" fmla="*/ 4 w 18"/>
                  <a:gd name="T43" fmla="*/ 49 h 66"/>
                  <a:gd name="T44" fmla="*/ 3 w 18"/>
                  <a:gd name="T45" fmla="*/ 51 h 66"/>
                  <a:gd name="T46" fmla="*/ 3 w 18"/>
                  <a:gd name="T47" fmla="*/ 53 h 66"/>
                  <a:gd name="T48" fmla="*/ 3 w 18"/>
                  <a:gd name="T49" fmla="*/ 55 h 66"/>
                  <a:gd name="T50" fmla="*/ 2 w 18"/>
                  <a:gd name="T51" fmla="*/ 57 h 66"/>
                  <a:gd name="T52" fmla="*/ 2 w 18"/>
                  <a:gd name="T53" fmla="*/ 59 h 66"/>
                  <a:gd name="T54" fmla="*/ 2 w 18"/>
                  <a:gd name="T55" fmla="*/ 61 h 66"/>
                  <a:gd name="T56" fmla="*/ 1 w 18"/>
                  <a:gd name="T57" fmla="*/ 62 h 66"/>
                  <a:gd name="T58" fmla="*/ 0 w 18"/>
                  <a:gd name="T59" fmla="*/ 64 h 66"/>
                  <a:gd name="T60" fmla="*/ 0 w 18"/>
                  <a:gd name="T61" fmla="*/ 66 h 66"/>
                  <a:gd name="T62" fmla="*/ 1 w 18"/>
                  <a:gd name="T63" fmla="*/ 65 h 66"/>
                  <a:gd name="T64" fmla="*/ 2 w 18"/>
                  <a:gd name="T65" fmla="*/ 65 h 66"/>
                  <a:gd name="T66" fmla="*/ 3 w 18"/>
                  <a:gd name="T67" fmla="*/ 66 h 66"/>
                  <a:gd name="T68" fmla="*/ 4 w 18"/>
                  <a:gd name="T69" fmla="*/ 66 h 66"/>
                  <a:gd name="T70" fmla="*/ 5 w 18"/>
                  <a:gd name="T71" fmla="*/ 66 h 66"/>
                  <a:gd name="T72" fmla="*/ 6 w 18"/>
                  <a:gd name="T73" fmla="*/ 66 h 66"/>
                  <a:gd name="T74" fmla="*/ 7 w 18"/>
                  <a:gd name="T75" fmla="*/ 66 h 66"/>
                  <a:gd name="T76" fmla="*/ 8 w 18"/>
                  <a:gd name="T77" fmla="*/ 65 h 66"/>
                  <a:gd name="T78" fmla="*/ 9 w 18"/>
                  <a:gd name="T79" fmla="*/ 63 h 66"/>
                  <a:gd name="T80" fmla="*/ 11 w 18"/>
                  <a:gd name="T81" fmla="*/ 60 h 66"/>
                  <a:gd name="T82" fmla="*/ 12 w 18"/>
                  <a:gd name="T83" fmla="*/ 56 h 66"/>
                  <a:gd name="T84" fmla="*/ 13 w 18"/>
                  <a:gd name="T85" fmla="*/ 51 h 66"/>
                  <a:gd name="T86" fmla="*/ 14 w 18"/>
                  <a:gd name="T87" fmla="*/ 46 h 66"/>
                  <a:gd name="T88" fmla="*/ 15 w 18"/>
                  <a:gd name="T89" fmla="*/ 41 h 66"/>
                  <a:gd name="T90" fmla="*/ 15 w 18"/>
                  <a:gd name="T91" fmla="*/ 36 h 66"/>
                  <a:gd name="T92" fmla="*/ 15 w 18"/>
                  <a:gd name="T93" fmla="*/ 31 h 66"/>
                  <a:gd name="T94" fmla="*/ 16 w 18"/>
                  <a:gd name="T95" fmla="*/ 26 h 66"/>
                  <a:gd name="T96" fmla="*/ 16 w 18"/>
                  <a:gd name="T97" fmla="*/ 22 h 66"/>
                  <a:gd name="T98" fmla="*/ 16 w 18"/>
                  <a:gd name="T99" fmla="*/ 19 h 66"/>
                  <a:gd name="T100" fmla="*/ 16 w 18"/>
                  <a:gd name="T101" fmla="*/ 16 h 66"/>
                  <a:gd name="T102" fmla="*/ 16 w 18"/>
                  <a:gd name="T103" fmla="*/ 14 h 66"/>
                  <a:gd name="T104" fmla="*/ 16 w 18"/>
                  <a:gd name="T105" fmla="*/ 12 h 66"/>
                  <a:gd name="T106" fmla="*/ 17 w 18"/>
                  <a:gd name="T107" fmla="*/ 10 h 66"/>
                  <a:gd name="T108" fmla="*/ 17 w 18"/>
                  <a:gd name="T109" fmla="*/ 8 h 66"/>
                  <a:gd name="T110" fmla="*/ 17 w 18"/>
                  <a:gd name="T111" fmla="*/ 6 h 66"/>
                  <a:gd name="T112" fmla="*/ 18 w 18"/>
                  <a:gd name="T113" fmla="*/ 4 h 66"/>
                  <a:gd name="T114" fmla="*/ 18 w 18"/>
                  <a:gd name="T115" fmla="*/ 2 h 66"/>
                  <a:gd name="T116" fmla="*/ 18 w 18"/>
                  <a:gd name="T117" fmla="*/ 1 h 66"/>
                  <a:gd name="T118" fmla="*/ 18 w 18"/>
                  <a:gd name="T119" fmla="*/ 0 h 66"/>
                  <a:gd name="T120" fmla="*/ 18 w 18"/>
                  <a:gd name="T121" fmla="*/ 0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
                  <a:gd name="T184" fmla="*/ 0 h 66"/>
                  <a:gd name="T185" fmla="*/ 18 w 18"/>
                  <a:gd name="T186" fmla="*/ 66 h 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 h="66">
                    <a:moveTo>
                      <a:pt x="18" y="0"/>
                    </a:moveTo>
                    <a:lnTo>
                      <a:pt x="16" y="3"/>
                    </a:lnTo>
                    <a:lnTo>
                      <a:pt x="14" y="6"/>
                    </a:lnTo>
                    <a:lnTo>
                      <a:pt x="12" y="9"/>
                    </a:lnTo>
                    <a:lnTo>
                      <a:pt x="10" y="11"/>
                    </a:lnTo>
                    <a:lnTo>
                      <a:pt x="8" y="14"/>
                    </a:lnTo>
                    <a:lnTo>
                      <a:pt x="6" y="16"/>
                    </a:lnTo>
                    <a:lnTo>
                      <a:pt x="5" y="18"/>
                    </a:lnTo>
                    <a:lnTo>
                      <a:pt x="3" y="20"/>
                    </a:lnTo>
                    <a:lnTo>
                      <a:pt x="2" y="23"/>
                    </a:lnTo>
                    <a:lnTo>
                      <a:pt x="1" y="25"/>
                    </a:lnTo>
                    <a:lnTo>
                      <a:pt x="0" y="28"/>
                    </a:lnTo>
                    <a:lnTo>
                      <a:pt x="0" y="30"/>
                    </a:lnTo>
                    <a:lnTo>
                      <a:pt x="0" y="33"/>
                    </a:lnTo>
                    <a:lnTo>
                      <a:pt x="1" y="35"/>
                    </a:lnTo>
                    <a:lnTo>
                      <a:pt x="2" y="37"/>
                    </a:lnTo>
                    <a:lnTo>
                      <a:pt x="2" y="39"/>
                    </a:lnTo>
                    <a:lnTo>
                      <a:pt x="3" y="41"/>
                    </a:lnTo>
                    <a:lnTo>
                      <a:pt x="4" y="43"/>
                    </a:lnTo>
                    <a:lnTo>
                      <a:pt x="4" y="45"/>
                    </a:lnTo>
                    <a:lnTo>
                      <a:pt x="4" y="47"/>
                    </a:lnTo>
                    <a:lnTo>
                      <a:pt x="4" y="49"/>
                    </a:lnTo>
                    <a:lnTo>
                      <a:pt x="3" y="51"/>
                    </a:lnTo>
                    <a:lnTo>
                      <a:pt x="3" y="53"/>
                    </a:lnTo>
                    <a:lnTo>
                      <a:pt x="3" y="55"/>
                    </a:lnTo>
                    <a:lnTo>
                      <a:pt x="2" y="57"/>
                    </a:lnTo>
                    <a:lnTo>
                      <a:pt x="2" y="59"/>
                    </a:lnTo>
                    <a:lnTo>
                      <a:pt x="2" y="61"/>
                    </a:lnTo>
                    <a:lnTo>
                      <a:pt x="1" y="62"/>
                    </a:lnTo>
                    <a:lnTo>
                      <a:pt x="0" y="64"/>
                    </a:lnTo>
                    <a:lnTo>
                      <a:pt x="0" y="66"/>
                    </a:lnTo>
                    <a:lnTo>
                      <a:pt x="1" y="65"/>
                    </a:lnTo>
                    <a:lnTo>
                      <a:pt x="2" y="65"/>
                    </a:lnTo>
                    <a:lnTo>
                      <a:pt x="3" y="66"/>
                    </a:lnTo>
                    <a:lnTo>
                      <a:pt x="4" y="66"/>
                    </a:lnTo>
                    <a:lnTo>
                      <a:pt x="5" y="66"/>
                    </a:lnTo>
                    <a:lnTo>
                      <a:pt x="6" y="66"/>
                    </a:lnTo>
                    <a:lnTo>
                      <a:pt x="7" y="66"/>
                    </a:lnTo>
                    <a:lnTo>
                      <a:pt x="8" y="65"/>
                    </a:lnTo>
                    <a:lnTo>
                      <a:pt x="9" y="63"/>
                    </a:lnTo>
                    <a:lnTo>
                      <a:pt x="11" y="60"/>
                    </a:lnTo>
                    <a:lnTo>
                      <a:pt x="12" y="56"/>
                    </a:lnTo>
                    <a:lnTo>
                      <a:pt x="13" y="51"/>
                    </a:lnTo>
                    <a:lnTo>
                      <a:pt x="14" y="46"/>
                    </a:lnTo>
                    <a:lnTo>
                      <a:pt x="15" y="41"/>
                    </a:lnTo>
                    <a:lnTo>
                      <a:pt x="15" y="36"/>
                    </a:lnTo>
                    <a:lnTo>
                      <a:pt x="15" y="31"/>
                    </a:lnTo>
                    <a:lnTo>
                      <a:pt x="16" y="26"/>
                    </a:lnTo>
                    <a:lnTo>
                      <a:pt x="16" y="22"/>
                    </a:lnTo>
                    <a:lnTo>
                      <a:pt x="16" y="19"/>
                    </a:lnTo>
                    <a:lnTo>
                      <a:pt x="16" y="16"/>
                    </a:lnTo>
                    <a:lnTo>
                      <a:pt x="16" y="14"/>
                    </a:lnTo>
                    <a:lnTo>
                      <a:pt x="16" y="12"/>
                    </a:lnTo>
                    <a:lnTo>
                      <a:pt x="17" y="10"/>
                    </a:lnTo>
                    <a:lnTo>
                      <a:pt x="17" y="8"/>
                    </a:lnTo>
                    <a:lnTo>
                      <a:pt x="17" y="6"/>
                    </a:lnTo>
                    <a:lnTo>
                      <a:pt x="18" y="4"/>
                    </a:lnTo>
                    <a:lnTo>
                      <a:pt x="18" y="2"/>
                    </a:lnTo>
                    <a:lnTo>
                      <a:pt x="18" y="1"/>
                    </a:lnTo>
                    <a:lnTo>
                      <a:pt x="18" y="0"/>
                    </a:lnTo>
                    <a:close/>
                  </a:path>
                </a:pathLst>
              </a:custGeom>
              <a:solidFill>
                <a:srgbClr val="FFAB9F"/>
              </a:solidFill>
              <a:ln w="0">
                <a:solidFill>
                  <a:srgbClr val="FFAB9F"/>
                </a:solidFill>
                <a:prstDash val="solid"/>
                <a:round/>
                <a:headEnd/>
                <a:tailEnd/>
              </a:ln>
            </p:spPr>
            <p:txBody>
              <a:bodyPr/>
              <a:lstStyle/>
              <a:p>
                <a:endParaRPr lang="fr-FR"/>
              </a:p>
            </p:txBody>
          </p:sp>
          <p:sp>
            <p:nvSpPr>
              <p:cNvPr id="5354" name="Freeform 233"/>
              <p:cNvSpPr>
                <a:spLocks/>
              </p:cNvSpPr>
              <p:nvPr/>
            </p:nvSpPr>
            <p:spPr bwMode="auto">
              <a:xfrm>
                <a:off x="1264" y="2015"/>
                <a:ext cx="16" cy="60"/>
              </a:xfrm>
              <a:custGeom>
                <a:avLst/>
                <a:gdLst>
                  <a:gd name="T0" fmla="*/ 16 w 16"/>
                  <a:gd name="T1" fmla="*/ 0 h 60"/>
                  <a:gd name="T2" fmla="*/ 14 w 16"/>
                  <a:gd name="T3" fmla="*/ 3 h 60"/>
                  <a:gd name="T4" fmla="*/ 12 w 16"/>
                  <a:gd name="T5" fmla="*/ 6 h 60"/>
                  <a:gd name="T6" fmla="*/ 11 w 16"/>
                  <a:gd name="T7" fmla="*/ 8 h 60"/>
                  <a:gd name="T8" fmla="*/ 9 w 16"/>
                  <a:gd name="T9" fmla="*/ 10 h 60"/>
                  <a:gd name="T10" fmla="*/ 7 w 16"/>
                  <a:gd name="T11" fmla="*/ 12 h 60"/>
                  <a:gd name="T12" fmla="*/ 6 w 16"/>
                  <a:gd name="T13" fmla="*/ 14 h 60"/>
                  <a:gd name="T14" fmla="*/ 5 w 16"/>
                  <a:gd name="T15" fmla="*/ 16 h 60"/>
                  <a:gd name="T16" fmla="*/ 4 w 16"/>
                  <a:gd name="T17" fmla="*/ 18 h 60"/>
                  <a:gd name="T18" fmla="*/ 3 w 16"/>
                  <a:gd name="T19" fmla="*/ 20 h 60"/>
                  <a:gd name="T20" fmla="*/ 2 w 16"/>
                  <a:gd name="T21" fmla="*/ 23 h 60"/>
                  <a:gd name="T22" fmla="*/ 1 w 16"/>
                  <a:gd name="T23" fmla="*/ 25 h 60"/>
                  <a:gd name="T24" fmla="*/ 1 w 16"/>
                  <a:gd name="T25" fmla="*/ 27 h 60"/>
                  <a:gd name="T26" fmla="*/ 1 w 16"/>
                  <a:gd name="T27" fmla="*/ 29 h 60"/>
                  <a:gd name="T28" fmla="*/ 2 w 16"/>
                  <a:gd name="T29" fmla="*/ 31 h 60"/>
                  <a:gd name="T30" fmla="*/ 2 w 16"/>
                  <a:gd name="T31" fmla="*/ 33 h 60"/>
                  <a:gd name="T32" fmla="*/ 3 w 16"/>
                  <a:gd name="T33" fmla="*/ 34 h 60"/>
                  <a:gd name="T34" fmla="*/ 4 w 16"/>
                  <a:gd name="T35" fmla="*/ 36 h 60"/>
                  <a:gd name="T36" fmla="*/ 4 w 16"/>
                  <a:gd name="T37" fmla="*/ 38 h 60"/>
                  <a:gd name="T38" fmla="*/ 4 w 16"/>
                  <a:gd name="T39" fmla="*/ 40 h 60"/>
                  <a:gd name="T40" fmla="*/ 4 w 16"/>
                  <a:gd name="T41" fmla="*/ 41 h 60"/>
                  <a:gd name="T42" fmla="*/ 4 w 16"/>
                  <a:gd name="T43" fmla="*/ 43 h 60"/>
                  <a:gd name="T44" fmla="*/ 4 w 16"/>
                  <a:gd name="T45" fmla="*/ 45 h 60"/>
                  <a:gd name="T46" fmla="*/ 4 w 16"/>
                  <a:gd name="T47" fmla="*/ 47 h 60"/>
                  <a:gd name="T48" fmla="*/ 3 w 16"/>
                  <a:gd name="T49" fmla="*/ 49 h 60"/>
                  <a:gd name="T50" fmla="*/ 3 w 16"/>
                  <a:gd name="T51" fmla="*/ 51 h 60"/>
                  <a:gd name="T52" fmla="*/ 2 w 16"/>
                  <a:gd name="T53" fmla="*/ 53 h 60"/>
                  <a:gd name="T54" fmla="*/ 1 w 16"/>
                  <a:gd name="T55" fmla="*/ 55 h 60"/>
                  <a:gd name="T56" fmla="*/ 1 w 16"/>
                  <a:gd name="T57" fmla="*/ 57 h 60"/>
                  <a:gd name="T58" fmla="*/ 0 w 16"/>
                  <a:gd name="T59" fmla="*/ 58 h 60"/>
                  <a:gd name="T60" fmla="*/ 0 w 16"/>
                  <a:gd name="T61" fmla="*/ 60 h 60"/>
                  <a:gd name="T62" fmla="*/ 1 w 16"/>
                  <a:gd name="T63" fmla="*/ 59 h 60"/>
                  <a:gd name="T64" fmla="*/ 2 w 16"/>
                  <a:gd name="T65" fmla="*/ 59 h 60"/>
                  <a:gd name="T66" fmla="*/ 3 w 16"/>
                  <a:gd name="T67" fmla="*/ 59 h 60"/>
                  <a:gd name="T68" fmla="*/ 4 w 16"/>
                  <a:gd name="T69" fmla="*/ 59 h 60"/>
                  <a:gd name="T70" fmla="*/ 5 w 16"/>
                  <a:gd name="T71" fmla="*/ 59 h 60"/>
                  <a:gd name="T72" fmla="*/ 6 w 16"/>
                  <a:gd name="T73" fmla="*/ 59 h 60"/>
                  <a:gd name="T74" fmla="*/ 6 w 16"/>
                  <a:gd name="T75" fmla="*/ 58 h 60"/>
                  <a:gd name="T76" fmla="*/ 7 w 16"/>
                  <a:gd name="T77" fmla="*/ 57 h 60"/>
                  <a:gd name="T78" fmla="*/ 9 w 16"/>
                  <a:gd name="T79" fmla="*/ 55 h 60"/>
                  <a:gd name="T80" fmla="*/ 10 w 16"/>
                  <a:gd name="T81" fmla="*/ 53 h 60"/>
                  <a:gd name="T82" fmla="*/ 11 w 16"/>
                  <a:gd name="T83" fmla="*/ 50 h 60"/>
                  <a:gd name="T84" fmla="*/ 12 w 16"/>
                  <a:gd name="T85" fmla="*/ 46 h 60"/>
                  <a:gd name="T86" fmla="*/ 12 w 16"/>
                  <a:gd name="T87" fmla="*/ 41 h 60"/>
                  <a:gd name="T88" fmla="*/ 12 w 16"/>
                  <a:gd name="T89" fmla="*/ 37 h 60"/>
                  <a:gd name="T90" fmla="*/ 13 w 16"/>
                  <a:gd name="T91" fmla="*/ 32 h 60"/>
                  <a:gd name="T92" fmla="*/ 13 w 16"/>
                  <a:gd name="T93" fmla="*/ 27 h 60"/>
                  <a:gd name="T94" fmla="*/ 13 w 16"/>
                  <a:gd name="T95" fmla="*/ 23 h 60"/>
                  <a:gd name="T96" fmla="*/ 13 w 16"/>
                  <a:gd name="T97" fmla="*/ 19 h 60"/>
                  <a:gd name="T98" fmla="*/ 13 w 16"/>
                  <a:gd name="T99" fmla="*/ 16 h 60"/>
                  <a:gd name="T100" fmla="*/ 14 w 16"/>
                  <a:gd name="T101" fmla="*/ 14 h 60"/>
                  <a:gd name="T102" fmla="*/ 14 w 16"/>
                  <a:gd name="T103" fmla="*/ 12 h 60"/>
                  <a:gd name="T104" fmla="*/ 14 w 16"/>
                  <a:gd name="T105" fmla="*/ 10 h 60"/>
                  <a:gd name="T106" fmla="*/ 14 w 16"/>
                  <a:gd name="T107" fmla="*/ 8 h 60"/>
                  <a:gd name="T108" fmla="*/ 15 w 16"/>
                  <a:gd name="T109" fmla="*/ 6 h 60"/>
                  <a:gd name="T110" fmla="*/ 15 w 16"/>
                  <a:gd name="T111" fmla="*/ 5 h 60"/>
                  <a:gd name="T112" fmla="*/ 15 w 16"/>
                  <a:gd name="T113" fmla="*/ 3 h 60"/>
                  <a:gd name="T114" fmla="*/ 15 w 16"/>
                  <a:gd name="T115" fmla="*/ 2 h 60"/>
                  <a:gd name="T116" fmla="*/ 16 w 16"/>
                  <a:gd name="T117" fmla="*/ 1 h 60"/>
                  <a:gd name="T118" fmla="*/ 16 w 16"/>
                  <a:gd name="T119" fmla="*/ 1 h 60"/>
                  <a:gd name="T120" fmla="*/ 16 w 16"/>
                  <a:gd name="T121" fmla="*/ 0 h 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
                  <a:gd name="T184" fmla="*/ 0 h 60"/>
                  <a:gd name="T185" fmla="*/ 16 w 16"/>
                  <a:gd name="T186" fmla="*/ 60 h 6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 h="60">
                    <a:moveTo>
                      <a:pt x="16" y="0"/>
                    </a:moveTo>
                    <a:lnTo>
                      <a:pt x="14" y="3"/>
                    </a:lnTo>
                    <a:lnTo>
                      <a:pt x="12" y="6"/>
                    </a:lnTo>
                    <a:lnTo>
                      <a:pt x="11" y="8"/>
                    </a:lnTo>
                    <a:lnTo>
                      <a:pt x="9" y="10"/>
                    </a:lnTo>
                    <a:lnTo>
                      <a:pt x="7" y="12"/>
                    </a:lnTo>
                    <a:lnTo>
                      <a:pt x="6" y="14"/>
                    </a:lnTo>
                    <a:lnTo>
                      <a:pt x="5" y="16"/>
                    </a:lnTo>
                    <a:lnTo>
                      <a:pt x="4" y="18"/>
                    </a:lnTo>
                    <a:lnTo>
                      <a:pt x="3" y="20"/>
                    </a:lnTo>
                    <a:lnTo>
                      <a:pt x="2" y="23"/>
                    </a:lnTo>
                    <a:lnTo>
                      <a:pt x="1" y="25"/>
                    </a:lnTo>
                    <a:lnTo>
                      <a:pt x="1" y="27"/>
                    </a:lnTo>
                    <a:lnTo>
                      <a:pt x="1" y="29"/>
                    </a:lnTo>
                    <a:lnTo>
                      <a:pt x="2" y="31"/>
                    </a:lnTo>
                    <a:lnTo>
                      <a:pt x="2" y="33"/>
                    </a:lnTo>
                    <a:lnTo>
                      <a:pt x="3" y="34"/>
                    </a:lnTo>
                    <a:lnTo>
                      <a:pt x="4" y="36"/>
                    </a:lnTo>
                    <a:lnTo>
                      <a:pt x="4" y="38"/>
                    </a:lnTo>
                    <a:lnTo>
                      <a:pt x="4" y="40"/>
                    </a:lnTo>
                    <a:lnTo>
                      <a:pt x="4" y="41"/>
                    </a:lnTo>
                    <a:lnTo>
                      <a:pt x="4" y="43"/>
                    </a:lnTo>
                    <a:lnTo>
                      <a:pt x="4" y="45"/>
                    </a:lnTo>
                    <a:lnTo>
                      <a:pt x="4" y="47"/>
                    </a:lnTo>
                    <a:lnTo>
                      <a:pt x="3" y="49"/>
                    </a:lnTo>
                    <a:lnTo>
                      <a:pt x="3" y="51"/>
                    </a:lnTo>
                    <a:lnTo>
                      <a:pt x="2" y="53"/>
                    </a:lnTo>
                    <a:lnTo>
                      <a:pt x="1" y="55"/>
                    </a:lnTo>
                    <a:lnTo>
                      <a:pt x="1" y="57"/>
                    </a:lnTo>
                    <a:lnTo>
                      <a:pt x="0" y="58"/>
                    </a:lnTo>
                    <a:lnTo>
                      <a:pt x="0" y="60"/>
                    </a:lnTo>
                    <a:lnTo>
                      <a:pt x="1" y="59"/>
                    </a:lnTo>
                    <a:lnTo>
                      <a:pt x="2" y="59"/>
                    </a:lnTo>
                    <a:lnTo>
                      <a:pt x="3" y="59"/>
                    </a:lnTo>
                    <a:lnTo>
                      <a:pt x="4" y="59"/>
                    </a:lnTo>
                    <a:lnTo>
                      <a:pt x="5" y="59"/>
                    </a:lnTo>
                    <a:lnTo>
                      <a:pt x="6" y="59"/>
                    </a:lnTo>
                    <a:lnTo>
                      <a:pt x="6" y="58"/>
                    </a:lnTo>
                    <a:lnTo>
                      <a:pt x="7" y="57"/>
                    </a:lnTo>
                    <a:lnTo>
                      <a:pt x="9" y="55"/>
                    </a:lnTo>
                    <a:lnTo>
                      <a:pt x="10" y="53"/>
                    </a:lnTo>
                    <a:lnTo>
                      <a:pt x="11" y="50"/>
                    </a:lnTo>
                    <a:lnTo>
                      <a:pt x="12" y="46"/>
                    </a:lnTo>
                    <a:lnTo>
                      <a:pt x="12" y="41"/>
                    </a:lnTo>
                    <a:lnTo>
                      <a:pt x="12" y="37"/>
                    </a:lnTo>
                    <a:lnTo>
                      <a:pt x="13" y="32"/>
                    </a:lnTo>
                    <a:lnTo>
                      <a:pt x="13" y="27"/>
                    </a:lnTo>
                    <a:lnTo>
                      <a:pt x="13" y="23"/>
                    </a:lnTo>
                    <a:lnTo>
                      <a:pt x="13" y="19"/>
                    </a:lnTo>
                    <a:lnTo>
                      <a:pt x="13" y="16"/>
                    </a:lnTo>
                    <a:lnTo>
                      <a:pt x="14" y="14"/>
                    </a:lnTo>
                    <a:lnTo>
                      <a:pt x="14" y="12"/>
                    </a:lnTo>
                    <a:lnTo>
                      <a:pt x="14" y="10"/>
                    </a:lnTo>
                    <a:lnTo>
                      <a:pt x="14" y="8"/>
                    </a:lnTo>
                    <a:lnTo>
                      <a:pt x="15" y="6"/>
                    </a:lnTo>
                    <a:lnTo>
                      <a:pt x="15" y="5"/>
                    </a:lnTo>
                    <a:lnTo>
                      <a:pt x="15" y="3"/>
                    </a:lnTo>
                    <a:lnTo>
                      <a:pt x="15" y="2"/>
                    </a:lnTo>
                    <a:lnTo>
                      <a:pt x="16" y="1"/>
                    </a:lnTo>
                    <a:lnTo>
                      <a:pt x="16" y="0"/>
                    </a:lnTo>
                    <a:close/>
                  </a:path>
                </a:pathLst>
              </a:custGeom>
              <a:solidFill>
                <a:srgbClr val="FFAB9F"/>
              </a:solidFill>
              <a:ln w="0">
                <a:solidFill>
                  <a:srgbClr val="FFAB9F"/>
                </a:solidFill>
                <a:prstDash val="solid"/>
                <a:round/>
                <a:headEnd/>
                <a:tailEnd/>
              </a:ln>
            </p:spPr>
            <p:txBody>
              <a:bodyPr/>
              <a:lstStyle/>
              <a:p>
                <a:endParaRPr lang="fr-FR"/>
              </a:p>
            </p:txBody>
          </p:sp>
          <p:sp>
            <p:nvSpPr>
              <p:cNvPr id="5355" name="Freeform 234"/>
              <p:cNvSpPr>
                <a:spLocks/>
              </p:cNvSpPr>
              <p:nvPr/>
            </p:nvSpPr>
            <p:spPr bwMode="auto">
              <a:xfrm>
                <a:off x="1264" y="2019"/>
                <a:ext cx="14" cy="54"/>
              </a:xfrm>
              <a:custGeom>
                <a:avLst/>
                <a:gdLst>
                  <a:gd name="T0" fmla="*/ 14 w 14"/>
                  <a:gd name="T1" fmla="*/ 0 h 54"/>
                  <a:gd name="T2" fmla="*/ 13 w 14"/>
                  <a:gd name="T3" fmla="*/ 2 h 54"/>
                  <a:gd name="T4" fmla="*/ 11 w 14"/>
                  <a:gd name="T5" fmla="*/ 5 h 54"/>
                  <a:gd name="T6" fmla="*/ 10 w 14"/>
                  <a:gd name="T7" fmla="*/ 7 h 54"/>
                  <a:gd name="T8" fmla="*/ 9 w 14"/>
                  <a:gd name="T9" fmla="*/ 8 h 54"/>
                  <a:gd name="T10" fmla="*/ 8 w 14"/>
                  <a:gd name="T11" fmla="*/ 10 h 54"/>
                  <a:gd name="T12" fmla="*/ 7 w 14"/>
                  <a:gd name="T13" fmla="*/ 12 h 54"/>
                  <a:gd name="T14" fmla="*/ 6 w 14"/>
                  <a:gd name="T15" fmla="*/ 14 h 54"/>
                  <a:gd name="T16" fmla="*/ 5 w 14"/>
                  <a:gd name="T17" fmla="*/ 16 h 54"/>
                  <a:gd name="T18" fmla="*/ 4 w 14"/>
                  <a:gd name="T19" fmla="*/ 18 h 54"/>
                  <a:gd name="T20" fmla="*/ 4 w 14"/>
                  <a:gd name="T21" fmla="*/ 20 h 54"/>
                  <a:gd name="T22" fmla="*/ 3 w 14"/>
                  <a:gd name="T23" fmla="*/ 23 h 54"/>
                  <a:gd name="T24" fmla="*/ 3 w 14"/>
                  <a:gd name="T25" fmla="*/ 24 h 54"/>
                  <a:gd name="T26" fmla="*/ 3 w 14"/>
                  <a:gd name="T27" fmla="*/ 26 h 54"/>
                  <a:gd name="T28" fmla="*/ 4 w 14"/>
                  <a:gd name="T29" fmla="*/ 27 h 54"/>
                  <a:gd name="T30" fmla="*/ 4 w 14"/>
                  <a:gd name="T31" fmla="*/ 29 h 54"/>
                  <a:gd name="T32" fmla="*/ 5 w 14"/>
                  <a:gd name="T33" fmla="*/ 30 h 54"/>
                  <a:gd name="T34" fmla="*/ 5 w 14"/>
                  <a:gd name="T35" fmla="*/ 31 h 54"/>
                  <a:gd name="T36" fmla="*/ 6 w 14"/>
                  <a:gd name="T37" fmla="*/ 32 h 54"/>
                  <a:gd name="T38" fmla="*/ 6 w 14"/>
                  <a:gd name="T39" fmla="*/ 34 h 54"/>
                  <a:gd name="T40" fmla="*/ 6 w 14"/>
                  <a:gd name="T41" fmla="*/ 36 h 54"/>
                  <a:gd name="T42" fmla="*/ 6 w 14"/>
                  <a:gd name="T43" fmla="*/ 38 h 54"/>
                  <a:gd name="T44" fmla="*/ 5 w 14"/>
                  <a:gd name="T45" fmla="*/ 40 h 54"/>
                  <a:gd name="T46" fmla="*/ 5 w 14"/>
                  <a:gd name="T47" fmla="*/ 42 h 54"/>
                  <a:gd name="T48" fmla="*/ 4 w 14"/>
                  <a:gd name="T49" fmla="*/ 44 h 54"/>
                  <a:gd name="T50" fmla="*/ 4 w 14"/>
                  <a:gd name="T51" fmla="*/ 45 h 54"/>
                  <a:gd name="T52" fmla="*/ 3 w 14"/>
                  <a:gd name="T53" fmla="*/ 47 h 54"/>
                  <a:gd name="T54" fmla="*/ 2 w 14"/>
                  <a:gd name="T55" fmla="*/ 49 h 54"/>
                  <a:gd name="T56" fmla="*/ 2 w 14"/>
                  <a:gd name="T57" fmla="*/ 51 h 54"/>
                  <a:gd name="T58" fmla="*/ 1 w 14"/>
                  <a:gd name="T59" fmla="*/ 53 h 54"/>
                  <a:gd name="T60" fmla="*/ 0 w 14"/>
                  <a:gd name="T61" fmla="*/ 54 h 54"/>
                  <a:gd name="T62" fmla="*/ 1 w 14"/>
                  <a:gd name="T63" fmla="*/ 54 h 54"/>
                  <a:gd name="T64" fmla="*/ 2 w 14"/>
                  <a:gd name="T65" fmla="*/ 53 h 54"/>
                  <a:gd name="T66" fmla="*/ 3 w 14"/>
                  <a:gd name="T67" fmla="*/ 53 h 54"/>
                  <a:gd name="T68" fmla="*/ 4 w 14"/>
                  <a:gd name="T69" fmla="*/ 53 h 54"/>
                  <a:gd name="T70" fmla="*/ 5 w 14"/>
                  <a:gd name="T71" fmla="*/ 52 h 54"/>
                  <a:gd name="T72" fmla="*/ 6 w 14"/>
                  <a:gd name="T73" fmla="*/ 52 h 54"/>
                  <a:gd name="T74" fmla="*/ 7 w 14"/>
                  <a:gd name="T75" fmla="*/ 51 h 54"/>
                  <a:gd name="T76" fmla="*/ 7 w 14"/>
                  <a:gd name="T77" fmla="*/ 50 h 54"/>
                  <a:gd name="T78" fmla="*/ 8 w 14"/>
                  <a:gd name="T79" fmla="*/ 49 h 54"/>
                  <a:gd name="T80" fmla="*/ 9 w 14"/>
                  <a:gd name="T81" fmla="*/ 47 h 54"/>
                  <a:gd name="T82" fmla="*/ 10 w 14"/>
                  <a:gd name="T83" fmla="*/ 44 h 54"/>
                  <a:gd name="T84" fmla="*/ 10 w 14"/>
                  <a:gd name="T85" fmla="*/ 40 h 54"/>
                  <a:gd name="T86" fmla="*/ 11 w 14"/>
                  <a:gd name="T87" fmla="*/ 36 h 54"/>
                  <a:gd name="T88" fmla="*/ 11 w 14"/>
                  <a:gd name="T89" fmla="*/ 32 h 54"/>
                  <a:gd name="T90" fmla="*/ 11 w 14"/>
                  <a:gd name="T91" fmla="*/ 28 h 54"/>
                  <a:gd name="T92" fmla="*/ 12 w 14"/>
                  <a:gd name="T93" fmla="*/ 24 h 54"/>
                  <a:gd name="T94" fmla="*/ 12 w 14"/>
                  <a:gd name="T95" fmla="*/ 20 h 54"/>
                  <a:gd name="T96" fmla="*/ 12 w 14"/>
                  <a:gd name="T97" fmla="*/ 16 h 54"/>
                  <a:gd name="T98" fmla="*/ 12 w 14"/>
                  <a:gd name="T99" fmla="*/ 13 h 54"/>
                  <a:gd name="T100" fmla="*/ 12 w 14"/>
                  <a:gd name="T101" fmla="*/ 11 h 54"/>
                  <a:gd name="T102" fmla="*/ 12 w 14"/>
                  <a:gd name="T103" fmla="*/ 9 h 54"/>
                  <a:gd name="T104" fmla="*/ 13 w 14"/>
                  <a:gd name="T105" fmla="*/ 7 h 54"/>
                  <a:gd name="T106" fmla="*/ 13 w 14"/>
                  <a:gd name="T107" fmla="*/ 6 h 54"/>
                  <a:gd name="T108" fmla="*/ 13 w 14"/>
                  <a:gd name="T109" fmla="*/ 5 h 54"/>
                  <a:gd name="T110" fmla="*/ 13 w 14"/>
                  <a:gd name="T111" fmla="*/ 3 h 54"/>
                  <a:gd name="T112" fmla="*/ 14 w 14"/>
                  <a:gd name="T113" fmla="*/ 2 h 54"/>
                  <a:gd name="T114" fmla="*/ 14 w 14"/>
                  <a:gd name="T115" fmla="*/ 1 h 54"/>
                  <a:gd name="T116" fmla="*/ 14 w 14"/>
                  <a:gd name="T117" fmla="*/ 1 h 54"/>
                  <a:gd name="T118" fmla="*/ 14 w 14"/>
                  <a:gd name="T119" fmla="*/ 0 h 54"/>
                  <a:gd name="T120" fmla="*/ 14 w 14"/>
                  <a:gd name="T121" fmla="*/ 0 h 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
                  <a:gd name="T184" fmla="*/ 0 h 54"/>
                  <a:gd name="T185" fmla="*/ 14 w 14"/>
                  <a:gd name="T186" fmla="*/ 54 h 5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 h="54">
                    <a:moveTo>
                      <a:pt x="14" y="0"/>
                    </a:moveTo>
                    <a:lnTo>
                      <a:pt x="13" y="2"/>
                    </a:lnTo>
                    <a:lnTo>
                      <a:pt x="11" y="5"/>
                    </a:lnTo>
                    <a:lnTo>
                      <a:pt x="10" y="7"/>
                    </a:lnTo>
                    <a:lnTo>
                      <a:pt x="9" y="8"/>
                    </a:lnTo>
                    <a:lnTo>
                      <a:pt x="8" y="10"/>
                    </a:lnTo>
                    <a:lnTo>
                      <a:pt x="7" y="12"/>
                    </a:lnTo>
                    <a:lnTo>
                      <a:pt x="6" y="14"/>
                    </a:lnTo>
                    <a:lnTo>
                      <a:pt x="5" y="16"/>
                    </a:lnTo>
                    <a:lnTo>
                      <a:pt x="4" y="18"/>
                    </a:lnTo>
                    <a:lnTo>
                      <a:pt x="4" y="20"/>
                    </a:lnTo>
                    <a:lnTo>
                      <a:pt x="3" y="23"/>
                    </a:lnTo>
                    <a:lnTo>
                      <a:pt x="3" y="24"/>
                    </a:lnTo>
                    <a:lnTo>
                      <a:pt x="3" y="26"/>
                    </a:lnTo>
                    <a:lnTo>
                      <a:pt x="4" y="27"/>
                    </a:lnTo>
                    <a:lnTo>
                      <a:pt x="4" y="29"/>
                    </a:lnTo>
                    <a:lnTo>
                      <a:pt x="5" y="30"/>
                    </a:lnTo>
                    <a:lnTo>
                      <a:pt x="5" y="31"/>
                    </a:lnTo>
                    <a:lnTo>
                      <a:pt x="6" y="32"/>
                    </a:lnTo>
                    <a:lnTo>
                      <a:pt x="6" y="34"/>
                    </a:lnTo>
                    <a:lnTo>
                      <a:pt x="6" y="36"/>
                    </a:lnTo>
                    <a:lnTo>
                      <a:pt x="6" y="38"/>
                    </a:lnTo>
                    <a:lnTo>
                      <a:pt x="5" y="40"/>
                    </a:lnTo>
                    <a:lnTo>
                      <a:pt x="5" y="42"/>
                    </a:lnTo>
                    <a:lnTo>
                      <a:pt x="4" y="44"/>
                    </a:lnTo>
                    <a:lnTo>
                      <a:pt x="4" y="45"/>
                    </a:lnTo>
                    <a:lnTo>
                      <a:pt x="3" y="47"/>
                    </a:lnTo>
                    <a:lnTo>
                      <a:pt x="2" y="49"/>
                    </a:lnTo>
                    <a:lnTo>
                      <a:pt x="2" y="51"/>
                    </a:lnTo>
                    <a:lnTo>
                      <a:pt x="1" y="53"/>
                    </a:lnTo>
                    <a:lnTo>
                      <a:pt x="0" y="54"/>
                    </a:lnTo>
                    <a:lnTo>
                      <a:pt x="1" y="54"/>
                    </a:lnTo>
                    <a:lnTo>
                      <a:pt x="2" y="53"/>
                    </a:lnTo>
                    <a:lnTo>
                      <a:pt x="3" y="53"/>
                    </a:lnTo>
                    <a:lnTo>
                      <a:pt x="4" y="53"/>
                    </a:lnTo>
                    <a:lnTo>
                      <a:pt x="5" y="52"/>
                    </a:lnTo>
                    <a:lnTo>
                      <a:pt x="6" y="52"/>
                    </a:lnTo>
                    <a:lnTo>
                      <a:pt x="7" y="51"/>
                    </a:lnTo>
                    <a:lnTo>
                      <a:pt x="7" y="50"/>
                    </a:lnTo>
                    <a:lnTo>
                      <a:pt x="8" y="49"/>
                    </a:lnTo>
                    <a:lnTo>
                      <a:pt x="9" y="47"/>
                    </a:lnTo>
                    <a:lnTo>
                      <a:pt x="10" y="44"/>
                    </a:lnTo>
                    <a:lnTo>
                      <a:pt x="10" y="40"/>
                    </a:lnTo>
                    <a:lnTo>
                      <a:pt x="11" y="36"/>
                    </a:lnTo>
                    <a:lnTo>
                      <a:pt x="11" y="32"/>
                    </a:lnTo>
                    <a:lnTo>
                      <a:pt x="11" y="28"/>
                    </a:lnTo>
                    <a:lnTo>
                      <a:pt x="12" y="24"/>
                    </a:lnTo>
                    <a:lnTo>
                      <a:pt x="12" y="20"/>
                    </a:lnTo>
                    <a:lnTo>
                      <a:pt x="12" y="16"/>
                    </a:lnTo>
                    <a:lnTo>
                      <a:pt x="12" y="13"/>
                    </a:lnTo>
                    <a:lnTo>
                      <a:pt x="12" y="11"/>
                    </a:lnTo>
                    <a:lnTo>
                      <a:pt x="12" y="9"/>
                    </a:lnTo>
                    <a:lnTo>
                      <a:pt x="13" y="7"/>
                    </a:lnTo>
                    <a:lnTo>
                      <a:pt x="13" y="6"/>
                    </a:lnTo>
                    <a:lnTo>
                      <a:pt x="13" y="5"/>
                    </a:lnTo>
                    <a:lnTo>
                      <a:pt x="13" y="3"/>
                    </a:lnTo>
                    <a:lnTo>
                      <a:pt x="14" y="2"/>
                    </a:lnTo>
                    <a:lnTo>
                      <a:pt x="14" y="1"/>
                    </a:lnTo>
                    <a:lnTo>
                      <a:pt x="14" y="0"/>
                    </a:lnTo>
                    <a:close/>
                  </a:path>
                </a:pathLst>
              </a:custGeom>
              <a:solidFill>
                <a:srgbClr val="FF9D8F"/>
              </a:solidFill>
              <a:ln w="0">
                <a:solidFill>
                  <a:srgbClr val="FF9D8F"/>
                </a:solidFill>
                <a:prstDash val="solid"/>
                <a:round/>
                <a:headEnd/>
                <a:tailEnd/>
              </a:ln>
            </p:spPr>
            <p:txBody>
              <a:bodyPr/>
              <a:lstStyle/>
              <a:p>
                <a:endParaRPr lang="fr-FR"/>
              </a:p>
            </p:txBody>
          </p:sp>
          <p:sp>
            <p:nvSpPr>
              <p:cNvPr id="5356" name="Freeform 235"/>
              <p:cNvSpPr>
                <a:spLocks/>
              </p:cNvSpPr>
              <p:nvPr/>
            </p:nvSpPr>
            <p:spPr bwMode="auto">
              <a:xfrm>
                <a:off x="1145" y="1991"/>
                <a:ext cx="58" cy="16"/>
              </a:xfrm>
              <a:custGeom>
                <a:avLst/>
                <a:gdLst>
                  <a:gd name="T0" fmla="*/ 58 w 58"/>
                  <a:gd name="T1" fmla="*/ 9 h 16"/>
                  <a:gd name="T2" fmla="*/ 53 w 58"/>
                  <a:gd name="T3" fmla="*/ 7 h 16"/>
                  <a:gd name="T4" fmla="*/ 49 w 58"/>
                  <a:gd name="T5" fmla="*/ 5 h 16"/>
                  <a:gd name="T6" fmla="*/ 45 w 58"/>
                  <a:gd name="T7" fmla="*/ 3 h 16"/>
                  <a:gd name="T8" fmla="*/ 41 w 58"/>
                  <a:gd name="T9" fmla="*/ 2 h 16"/>
                  <a:gd name="T10" fmla="*/ 37 w 58"/>
                  <a:gd name="T11" fmla="*/ 2 h 16"/>
                  <a:gd name="T12" fmla="*/ 32 w 58"/>
                  <a:gd name="T13" fmla="*/ 1 h 16"/>
                  <a:gd name="T14" fmla="*/ 28 w 58"/>
                  <a:gd name="T15" fmla="*/ 1 h 16"/>
                  <a:gd name="T16" fmla="*/ 23 w 58"/>
                  <a:gd name="T17" fmla="*/ 1 h 16"/>
                  <a:gd name="T18" fmla="*/ 18 w 58"/>
                  <a:gd name="T19" fmla="*/ 0 h 16"/>
                  <a:gd name="T20" fmla="*/ 13 w 58"/>
                  <a:gd name="T21" fmla="*/ 0 h 16"/>
                  <a:gd name="T22" fmla="*/ 11 w 58"/>
                  <a:gd name="T23" fmla="*/ 1 h 16"/>
                  <a:gd name="T24" fmla="*/ 9 w 58"/>
                  <a:gd name="T25" fmla="*/ 1 h 16"/>
                  <a:gd name="T26" fmla="*/ 7 w 58"/>
                  <a:gd name="T27" fmla="*/ 2 h 16"/>
                  <a:gd name="T28" fmla="*/ 6 w 58"/>
                  <a:gd name="T29" fmla="*/ 3 h 16"/>
                  <a:gd name="T30" fmla="*/ 5 w 58"/>
                  <a:gd name="T31" fmla="*/ 4 h 16"/>
                  <a:gd name="T32" fmla="*/ 4 w 58"/>
                  <a:gd name="T33" fmla="*/ 5 h 16"/>
                  <a:gd name="T34" fmla="*/ 3 w 58"/>
                  <a:gd name="T35" fmla="*/ 6 h 16"/>
                  <a:gd name="T36" fmla="*/ 2 w 58"/>
                  <a:gd name="T37" fmla="*/ 7 h 16"/>
                  <a:gd name="T38" fmla="*/ 1 w 58"/>
                  <a:gd name="T39" fmla="*/ 9 h 16"/>
                  <a:gd name="T40" fmla="*/ 0 w 58"/>
                  <a:gd name="T41" fmla="*/ 10 h 16"/>
                  <a:gd name="T42" fmla="*/ 0 w 58"/>
                  <a:gd name="T43" fmla="*/ 10 h 16"/>
                  <a:gd name="T44" fmla="*/ 1 w 58"/>
                  <a:gd name="T45" fmla="*/ 11 h 16"/>
                  <a:gd name="T46" fmla="*/ 1 w 58"/>
                  <a:gd name="T47" fmla="*/ 11 h 16"/>
                  <a:gd name="T48" fmla="*/ 2 w 58"/>
                  <a:gd name="T49" fmla="*/ 11 h 16"/>
                  <a:gd name="T50" fmla="*/ 4 w 58"/>
                  <a:gd name="T51" fmla="*/ 11 h 16"/>
                  <a:gd name="T52" fmla="*/ 5 w 58"/>
                  <a:gd name="T53" fmla="*/ 11 h 16"/>
                  <a:gd name="T54" fmla="*/ 7 w 58"/>
                  <a:gd name="T55" fmla="*/ 11 h 16"/>
                  <a:gd name="T56" fmla="*/ 8 w 58"/>
                  <a:gd name="T57" fmla="*/ 10 h 16"/>
                  <a:gd name="T58" fmla="*/ 10 w 58"/>
                  <a:gd name="T59" fmla="*/ 10 h 16"/>
                  <a:gd name="T60" fmla="*/ 12 w 58"/>
                  <a:gd name="T61" fmla="*/ 10 h 16"/>
                  <a:gd name="T62" fmla="*/ 13 w 58"/>
                  <a:gd name="T63" fmla="*/ 9 h 16"/>
                  <a:gd name="T64" fmla="*/ 14 w 58"/>
                  <a:gd name="T65" fmla="*/ 8 h 16"/>
                  <a:gd name="T66" fmla="*/ 15 w 58"/>
                  <a:gd name="T67" fmla="*/ 7 h 16"/>
                  <a:gd name="T68" fmla="*/ 16 w 58"/>
                  <a:gd name="T69" fmla="*/ 7 h 16"/>
                  <a:gd name="T70" fmla="*/ 17 w 58"/>
                  <a:gd name="T71" fmla="*/ 7 h 16"/>
                  <a:gd name="T72" fmla="*/ 18 w 58"/>
                  <a:gd name="T73" fmla="*/ 7 h 16"/>
                  <a:gd name="T74" fmla="*/ 19 w 58"/>
                  <a:gd name="T75" fmla="*/ 7 h 16"/>
                  <a:gd name="T76" fmla="*/ 20 w 58"/>
                  <a:gd name="T77" fmla="*/ 7 h 16"/>
                  <a:gd name="T78" fmla="*/ 21 w 58"/>
                  <a:gd name="T79" fmla="*/ 8 h 16"/>
                  <a:gd name="T80" fmla="*/ 22 w 58"/>
                  <a:gd name="T81" fmla="*/ 8 h 16"/>
                  <a:gd name="T82" fmla="*/ 24 w 58"/>
                  <a:gd name="T83" fmla="*/ 8 h 16"/>
                  <a:gd name="T84" fmla="*/ 26 w 58"/>
                  <a:gd name="T85" fmla="*/ 9 h 16"/>
                  <a:gd name="T86" fmla="*/ 28 w 58"/>
                  <a:gd name="T87" fmla="*/ 9 h 16"/>
                  <a:gd name="T88" fmla="*/ 31 w 58"/>
                  <a:gd name="T89" fmla="*/ 10 h 16"/>
                  <a:gd name="T90" fmla="*/ 33 w 58"/>
                  <a:gd name="T91" fmla="*/ 10 h 16"/>
                  <a:gd name="T92" fmla="*/ 35 w 58"/>
                  <a:gd name="T93" fmla="*/ 11 h 16"/>
                  <a:gd name="T94" fmla="*/ 37 w 58"/>
                  <a:gd name="T95" fmla="*/ 11 h 16"/>
                  <a:gd name="T96" fmla="*/ 39 w 58"/>
                  <a:gd name="T97" fmla="*/ 12 h 16"/>
                  <a:gd name="T98" fmla="*/ 41 w 58"/>
                  <a:gd name="T99" fmla="*/ 12 h 16"/>
                  <a:gd name="T100" fmla="*/ 44 w 58"/>
                  <a:gd name="T101" fmla="*/ 13 h 16"/>
                  <a:gd name="T102" fmla="*/ 47 w 58"/>
                  <a:gd name="T103" fmla="*/ 15 h 16"/>
                  <a:gd name="T104" fmla="*/ 50 w 58"/>
                  <a:gd name="T105" fmla="*/ 16 h 16"/>
                  <a:gd name="T106" fmla="*/ 52 w 58"/>
                  <a:gd name="T107" fmla="*/ 16 h 16"/>
                  <a:gd name="T108" fmla="*/ 54 w 58"/>
                  <a:gd name="T109" fmla="*/ 16 h 16"/>
                  <a:gd name="T110" fmla="*/ 56 w 58"/>
                  <a:gd name="T111" fmla="*/ 16 h 16"/>
                  <a:gd name="T112" fmla="*/ 57 w 58"/>
                  <a:gd name="T113" fmla="*/ 15 h 16"/>
                  <a:gd name="T114" fmla="*/ 58 w 58"/>
                  <a:gd name="T115" fmla="*/ 13 h 16"/>
                  <a:gd name="T116" fmla="*/ 58 w 58"/>
                  <a:gd name="T117" fmla="*/ 12 h 16"/>
                  <a:gd name="T118" fmla="*/ 58 w 58"/>
                  <a:gd name="T119" fmla="*/ 11 h 16"/>
                  <a:gd name="T120" fmla="*/ 58 w 58"/>
                  <a:gd name="T121" fmla="*/ 9 h 1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8"/>
                  <a:gd name="T184" fmla="*/ 0 h 16"/>
                  <a:gd name="T185" fmla="*/ 58 w 58"/>
                  <a:gd name="T186" fmla="*/ 16 h 1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8" h="16">
                    <a:moveTo>
                      <a:pt x="58" y="9"/>
                    </a:moveTo>
                    <a:lnTo>
                      <a:pt x="53" y="7"/>
                    </a:lnTo>
                    <a:lnTo>
                      <a:pt x="49" y="5"/>
                    </a:lnTo>
                    <a:lnTo>
                      <a:pt x="45" y="3"/>
                    </a:lnTo>
                    <a:lnTo>
                      <a:pt x="41" y="2"/>
                    </a:lnTo>
                    <a:lnTo>
                      <a:pt x="37" y="2"/>
                    </a:lnTo>
                    <a:lnTo>
                      <a:pt x="32" y="1"/>
                    </a:lnTo>
                    <a:lnTo>
                      <a:pt x="28" y="1"/>
                    </a:lnTo>
                    <a:lnTo>
                      <a:pt x="23" y="1"/>
                    </a:lnTo>
                    <a:lnTo>
                      <a:pt x="18" y="0"/>
                    </a:lnTo>
                    <a:lnTo>
                      <a:pt x="13" y="0"/>
                    </a:lnTo>
                    <a:lnTo>
                      <a:pt x="11" y="1"/>
                    </a:lnTo>
                    <a:lnTo>
                      <a:pt x="9" y="1"/>
                    </a:lnTo>
                    <a:lnTo>
                      <a:pt x="7" y="2"/>
                    </a:lnTo>
                    <a:lnTo>
                      <a:pt x="6" y="3"/>
                    </a:lnTo>
                    <a:lnTo>
                      <a:pt x="5" y="4"/>
                    </a:lnTo>
                    <a:lnTo>
                      <a:pt x="4" y="5"/>
                    </a:lnTo>
                    <a:lnTo>
                      <a:pt x="3" y="6"/>
                    </a:lnTo>
                    <a:lnTo>
                      <a:pt x="2" y="7"/>
                    </a:lnTo>
                    <a:lnTo>
                      <a:pt x="1" y="9"/>
                    </a:lnTo>
                    <a:lnTo>
                      <a:pt x="0" y="10"/>
                    </a:lnTo>
                    <a:lnTo>
                      <a:pt x="1" y="11"/>
                    </a:lnTo>
                    <a:lnTo>
                      <a:pt x="2" y="11"/>
                    </a:lnTo>
                    <a:lnTo>
                      <a:pt x="4" y="11"/>
                    </a:lnTo>
                    <a:lnTo>
                      <a:pt x="5" y="11"/>
                    </a:lnTo>
                    <a:lnTo>
                      <a:pt x="7" y="11"/>
                    </a:lnTo>
                    <a:lnTo>
                      <a:pt x="8" y="10"/>
                    </a:lnTo>
                    <a:lnTo>
                      <a:pt x="10" y="10"/>
                    </a:lnTo>
                    <a:lnTo>
                      <a:pt x="12" y="10"/>
                    </a:lnTo>
                    <a:lnTo>
                      <a:pt x="13" y="9"/>
                    </a:lnTo>
                    <a:lnTo>
                      <a:pt x="14" y="8"/>
                    </a:lnTo>
                    <a:lnTo>
                      <a:pt x="15" y="7"/>
                    </a:lnTo>
                    <a:lnTo>
                      <a:pt x="16" y="7"/>
                    </a:lnTo>
                    <a:lnTo>
                      <a:pt x="17" y="7"/>
                    </a:lnTo>
                    <a:lnTo>
                      <a:pt x="18" y="7"/>
                    </a:lnTo>
                    <a:lnTo>
                      <a:pt x="19" y="7"/>
                    </a:lnTo>
                    <a:lnTo>
                      <a:pt x="20" y="7"/>
                    </a:lnTo>
                    <a:lnTo>
                      <a:pt x="21" y="8"/>
                    </a:lnTo>
                    <a:lnTo>
                      <a:pt x="22" y="8"/>
                    </a:lnTo>
                    <a:lnTo>
                      <a:pt x="24" y="8"/>
                    </a:lnTo>
                    <a:lnTo>
                      <a:pt x="26" y="9"/>
                    </a:lnTo>
                    <a:lnTo>
                      <a:pt x="28" y="9"/>
                    </a:lnTo>
                    <a:lnTo>
                      <a:pt x="31" y="10"/>
                    </a:lnTo>
                    <a:lnTo>
                      <a:pt x="33" y="10"/>
                    </a:lnTo>
                    <a:lnTo>
                      <a:pt x="35" y="11"/>
                    </a:lnTo>
                    <a:lnTo>
                      <a:pt x="37" y="11"/>
                    </a:lnTo>
                    <a:lnTo>
                      <a:pt x="39" y="12"/>
                    </a:lnTo>
                    <a:lnTo>
                      <a:pt x="41" y="12"/>
                    </a:lnTo>
                    <a:lnTo>
                      <a:pt x="44" y="13"/>
                    </a:lnTo>
                    <a:lnTo>
                      <a:pt x="47" y="15"/>
                    </a:lnTo>
                    <a:lnTo>
                      <a:pt x="50" y="16"/>
                    </a:lnTo>
                    <a:lnTo>
                      <a:pt x="52" y="16"/>
                    </a:lnTo>
                    <a:lnTo>
                      <a:pt x="54" y="16"/>
                    </a:lnTo>
                    <a:lnTo>
                      <a:pt x="56" y="16"/>
                    </a:lnTo>
                    <a:lnTo>
                      <a:pt x="57" y="15"/>
                    </a:lnTo>
                    <a:lnTo>
                      <a:pt x="58" y="13"/>
                    </a:lnTo>
                    <a:lnTo>
                      <a:pt x="58" y="12"/>
                    </a:lnTo>
                    <a:lnTo>
                      <a:pt x="58" y="11"/>
                    </a:lnTo>
                    <a:lnTo>
                      <a:pt x="58" y="9"/>
                    </a:lnTo>
                    <a:close/>
                  </a:path>
                </a:pathLst>
              </a:custGeom>
              <a:solidFill>
                <a:srgbClr val="FFC7BF"/>
              </a:solidFill>
              <a:ln w="0">
                <a:solidFill>
                  <a:srgbClr val="FFC7BF"/>
                </a:solidFill>
                <a:prstDash val="solid"/>
                <a:round/>
                <a:headEnd/>
                <a:tailEnd/>
              </a:ln>
            </p:spPr>
            <p:txBody>
              <a:bodyPr/>
              <a:lstStyle/>
              <a:p>
                <a:endParaRPr lang="fr-FR"/>
              </a:p>
            </p:txBody>
          </p:sp>
          <p:sp>
            <p:nvSpPr>
              <p:cNvPr id="5357" name="Freeform 236"/>
              <p:cNvSpPr>
                <a:spLocks/>
              </p:cNvSpPr>
              <p:nvPr/>
            </p:nvSpPr>
            <p:spPr bwMode="auto">
              <a:xfrm>
                <a:off x="1146" y="1991"/>
                <a:ext cx="56" cy="15"/>
              </a:xfrm>
              <a:custGeom>
                <a:avLst/>
                <a:gdLst>
                  <a:gd name="T0" fmla="*/ 56 w 56"/>
                  <a:gd name="T1" fmla="*/ 10 h 15"/>
                  <a:gd name="T2" fmla="*/ 52 w 56"/>
                  <a:gd name="T3" fmla="*/ 7 h 15"/>
                  <a:gd name="T4" fmla="*/ 48 w 56"/>
                  <a:gd name="T5" fmla="*/ 5 h 15"/>
                  <a:gd name="T6" fmla="*/ 43 w 56"/>
                  <a:gd name="T7" fmla="*/ 4 h 15"/>
                  <a:gd name="T8" fmla="*/ 39 w 56"/>
                  <a:gd name="T9" fmla="*/ 3 h 15"/>
                  <a:gd name="T10" fmla="*/ 35 w 56"/>
                  <a:gd name="T11" fmla="*/ 2 h 15"/>
                  <a:gd name="T12" fmla="*/ 31 w 56"/>
                  <a:gd name="T13" fmla="*/ 1 h 15"/>
                  <a:gd name="T14" fmla="*/ 27 w 56"/>
                  <a:gd name="T15" fmla="*/ 1 h 15"/>
                  <a:gd name="T16" fmla="*/ 22 w 56"/>
                  <a:gd name="T17" fmla="*/ 1 h 15"/>
                  <a:gd name="T18" fmla="*/ 18 w 56"/>
                  <a:gd name="T19" fmla="*/ 0 h 15"/>
                  <a:gd name="T20" fmla="*/ 13 w 56"/>
                  <a:gd name="T21" fmla="*/ 0 h 15"/>
                  <a:gd name="T22" fmla="*/ 11 w 56"/>
                  <a:gd name="T23" fmla="*/ 1 h 15"/>
                  <a:gd name="T24" fmla="*/ 9 w 56"/>
                  <a:gd name="T25" fmla="*/ 2 h 15"/>
                  <a:gd name="T26" fmla="*/ 7 w 56"/>
                  <a:gd name="T27" fmla="*/ 2 h 15"/>
                  <a:gd name="T28" fmla="*/ 6 w 56"/>
                  <a:gd name="T29" fmla="*/ 3 h 15"/>
                  <a:gd name="T30" fmla="*/ 5 w 56"/>
                  <a:gd name="T31" fmla="*/ 4 h 15"/>
                  <a:gd name="T32" fmla="*/ 4 w 56"/>
                  <a:gd name="T33" fmla="*/ 5 h 15"/>
                  <a:gd name="T34" fmla="*/ 3 w 56"/>
                  <a:gd name="T35" fmla="*/ 6 h 15"/>
                  <a:gd name="T36" fmla="*/ 2 w 56"/>
                  <a:gd name="T37" fmla="*/ 7 h 15"/>
                  <a:gd name="T38" fmla="*/ 1 w 56"/>
                  <a:gd name="T39" fmla="*/ 8 h 15"/>
                  <a:gd name="T40" fmla="*/ 0 w 56"/>
                  <a:gd name="T41" fmla="*/ 9 h 15"/>
                  <a:gd name="T42" fmla="*/ 0 w 56"/>
                  <a:gd name="T43" fmla="*/ 10 h 15"/>
                  <a:gd name="T44" fmla="*/ 0 w 56"/>
                  <a:gd name="T45" fmla="*/ 10 h 15"/>
                  <a:gd name="T46" fmla="*/ 1 w 56"/>
                  <a:gd name="T47" fmla="*/ 11 h 15"/>
                  <a:gd name="T48" fmla="*/ 2 w 56"/>
                  <a:gd name="T49" fmla="*/ 11 h 15"/>
                  <a:gd name="T50" fmla="*/ 3 w 56"/>
                  <a:gd name="T51" fmla="*/ 11 h 15"/>
                  <a:gd name="T52" fmla="*/ 4 w 56"/>
                  <a:gd name="T53" fmla="*/ 10 h 15"/>
                  <a:gd name="T54" fmla="*/ 5 w 56"/>
                  <a:gd name="T55" fmla="*/ 10 h 15"/>
                  <a:gd name="T56" fmla="*/ 7 w 56"/>
                  <a:gd name="T57" fmla="*/ 10 h 15"/>
                  <a:gd name="T58" fmla="*/ 9 w 56"/>
                  <a:gd name="T59" fmla="*/ 9 h 15"/>
                  <a:gd name="T60" fmla="*/ 11 w 56"/>
                  <a:gd name="T61" fmla="*/ 9 h 15"/>
                  <a:gd name="T62" fmla="*/ 12 w 56"/>
                  <a:gd name="T63" fmla="*/ 8 h 15"/>
                  <a:gd name="T64" fmla="*/ 12 w 56"/>
                  <a:gd name="T65" fmla="*/ 7 h 15"/>
                  <a:gd name="T66" fmla="*/ 13 w 56"/>
                  <a:gd name="T67" fmla="*/ 7 h 15"/>
                  <a:gd name="T68" fmla="*/ 14 w 56"/>
                  <a:gd name="T69" fmla="*/ 6 h 15"/>
                  <a:gd name="T70" fmla="*/ 15 w 56"/>
                  <a:gd name="T71" fmla="*/ 6 h 15"/>
                  <a:gd name="T72" fmla="*/ 16 w 56"/>
                  <a:gd name="T73" fmla="*/ 6 h 15"/>
                  <a:gd name="T74" fmla="*/ 17 w 56"/>
                  <a:gd name="T75" fmla="*/ 7 h 15"/>
                  <a:gd name="T76" fmla="*/ 18 w 56"/>
                  <a:gd name="T77" fmla="*/ 7 h 15"/>
                  <a:gd name="T78" fmla="*/ 20 w 56"/>
                  <a:gd name="T79" fmla="*/ 7 h 15"/>
                  <a:gd name="T80" fmla="*/ 21 w 56"/>
                  <a:gd name="T81" fmla="*/ 7 h 15"/>
                  <a:gd name="T82" fmla="*/ 23 w 56"/>
                  <a:gd name="T83" fmla="*/ 7 h 15"/>
                  <a:gd name="T84" fmla="*/ 25 w 56"/>
                  <a:gd name="T85" fmla="*/ 8 h 15"/>
                  <a:gd name="T86" fmla="*/ 27 w 56"/>
                  <a:gd name="T87" fmla="*/ 9 h 15"/>
                  <a:gd name="T88" fmla="*/ 29 w 56"/>
                  <a:gd name="T89" fmla="*/ 9 h 15"/>
                  <a:gd name="T90" fmla="*/ 31 w 56"/>
                  <a:gd name="T91" fmla="*/ 10 h 15"/>
                  <a:gd name="T92" fmla="*/ 33 w 56"/>
                  <a:gd name="T93" fmla="*/ 10 h 15"/>
                  <a:gd name="T94" fmla="*/ 36 w 56"/>
                  <a:gd name="T95" fmla="*/ 11 h 15"/>
                  <a:gd name="T96" fmla="*/ 38 w 56"/>
                  <a:gd name="T97" fmla="*/ 11 h 15"/>
                  <a:gd name="T98" fmla="*/ 40 w 56"/>
                  <a:gd name="T99" fmla="*/ 12 h 15"/>
                  <a:gd name="T100" fmla="*/ 42 w 56"/>
                  <a:gd name="T101" fmla="*/ 13 h 15"/>
                  <a:gd name="T102" fmla="*/ 45 w 56"/>
                  <a:gd name="T103" fmla="*/ 14 h 15"/>
                  <a:gd name="T104" fmla="*/ 48 w 56"/>
                  <a:gd name="T105" fmla="*/ 15 h 15"/>
                  <a:gd name="T106" fmla="*/ 50 w 56"/>
                  <a:gd name="T107" fmla="*/ 15 h 15"/>
                  <a:gd name="T108" fmla="*/ 52 w 56"/>
                  <a:gd name="T109" fmla="*/ 15 h 15"/>
                  <a:gd name="T110" fmla="*/ 53 w 56"/>
                  <a:gd name="T111" fmla="*/ 15 h 15"/>
                  <a:gd name="T112" fmla="*/ 54 w 56"/>
                  <a:gd name="T113" fmla="*/ 14 h 15"/>
                  <a:gd name="T114" fmla="*/ 55 w 56"/>
                  <a:gd name="T115" fmla="*/ 13 h 15"/>
                  <a:gd name="T116" fmla="*/ 56 w 56"/>
                  <a:gd name="T117" fmla="*/ 12 h 15"/>
                  <a:gd name="T118" fmla="*/ 56 w 56"/>
                  <a:gd name="T119" fmla="*/ 11 h 15"/>
                  <a:gd name="T120" fmla="*/ 56 w 56"/>
                  <a:gd name="T121" fmla="*/ 10 h 1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6"/>
                  <a:gd name="T184" fmla="*/ 0 h 15"/>
                  <a:gd name="T185" fmla="*/ 56 w 56"/>
                  <a:gd name="T186" fmla="*/ 15 h 1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6" h="15">
                    <a:moveTo>
                      <a:pt x="56" y="10"/>
                    </a:moveTo>
                    <a:lnTo>
                      <a:pt x="52" y="7"/>
                    </a:lnTo>
                    <a:lnTo>
                      <a:pt x="48" y="5"/>
                    </a:lnTo>
                    <a:lnTo>
                      <a:pt x="43" y="4"/>
                    </a:lnTo>
                    <a:lnTo>
                      <a:pt x="39" y="3"/>
                    </a:lnTo>
                    <a:lnTo>
                      <a:pt x="35" y="2"/>
                    </a:lnTo>
                    <a:lnTo>
                      <a:pt x="31" y="1"/>
                    </a:lnTo>
                    <a:lnTo>
                      <a:pt x="27" y="1"/>
                    </a:lnTo>
                    <a:lnTo>
                      <a:pt x="22" y="1"/>
                    </a:lnTo>
                    <a:lnTo>
                      <a:pt x="18" y="0"/>
                    </a:lnTo>
                    <a:lnTo>
                      <a:pt x="13" y="0"/>
                    </a:lnTo>
                    <a:lnTo>
                      <a:pt x="11" y="1"/>
                    </a:lnTo>
                    <a:lnTo>
                      <a:pt x="9" y="2"/>
                    </a:lnTo>
                    <a:lnTo>
                      <a:pt x="7" y="2"/>
                    </a:lnTo>
                    <a:lnTo>
                      <a:pt x="6" y="3"/>
                    </a:lnTo>
                    <a:lnTo>
                      <a:pt x="5" y="4"/>
                    </a:lnTo>
                    <a:lnTo>
                      <a:pt x="4" y="5"/>
                    </a:lnTo>
                    <a:lnTo>
                      <a:pt x="3" y="6"/>
                    </a:lnTo>
                    <a:lnTo>
                      <a:pt x="2" y="7"/>
                    </a:lnTo>
                    <a:lnTo>
                      <a:pt x="1" y="8"/>
                    </a:lnTo>
                    <a:lnTo>
                      <a:pt x="0" y="9"/>
                    </a:lnTo>
                    <a:lnTo>
                      <a:pt x="0" y="10"/>
                    </a:lnTo>
                    <a:lnTo>
                      <a:pt x="1" y="11"/>
                    </a:lnTo>
                    <a:lnTo>
                      <a:pt x="2" y="11"/>
                    </a:lnTo>
                    <a:lnTo>
                      <a:pt x="3" y="11"/>
                    </a:lnTo>
                    <a:lnTo>
                      <a:pt x="4" y="10"/>
                    </a:lnTo>
                    <a:lnTo>
                      <a:pt x="5" y="10"/>
                    </a:lnTo>
                    <a:lnTo>
                      <a:pt x="7" y="10"/>
                    </a:lnTo>
                    <a:lnTo>
                      <a:pt x="9" y="9"/>
                    </a:lnTo>
                    <a:lnTo>
                      <a:pt x="11" y="9"/>
                    </a:lnTo>
                    <a:lnTo>
                      <a:pt x="12" y="8"/>
                    </a:lnTo>
                    <a:lnTo>
                      <a:pt x="12" y="7"/>
                    </a:lnTo>
                    <a:lnTo>
                      <a:pt x="13" y="7"/>
                    </a:lnTo>
                    <a:lnTo>
                      <a:pt x="14" y="6"/>
                    </a:lnTo>
                    <a:lnTo>
                      <a:pt x="15" y="6"/>
                    </a:lnTo>
                    <a:lnTo>
                      <a:pt x="16" y="6"/>
                    </a:lnTo>
                    <a:lnTo>
                      <a:pt x="17" y="7"/>
                    </a:lnTo>
                    <a:lnTo>
                      <a:pt x="18" y="7"/>
                    </a:lnTo>
                    <a:lnTo>
                      <a:pt x="20" y="7"/>
                    </a:lnTo>
                    <a:lnTo>
                      <a:pt x="21" y="7"/>
                    </a:lnTo>
                    <a:lnTo>
                      <a:pt x="23" y="7"/>
                    </a:lnTo>
                    <a:lnTo>
                      <a:pt x="25" y="8"/>
                    </a:lnTo>
                    <a:lnTo>
                      <a:pt x="27" y="9"/>
                    </a:lnTo>
                    <a:lnTo>
                      <a:pt x="29" y="9"/>
                    </a:lnTo>
                    <a:lnTo>
                      <a:pt x="31" y="10"/>
                    </a:lnTo>
                    <a:lnTo>
                      <a:pt x="33" y="10"/>
                    </a:lnTo>
                    <a:lnTo>
                      <a:pt x="36" y="11"/>
                    </a:lnTo>
                    <a:lnTo>
                      <a:pt x="38" y="11"/>
                    </a:lnTo>
                    <a:lnTo>
                      <a:pt x="40" y="12"/>
                    </a:lnTo>
                    <a:lnTo>
                      <a:pt x="42" y="13"/>
                    </a:lnTo>
                    <a:lnTo>
                      <a:pt x="45" y="14"/>
                    </a:lnTo>
                    <a:lnTo>
                      <a:pt x="48" y="15"/>
                    </a:lnTo>
                    <a:lnTo>
                      <a:pt x="50" y="15"/>
                    </a:lnTo>
                    <a:lnTo>
                      <a:pt x="52" y="15"/>
                    </a:lnTo>
                    <a:lnTo>
                      <a:pt x="53" y="15"/>
                    </a:lnTo>
                    <a:lnTo>
                      <a:pt x="54" y="14"/>
                    </a:lnTo>
                    <a:lnTo>
                      <a:pt x="55" y="13"/>
                    </a:lnTo>
                    <a:lnTo>
                      <a:pt x="56" y="12"/>
                    </a:lnTo>
                    <a:lnTo>
                      <a:pt x="56" y="11"/>
                    </a:lnTo>
                    <a:lnTo>
                      <a:pt x="56" y="10"/>
                    </a:lnTo>
                    <a:close/>
                  </a:path>
                </a:pathLst>
              </a:custGeom>
              <a:solidFill>
                <a:srgbClr val="FFD966"/>
              </a:solidFill>
              <a:ln w="0">
                <a:solidFill>
                  <a:srgbClr val="FFD966"/>
                </a:solidFill>
                <a:prstDash val="solid"/>
                <a:round/>
                <a:headEnd/>
                <a:tailEnd/>
              </a:ln>
            </p:spPr>
            <p:txBody>
              <a:bodyPr/>
              <a:lstStyle/>
              <a:p>
                <a:endParaRPr lang="fr-FR"/>
              </a:p>
            </p:txBody>
          </p:sp>
          <p:sp>
            <p:nvSpPr>
              <p:cNvPr id="5358" name="Freeform 237"/>
              <p:cNvSpPr>
                <a:spLocks/>
              </p:cNvSpPr>
              <p:nvPr/>
            </p:nvSpPr>
            <p:spPr bwMode="auto">
              <a:xfrm>
                <a:off x="1147" y="1991"/>
                <a:ext cx="54" cy="14"/>
              </a:xfrm>
              <a:custGeom>
                <a:avLst/>
                <a:gdLst>
                  <a:gd name="T0" fmla="*/ 54 w 54"/>
                  <a:gd name="T1" fmla="*/ 10 h 14"/>
                  <a:gd name="T2" fmla="*/ 50 w 54"/>
                  <a:gd name="T3" fmla="*/ 7 h 14"/>
                  <a:gd name="T4" fmla="*/ 46 w 54"/>
                  <a:gd name="T5" fmla="*/ 6 h 14"/>
                  <a:gd name="T6" fmla="*/ 42 w 54"/>
                  <a:gd name="T7" fmla="*/ 4 h 14"/>
                  <a:gd name="T8" fmla="*/ 38 w 54"/>
                  <a:gd name="T9" fmla="*/ 3 h 14"/>
                  <a:gd name="T10" fmla="*/ 34 w 54"/>
                  <a:gd name="T11" fmla="*/ 2 h 14"/>
                  <a:gd name="T12" fmla="*/ 30 w 54"/>
                  <a:gd name="T13" fmla="*/ 2 h 14"/>
                  <a:gd name="T14" fmla="*/ 26 w 54"/>
                  <a:gd name="T15" fmla="*/ 1 h 14"/>
                  <a:gd name="T16" fmla="*/ 22 w 54"/>
                  <a:gd name="T17" fmla="*/ 1 h 14"/>
                  <a:gd name="T18" fmla="*/ 17 w 54"/>
                  <a:gd name="T19" fmla="*/ 0 h 14"/>
                  <a:gd name="T20" fmla="*/ 12 w 54"/>
                  <a:gd name="T21" fmla="*/ 0 h 14"/>
                  <a:gd name="T22" fmla="*/ 10 w 54"/>
                  <a:gd name="T23" fmla="*/ 1 h 14"/>
                  <a:gd name="T24" fmla="*/ 8 w 54"/>
                  <a:gd name="T25" fmla="*/ 2 h 14"/>
                  <a:gd name="T26" fmla="*/ 7 w 54"/>
                  <a:gd name="T27" fmla="*/ 2 h 14"/>
                  <a:gd name="T28" fmla="*/ 5 w 54"/>
                  <a:gd name="T29" fmla="*/ 3 h 14"/>
                  <a:gd name="T30" fmla="*/ 4 w 54"/>
                  <a:gd name="T31" fmla="*/ 4 h 14"/>
                  <a:gd name="T32" fmla="*/ 3 w 54"/>
                  <a:gd name="T33" fmla="*/ 5 h 14"/>
                  <a:gd name="T34" fmla="*/ 2 w 54"/>
                  <a:gd name="T35" fmla="*/ 6 h 14"/>
                  <a:gd name="T36" fmla="*/ 1 w 54"/>
                  <a:gd name="T37" fmla="*/ 7 h 14"/>
                  <a:gd name="T38" fmla="*/ 1 w 54"/>
                  <a:gd name="T39" fmla="*/ 8 h 14"/>
                  <a:gd name="T40" fmla="*/ 0 w 54"/>
                  <a:gd name="T41" fmla="*/ 9 h 14"/>
                  <a:gd name="T42" fmla="*/ 0 w 54"/>
                  <a:gd name="T43" fmla="*/ 9 h 14"/>
                  <a:gd name="T44" fmla="*/ 0 w 54"/>
                  <a:gd name="T45" fmla="*/ 10 h 14"/>
                  <a:gd name="T46" fmla="*/ 1 w 54"/>
                  <a:gd name="T47" fmla="*/ 10 h 14"/>
                  <a:gd name="T48" fmla="*/ 1 w 54"/>
                  <a:gd name="T49" fmla="*/ 10 h 14"/>
                  <a:gd name="T50" fmla="*/ 2 w 54"/>
                  <a:gd name="T51" fmla="*/ 10 h 14"/>
                  <a:gd name="T52" fmla="*/ 3 w 54"/>
                  <a:gd name="T53" fmla="*/ 9 h 14"/>
                  <a:gd name="T54" fmla="*/ 4 w 54"/>
                  <a:gd name="T55" fmla="*/ 9 h 14"/>
                  <a:gd name="T56" fmla="*/ 6 w 54"/>
                  <a:gd name="T57" fmla="*/ 9 h 14"/>
                  <a:gd name="T58" fmla="*/ 7 w 54"/>
                  <a:gd name="T59" fmla="*/ 8 h 14"/>
                  <a:gd name="T60" fmla="*/ 9 w 54"/>
                  <a:gd name="T61" fmla="*/ 8 h 14"/>
                  <a:gd name="T62" fmla="*/ 10 w 54"/>
                  <a:gd name="T63" fmla="*/ 7 h 14"/>
                  <a:gd name="T64" fmla="*/ 11 w 54"/>
                  <a:gd name="T65" fmla="*/ 6 h 14"/>
                  <a:gd name="T66" fmla="*/ 12 w 54"/>
                  <a:gd name="T67" fmla="*/ 6 h 14"/>
                  <a:gd name="T68" fmla="*/ 13 w 54"/>
                  <a:gd name="T69" fmla="*/ 6 h 14"/>
                  <a:gd name="T70" fmla="*/ 14 w 54"/>
                  <a:gd name="T71" fmla="*/ 6 h 14"/>
                  <a:gd name="T72" fmla="*/ 15 w 54"/>
                  <a:gd name="T73" fmla="*/ 6 h 14"/>
                  <a:gd name="T74" fmla="*/ 16 w 54"/>
                  <a:gd name="T75" fmla="*/ 6 h 14"/>
                  <a:gd name="T76" fmla="*/ 17 w 54"/>
                  <a:gd name="T77" fmla="*/ 6 h 14"/>
                  <a:gd name="T78" fmla="*/ 18 w 54"/>
                  <a:gd name="T79" fmla="*/ 6 h 14"/>
                  <a:gd name="T80" fmla="*/ 19 w 54"/>
                  <a:gd name="T81" fmla="*/ 6 h 14"/>
                  <a:gd name="T82" fmla="*/ 21 w 54"/>
                  <a:gd name="T83" fmla="*/ 7 h 14"/>
                  <a:gd name="T84" fmla="*/ 24 w 54"/>
                  <a:gd name="T85" fmla="*/ 7 h 14"/>
                  <a:gd name="T86" fmla="*/ 26 w 54"/>
                  <a:gd name="T87" fmla="*/ 8 h 14"/>
                  <a:gd name="T88" fmla="*/ 28 w 54"/>
                  <a:gd name="T89" fmla="*/ 8 h 14"/>
                  <a:gd name="T90" fmla="*/ 30 w 54"/>
                  <a:gd name="T91" fmla="*/ 9 h 14"/>
                  <a:gd name="T92" fmla="*/ 32 w 54"/>
                  <a:gd name="T93" fmla="*/ 10 h 14"/>
                  <a:gd name="T94" fmla="*/ 34 w 54"/>
                  <a:gd name="T95" fmla="*/ 10 h 14"/>
                  <a:gd name="T96" fmla="*/ 36 w 54"/>
                  <a:gd name="T97" fmla="*/ 11 h 14"/>
                  <a:gd name="T98" fmla="*/ 38 w 54"/>
                  <a:gd name="T99" fmla="*/ 11 h 14"/>
                  <a:gd name="T100" fmla="*/ 40 w 54"/>
                  <a:gd name="T101" fmla="*/ 12 h 14"/>
                  <a:gd name="T102" fmla="*/ 43 w 54"/>
                  <a:gd name="T103" fmla="*/ 13 h 14"/>
                  <a:gd name="T104" fmla="*/ 45 w 54"/>
                  <a:gd name="T105" fmla="*/ 14 h 14"/>
                  <a:gd name="T106" fmla="*/ 47 w 54"/>
                  <a:gd name="T107" fmla="*/ 14 h 14"/>
                  <a:gd name="T108" fmla="*/ 49 w 54"/>
                  <a:gd name="T109" fmla="*/ 14 h 14"/>
                  <a:gd name="T110" fmla="*/ 51 w 54"/>
                  <a:gd name="T111" fmla="*/ 13 h 14"/>
                  <a:gd name="T112" fmla="*/ 52 w 54"/>
                  <a:gd name="T113" fmla="*/ 13 h 14"/>
                  <a:gd name="T114" fmla="*/ 53 w 54"/>
                  <a:gd name="T115" fmla="*/ 12 h 14"/>
                  <a:gd name="T116" fmla="*/ 54 w 54"/>
                  <a:gd name="T117" fmla="*/ 11 h 14"/>
                  <a:gd name="T118" fmla="*/ 54 w 54"/>
                  <a:gd name="T119" fmla="*/ 10 h 14"/>
                  <a:gd name="T120" fmla="*/ 54 w 54"/>
                  <a:gd name="T121" fmla="*/ 10 h 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4"/>
                  <a:gd name="T184" fmla="*/ 0 h 14"/>
                  <a:gd name="T185" fmla="*/ 54 w 54"/>
                  <a:gd name="T186" fmla="*/ 14 h 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4" h="14">
                    <a:moveTo>
                      <a:pt x="54" y="10"/>
                    </a:moveTo>
                    <a:lnTo>
                      <a:pt x="50" y="7"/>
                    </a:lnTo>
                    <a:lnTo>
                      <a:pt x="46" y="6"/>
                    </a:lnTo>
                    <a:lnTo>
                      <a:pt x="42" y="4"/>
                    </a:lnTo>
                    <a:lnTo>
                      <a:pt x="38" y="3"/>
                    </a:lnTo>
                    <a:lnTo>
                      <a:pt x="34" y="2"/>
                    </a:lnTo>
                    <a:lnTo>
                      <a:pt x="30" y="2"/>
                    </a:lnTo>
                    <a:lnTo>
                      <a:pt x="26" y="1"/>
                    </a:lnTo>
                    <a:lnTo>
                      <a:pt x="22" y="1"/>
                    </a:lnTo>
                    <a:lnTo>
                      <a:pt x="17" y="0"/>
                    </a:lnTo>
                    <a:lnTo>
                      <a:pt x="12" y="0"/>
                    </a:lnTo>
                    <a:lnTo>
                      <a:pt x="10" y="1"/>
                    </a:lnTo>
                    <a:lnTo>
                      <a:pt x="8" y="2"/>
                    </a:lnTo>
                    <a:lnTo>
                      <a:pt x="7" y="2"/>
                    </a:lnTo>
                    <a:lnTo>
                      <a:pt x="5" y="3"/>
                    </a:lnTo>
                    <a:lnTo>
                      <a:pt x="4" y="4"/>
                    </a:lnTo>
                    <a:lnTo>
                      <a:pt x="3" y="5"/>
                    </a:lnTo>
                    <a:lnTo>
                      <a:pt x="2" y="6"/>
                    </a:lnTo>
                    <a:lnTo>
                      <a:pt x="1" y="7"/>
                    </a:lnTo>
                    <a:lnTo>
                      <a:pt x="1" y="8"/>
                    </a:lnTo>
                    <a:lnTo>
                      <a:pt x="0" y="9"/>
                    </a:lnTo>
                    <a:lnTo>
                      <a:pt x="0" y="10"/>
                    </a:lnTo>
                    <a:lnTo>
                      <a:pt x="1" y="10"/>
                    </a:lnTo>
                    <a:lnTo>
                      <a:pt x="2" y="10"/>
                    </a:lnTo>
                    <a:lnTo>
                      <a:pt x="3" y="9"/>
                    </a:lnTo>
                    <a:lnTo>
                      <a:pt x="4" y="9"/>
                    </a:lnTo>
                    <a:lnTo>
                      <a:pt x="6" y="9"/>
                    </a:lnTo>
                    <a:lnTo>
                      <a:pt x="7" y="8"/>
                    </a:lnTo>
                    <a:lnTo>
                      <a:pt x="9" y="8"/>
                    </a:lnTo>
                    <a:lnTo>
                      <a:pt x="10" y="7"/>
                    </a:lnTo>
                    <a:lnTo>
                      <a:pt x="11" y="6"/>
                    </a:lnTo>
                    <a:lnTo>
                      <a:pt x="12" y="6"/>
                    </a:lnTo>
                    <a:lnTo>
                      <a:pt x="13" y="6"/>
                    </a:lnTo>
                    <a:lnTo>
                      <a:pt x="14" y="6"/>
                    </a:lnTo>
                    <a:lnTo>
                      <a:pt x="15" y="6"/>
                    </a:lnTo>
                    <a:lnTo>
                      <a:pt x="16" y="6"/>
                    </a:lnTo>
                    <a:lnTo>
                      <a:pt x="17" y="6"/>
                    </a:lnTo>
                    <a:lnTo>
                      <a:pt x="18" y="6"/>
                    </a:lnTo>
                    <a:lnTo>
                      <a:pt x="19" y="6"/>
                    </a:lnTo>
                    <a:lnTo>
                      <a:pt x="21" y="7"/>
                    </a:lnTo>
                    <a:lnTo>
                      <a:pt x="24" y="7"/>
                    </a:lnTo>
                    <a:lnTo>
                      <a:pt x="26" y="8"/>
                    </a:lnTo>
                    <a:lnTo>
                      <a:pt x="28" y="8"/>
                    </a:lnTo>
                    <a:lnTo>
                      <a:pt x="30" y="9"/>
                    </a:lnTo>
                    <a:lnTo>
                      <a:pt x="32" y="10"/>
                    </a:lnTo>
                    <a:lnTo>
                      <a:pt x="34" y="10"/>
                    </a:lnTo>
                    <a:lnTo>
                      <a:pt x="36" y="11"/>
                    </a:lnTo>
                    <a:lnTo>
                      <a:pt x="38" y="11"/>
                    </a:lnTo>
                    <a:lnTo>
                      <a:pt x="40" y="12"/>
                    </a:lnTo>
                    <a:lnTo>
                      <a:pt x="43" y="13"/>
                    </a:lnTo>
                    <a:lnTo>
                      <a:pt x="45" y="14"/>
                    </a:lnTo>
                    <a:lnTo>
                      <a:pt x="47" y="14"/>
                    </a:lnTo>
                    <a:lnTo>
                      <a:pt x="49" y="14"/>
                    </a:lnTo>
                    <a:lnTo>
                      <a:pt x="51" y="13"/>
                    </a:lnTo>
                    <a:lnTo>
                      <a:pt x="52" y="13"/>
                    </a:lnTo>
                    <a:lnTo>
                      <a:pt x="53" y="12"/>
                    </a:lnTo>
                    <a:lnTo>
                      <a:pt x="54" y="11"/>
                    </a:lnTo>
                    <a:lnTo>
                      <a:pt x="54" y="10"/>
                    </a:lnTo>
                    <a:close/>
                  </a:path>
                </a:pathLst>
              </a:custGeom>
              <a:solidFill>
                <a:srgbClr val="FFB9AF"/>
              </a:solidFill>
              <a:ln w="0">
                <a:solidFill>
                  <a:srgbClr val="FFB9AF"/>
                </a:solidFill>
                <a:prstDash val="solid"/>
                <a:round/>
                <a:headEnd/>
                <a:tailEnd/>
              </a:ln>
            </p:spPr>
            <p:txBody>
              <a:bodyPr/>
              <a:lstStyle/>
              <a:p>
                <a:endParaRPr lang="fr-FR"/>
              </a:p>
            </p:txBody>
          </p:sp>
          <p:sp>
            <p:nvSpPr>
              <p:cNvPr id="5359" name="Freeform 238"/>
              <p:cNvSpPr>
                <a:spLocks/>
              </p:cNvSpPr>
              <p:nvPr/>
            </p:nvSpPr>
            <p:spPr bwMode="auto">
              <a:xfrm>
                <a:off x="1148" y="1992"/>
                <a:ext cx="53" cy="12"/>
              </a:xfrm>
              <a:custGeom>
                <a:avLst/>
                <a:gdLst>
                  <a:gd name="T0" fmla="*/ 53 w 53"/>
                  <a:gd name="T1" fmla="*/ 9 h 12"/>
                  <a:gd name="T2" fmla="*/ 48 w 53"/>
                  <a:gd name="T3" fmla="*/ 7 h 12"/>
                  <a:gd name="T4" fmla="*/ 44 w 53"/>
                  <a:gd name="T5" fmla="*/ 5 h 12"/>
                  <a:gd name="T6" fmla="*/ 40 w 53"/>
                  <a:gd name="T7" fmla="*/ 4 h 12"/>
                  <a:gd name="T8" fmla="*/ 36 w 53"/>
                  <a:gd name="T9" fmla="*/ 2 h 12"/>
                  <a:gd name="T10" fmla="*/ 33 w 53"/>
                  <a:gd name="T11" fmla="*/ 2 h 12"/>
                  <a:gd name="T12" fmla="*/ 29 w 53"/>
                  <a:gd name="T13" fmla="*/ 1 h 12"/>
                  <a:gd name="T14" fmla="*/ 25 w 53"/>
                  <a:gd name="T15" fmla="*/ 0 h 12"/>
                  <a:gd name="T16" fmla="*/ 21 w 53"/>
                  <a:gd name="T17" fmla="*/ 0 h 12"/>
                  <a:gd name="T18" fmla="*/ 16 w 53"/>
                  <a:gd name="T19" fmla="*/ 0 h 12"/>
                  <a:gd name="T20" fmla="*/ 11 w 53"/>
                  <a:gd name="T21" fmla="*/ 0 h 12"/>
                  <a:gd name="T22" fmla="*/ 10 w 53"/>
                  <a:gd name="T23" fmla="*/ 0 h 12"/>
                  <a:gd name="T24" fmla="*/ 8 w 53"/>
                  <a:gd name="T25" fmla="*/ 1 h 12"/>
                  <a:gd name="T26" fmla="*/ 6 w 53"/>
                  <a:gd name="T27" fmla="*/ 1 h 12"/>
                  <a:gd name="T28" fmla="*/ 5 w 53"/>
                  <a:gd name="T29" fmla="*/ 2 h 12"/>
                  <a:gd name="T30" fmla="*/ 4 w 53"/>
                  <a:gd name="T31" fmla="*/ 3 h 12"/>
                  <a:gd name="T32" fmla="*/ 3 w 53"/>
                  <a:gd name="T33" fmla="*/ 4 h 12"/>
                  <a:gd name="T34" fmla="*/ 2 w 53"/>
                  <a:gd name="T35" fmla="*/ 5 h 12"/>
                  <a:gd name="T36" fmla="*/ 1 w 53"/>
                  <a:gd name="T37" fmla="*/ 5 h 12"/>
                  <a:gd name="T38" fmla="*/ 0 w 53"/>
                  <a:gd name="T39" fmla="*/ 6 h 12"/>
                  <a:gd name="T40" fmla="*/ 0 w 53"/>
                  <a:gd name="T41" fmla="*/ 7 h 12"/>
                  <a:gd name="T42" fmla="*/ 0 w 53"/>
                  <a:gd name="T43" fmla="*/ 8 h 12"/>
                  <a:gd name="T44" fmla="*/ 0 w 53"/>
                  <a:gd name="T45" fmla="*/ 8 h 12"/>
                  <a:gd name="T46" fmla="*/ 0 w 53"/>
                  <a:gd name="T47" fmla="*/ 8 h 12"/>
                  <a:gd name="T48" fmla="*/ 1 w 53"/>
                  <a:gd name="T49" fmla="*/ 8 h 12"/>
                  <a:gd name="T50" fmla="*/ 1 w 53"/>
                  <a:gd name="T51" fmla="*/ 8 h 12"/>
                  <a:gd name="T52" fmla="*/ 2 w 53"/>
                  <a:gd name="T53" fmla="*/ 7 h 12"/>
                  <a:gd name="T54" fmla="*/ 3 w 53"/>
                  <a:gd name="T55" fmla="*/ 7 h 12"/>
                  <a:gd name="T56" fmla="*/ 5 w 53"/>
                  <a:gd name="T57" fmla="*/ 7 h 12"/>
                  <a:gd name="T58" fmla="*/ 6 w 53"/>
                  <a:gd name="T59" fmla="*/ 6 h 12"/>
                  <a:gd name="T60" fmla="*/ 8 w 53"/>
                  <a:gd name="T61" fmla="*/ 6 h 12"/>
                  <a:gd name="T62" fmla="*/ 9 w 53"/>
                  <a:gd name="T63" fmla="*/ 5 h 12"/>
                  <a:gd name="T64" fmla="*/ 9 w 53"/>
                  <a:gd name="T65" fmla="*/ 4 h 12"/>
                  <a:gd name="T66" fmla="*/ 10 w 53"/>
                  <a:gd name="T67" fmla="*/ 4 h 12"/>
                  <a:gd name="T68" fmla="*/ 11 w 53"/>
                  <a:gd name="T69" fmla="*/ 4 h 12"/>
                  <a:gd name="T70" fmla="*/ 13 w 53"/>
                  <a:gd name="T71" fmla="*/ 4 h 12"/>
                  <a:gd name="T72" fmla="*/ 14 w 53"/>
                  <a:gd name="T73" fmla="*/ 4 h 12"/>
                  <a:gd name="T74" fmla="*/ 15 w 53"/>
                  <a:gd name="T75" fmla="*/ 4 h 12"/>
                  <a:gd name="T76" fmla="*/ 16 w 53"/>
                  <a:gd name="T77" fmla="*/ 4 h 12"/>
                  <a:gd name="T78" fmla="*/ 17 w 53"/>
                  <a:gd name="T79" fmla="*/ 4 h 12"/>
                  <a:gd name="T80" fmla="*/ 18 w 53"/>
                  <a:gd name="T81" fmla="*/ 4 h 12"/>
                  <a:gd name="T82" fmla="*/ 20 w 53"/>
                  <a:gd name="T83" fmla="*/ 5 h 12"/>
                  <a:gd name="T84" fmla="*/ 22 w 53"/>
                  <a:gd name="T85" fmla="*/ 5 h 12"/>
                  <a:gd name="T86" fmla="*/ 24 w 53"/>
                  <a:gd name="T87" fmla="*/ 6 h 12"/>
                  <a:gd name="T88" fmla="*/ 26 w 53"/>
                  <a:gd name="T89" fmla="*/ 7 h 12"/>
                  <a:gd name="T90" fmla="*/ 28 w 53"/>
                  <a:gd name="T91" fmla="*/ 7 h 12"/>
                  <a:gd name="T92" fmla="*/ 30 w 53"/>
                  <a:gd name="T93" fmla="*/ 8 h 12"/>
                  <a:gd name="T94" fmla="*/ 32 w 53"/>
                  <a:gd name="T95" fmla="*/ 9 h 12"/>
                  <a:gd name="T96" fmla="*/ 35 w 53"/>
                  <a:gd name="T97" fmla="*/ 10 h 12"/>
                  <a:gd name="T98" fmla="*/ 37 w 53"/>
                  <a:gd name="T99" fmla="*/ 10 h 12"/>
                  <a:gd name="T100" fmla="*/ 39 w 53"/>
                  <a:gd name="T101" fmla="*/ 11 h 12"/>
                  <a:gd name="T102" fmla="*/ 41 w 53"/>
                  <a:gd name="T103" fmla="*/ 11 h 12"/>
                  <a:gd name="T104" fmla="*/ 43 w 53"/>
                  <a:gd name="T105" fmla="*/ 12 h 12"/>
                  <a:gd name="T106" fmla="*/ 45 w 53"/>
                  <a:gd name="T107" fmla="*/ 12 h 12"/>
                  <a:gd name="T108" fmla="*/ 47 w 53"/>
                  <a:gd name="T109" fmla="*/ 12 h 12"/>
                  <a:gd name="T110" fmla="*/ 49 w 53"/>
                  <a:gd name="T111" fmla="*/ 11 h 12"/>
                  <a:gd name="T112" fmla="*/ 50 w 53"/>
                  <a:gd name="T113" fmla="*/ 11 h 12"/>
                  <a:gd name="T114" fmla="*/ 51 w 53"/>
                  <a:gd name="T115" fmla="*/ 10 h 12"/>
                  <a:gd name="T116" fmla="*/ 52 w 53"/>
                  <a:gd name="T117" fmla="*/ 10 h 12"/>
                  <a:gd name="T118" fmla="*/ 52 w 53"/>
                  <a:gd name="T119" fmla="*/ 9 h 12"/>
                  <a:gd name="T120" fmla="*/ 53 w 53"/>
                  <a:gd name="T121" fmla="*/ 9 h 1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3"/>
                  <a:gd name="T184" fmla="*/ 0 h 12"/>
                  <a:gd name="T185" fmla="*/ 53 w 53"/>
                  <a:gd name="T186" fmla="*/ 12 h 1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3" h="12">
                    <a:moveTo>
                      <a:pt x="53" y="9"/>
                    </a:moveTo>
                    <a:lnTo>
                      <a:pt x="48" y="7"/>
                    </a:lnTo>
                    <a:lnTo>
                      <a:pt x="44" y="5"/>
                    </a:lnTo>
                    <a:lnTo>
                      <a:pt x="40" y="4"/>
                    </a:lnTo>
                    <a:lnTo>
                      <a:pt x="36" y="2"/>
                    </a:lnTo>
                    <a:lnTo>
                      <a:pt x="33" y="2"/>
                    </a:lnTo>
                    <a:lnTo>
                      <a:pt x="29" y="1"/>
                    </a:lnTo>
                    <a:lnTo>
                      <a:pt x="25" y="0"/>
                    </a:lnTo>
                    <a:lnTo>
                      <a:pt x="21" y="0"/>
                    </a:lnTo>
                    <a:lnTo>
                      <a:pt x="16" y="0"/>
                    </a:lnTo>
                    <a:lnTo>
                      <a:pt x="11" y="0"/>
                    </a:lnTo>
                    <a:lnTo>
                      <a:pt x="10" y="0"/>
                    </a:lnTo>
                    <a:lnTo>
                      <a:pt x="8" y="1"/>
                    </a:lnTo>
                    <a:lnTo>
                      <a:pt x="6" y="1"/>
                    </a:lnTo>
                    <a:lnTo>
                      <a:pt x="5" y="2"/>
                    </a:lnTo>
                    <a:lnTo>
                      <a:pt x="4" y="3"/>
                    </a:lnTo>
                    <a:lnTo>
                      <a:pt x="3" y="4"/>
                    </a:lnTo>
                    <a:lnTo>
                      <a:pt x="2" y="5"/>
                    </a:lnTo>
                    <a:lnTo>
                      <a:pt x="1" y="5"/>
                    </a:lnTo>
                    <a:lnTo>
                      <a:pt x="0" y="6"/>
                    </a:lnTo>
                    <a:lnTo>
                      <a:pt x="0" y="7"/>
                    </a:lnTo>
                    <a:lnTo>
                      <a:pt x="0" y="8"/>
                    </a:lnTo>
                    <a:lnTo>
                      <a:pt x="1" y="8"/>
                    </a:lnTo>
                    <a:lnTo>
                      <a:pt x="2" y="7"/>
                    </a:lnTo>
                    <a:lnTo>
                      <a:pt x="3" y="7"/>
                    </a:lnTo>
                    <a:lnTo>
                      <a:pt x="5" y="7"/>
                    </a:lnTo>
                    <a:lnTo>
                      <a:pt x="6" y="6"/>
                    </a:lnTo>
                    <a:lnTo>
                      <a:pt x="8" y="6"/>
                    </a:lnTo>
                    <a:lnTo>
                      <a:pt x="9" y="5"/>
                    </a:lnTo>
                    <a:lnTo>
                      <a:pt x="9" y="4"/>
                    </a:lnTo>
                    <a:lnTo>
                      <a:pt x="10" y="4"/>
                    </a:lnTo>
                    <a:lnTo>
                      <a:pt x="11" y="4"/>
                    </a:lnTo>
                    <a:lnTo>
                      <a:pt x="13" y="4"/>
                    </a:lnTo>
                    <a:lnTo>
                      <a:pt x="14" y="4"/>
                    </a:lnTo>
                    <a:lnTo>
                      <a:pt x="15" y="4"/>
                    </a:lnTo>
                    <a:lnTo>
                      <a:pt x="16" y="4"/>
                    </a:lnTo>
                    <a:lnTo>
                      <a:pt x="17" y="4"/>
                    </a:lnTo>
                    <a:lnTo>
                      <a:pt x="18" y="4"/>
                    </a:lnTo>
                    <a:lnTo>
                      <a:pt x="20" y="5"/>
                    </a:lnTo>
                    <a:lnTo>
                      <a:pt x="22" y="5"/>
                    </a:lnTo>
                    <a:lnTo>
                      <a:pt x="24" y="6"/>
                    </a:lnTo>
                    <a:lnTo>
                      <a:pt x="26" y="7"/>
                    </a:lnTo>
                    <a:lnTo>
                      <a:pt x="28" y="7"/>
                    </a:lnTo>
                    <a:lnTo>
                      <a:pt x="30" y="8"/>
                    </a:lnTo>
                    <a:lnTo>
                      <a:pt x="32" y="9"/>
                    </a:lnTo>
                    <a:lnTo>
                      <a:pt x="35" y="10"/>
                    </a:lnTo>
                    <a:lnTo>
                      <a:pt x="37" y="10"/>
                    </a:lnTo>
                    <a:lnTo>
                      <a:pt x="39" y="11"/>
                    </a:lnTo>
                    <a:lnTo>
                      <a:pt x="41" y="11"/>
                    </a:lnTo>
                    <a:lnTo>
                      <a:pt x="43" y="12"/>
                    </a:lnTo>
                    <a:lnTo>
                      <a:pt x="45" y="12"/>
                    </a:lnTo>
                    <a:lnTo>
                      <a:pt x="47" y="12"/>
                    </a:lnTo>
                    <a:lnTo>
                      <a:pt x="49" y="11"/>
                    </a:lnTo>
                    <a:lnTo>
                      <a:pt x="50" y="11"/>
                    </a:lnTo>
                    <a:lnTo>
                      <a:pt x="51" y="10"/>
                    </a:lnTo>
                    <a:lnTo>
                      <a:pt x="52" y="10"/>
                    </a:lnTo>
                    <a:lnTo>
                      <a:pt x="52" y="9"/>
                    </a:lnTo>
                    <a:lnTo>
                      <a:pt x="53" y="9"/>
                    </a:lnTo>
                    <a:close/>
                  </a:path>
                </a:pathLst>
              </a:custGeom>
              <a:solidFill>
                <a:srgbClr val="EDE599"/>
              </a:solidFill>
              <a:ln w="0">
                <a:solidFill>
                  <a:srgbClr val="EDE599"/>
                </a:solidFill>
                <a:prstDash val="solid"/>
                <a:round/>
                <a:headEnd/>
                <a:tailEnd/>
              </a:ln>
            </p:spPr>
            <p:txBody>
              <a:bodyPr/>
              <a:lstStyle/>
              <a:p>
                <a:endParaRPr lang="fr-FR"/>
              </a:p>
            </p:txBody>
          </p:sp>
          <p:sp>
            <p:nvSpPr>
              <p:cNvPr id="5360" name="Freeform 239"/>
              <p:cNvSpPr>
                <a:spLocks/>
              </p:cNvSpPr>
              <p:nvPr/>
            </p:nvSpPr>
            <p:spPr bwMode="auto">
              <a:xfrm>
                <a:off x="1148" y="1992"/>
                <a:ext cx="52" cy="10"/>
              </a:xfrm>
              <a:custGeom>
                <a:avLst/>
                <a:gdLst>
                  <a:gd name="T0" fmla="*/ 52 w 52"/>
                  <a:gd name="T1" fmla="*/ 9 h 10"/>
                  <a:gd name="T2" fmla="*/ 47 w 52"/>
                  <a:gd name="T3" fmla="*/ 7 h 10"/>
                  <a:gd name="T4" fmla="*/ 43 w 52"/>
                  <a:gd name="T5" fmla="*/ 5 h 10"/>
                  <a:gd name="T6" fmla="*/ 40 w 52"/>
                  <a:gd name="T7" fmla="*/ 4 h 10"/>
                  <a:gd name="T8" fmla="*/ 36 w 52"/>
                  <a:gd name="T9" fmla="*/ 3 h 10"/>
                  <a:gd name="T10" fmla="*/ 32 w 52"/>
                  <a:gd name="T11" fmla="*/ 2 h 10"/>
                  <a:gd name="T12" fmla="*/ 29 w 52"/>
                  <a:gd name="T13" fmla="*/ 1 h 10"/>
                  <a:gd name="T14" fmla="*/ 25 w 52"/>
                  <a:gd name="T15" fmla="*/ 1 h 10"/>
                  <a:gd name="T16" fmla="*/ 21 w 52"/>
                  <a:gd name="T17" fmla="*/ 0 h 10"/>
                  <a:gd name="T18" fmla="*/ 16 w 52"/>
                  <a:gd name="T19" fmla="*/ 0 h 10"/>
                  <a:gd name="T20" fmla="*/ 12 w 52"/>
                  <a:gd name="T21" fmla="*/ 0 h 10"/>
                  <a:gd name="T22" fmla="*/ 10 w 52"/>
                  <a:gd name="T23" fmla="*/ 0 h 10"/>
                  <a:gd name="T24" fmla="*/ 9 w 52"/>
                  <a:gd name="T25" fmla="*/ 1 h 10"/>
                  <a:gd name="T26" fmla="*/ 7 w 52"/>
                  <a:gd name="T27" fmla="*/ 1 h 10"/>
                  <a:gd name="T28" fmla="*/ 6 w 52"/>
                  <a:gd name="T29" fmla="*/ 2 h 10"/>
                  <a:gd name="T30" fmla="*/ 5 w 52"/>
                  <a:gd name="T31" fmla="*/ 3 h 10"/>
                  <a:gd name="T32" fmla="*/ 4 w 52"/>
                  <a:gd name="T33" fmla="*/ 3 h 10"/>
                  <a:gd name="T34" fmla="*/ 3 w 52"/>
                  <a:gd name="T35" fmla="*/ 4 h 10"/>
                  <a:gd name="T36" fmla="*/ 2 w 52"/>
                  <a:gd name="T37" fmla="*/ 5 h 10"/>
                  <a:gd name="T38" fmla="*/ 1 w 52"/>
                  <a:gd name="T39" fmla="*/ 6 h 10"/>
                  <a:gd name="T40" fmla="*/ 0 w 52"/>
                  <a:gd name="T41" fmla="*/ 6 h 10"/>
                  <a:gd name="T42" fmla="*/ 0 w 52"/>
                  <a:gd name="T43" fmla="*/ 7 h 10"/>
                  <a:gd name="T44" fmla="*/ 1 w 52"/>
                  <a:gd name="T45" fmla="*/ 7 h 10"/>
                  <a:gd name="T46" fmla="*/ 1 w 52"/>
                  <a:gd name="T47" fmla="*/ 7 h 10"/>
                  <a:gd name="T48" fmla="*/ 1 w 52"/>
                  <a:gd name="T49" fmla="*/ 7 h 10"/>
                  <a:gd name="T50" fmla="*/ 2 w 52"/>
                  <a:gd name="T51" fmla="*/ 7 h 10"/>
                  <a:gd name="T52" fmla="*/ 2 w 52"/>
                  <a:gd name="T53" fmla="*/ 6 h 10"/>
                  <a:gd name="T54" fmla="*/ 3 w 52"/>
                  <a:gd name="T55" fmla="*/ 6 h 10"/>
                  <a:gd name="T56" fmla="*/ 4 w 52"/>
                  <a:gd name="T57" fmla="*/ 6 h 10"/>
                  <a:gd name="T58" fmla="*/ 6 w 52"/>
                  <a:gd name="T59" fmla="*/ 5 h 10"/>
                  <a:gd name="T60" fmla="*/ 7 w 52"/>
                  <a:gd name="T61" fmla="*/ 5 h 10"/>
                  <a:gd name="T62" fmla="*/ 8 w 52"/>
                  <a:gd name="T63" fmla="*/ 4 h 10"/>
                  <a:gd name="T64" fmla="*/ 9 w 52"/>
                  <a:gd name="T65" fmla="*/ 4 h 10"/>
                  <a:gd name="T66" fmla="*/ 10 w 52"/>
                  <a:gd name="T67" fmla="*/ 3 h 10"/>
                  <a:gd name="T68" fmla="*/ 11 w 52"/>
                  <a:gd name="T69" fmla="*/ 3 h 10"/>
                  <a:gd name="T70" fmla="*/ 12 w 52"/>
                  <a:gd name="T71" fmla="*/ 3 h 10"/>
                  <a:gd name="T72" fmla="*/ 13 w 52"/>
                  <a:gd name="T73" fmla="*/ 3 h 10"/>
                  <a:gd name="T74" fmla="*/ 15 w 52"/>
                  <a:gd name="T75" fmla="*/ 3 h 10"/>
                  <a:gd name="T76" fmla="*/ 16 w 52"/>
                  <a:gd name="T77" fmla="*/ 3 h 10"/>
                  <a:gd name="T78" fmla="*/ 17 w 52"/>
                  <a:gd name="T79" fmla="*/ 3 h 10"/>
                  <a:gd name="T80" fmla="*/ 18 w 52"/>
                  <a:gd name="T81" fmla="*/ 3 h 10"/>
                  <a:gd name="T82" fmla="*/ 20 w 52"/>
                  <a:gd name="T83" fmla="*/ 4 h 10"/>
                  <a:gd name="T84" fmla="*/ 22 w 52"/>
                  <a:gd name="T85" fmla="*/ 5 h 10"/>
                  <a:gd name="T86" fmla="*/ 24 w 52"/>
                  <a:gd name="T87" fmla="*/ 5 h 10"/>
                  <a:gd name="T88" fmla="*/ 26 w 52"/>
                  <a:gd name="T89" fmla="*/ 6 h 10"/>
                  <a:gd name="T90" fmla="*/ 28 w 52"/>
                  <a:gd name="T91" fmla="*/ 7 h 10"/>
                  <a:gd name="T92" fmla="*/ 30 w 52"/>
                  <a:gd name="T93" fmla="*/ 8 h 10"/>
                  <a:gd name="T94" fmla="*/ 32 w 52"/>
                  <a:gd name="T95" fmla="*/ 8 h 10"/>
                  <a:gd name="T96" fmla="*/ 34 w 52"/>
                  <a:gd name="T97" fmla="*/ 9 h 10"/>
                  <a:gd name="T98" fmla="*/ 36 w 52"/>
                  <a:gd name="T99" fmla="*/ 10 h 10"/>
                  <a:gd name="T100" fmla="*/ 38 w 52"/>
                  <a:gd name="T101" fmla="*/ 10 h 10"/>
                  <a:gd name="T102" fmla="*/ 40 w 52"/>
                  <a:gd name="T103" fmla="*/ 10 h 10"/>
                  <a:gd name="T104" fmla="*/ 42 w 52"/>
                  <a:gd name="T105" fmla="*/ 10 h 10"/>
                  <a:gd name="T106" fmla="*/ 44 w 52"/>
                  <a:gd name="T107" fmla="*/ 10 h 10"/>
                  <a:gd name="T108" fmla="*/ 46 w 52"/>
                  <a:gd name="T109" fmla="*/ 10 h 10"/>
                  <a:gd name="T110" fmla="*/ 47 w 52"/>
                  <a:gd name="T111" fmla="*/ 10 h 10"/>
                  <a:gd name="T112" fmla="*/ 48 w 52"/>
                  <a:gd name="T113" fmla="*/ 10 h 10"/>
                  <a:gd name="T114" fmla="*/ 49 w 52"/>
                  <a:gd name="T115" fmla="*/ 10 h 10"/>
                  <a:gd name="T116" fmla="*/ 50 w 52"/>
                  <a:gd name="T117" fmla="*/ 9 h 10"/>
                  <a:gd name="T118" fmla="*/ 51 w 52"/>
                  <a:gd name="T119" fmla="*/ 9 h 10"/>
                  <a:gd name="T120" fmla="*/ 52 w 52"/>
                  <a:gd name="T121" fmla="*/ 9 h 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
                  <a:gd name="T184" fmla="*/ 0 h 10"/>
                  <a:gd name="T185" fmla="*/ 52 w 52"/>
                  <a:gd name="T186" fmla="*/ 10 h 1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 h="10">
                    <a:moveTo>
                      <a:pt x="52" y="9"/>
                    </a:moveTo>
                    <a:lnTo>
                      <a:pt x="47" y="7"/>
                    </a:lnTo>
                    <a:lnTo>
                      <a:pt x="43" y="5"/>
                    </a:lnTo>
                    <a:lnTo>
                      <a:pt x="40" y="4"/>
                    </a:lnTo>
                    <a:lnTo>
                      <a:pt x="36" y="3"/>
                    </a:lnTo>
                    <a:lnTo>
                      <a:pt x="32" y="2"/>
                    </a:lnTo>
                    <a:lnTo>
                      <a:pt x="29" y="1"/>
                    </a:lnTo>
                    <a:lnTo>
                      <a:pt x="25" y="1"/>
                    </a:lnTo>
                    <a:lnTo>
                      <a:pt x="21" y="0"/>
                    </a:lnTo>
                    <a:lnTo>
                      <a:pt x="16" y="0"/>
                    </a:lnTo>
                    <a:lnTo>
                      <a:pt x="12" y="0"/>
                    </a:lnTo>
                    <a:lnTo>
                      <a:pt x="10" y="0"/>
                    </a:lnTo>
                    <a:lnTo>
                      <a:pt x="9" y="1"/>
                    </a:lnTo>
                    <a:lnTo>
                      <a:pt x="7" y="1"/>
                    </a:lnTo>
                    <a:lnTo>
                      <a:pt x="6" y="2"/>
                    </a:lnTo>
                    <a:lnTo>
                      <a:pt x="5" y="3"/>
                    </a:lnTo>
                    <a:lnTo>
                      <a:pt x="4" y="3"/>
                    </a:lnTo>
                    <a:lnTo>
                      <a:pt x="3" y="4"/>
                    </a:lnTo>
                    <a:lnTo>
                      <a:pt x="2" y="5"/>
                    </a:lnTo>
                    <a:lnTo>
                      <a:pt x="1" y="6"/>
                    </a:lnTo>
                    <a:lnTo>
                      <a:pt x="0" y="6"/>
                    </a:lnTo>
                    <a:lnTo>
                      <a:pt x="0" y="7"/>
                    </a:lnTo>
                    <a:lnTo>
                      <a:pt x="1" y="7"/>
                    </a:lnTo>
                    <a:lnTo>
                      <a:pt x="2" y="7"/>
                    </a:lnTo>
                    <a:lnTo>
                      <a:pt x="2" y="6"/>
                    </a:lnTo>
                    <a:lnTo>
                      <a:pt x="3" y="6"/>
                    </a:lnTo>
                    <a:lnTo>
                      <a:pt x="4" y="6"/>
                    </a:lnTo>
                    <a:lnTo>
                      <a:pt x="6" y="5"/>
                    </a:lnTo>
                    <a:lnTo>
                      <a:pt x="7" y="5"/>
                    </a:lnTo>
                    <a:lnTo>
                      <a:pt x="8" y="4"/>
                    </a:lnTo>
                    <a:lnTo>
                      <a:pt x="9" y="4"/>
                    </a:lnTo>
                    <a:lnTo>
                      <a:pt x="10" y="3"/>
                    </a:lnTo>
                    <a:lnTo>
                      <a:pt x="11" y="3"/>
                    </a:lnTo>
                    <a:lnTo>
                      <a:pt x="12" y="3"/>
                    </a:lnTo>
                    <a:lnTo>
                      <a:pt x="13" y="3"/>
                    </a:lnTo>
                    <a:lnTo>
                      <a:pt x="15" y="3"/>
                    </a:lnTo>
                    <a:lnTo>
                      <a:pt x="16" y="3"/>
                    </a:lnTo>
                    <a:lnTo>
                      <a:pt x="17" y="3"/>
                    </a:lnTo>
                    <a:lnTo>
                      <a:pt x="18" y="3"/>
                    </a:lnTo>
                    <a:lnTo>
                      <a:pt x="20" y="4"/>
                    </a:lnTo>
                    <a:lnTo>
                      <a:pt x="22" y="5"/>
                    </a:lnTo>
                    <a:lnTo>
                      <a:pt x="24" y="5"/>
                    </a:lnTo>
                    <a:lnTo>
                      <a:pt x="26" y="6"/>
                    </a:lnTo>
                    <a:lnTo>
                      <a:pt x="28" y="7"/>
                    </a:lnTo>
                    <a:lnTo>
                      <a:pt x="30" y="8"/>
                    </a:lnTo>
                    <a:lnTo>
                      <a:pt x="32" y="8"/>
                    </a:lnTo>
                    <a:lnTo>
                      <a:pt x="34" y="9"/>
                    </a:lnTo>
                    <a:lnTo>
                      <a:pt x="36" y="10"/>
                    </a:lnTo>
                    <a:lnTo>
                      <a:pt x="38" y="10"/>
                    </a:lnTo>
                    <a:lnTo>
                      <a:pt x="40" y="10"/>
                    </a:lnTo>
                    <a:lnTo>
                      <a:pt x="42" y="10"/>
                    </a:lnTo>
                    <a:lnTo>
                      <a:pt x="44" y="10"/>
                    </a:lnTo>
                    <a:lnTo>
                      <a:pt x="46" y="10"/>
                    </a:lnTo>
                    <a:lnTo>
                      <a:pt x="47" y="10"/>
                    </a:lnTo>
                    <a:lnTo>
                      <a:pt x="48" y="10"/>
                    </a:lnTo>
                    <a:lnTo>
                      <a:pt x="49" y="10"/>
                    </a:lnTo>
                    <a:lnTo>
                      <a:pt x="50" y="9"/>
                    </a:lnTo>
                    <a:lnTo>
                      <a:pt x="51" y="9"/>
                    </a:lnTo>
                    <a:lnTo>
                      <a:pt x="52" y="9"/>
                    </a:lnTo>
                    <a:close/>
                  </a:path>
                </a:pathLst>
              </a:custGeom>
              <a:solidFill>
                <a:srgbClr val="007D00"/>
              </a:solidFill>
              <a:ln w="0">
                <a:solidFill>
                  <a:srgbClr val="007D00"/>
                </a:solidFill>
                <a:prstDash val="solid"/>
                <a:round/>
                <a:headEnd/>
                <a:tailEnd/>
              </a:ln>
            </p:spPr>
            <p:txBody>
              <a:bodyPr/>
              <a:lstStyle/>
              <a:p>
                <a:endParaRPr lang="fr-FR"/>
              </a:p>
            </p:txBody>
          </p:sp>
          <p:sp>
            <p:nvSpPr>
              <p:cNvPr id="5361" name="Freeform 240"/>
              <p:cNvSpPr>
                <a:spLocks/>
              </p:cNvSpPr>
              <p:nvPr/>
            </p:nvSpPr>
            <p:spPr bwMode="auto">
              <a:xfrm>
                <a:off x="1218" y="1977"/>
                <a:ext cx="58" cy="24"/>
              </a:xfrm>
              <a:custGeom>
                <a:avLst/>
                <a:gdLst>
                  <a:gd name="T0" fmla="*/ 1 w 58"/>
                  <a:gd name="T1" fmla="*/ 21 h 24"/>
                  <a:gd name="T2" fmla="*/ 0 w 58"/>
                  <a:gd name="T3" fmla="*/ 19 h 24"/>
                  <a:gd name="T4" fmla="*/ 1 w 58"/>
                  <a:gd name="T5" fmla="*/ 16 h 24"/>
                  <a:gd name="T6" fmla="*/ 4 w 58"/>
                  <a:gd name="T7" fmla="*/ 14 h 24"/>
                  <a:gd name="T8" fmla="*/ 8 w 58"/>
                  <a:gd name="T9" fmla="*/ 12 h 24"/>
                  <a:gd name="T10" fmla="*/ 13 w 58"/>
                  <a:gd name="T11" fmla="*/ 10 h 24"/>
                  <a:gd name="T12" fmla="*/ 19 w 58"/>
                  <a:gd name="T13" fmla="*/ 8 h 24"/>
                  <a:gd name="T14" fmla="*/ 25 w 58"/>
                  <a:gd name="T15" fmla="*/ 5 h 24"/>
                  <a:gd name="T16" fmla="*/ 31 w 58"/>
                  <a:gd name="T17" fmla="*/ 4 h 24"/>
                  <a:gd name="T18" fmla="*/ 37 w 58"/>
                  <a:gd name="T19" fmla="*/ 2 h 24"/>
                  <a:gd name="T20" fmla="*/ 43 w 58"/>
                  <a:gd name="T21" fmla="*/ 0 h 24"/>
                  <a:gd name="T22" fmla="*/ 45 w 58"/>
                  <a:gd name="T23" fmla="*/ 0 h 24"/>
                  <a:gd name="T24" fmla="*/ 47 w 58"/>
                  <a:gd name="T25" fmla="*/ 1 h 24"/>
                  <a:gd name="T26" fmla="*/ 49 w 58"/>
                  <a:gd name="T27" fmla="*/ 1 h 24"/>
                  <a:gd name="T28" fmla="*/ 51 w 58"/>
                  <a:gd name="T29" fmla="*/ 2 h 24"/>
                  <a:gd name="T30" fmla="*/ 52 w 58"/>
                  <a:gd name="T31" fmla="*/ 3 h 24"/>
                  <a:gd name="T32" fmla="*/ 53 w 58"/>
                  <a:gd name="T33" fmla="*/ 4 h 24"/>
                  <a:gd name="T34" fmla="*/ 55 w 58"/>
                  <a:gd name="T35" fmla="*/ 4 h 24"/>
                  <a:gd name="T36" fmla="*/ 56 w 58"/>
                  <a:gd name="T37" fmla="*/ 5 h 24"/>
                  <a:gd name="T38" fmla="*/ 57 w 58"/>
                  <a:gd name="T39" fmla="*/ 6 h 24"/>
                  <a:gd name="T40" fmla="*/ 58 w 58"/>
                  <a:gd name="T41" fmla="*/ 7 h 24"/>
                  <a:gd name="T42" fmla="*/ 58 w 58"/>
                  <a:gd name="T43" fmla="*/ 8 h 24"/>
                  <a:gd name="T44" fmla="*/ 57 w 58"/>
                  <a:gd name="T45" fmla="*/ 8 h 24"/>
                  <a:gd name="T46" fmla="*/ 57 w 58"/>
                  <a:gd name="T47" fmla="*/ 9 h 24"/>
                  <a:gd name="T48" fmla="*/ 56 w 58"/>
                  <a:gd name="T49" fmla="*/ 9 h 24"/>
                  <a:gd name="T50" fmla="*/ 55 w 58"/>
                  <a:gd name="T51" fmla="*/ 9 h 24"/>
                  <a:gd name="T52" fmla="*/ 53 w 58"/>
                  <a:gd name="T53" fmla="*/ 9 h 24"/>
                  <a:gd name="T54" fmla="*/ 52 w 58"/>
                  <a:gd name="T55" fmla="*/ 10 h 24"/>
                  <a:gd name="T56" fmla="*/ 50 w 58"/>
                  <a:gd name="T57" fmla="*/ 10 h 24"/>
                  <a:gd name="T58" fmla="*/ 48 w 58"/>
                  <a:gd name="T59" fmla="*/ 10 h 24"/>
                  <a:gd name="T60" fmla="*/ 46 w 58"/>
                  <a:gd name="T61" fmla="*/ 10 h 24"/>
                  <a:gd name="T62" fmla="*/ 45 w 58"/>
                  <a:gd name="T63" fmla="*/ 9 h 24"/>
                  <a:gd name="T64" fmla="*/ 44 w 58"/>
                  <a:gd name="T65" fmla="*/ 8 h 24"/>
                  <a:gd name="T66" fmla="*/ 43 w 58"/>
                  <a:gd name="T67" fmla="*/ 8 h 24"/>
                  <a:gd name="T68" fmla="*/ 42 w 58"/>
                  <a:gd name="T69" fmla="*/ 8 h 24"/>
                  <a:gd name="T70" fmla="*/ 41 w 58"/>
                  <a:gd name="T71" fmla="*/ 8 h 24"/>
                  <a:gd name="T72" fmla="*/ 40 w 58"/>
                  <a:gd name="T73" fmla="*/ 8 h 24"/>
                  <a:gd name="T74" fmla="*/ 39 w 58"/>
                  <a:gd name="T75" fmla="*/ 9 h 24"/>
                  <a:gd name="T76" fmla="*/ 38 w 58"/>
                  <a:gd name="T77" fmla="*/ 9 h 24"/>
                  <a:gd name="T78" fmla="*/ 37 w 58"/>
                  <a:gd name="T79" fmla="*/ 9 h 24"/>
                  <a:gd name="T80" fmla="*/ 36 w 58"/>
                  <a:gd name="T81" fmla="*/ 9 h 24"/>
                  <a:gd name="T82" fmla="*/ 34 w 58"/>
                  <a:gd name="T83" fmla="*/ 10 h 24"/>
                  <a:gd name="T84" fmla="*/ 32 w 58"/>
                  <a:gd name="T85" fmla="*/ 12 h 24"/>
                  <a:gd name="T86" fmla="*/ 30 w 58"/>
                  <a:gd name="T87" fmla="*/ 13 h 24"/>
                  <a:gd name="T88" fmla="*/ 28 w 58"/>
                  <a:gd name="T89" fmla="*/ 14 h 24"/>
                  <a:gd name="T90" fmla="*/ 26 w 58"/>
                  <a:gd name="T91" fmla="*/ 15 h 24"/>
                  <a:gd name="T92" fmla="*/ 24 w 58"/>
                  <a:gd name="T93" fmla="*/ 16 h 24"/>
                  <a:gd name="T94" fmla="*/ 22 w 58"/>
                  <a:gd name="T95" fmla="*/ 16 h 24"/>
                  <a:gd name="T96" fmla="*/ 20 w 58"/>
                  <a:gd name="T97" fmla="*/ 17 h 24"/>
                  <a:gd name="T98" fmla="*/ 18 w 58"/>
                  <a:gd name="T99" fmla="*/ 18 h 24"/>
                  <a:gd name="T100" fmla="*/ 16 w 58"/>
                  <a:gd name="T101" fmla="*/ 19 h 24"/>
                  <a:gd name="T102" fmla="*/ 13 w 58"/>
                  <a:gd name="T103" fmla="*/ 21 h 24"/>
                  <a:gd name="T104" fmla="*/ 10 w 58"/>
                  <a:gd name="T105" fmla="*/ 22 h 24"/>
                  <a:gd name="T106" fmla="*/ 7 w 58"/>
                  <a:gd name="T107" fmla="*/ 23 h 24"/>
                  <a:gd name="T108" fmla="*/ 5 w 58"/>
                  <a:gd name="T109" fmla="*/ 24 h 24"/>
                  <a:gd name="T110" fmla="*/ 4 w 58"/>
                  <a:gd name="T111" fmla="*/ 24 h 24"/>
                  <a:gd name="T112" fmla="*/ 2 w 58"/>
                  <a:gd name="T113" fmla="*/ 24 h 24"/>
                  <a:gd name="T114" fmla="*/ 1 w 58"/>
                  <a:gd name="T115" fmla="*/ 23 h 24"/>
                  <a:gd name="T116" fmla="*/ 1 w 58"/>
                  <a:gd name="T117" fmla="*/ 23 h 24"/>
                  <a:gd name="T118" fmla="*/ 1 w 58"/>
                  <a:gd name="T119" fmla="*/ 22 h 24"/>
                  <a:gd name="T120" fmla="*/ 1 w 58"/>
                  <a:gd name="T121" fmla="*/ 21 h 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8"/>
                  <a:gd name="T184" fmla="*/ 0 h 24"/>
                  <a:gd name="T185" fmla="*/ 58 w 58"/>
                  <a:gd name="T186" fmla="*/ 24 h 2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8" h="24">
                    <a:moveTo>
                      <a:pt x="1" y="21"/>
                    </a:moveTo>
                    <a:lnTo>
                      <a:pt x="0" y="19"/>
                    </a:lnTo>
                    <a:lnTo>
                      <a:pt x="1" y="16"/>
                    </a:lnTo>
                    <a:lnTo>
                      <a:pt x="4" y="14"/>
                    </a:lnTo>
                    <a:lnTo>
                      <a:pt x="8" y="12"/>
                    </a:lnTo>
                    <a:lnTo>
                      <a:pt x="13" y="10"/>
                    </a:lnTo>
                    <a:lnTo>
                      <a:pt x="19" y="8"/>
                    </a:lnTo>
                    <a:lnTo>
                      <a:pt x="25" y="5"/>
                    </a:lnTo>
                    <a:lnTo>
                      <a:pt x="31" y="4"/>
                    </a:lnTo>
                    <a:lnTo>
                      <a:pt x="37" y="2"/>
                    </a:lnTo>
                    <a:lnTo>
                      <a:pt x="43" y="0"/>
                    </a:lnTo>
                    <a:lnTo>
                      <a:pt x="45" y="0"/>
                    </a:lnTo>
                    <a:lnTo>
                      <a:pt x="47" y="1"/>
                    </a:lnTo>
                    <a:lnTo>
                      <a:pt x="49" y="1"/>
                    </a:lnTo>
                    <a:lnTo>
                      <a:pt x="51" y="2"/>
                    </a:lnTo>
                    <a:lnTo>
                      <a:pt x="52" y="3"/>
                    </a:lnTo>
                    <a:lnTo>
                      <a:pt x="53" y="4"/>
                    </a:lnTo>
                    <a:lnTo>
                      <a:pt x="55" y="4"/>
                    </a:lnTo>
                    <a:lnTo>
                      <a:pt x="56" y="5"/>
                    </a:lnTo>
                    <a:lnTo>
                      <a:pt x="57" y="6"/>
                    </a:lnTo>
                    <a:lnTo>
                      <a:pt x="58" y="7"/>
                    </a:lnTo>
                    <a:lnTo>
                      <a:pt x="58" y="8"/>
                    </a:lnTo>
                    <a:lnTo>
                      <a:pt x="57" y="8"/>
                    </a:lnTo>
                    <a:lnTo>
                      <a:pt x="57" y="9"/>
                    </a:lnTo>
                    <a:lnTo>
                      <a:pt x="56" y="9"/>
                    </a:lnTo>
                    <a:lnTo>
                      <a:pt x="55" y="9"/>
                    </a:lnTo>
                    <a:lnTo>
                      <a:pt x="53" y="9"/>
                    </a:lnTo>
                    <a:lnTo>
                      <a:pt x="52" y="10"/>
                    </a:lnTo>
                    <a:lnTo>
                      <a:pt x="50" y="10"/>
                    </a:lnTo>
                    <a:lnTo>
                      <a:pt x="48" y="10"/>
                    </a:lnTo>
                    <a:lnTo>
                      <a:pt x="46" y="10"/>
                    </a:lnTo>
                    <a:lnTo>
                      <a:pt x="45" y="9"/>
                    </a:lnTo>
                    <a:lnTo>
                      <a:pt x="44" y="8"/>
                    </a:lnTo>
                    <a:lnTo>
                      <a:pt x="43" y="8"/>
                    </a:lnTo>
                    <a:lnTo>
                      <a:pt x="42" y="8"/>
                    </a:lnTo>
                    <a:lnTo>
                      <a:pt x="41" y="8"/>
                    </a:lnTo>
                    <a:lnTo>
                      <a:pt x="40" y="8"/>
                    </a:lnTo>
                    <a:lnTo>
                      <a:pt x="39" y="9"/>
                    </a:lnTo>
                    <a:lnTo>
                      <a:pt x="38" y="9"/>
                    </a:lnTo>
                    <a:lnTo>
                      <a:pt x="37" y="9"/>
                    </a:lnTo>
                    <a:lnTo>
                      <a:pt x="36" y="9"/>
                    </a:lnTo>
                    <a:lnTo>
                      <a:pt x="34" y="10"/>
                    </a:lnTo>
                    <a:lnTo>
                      <a:pt x="32" y="12"/>
                    </a:lnTo>
                    <a:lnTo>
                      <a:pt x="30" y="13"/>
                    </a:lnTo>
                    <a:lnTo>
                      <a:pt x="28" y="14"/>
                    </a:lnTo>
                    <a:lnTo>
                      <a:pt x="26" y="15"/>
                    </a:lnTo>
                    <a:lnTo>
                      <a:pt x="24" y="16"/>
                    </a:lnTo>
                    <a:lnTo>
                      <a:pt x="22" y="16"/>
                    </a:lnTo>
                    <a:lnTo>
                      <a:pt x="20" y="17"/>
                    </a:lnTo>
                    <a:lnTo>
                      <a:pt x="18" y="18"/>
                    </a:lnTo>
                    <a:lnTo>
                      <a:pt x="16" y="19"/>
                    </a:lnTo>
                    <a:lnTo>
                      <a:pt x="13" y="21"/>
                    </a:lnTo>
                    <a:lnTo>
                      <a:pt x="10" y="22"/>
                    </a:lnTo>
                    <a:lnTo>
                      <a:pt x="7" y="23"/>
                    </a:lnTo>
                    <a:lnTo>
                      <a:pt x="5" y="24"/>
                    </a:lnTo>
                    <a:lnTo>
                      <a:pt x="4" y="24"/>
                    </a:lnTo>
                    <a:lnTo>
                      <a:pt x="2" y="24"/>
                    </a:lnTo>
                    <a:lnTo>
                      <a:pt x="1" y="23"/>
                    </a:lnTo>
                    <a:lnTo>
                      <a:pt x="1" y="22"/>
                    </a:lnTo>
                    <a:lnTo>
                      <a:pt x="1" y="21"/>
                    </a:lnTo>
                    <a:close/>
                  </a:path>
                </a:pathLst>
              </a:custGeom>
              <a:solidFill>
                <a:srgbClr val="FFC7BF"/>
              </a:solidFill>
              <a:ln w="0">
                <a:solidFill>
                  <a:srgbClr val="FFC7BF"/>
                </a:solidFill>
                <a:prstDash val="solid"/>
                <a:round/>
                <a:headEnd/>
                <a:tailEnd/>
              </a:ln>
            </p:spPr>
            <p:txBody>
              <a:bodyPr/>
              <a:lstStyle/>
              <a:p>
                <a:endParaRPr lang="fr-FR"/>
              </a:p>
            </p:txBody>
          </p:sp>
          <p:sp>
            <p:nvSpPr>
              <p:cNvPr id="5362" name="Freeform 241"/>
              <p:cNvSpPr>
                <a:spLocks/>
              </p:cNvSpPr>
              <p:nvPr/>
            </p:nvSpPr>
            <p:spPr bwMode="auto">
              <a:xfrm>
                <a:off x="1220" y="1977"/>
                <a:ext cx="55" cy="23"/>
              </a:xfrm>
              <a:custGeom>
                <a:avLst/>
                <a:gdLst>
                  <a:gd name="T0" fmla="*/ 0 w 55"/>
                  <a:gd name="T1" fmla="*/ 20 h 23"/>
                  <a:gd name="T2" fmla="*/ 0 w 55"/>
                  <a:gd name="T3" fmla="*/ 18 h 23"/>
                  <a:gd name="T4" fmla="*/ 2 w 55"/>
                  <a:gd name="T5" fmla="*/ 16 h 23"/>
                  <a:gd name="T6" fmla="*/ 5 w 55"/>
                  <a:gd name="T7" fmla="*/ 14 h 23"/>
                  <a:gd name="T8" fmla="*/ 8 w 55"/>
                  <a:gd name="T9" fmla="*/ 11 h 23"/>
                  <a:gd name="T10" fmla="*/ 13 w 55"/>
                  <a:gd name="T11" fmla="*/ 9 h 23"/>
                  <a:gd name="T12" fmla="*/ 18 w 55"/>
                  <a:gd name="T13" fmla="*/ 7 h 23"/>
                  <a:gd name="T14" fmla="*/ 24 w 55"/>
                  <a:gd name="T15" fmla="*/ 5 h 23"/>
                  <a:gd name="T16" fmla="*/ 30 w 55"/>
                  <a:gd name="T17" fmla="*/ 4 h 23"/>
                  <a:gd name="T18" fmla="*/ 35 w 55"/>
                  <a:gd name="T19" fmla="*/ 2 h 23"/>
                  <a:gd name="T20" fmla="*/ 41 w 55"/>
                  <a:gd name="T21" fmla="*/ 0 h 23"/>
                  <a:gd name="T22" fmla="*/ 43 w 55"/>
                  <a:gd name="T23" fmla="*/ 1 h 23"/>
                  <a:gd name="T24" fmla="*/ 45 w 55"/>
                  <a:gd name="T25" fmla="*/ 1 h 23"/>
                  <a:gd name="T26" fmla="*/ 46 w 55"/>
                  <a:gd name="T27" fmla="*/ 2 h 23"/>
                  <a:gd name="T28" fmla="*/ 48 w 55"/>
                  <a:gd name="T29" fmla="*/ 2 h 23"/>
                  <a:gd name="T30" fmla="*/ 49 w 55"/>
                  <a:gd name="T31" fmla="*/ 3 h 23"/>
                  <a:gd name="T32" fmla="*/ 51 w 55"/>
                  <a:gd name="T33" fmla="*/ 4 h 23"/>
                  <a:gd name="T34" fmla="*/ 52 w 55"/>
                  <a:gd name="T35" fmla="*/ 4 h 23"/>
                  <a:gd name="T36" fmla="*/ 53 w 55"/>
                  <a:gd name="T37" fmla="*/ 5 h 23"/>
                  <a:gd name="T38" fmla="*/ 54 w 55"/>
                  <a:gd name="T39" fmla="*/ 6 h 23"/>
                  <a:gd name="T40" fmla="*/ 55 w 55"/>
                  <a:gd name="T41" fmla="*/ 7 h 23"/>
                  <a:gd name="T42" fmla="*/ 55 w 55"/>
                  <a:gd name="T43" fmla="*/ 7 h 23"/>
                  <a:gd name="T44" fmla="*/ 55 w 55"/>
                  <a:gd name="T45" fmla="*/ 8 h 23"/>
                  <a:gd name="T46" fmla="*/ 54 w 55"/>
                  <a:gd name="T47" fmla="*/ 8 h 23"/>
                  <a:gd name="T48" fmla="*/ 53 w 55"/>
                  <a:gd name="T49" fmla="*/ 9 h 23"/>
                  <a:gd name="T50" fmla="*/ 52 w 55"/>
                  <a:gd name="T51" fmla="*/ 9 h 23"/>
                  <a:gd name="T52" fmla="*/ 51 w 55"/>
                  <a:gd name="T53" fmla="*/ 9 h 23"/>
                  <a:gd name="T54" fmla="*/ 49 w 55"/>
                  <a:gd name="T55" fmla="*/ 9 h 23"/>
                  <a:gd name="T56" fmla="*/ 48 w 55"/>
                  <a:gd name="T57" fmla="*/ 9 h 23"/>
                  <a:gd name="T58" fmla="*/ 46 w 55"/>
                  <a:gd name="T59" fmla="*/ 9 h 23"/>
                  <a:gd name="T60" fmla="*/ 44 w 55"/>
                  <a:gd name="T61" fmla="*/ 9 h 23"/>
                  <a:gd name="T62" fmla="*/ 43 w 55"/>
                  <a:gd name="T63" fmla="*/ 8 h 23"/>
                  <a:gd name="T64" fmla="*/ 42 w 55"/>
                  <a:gd name="T65" fmla="*/ 8 h 23"/>
                  <a:gd name="T66" fmla="*/ 41 w 55"/>
                  <a:gd name="T67" fmla="*/ 7 h 23"/>
                  <a:gd name="T68" fmla="*/ 40 w 55"/>
                  <a:gd name="T69" fmla="*/ 7 h 23"/>
                  <a:gd name="T70" fmla="*/ 39 w 55"/>
                  <a:gd name="T71" fmla="*/ 8 h 23"/>
                  <a:gd name="T72" fmla="*/ 37 w 55"/>
                  <a:gd name="T73" fmla="*/ 8 h 23"/>
                  <a:gd name="T74" fmla="*/ 36 w 55"/>
                  <a:gd name="T75" fmla="*/ 8 h 23"/>
                  <a:gd name="T76" fmla="*/ 35 w 55"/>
                  <a:gd name="T77" fmla="*/ 8 h 23"/>
                  <a:gd name="T78" fmla="*/ 34 w 55"/>
                  <a:gd name="T79" fmla="*/ 9 h 23"/>
                  <a:gd name="T80" fmla="*/ 33 w 55"/>
                  <a:gd name="T81" fmla="*/ 9 h 23"/>
                  <a:gd name="T82" fmla="*/ 31 w 55"/>
                  <a:gd name="T83" fmla="*/ 10 h 23"/>
                  <a:gd name="T84" fmla="*/ 29 w 55"/>
                  <a:gd name="T85" fmla="*/ 11 h 23"/>
                  <a:gd name="T86" fmla="*/ 27 w 55"/>
                  <a:gd name="T87" fmla="*/ 12 h 23"/>
                  <a:gd name="T88" fmla="*/ 25 w 55"/>
                  <a:gd name="T89" fmla="*/ 13 h 23"/>
                  <a:gd name="T90" fmla="*/ 23 w 55"/>
                  <a:gd name="T91" fmla="*/ 14 h 23"/>
                  <a:gd name="T92" fmla="*/ 22 w 55"/>
                  <a:gd name="T93" fmla="*/ 15 h 23"/>
                  <a:gd name="T94" fmla="*/ 20 w 55"/>
                  <a:gd name="T95" fmla="*/ 16 h 23"/>
                  <a:gd name="T96" fmla="*/ 18 w 55"/>
                  <a:gd name="T97" fmla="*/ 17 h 23"/>
                  <a:gd name="T98" fmla="*/ 16 w 55"/>
                  <a:gd name="T99" fmla="*/ 18 h 23"/>
                  <a:gd name="T100" fmla="*/ 14 w 55"/>
                  <a:gd name="T101" fmla="*/ 19 h 23"/>
                  <a:gd name="T102" fmla="*/ 11 w 55"/>
                  <a:gd name="T103" fmla="*/ 20 h 23"/>
                  <a:gd name="T104" fmla="*/ 9 w 55"/>
                  <a:gd name="T105" fmla="*/ 21 h 23"/>
                  <a:gd name="T106" fmla="*/ 7 w 55"/>
                  <a:gd name="T107" fmla="*/ 22 h 23"/>
                  <a:gd name="T108" fmla="*/ 5 w 55"/>
                  <a:gd name="T109" fmla="*/ 23 h 23"/>
                  <a:gd name="T110" fmla="*/ 3 w 55"/>
                  <a:gd name="T111" fmla="*/ 23 h 23"/>
                  <a:gd name="T112" fmla="*/ 2 w 55"/>
                  <a:gd name="T113" fmla="*/ 23 h 23"/>
                  <a:gd name="T114" fmla="*/ 1 w 55"/>
                  <a:gd name="T115" fmla="*/ 22 h 23"/>
                  <a:gd name="T116" fmla="*/ 0 w 55"/>
                  <a:gd name="T117" fmla="*/ 22 h 23"/>
                  <a:gd name="T118" fmla="*/ 0 w 55"/>
                  <a:gd name="T119" fmla="*/ 21 h 23"/>
                  <a:gd name="T120" fmla="*/ 0 w 55"/>
                  <a:gd name="T121" fmla="*/ 20 h 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5"/>
                  <a:gd name="T184" fmla="*/ 0 h 23"/>
                  <a:gd name="T185" fmla="*/ 55 w 55"/>
                  <a:gd name="T186" fmla="*/ 23 h 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5" h="23">
                    <a:moveTo>
                      <a:pt x="0" y="20"/>
                    </a:moveTo>
                    <a:lnTo>
                      <a:pt x="0" y="18"/>
                    </a:lnTo>
                    <a:lnTo>
                      <a:pt x="2" y="16"/>
                    </a:lnTo>
                    <a:lnTo>
                      <a:pt x="5" y="14"/>
                    </a:lnTo>
                    <a:lnTo>
                      <a:pt x="8" y="11"/>
                    </a:lnTo>
                    <a:lnTo>
                      <a:pt x="13" y="9"/>
                    </a:lnTo>
                    <a:lnTo>
                      <a:pt x="18" y="7"/>
                    </a:lnTo>
                    <a:lnTo>
                      <a:pt x="24" y="5"/>
                    </a:lnTo>
                    <a:lnTo>
                      <a:pt x="30" y="4"/>
                    </a:lnTo>
                    <a:lnTo>
                      <a:pt x="35" y="2"/>
                    </a:lnTo>
                    <a:lnTo>
                      <a:pt x="41" y="0"/>
                    </a:lnTo>
                    <a:lnTo>
                      <a:pt x="43" y="1"/>
                    </a:lnTo>
                    <a:lnTo>
                      <a:pt x="45" y="1"/>
                    </a:lnTo>
                    <a:lnTo>
                      <a:pt x="46" y="2"/>
                    </a:lnTo>
                    <a:lnTo>
                      <a:pt x="48" y="2"/>
                    </a:lnTo>
                    <a:lnTo>
                      <a:pt x="49" y="3"/>
                    </a:lnTo>
                    <a:lnTo>
                      <a:pt x="51" y="4"/>
                    </a:lnTo>
                    <a:lnTo>
                      <a:pt x="52" y="4"/>
                    </a:lnTo>
                    <a:lnTo>
                      <a:pt x="53" y="5"/>
                    </a:lnTo>
                    <a:lnTo>
                      <a:pt x="54" y="6"/>
                    </a:lnTo>
                    <a:lnTo>
                      <a:pt x="55" y="7"/>
                    </a:lnTo>
                    <a:lnTo>
                      <a:pt x="55" y="8"/>
                    </a:lnTo>
                    <a:lnTo>
                      <a:pt x="54" y="8"/>
                    </a:lnTo>
                    <a:lnTo>
                      <a:pt x="53" y="9"/>
                    </a:lnTo>
                    <a:lnTo>
                      <a:pt x="52" y="9"/>
                    </a:lnTo>
                    <a:lnTo>
                      <a:pt x="51" y="9"/>
                    </a:lnTo>
                    <a:lnTo>
                      <a:pt x="49" y="9"/>
                    </a:lnTo>
                    <a:lnTo>
                      <a:pt x="48" y="9"/>
                    </a:lnTo>
                    <a:lnTo>
                      <a:pt x="46" y="9"/>
                    </a:lnTo>
                    <a:lnTo>
                      <a:pt x="44" y="9"/>
                    </a:lnTo>
                    <a:lnTo>
                      <a:pt x="43" y="8"/>
                    </a:lnTo>
                    <a:lnTo>
                      <a:pt x="42" y="8"/>
                    </a:lnTo>
                    <a:lnTo>
                      <a:pt x="41" y="7"/>
                    </a:lnTo>
                    <a:lnTo>
                      <a:pt x="40" y="7"/>
                    </a:lnTo>
                    <a:lnTo>
                      <a:pt x="39" y="8"/>
                    </a:lnTo>
                    <a:lnTo>
                      <a:pt x="37" y="8"/>
                    </a:lnTo>
                    <a:lnTo>
                      <a:pt x="36" y="8"/>
                    </a:lnTo>
                    <a:lnTo>
                      <a:pt x="35" y="8"/>
                    </a:lnTo>
                    <a:lnTo>
                      <a:pt x="34" y="9"/>
                    </a:lnTo>
                    <a:lnTo>
                      <a:pt x="33" y="9"/>
                    </a:lnTo>
                    <a:lnTo>
                      <a:pt x="31" y="10"/>
                    </a:lnTo>
                    <a:lnTo>
                      <a:pt x="29" y="11"/>
                    </a:lnTo>
                    <a:lnTo>
                      <a:pt x="27" y="12"/>
                    </a:lnTo>
                    <a:lnTo>
                      <a:pt x="25" y="13"/>
                    </a:lnTo>
                    <a:lnTo>
                      <a:pt x="23" y="14"/>
                    </a:lnTo>
                    <a:lnTo>
                      <a:pt x="22" y="15"/>
                    </a:lnTo>
                    <a:lnTo>
                      <a:pt x="20" y="16"/>
                    </a:lnTo>
                    <a:lnTo>
                      <a:pt x="18" y="17"/>
                    </a:lnTo>
                    <a:lnTo>
                      <a:pt x="16" y="18"/>
                    </a:lnTo>
                    <a:lnTo>
                      <a:pt x="14" y="19"/>
                    </a:lnTo>
                    <a:lnTo>
                      <a:pt x="11" y="20"/>
                    </a:lnTo>
                    <a:lnTo>
                      <a:pt x="9" y="21"/>
                    </a:lnTo>
                    <a:lnTo>
                      <a:pt x="7" y="22"/>
                    </a:lnTo>
                    <a:lnTo>
                      <a:pt x="5" y="23"/>
                    </a:lnTo>
                    <a:lnTo>
                      <a:pt x="3" y="23"/>
                    </a:lnTo>
                    <a:lnTo>
                      <a:pt x="2" y="23"/>
                    </a:lnTo>
                    <a:lnTo>
                      <a:pt x="1" y="22"/>
                    </a:lnTo>
                    <a:lnTo>
                      <a:pt x="0" y="22"/>
                    </a:lnTo>
                    <a:lnTo>
                      <a:pt x="0" y="21"/>
                    </a:lnTo>
                    <a:lnTo>
                      <a:pt x="0" y="20"/>
                    </a:lnTo>
                    <a:close/>
                  </a:path>
                </a:pathLst>
              </a:custGeom>
              <a:solidFill>
                <a:srgbClr val="FFD966"/>
              </a:solidFill>
              <a:ln w="0">
                <a:solidFill>
                  <a:srgbClr val="FFD966"/>
                </a:solidFill>
                <a:prstDash val="solid"/>
                <a:round/>
                <a:headEnd/>
                <a:tailEnd/>
              </a:ln>
            </p:spPr>
            <p:txBody>
              <a:bodyPr/>
              <a:lstStyle/>
              <a:p>
                <a:endParaRPr lang="fr-FR"/>
              </a:p>
            </p:txBody>
          </p:sp>
          <p:sp>
            <p:nvSpPr>
              <p:cNvPr id="5363" name="Freeform 242"/>
              <p:cNvSpPr>
                <a:spLocks/>
              </p:cNvSpPr>
              <p:nvPr/>
            </p:nvSpPr>
            <p:spPr bwMode="auto">
              <a:xfrm>
                <a:off x="1221" y="1977"/>
                <a:ext cx="53" cy="21"/>
              </a:xfrm>
              <a:custGeom>
                <a:avLst/>
                <a:gdLst>
                  <a:gd name="T0" fmla="*/ 0 w 53"/>
                  <a:gd name="T1" fmla="*/ 20 h 21"/>
                  <a:gd name="T2" fmla="*/ 1 w 53"/>
                  <a:gd name="T3" fmla="*/ 17 h 21"/>
                  <a:gd name="T4" fmla="*/ 3 w 53"/>
                  <a:gd name="T5" fmla="*/ 15 h 21"/>
                  <a:gd name="T6" fmla="*/ 6 w 53"/>
                  <a:gd name="T7" fmla="*/ 13 h 21"/>
                  <a:gd name="T8" fmla="*/ 10 w 53"/>
                  <a:gd name="T9" fmla="*/ 11 h 21"/>
                  <a:gd name="T10" fmla="*/ 15 w 53"/>
                  <a:gd name="T11" fmla="*/ 9 h 21"/>
                  <a:gd name="T12" fmla="*/ 19 w 53"/>
                  <a:gd name="T13" fmla="*/ 7 h 21"/>
                  <a:gd name="T14" fmla="*/ 24 w 53"/>
                  <a:gd name="T15" fmla="*/ 5 h 21"/>
                  <a:gd name="T16" fmla="*/ 29 w 53"/>
                  <a:gd name="T17" fmla="*/ 4 h 21"/>
                  <a:gd name="T18" fmla="*/ 34 w 53"/>
                  <a:gd name="T19" fmla="*/ 2 h 21"/>
                  <a:gd name="T20" fmla="*/ 39 w 53"/>
                  <a:gd name="T21" fmla="*/ 0 h 21"/>
                  <a:gd name="T22" fmla="*/ 41 w 53"/>
                  <a:gd name="T23" fmla="*/ 1 h 21"/>
                  <a:gd name="T24" fmla="*/ 43 w 53"/>
                  <a:gd name="T25" fmla="*/ 1 h 21"/>
                  <a:gd name="T26" fmla="*/ 45 w 53"/>
                  <a:gd name="T27" fmla="*/ 2 h 21"/>
                  <a:gd name="T28" fmla="*/ 46 w 53"/>
                  <a:gd name="T29" fmla="*/ 2 h 21"/>
                  <a:gd name="T30" fmla="*/ 48 w 53"/>
                  <a:gd name="T31" fmla="*/ 3 h 21"/>
                  <a:gd name="T32" fmla="*/ 49 w 53"/>
                  <a:gd name="T33" fmla="*/ 3 h 21"/>
                  <a:gd name="T34" fmla="*/ 50 w 53"/>
                  <a:gd name="T35" fmla="*/ 4 h 21"/>
                  <a:gd name="T36" fmla="*/ 51 w 53"/>
                  <a:gd name="T37" fmla="*/ 5 h 21"/>
                  <a:gd name="T38" fmla="*/ 52 w 53"/>
                  <a:gd name="T39" fmla="*/ 6 h 21"/>
                  <a:gd name="T40" fmla="*/ 53 w 53"/>
                  <a:gd name="T41" fmla="*/ 6 h 21"/>
                  <a:gd name="T42" fmla="*/ 53 w 53"/>
                  <a:gd name="T43" fmla="*/ 7 h 21"/>
                  <a:gd name="T44" fmla="*/ 53 w 53"/>
                  <a:gd name="T45" fmla="*/ 8 h 21"/>
                  <a:gd name="T46" fmla="*/ 52 w 53"/>
                  <a:gd name="T47" fmla="*/ 8 h 21"/>
                  <a:gd name="T48" fmla="*/ 51 w 53"/>
                  <a:gd name="T49" fmla="*/ 8 h 21"/>
                  <a:gd name="T50" fmla="*/ 51 w 53"/>
                  <a:gd name="T51" fmla="*/ 8 h 21"/>
                  <a:gd name="T52" fmla="*/ 49 w 53"/>
                  <a:gd name="T53" fmla="*/ 9 h 21"/>
                  <a:gd name="T54" fmla="*/ 48 w 53"/>
                  <a:gd name="T55" fmla="*/ 9 h 21"/>
                  <a:gd name="T56" fmla="*/ 46 w 53"/>
                  <a:gd name="T57" fmla="*/ 9 h 21"/>
                  <a:gd name="T58" fmla="*/ 45 w 53"/>
                  <a:gd name="T59" fmla="*/ 9 h 21"/>
                  <a:gd name="T60" fmla="*/ 43 w 53"/>
                  <a:gd name="T61" fmla="*/ 9 h 21"/>
                  <a:gd name="T62" fmla="*/ 42 w 53"/>
                  <a:gd name="T63" fmla="*/ 8 h 21"/>
                  <a:gd name="T64" fmla="*/ 41 w 53"/>
                  <a:gd name="T65" fmla="*/ 7 h 21"/>
                  <a:gd name="T66" fmla="*/ 40 w 53"/>
                  <a:gd name="T67" fmla="*/ 7 h 21"/>
                  <a:gd name="T68" fmla="*/ 38 w 53"/>
                  <a:gd name="T69" fmla="*/ 7 h 21"/>
                  <a:gd name="T70" fmla="*/ 37 w 53"/>
                  <a:gd name="T71" fmla="*/ 7 h 21"/>
                  <a:gd name="T72" fmla="*/ 35 w 53"/>
                  <a:gd name="T73" fmla="*/ 7 h 21"/>
                  <a:gd name="T74" fmla="*/ 34 w 53"/>
                  <a:gd name="T75" fmla="*/ 8 h 21"/>
                  <a:gd name="T76" fmla="*/ 32 w 53"/>
                  <a:gd name="T77" fmla="*/ 8 h 21"/>
                  <a:gd name="T78" fmla="*/ 31 w 53"/>
                  <a:gd name="T79" fmla="*/ 8 h 21"/>
                  <a:gd name="T80" fmla="*/ 30 w 53"/>
                  <a:gd name="T81" fmla="*/ 9 h 21"/>
                  <a:gd name="T82" fmla="*/ 28 w 53"/>
                  <a:gd name="T83" fmla="*/ 10 h 21"/>
                  <a:gd name="T84" fmla="*/ 26 w 53"/>
                  <a:gd name="T85" fmla="*/ 11 h 21"/>
                  <a:gd name="T86" fmla="*/ 25 w 53"/>
                  <a:gd name="T87" fmla="*/ 12 h 21"/>
                  <a:gd name="T88" fmla="*/ 23 w 53"/>
                  <a:gd name="T89" fmla="*/ 13 h 21"/>
                  <a:gd name="T90" fmla="*/ 22 w 53"/>
                  <a:gd name="T91" fmla="*/ 14 h 21"/>
                  <a:gd name="T92" fmla="*/ 21 w 53"/>
                  <a:gd name="T93" fmla="*/ 15 h 21"/>
                  <a:gd name="T94" fmla="*/ 19 w 53"/>
                  <a:gd name="T95" fmla="*/ 15 h 21"/>
                  <a:gd name="T96" fmla="*/ 18 w 53"/>
                  <a:gd name="T97" fmla="*/ 16 h 21"/>
                  <a:gd name="T98" fmla="*/ 16 w 53"/>
                  <a:gd name="T99" fmla="*/ 17 h 21"/>
                  <a:gd name="T100" fmla="*/ 14 w 53"/>
                  <a:gd name="T101" fmla="*/ 18 h 21"/>
                  <a:gd name="T102" fmla="*/ 11 w 53"/>
                  <a:gd name="T103" fmla="*/ 19 h 21"/>
                  <a:gd name="T104" fmla="*/ 9 w 53"/>
                  <a:gd name="T105" fmla="*/ 20 h 21"/>
                  <a:gd name="T106" fmla="*/ 7 w 53"/>
                  <a:gd name="T107" fmla="*/ 21 h 21"/>
                  <a:gd name="T108" fmla="*/ 5 w 53"/>
                  <a:gd name="T109" fmla="*/ 21 h 21"/>
                  <a:gd name="T110" fmla="*/ 4 w 53"/>
                  <a:gd name="T111" fmla="*/ 21 h 21"/>
                  <a:gd name="T112" fmla="*/ 2 w 53"/>
                  <a:gd name="T113" fmla="*/ 21 h 21"/>
                  <a:gd name="T114" fmla="*/ 1 w 53"/>
                  <a:gd name="T115" fmla="*/ 21 h 21"/>
                  <a:gd name="T116" fmla="*/ 1 w 53"/>
                  <a:gd name="T117" fmla="*/ 21 h 21"/>
                  <a:gd name="T118" fmla="*/ 0 w 53"/>
                  <a:gd name="T119" fmla="*/ 20 h 21"/>
                  <a:gd name="T120" fmla="*/ 0 w 53"/>
                  <a:gd name="T121" fmla="*/ 20 h 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3"/>
                  <a:gd name="T184" fmla="*/ 0 h 21"/>
                  <a:gd name="T185" fmla="*/ 53 w 53"/>
                  <a:gd name="T186" fmla="*/ 21 h 2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3" h="21">
                    <a:moveTo>
                      <a:pt x="0" y="20"/>
                    </a:moveTo>
                    <a:lnTo>
                      <a:pt x="1" y="17"/>
                    </a:lnTo>
                    <a:lnTo>
                      <a:pt x="3" y="15"/>
                    </a:lnTo>
                    <a:lnTo>
                      <a:pt x="6" y="13"/>
                    </a:lnTo>
                    <a:lnTo>
                      <a:pt x="10" y="11"/>
                    </a:lnTo>
                    <a:lnTo>
                      <a:pt x="15" y="9"/>
                    </a:lnTo>
                    <a:lnTo>
                      <a:pt x="19" y="7"/>
                    </a:lnTo>
                    <a:lnTo>
                      <a:pt x="24" y="5"/>
                    </a:lnTo>
                    <a:lnTo>
                      <a:pt x="29" y="4"/>
                    </a:lnTo>
                    <a:lnTo>
                      <a:pt x="34" y="2"/>
                    </a:lnTo>
                    <a:lnTo>
                      <a:pt x="39" y="0"/>
                    </a:lnTo>
                    <a:lnTo>
                      <a:pt x="41" y="1"/>
                    </a:lnTo>
                    <a:lnTo>
                      <a:pt x="43" y="1"/>
                    </a:lnTo>
                    <a:lnTo>
                      <a:pt x="45" y="2"/>
                    </a:lnTo>
                    <a:lnTo>
                      <a:pt x="46" y="2"/>
                    </a:lnTo>
                    <a:lnTo>
                      <a:pt x="48" y="3"/>
                    </a:lnTo>
                    <a:lnTo>
                      <a:pt x="49" y="3"/>
                    </a:lnTo>
                    <a:lnTo>
                      <a:pt x="50" y="4"/>
                    </a:lnTo>
                    <a:lnTo>
                      <a:pt x="51" y="5"/>
                    </a:lnTo>
                    <a:lnTo>
                      <a:pt x="52" y="6"/>
                    </a:lnTo>
                    <a:lnTo>
                      <a:pt x="53" y="6"/>
                    </a:lnTo>
                    <a:lnTo>
                      <a:pt x="53" y="7"/>
                    </a:lnTo>
                    <a:lnTo>
                      <a:pt x="53" y="8"/>
                    </a:lnTo>
                    <a:lnTo>
                      <a:pt x="52" y="8"/>
                    </a:lnTo>
                    <a:lnTo>
                      <a:pt x="51" y="8"/>
                    </a:lnTo>
                    <a:lnTo>
                      <a:pt x="49" y="9"/>
                    </a:lnTo>
                    <a:lnTo>
                      <a:pt x="48" y="9"/>
                    </a:lnTo>
                    <a:lnTo>
                      <a:pt x="46" y="9"/>
                    </a:lnTo>
                    <a:lnTo>
                      <a:pt x="45" y="9"/>
                    </a:lnTo>
                    <a:lnTo>
                      <a:pt x="43" y="9"/>
                    </a:lnTo>
                    <a:lnTo>
                      <a:pt x="42" y="8"/>
                    </a:lnTo>
                    <a:lnTo>
                      <a:pt x="41" y="7"/>
                    </a:lnTo>
                    <a:lnTo>
                      <a:pt x="40" y="7"/>
                    </a:lnTo>
                    <a:lnTo>
                      <a:pt x="38" y="7"/>
                    </a:lnTo>
                    <a:lnTo>
                      <a:pt x="37" y="7"/>
                    </a:lnTo>
                    <a:lnTo>
                      <a:pt x="35" y="7"/>
                    </a:lnTo>
                    <a:lnTo>
                      <a:pt x="34" y="8"/>
                    </a:lnTo>
                    <a:lnTo>
                      <a:pt x="32" y="8"/>
                    </a:lnTo>
                    <a:lnTo>
                      <a:pt x="31" y="8"/>
                    </a:lnTo>
                    <a:lnTo>
                      <a:pt x="30" y="9"/>
                    </a:lnTo>
                    <a:lnTo>
                      <a:pt x="28" y="10"/>
                    </a:lnTo>
                    <a:lnTo>
                      <a:pt x="26" y="11"/>
                    </a:lnTo>
                    <a:lnTo>
                      <a:pt x="25" y="12"/>
                    </a:lnTo>
                    <a:lnTo>
                      <a:pt x="23" y="13"/>
                    </a:lnTo>
                    <a:lnTo>
                      <a:pt x="22" y="14"/>
                    </a:lnTo>
                    <a:lnTo>
                      <a:pt x="21" y="15"/>
                    </a:lnTo>
                    <a:lnTo>
                      <a:pt x="19" y="15"/>
                    </a:lnTo>
                    <a:lnTo>
                      <a:pt x="18" y="16"/>
                    </a:lnTo>
                    <a:lnTo>
                      <a:pt x="16" y="17"/>
                    </a:lnTo>
                    <a:lnTo>
                      <a:pt x="14" y="18"/>
                    </a:lnTo>
                    <a:lnTo>
                      <a:pt x="11" y="19"/>
                    </a:lnTo>
                    <a:lnTo>
                      <a:pt x="9" y="20"/>
                    </a:lnTo>
                    <a:lnTo>
                      <a:pt x="7" y="21"/>
                    </a:lnTo>
                    <a:lnTo>
                      <a:pt x="5" y="21"/>
                    </a:lnTo>
                    <a:lnTo>
                      <a:pt x="4" y="21"/>
                    </a:lnTo>
                    <a:lnTo>
                      <a:pt x="2" y="21"/>
                    </a:lnTo>
                    <a:lnTo>
                      <a:pt x="1" y="21"/>
                    </a:lnTo>
                    <a:lnTo>
                      <a:pt x="0" y="20"/>
                    </a:lnTo>
                    <a:close/>
                  </a:path>
                </a:pathLst>
              </a:custGeom>
              <a:solidFill>
                <a:srgbClr val="FFB9AF"/>
              </a:solidFill>
              <a:ln w="0">
                <a:solidFill>
                  <a:srgbClr val="FFB9AF"/>
                </a:solidFill>
                <a:prstDash val="solid"/>
                <a:round/>
                <a:headEnd/>
                <a:tailEnd/>
              </a:ln>
            </p:spPr>
            <p:txBody>
              <a:bodyPr/>
              <a:lstStyle/>
              <a:p>
                <a:endParaRPr lang="fr-FR"/>
              </a:p>
            </p:txBody>
          </p:sp>
          <p:sp>
            <p:nvSpPr>
              <p:cNvPr id="5364" name="Freeform 243"/>
              <p:cNvSpPr>
                <a:spLocks/>
              </p:cNvSpPr>
              <p:nvPr/>
            </p:nvSpPr>
            <p:spPr bwMode="auto">
              <a:xfrm>
                <a:off x="1222" y="1978"/>
                <a:ext cx="51" cy="19"/>
              </a:xfrm>
              <a:custGeom>
                <a:avLst/>
                <a:gdLst>
                  <a:gd name="T0" fmla="*/ 0 w 51"/>
                  <a:gd name="T1" fmla="*/ 18 h 19"/>
                  <a:gd name="T2" fmla="*/ 2 w 51"/>
                  <a:gd name="T3" fmla="*/ 15 h 19"/>
                  <a:gd name="T4" fmla="*/ 5 w 51"/>
                  <a:gd name="T5" fmla="*/ 13 h 19"/>
                  <a:gd name="T6" fmla="*/ 8 w 51"/>
                  <a:gd name="T7" fmla="*/ 11 h 19"/>
                  <a:gd name="T8" fmla="*/ 12 w 51"/>
                  <a:gd name="T9" fmla="*/ 9 h 19"/>
                  <a:gd name="T10" fmla="*/ 16 w 51"/>
                  <a:gd name="T11" fmla="*/ 7 h 19"/>
                  <a:gd name="T12" fmla="*/ 20 w 51"/>
                  <a:gd name="T13" fmla="*/ 6 h 19"/>
                  <a:gd name="T14" fmla="*/ 24 w 51"/>
                  <a:gd name="T15" fmla="*/ 4 h 19"/>
                  <a:gd name="T16" fmla="*/ 29 w 51"/>
                  <a:gd name="T17" fmla="*/ 3 h 19"/>
                  <a:gd name="T18" fmla="*/ 33 w 51"/>
                  <a:gd name="T19" fmla="*/ 1 h 19"/>
                  <a:gd name="T20" fmla="*/ 38 w 51"/>
                  <a:gd name="T21" fmla="*/ 0 h 19"/>
                  <a:gd name="T22" fmla="*/ 40 w 51"/>
                  <a:gd name="T23" fmla="*/ 0 h 19"/>
                  <a:gd name="T24" fmla="*/ 42 w 51"/>
                  <a:gd name="T25" fmla="*/ 0 h 19"/>
                  <a:gd name="T26" fmla="*/ 43 w 51"/>
                  <a:gd name="T27" fmla="*/ 1 h 19"/>
                  <a:gd name="T28" fmla="*/ 45 w 51"/>
                  <a:gd name="T29" fmla="*/ 1 h 19"/>
                  <a:gd name="T30" fmla="*/ 46 w 51"/>
                  <a:gd name="T31" fmla="*/ 2 h 19"/>
                  <a:gd name="T32" fmla="*/ 47 w 51"/>
                  <a:gd name="T33" fmla="*/ 3 h 19"/>
                  <a:gd name="T34" fmla="*/ 48 w 51"/>
                  <a:gd name="T35" fmla="*/ 3 h 19"/>
                  <a:gd name="T36" fmla="*/ 49 w 51"/>
                  <a:gd name="T37" fmla="*/ 4 h 19"/>
                  <a:gd name="T38" fmla="*/ 50 w 51"/>
                  <a:gd name="T39" fmla="*/ 4 h 19"/>
                  <a:gd name="T40" fmla="*/ 51 w 51"/>
                  <a:gd name="T41" fmla="*/ 5 h 19"/>
                  <a:gd name="T42" fmla="*/ 51 w 51"/>
                  <a:gd name="T43" fmla="*/ 6 h 19"/>
                  <a:gd name="T44" fmla="*/ 51 w 51"/>
                  <a:gd name="T45" fmla="*/ 6 h 19"/>
                  <a:gd name="T46" fmla="*/ 51 w 51"/>
                  <a:gd name="T47" fmla="*/ 6 h 19"/>
                  <a:gd name="T48" fmla="*/ 50 w 51"/>
                  <a:gd name="T49" fmla="*/ 7 h 19"/>
                  <a:gd name="T50" fmla="*/ 49 w 51"/>
                  <a:gd name="T51" fmla="*/ 7 h 19"/>
                  <a:gd name="T52" fmla="*/ 48 w 51"/>
                  <a:gd name="T53" fmla="*/ 7 h 19"/>
                  <a:gd name="T54" fmla="*/ 47 w 51"/>
                  <a:gd name="T55" fmla="*/ 7 h 19"/>
                  <a:gd name="T56" fmla="*/ 45 w 51"/>
                  <a:gd name="T57" fmla="*/ 7 h 19"/>
                  <a:gd name="T58" fmla="*/ 43 w 51"/>
                  <a:gd name="T59" fmla="*/ 7 h 19"/>
                  <a:gd name="T60" fmla="*/ 42 w 51"/>
                  <a:gd name="T61" fmla="*/ 7 h 19"/>
                  <a:gd name="T62" fmla="*/ 41 w 51"/>
                  <a:gd name="T63" fmla="*/ 6 h 19"/>
                  <a:gd name="T64" fmla="*/ 40 w 51"/>
                  <a:gd name="T65" fmla="*/ 5 h 19"/>
                  <a:gd name="T66" fmla="*/ 38 w 51"/>
                  <a:gd name="T67" fmla="*/ 5 h 19"/>
                  <a:gd name="T68" fmla="*/ 37 w 51"/>
                  <a:gd name="T69" fmla="*/ 5 h 19"/>
                  <a:gd name="T70" fmla="*/ 35 w 51"/>
                  <a:gd name="T71" fmla="*/ 6 h 19"/>
                  <a:gd name="T72" fmla="*/ 33 w 51"/>
                  <a:gd name="T73" fmla="*/ 6 h 19"/>
                  <a:gd name="T74" fmla="*/ 31 w 51"/>
                  <a:gd name="T75" fmla="*/ 6 h 19"/>
                  <a:gd name="T76" fmla="*/ 30 w 51"/>
                  <a:gd name="T77" fmla="*/ 7 h 19"/>
                  <a:gd name="T78" fmla="*/ 28 w 51"/>
                  <a:gd name="T79" fmla="*/ 7 h 19"/>
                  <a:gd name="T80" fmla="*/ 27 w 51"/>
                  <a:gd name="T81" fmla="*/ 7 h 19"/>
                  <a:gd name="T82" fmla="*/ 25 w 51"/>
                  <a:gd name="T83" fmla="*/ 8 h 19"/>
                  <a:gd name="T84" fmla="*/ 24 w 51"/>
                  <a:gd name="T85" fmla="*/ 9 h 19"/>
                  <a:gd name="T86" fmla="*/ 23 w 51"/>
                  <a:gd name="T87" fmla="*/ 10 h 19"/>
                  <a:gd name="T88" fmla="*/ 21 w 51"/>
                  <a:gd name="T89" fmla="*/ 11 h 19"/>
                  <a:gd name="T90" fmla="*/ 20 w 51"/>
                  <a:gd name="T91" fmla="*/ 12 h 19"/>
                  <a:gd name="T92" fmla="*/ 19 w 51"/>
                  <a:gd name="T93" fmla="*/ 13 h 19"/>
                  <a:gd name="T94" fmla="*/ 18 w 51"/>
                  <a:gd name="T95" fmla="*/ 14 h 19"/>
                  <a:gd name="T96" fmla="*/ 17 w 51"/>
                  <a:gd name="T97" fmla="*/ 15 h 19"/>
                  <a:gd name="T98" fmla="*/ 15 w 51"/>
                  <a:gd name="T99" fmla="*/ 15 h 19"/>
                  <a:gd name="T100" fmla="*/ 13 w 51"/>
                  <a:gd name="T101" fmla="*/ 16 h 19"/>
                  <a:gd name="T102" fmla="*/ 11 w 51"/>
                  <a:gd name="T103" fmla="*/ 17 h 19"/>
                  <a:gd name="T104" fmla="*/ 9 w 51"/>
                  <a:gd name="T105" fmla="*/ 18 h 19"/>
                  <a:gd name="T106" fmla="*/ 7 w 51"/>
                  <a:gd name="T107" fmla="*/ 19 h 19"/>
                  <a:gd name="T108" fmla="*/ 5 w 51"/>
                  <a:gd name="T109" fmla="*/ 19 h 19"/>
                  <a:gd name="T110" fmla="*/ 4 w 51"/>
                  <a:gd name="T111" fmla="*/ 19 h 19"/>
                  <a:gd name="T112" fmla="*/ 3 w 51"/>
                  <a:gd name="T113" fmla="*/ 19 h 19"/>
                  <a:gd name="T114" fmla="*/ 2 w 51"/>
                  <a:gd name="T115" fmla="*/ 19 h 19"/>
                  <a:gd name="T116" fmla="*/ 1 w 51"/>
                  <a:gd name="T117" fmla="*/ 19 h 19"/>
                  <a:gd name="T118" fmla="*/ 0 w 51"/>
                  <a:gd name="T119" fmla="*/ 19 h 19"/>
                  <a:gd name="T120" fmla="*/ 0 w 51"/>
                  <a:gd name="T121" fmla="*/ 18 h 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1"/>
                  <a:gd name="T184" fmla="*/ 0 h 19"/>
                  <a:gd name="T185" fmla="*/ 51 w 51"/>
                  <a:gd name="T186" fmla="*/ 19 h 1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1" h="19">
                    <a:moveTo>
                      <a:pt x="0" y="18"/>
                    </a:moveTo>
                    <a:lnTo>
                      <a:pt x="2" y="15"/>
                    </a:lnTo>
                    <a:lnTo>
                      <a:pt x="5" y="13"/>
                    </a:lnTo>
                    <a:lnTo>
                      <a:pt x="8" y="11"/>
                    </a:lnTo>
                    <a:lnTo>
                      <a:pt x="12" y="9"/>
                    </a:lnTo>
                    <a:lnTo>
                      <a:pt x="16" y="7"/>
                    </a:lnTo>
                    <a:lnTo>
                      <a:pt x="20" y="6"/>
                    </a:lnTo>
                    <a:lnTo>
                      <a:pt x="24" y="4"/>
                    </a:lnTo>
                    <a:lnTo>
                      <a:pt x="29" y="3"/>
                    </a:lnTo>
                    <a:lnTo>
                      <a:pt x="33" y="1"/>
                    </a:lnTo>
                    <a:lnTo>
                      <a:pt x="38" y="0"/>
                    </a:lnTo>
                    <a:lnTo>
                      <a:pt x="40" y="0"/>
                    </a:lnTo>
                    <a:lnTo>
                      <a:pt x="42" y="0"/>
                    </a:lnTo>
                    <a:lnTo>
                      <a:pt x="43" y="1"/>
                    </a:lnTo>
                    <a:lnTo>
                      <a:pt x="45" y="1"/>
                    </a:lnTo>
                    <a:lnTo>
                      <a:pt x="46" y="2"/>
                    </a:lnTo>
                    <a:lnTo>
                      <a:pt x="47" y="3"/>
                    </a:lnTo>
                    <a:lnTo>
                      <a:pt x="48" y="3"/>
                    </a:lnTo>
                    <a:lnTo>
                      <a:pt x="49" y="4"/>
                    </a:lnTo>
                    <a:lnTo>
                      <a:pt x="50" y="4"/>
                    </a:lnTo>
                    <a:lnTo>
                      <a:pt x="51" y="5"/>
                    </a:lnTo>
                    <a:lnTo>
                      <a:pt x="51" y="6"/>
                    </a:lnTo>
                    <a:lnTo>
                      <a:pt x="50" y="7"/>
                    </a:lnTo>
                    <a:lnTo>
                      <a:pt x="49" y="7"/>
                    </a:lnTo>
                    <a:lnTo>
                      <a:pt x="48" y="7"/>
                    </a:lnTo>
                    <a:lnTo>
                      <a:pt x="47" y="7"/>
                    </a:lnTo>
                    <a:lnTo>
                      <a:pt x="45" y="7"/>
                    </a:lnTo>
                    <a:lnTo>
                      <a:pt x="43" y="7"/>
                    </a:lnTo>
                    <a:lnTo>
                      <a:pt x="42" y="7"/>
                    </a:lnTo>
                    <a:lnTo>
                      <a:pt x="41" y="6"/>
                    </a:lnTo>
                    <a:lnTo>
                      <a:pt x="40" y="5"/>
                    </a:lnTo>
                    <a:lnTo>
                      <a:pt x="38" y="5"/>
                    </a:lnTo>
                    <a:lnTo>
                      <a:pt x="37" y="5"/>
                    </a:lnTo>
                    <a:lnTo>
                      <a:pt x="35" y="6"/>
                    </a:lnTo>
                    <a:lnTo>
                      <a:pt x="33" y="6"/>
                    </a:lnTo>
                    <a:lnTo>
                      <a:pt x="31" y="6"/>
                    </a:lnTo>
                    <a:lnTo>
                      <a:pt x="30" y="7"/>
                    </a:lnTo>
                    <a:lnTo>
                      <a:pt x="28" y="7"/>
                    </a:lnTo>
                    <a:lnTo>
                      <a:pt x="27" y="7"/>
                    </a:lnTo>
                    <a:lnTo>
                      <a:pt x="25" y="8"/>
                    </a:lnTo>
                    <a:lnTo>
                      <a:pt x="24" y="9"/>
                    </a:lnTo>
                    <a:lnTo>
                      <a:pt x="23" y="10"/>
                    </a:lnTo>
                    <a:lnTo>
                      <a:pt x="21" y="11"/>
                    </a:lnTo>
                    <a:lnTo>
                      <a:pt x="20" y="12"/>
                    </a:lnTo>
                    <a:lnTo>
                      <a:pt x="19" y="13"/>
                    </a:lnTo>
                    <a:lnTo>
                      <a:pt x="18" y="14"/>
                    </a:lnTo>
                    <a:lnTo>
                      <a:pt x="17" y="15"/>
                    </a:lnTo>
                    <a:lnTo>
                      <a:pt x="15" y="15"/>
                    </a:lnTo>
                    <a:lnTo>
                      <a:pt x="13" y="16"/>
                    </a:lnTo>
                    <a:lnTo>
                      <a:pt x="11" y="17"/>
                    </a:lnTo>
                    <a:lnTo>
                      <a:pt x="9" y="18"/>
                    </a:lnTo>
                    <a:lnTo>
                      <a:pt x="7" y="19"/>
                    </a:lnTo>
                    <a:lnTo>
                      <a:pt x="5" y="19"/>
                    </a:lnTo>
                    <a:lnTo>
                      <a:pt x="4" y="19"/>
                    </a:lnTo>
                    <a:lnTo>
                      <a:pt x="3" y="19"/>
                    </a:lnTo>
                    <a:lnTo>
                      <a:pt x="2" y="19"/>
                    </a:lnTo>
                    <a:lnTo>
                      <a:pt x="1" y="19"/>
                    </a:lnTo>
                    <a:lnTo>
                      <a:pt x="0" y="19"/>
                    </a:lnTo>
                    <a:lnTo>
                      <a:pt x="0" y="18"/>
                    </a:lnTo>
                    <a:close/>
                  </a:path>
                </a:pathLst>
              </a:custGeom>
              <a:solidFill>
                <a:srgbClr val="EDE599"/>
              </a:solidFill>
              <a:ln w="0">
                <a:solidFill>
                  <a:srgbClr val="EDE599"/>
                </a:solidFill>
                <a:prstDash val="solid"/>
                <a:round/>
                <a:headEnd/>
                <a:tailEnd/>
              </a:ln>
            </p:spPr>
            <p:txBody>
              <a:bodyPr/>
              <a:lstStyle/>
              <a:p>
                <a:endParaRPr lang="fr-FR"/>
              </a:p>
            </p:txBody>
          </p:sp>
          <p:sp>
            <p:nvSpPr>
              <p:cNvPr id="5365" name="Freeform 244"/>
              <p:cNvSpPr>
                <a:spLocks/>
              </p:cNvSpPr>
              <p:nvPr/>
            </p:nvSpPr>
            <p:spPr bwMode="auto">
              <a:xfrm>
                <a:off x="1223" y="1978"/>
                <a:ext cx="49" cy="18"/>
              </a:xfrm>
              <a:custGeom>
                <a:avLst/>
                <a:gdLst>
                  <a:gd name="T0" fmla="*/ 0 w 49"/>
                  <a:gd name="T1" fmla="*/ 17 h 18"/>
                  <a:gd name="T2" fmla="*/ 3 w 49"/>
                  <a:gd name="T3" fmla="*/ 15 h 18"/>
                  <a:gd name="T4" fmla="*/ 7 w 49"/>
                  <a:gd name="T5" fmla="*/ 12 h 18"/>
                  <a:gd name="T6" fmla="*/ 10 w 49"/>
                  <a:gd name="T7" fmla="*/ 10 h 18"/>
                  <a:gd name="T8" fmla="*/ 14 w 49"/>
                  <a:gd name="T9" fmla="*/ 8 h 18"/>
                  <a:gd name="T10" fmla="*/ 17 w 49"/>
                  <a:gd name="T11" fmla="*/ 7 h 18"/>
                  <a:gd name="T12" fmla="*/ 20 w 49"/>
                  <a:gd name="T13" fmla="*/ 5 h 18"/>
                  <a:gd name="T14" fmla="*/ 24 w 49"/>
                  <a:gd name="T15" fmla="*/ 4 h 18"/>
                  <a:gd name="T16" fmla="*/ 28 w 49"/>
                  <a:gd name="T17" fmla="*/ 3 h 18"/>
                  <a:gd name="T18" fmla="*/ 32 w 49"/>
                  <a:gd name="T19" fmla="*/ 1 h 18"/>
                  <a:gd name="T20" fmla="*/ 37 w 49"/>
                  <a:gd name="T21" fmla="*/ 0 h 18"/>
                  <a:gd name="T22" fmla="*/ 38 w 49"/>
                  <a:gd name="T23" fmla="*/ 0 h 18"/>
                  <a:gd name="T24" fmla="*/ 40 w 49"/>
                  <a:gd name="T25" fmla="*/ 1 h 18"/>
                  <a:gd name="T26" fmla="*/ 41 w 49"/>
                  <a:gd name="T27" fmla="*/ 1 h 18"/>
                  <a:gd name="T28" fmla="*/ 43 w 49"/>
                  <a:gd name="T29" fmla="*/ 1 h 18"/>
                  <a:gd name="T30" fmla="*/ 44 w 49"/>
                  <a:gd name="T31" fmla="*/ 2 h 18"/>
                  <a:gd name="T32" fmla="*/ 45 w 49"/>
                  <a:gd name="T33" fmla="*/ 2 h 18"/>
                  <a:gd name="T34" fmla="*/ 46 w 49"/>
                  <a:gd name="T35" fmla="*/ 3 h 18"/>
                  <a:gd name="T36" fmla="*/ 47 w 49"/>
                  <a:gd name="T37" fmla="*/ 3 h 18"/>
                  <a:gd name="T38" fmla="*/ 48 w 49"/>
                  <a:gd name="T39" fmla="*/ 4 h 18"/>
                  <a:gd name="T40" fmla="*/ 49 w 49"/>
                  <a:gd name="T41" fmla="*/ 4 h 18"/>
                  <a:gd name="T42" fmla="*/ 49 w 49"/>
                  <a:gd name="T43" fmla="*/ 5 h 18"/>
                  <a:gd name="T44" fmla="*/ 49 w 49"/>
                  <a:gd name="T45" fmla="*/ 5 h 18"/>
                  <a:gd name="T46" fmla="*/ 49 w 49"/>
                  <a:gd name="T47" fmla="*/ 6 h 18"/>
                  <a:gd name="T48" fmla="*/ 48 w 49"/>
                  <a:gd name="T49" fmla="*/ 6 h 18"/>
                  <a:gd name="T50" fmla="*/ 48 w 49"/>
                  <a:gd name="T51" fmla="*/ 6 h 18"/>
                  <a:gd name="T52" fmla="*/ 47 w 49"/>
                  <a:gd name="T53" fmla="*/ 6 h 18"/>
                  <a:gd name="T54" fmla="*/ 45 w 49"/>
                  <a:gd name="T55" fmla="*/ 6 h 18"/>
                  <a:gd name="T56" fmla="*/ 44 w 49"/>
                  <a:gd name="T57" fmla="*/ 7 h 18"/>
                  <a:gd name="T58" fmla="*/ 42 w 49"/>
                  <a:gd name="T59" fmla="*/ 7 h 18"/>
                  <a:gd name="T60" fmla="*/ 41 w 49"/>
                  <a:gd name="T61" fmla="*/ 7 h 18"/>
                  <a:gd name="T62" fmla="*/ 40 w 49"/>
                  <a:gd name="T63" fmla="*/ 6 h 18"/>
                  <a:gd name="T64" fmla="*/ 39 w 49"/>
                  <a:gd name="T65" fmla="*/ 5 h 18"/>
                  <a:gd name="T66" fmla="*/ 37 w 49"/>
                  <a:gd name="T67" fmla="*/ 5 h 18"/>
                  <a:gd name="T68" fmla="*/ 35 w 49"/>
                  <a:gd name="T69" fmla="*/ 5 h 18"/>
                  <a:gd name="T70" fmla="*/ 33 w 49"/>
                  <a:gd name="T71" fmla="*/ 5 h 18"/>
                  <a:gd name="T72" fmla="*/ 31 w 49"/>
                  <a:gd name="T73" fmla="*/ 5 h 18"/>
                  <a:gd name="T74" fmla="*/ 29 w 49"/>
                  <a:gd name="T75" fmla="*/ 6 h 18"/>
                  <a:gd name="T76" fmla="*/ 27 w 49"/>
                  <a:gd name="T77" fmla="*/ 6 h 18"/>
                  <a:gd name="T78" fmla="*/ 26 w 49"/>
                  <a:gd name="T79" fmla="*/ 7 h 18"/>
                  <a:gd name="T80" fmla="*/ 25 w 49"/>
                  <a:gd name="T81" fmla="*/ 7 h 18"/>
                  <a:gd name="T82" fmla="*/ 23 w 49"/>
                  <a:gd name="T83" fmla="*/ 8 h 18"/>
                  <a:gd name="T84" fmla="*/ 21 w 49"/>
                  <a:gd name="T85" fmla="*/ 9 h 18"/>
                  <a:gd name="T86" fmla="*/ 20 w 49"/>
                  <a:gd name="T87" fmla="*/ 10 h 18"/>
                  <a:gd name="T88" fmla="*/ 20 w 49"/>
                  <a:gd name="T89" fmla="*/ 10 h 18"/>
                  <a:gd name="T90" fmla="*/ 19 w 49"/>
                  <a:gd name="T91" fmla="*/ 11 h 18"/>
                  <a:gd name="T92" fmla="*/ 18 w 49"/>
                  <a:gd name="T93" fmla="*/ 12 h 18"/>
                  <a:gd name="T94" fmla="*/ 17 w 49"/>
                  <a:gd name="T95" fmla="*/ 13 h 18"/>
                  <a:gd name="T96" fmla="*/ 16 w 49"/>
                  <a:gd name="T97" fmla="*/ 14 h 18"/>
                  <a:gd name="T98" fmla="*/ 15 w 49"/>
                  <a:gd name="T99" fmla="*/ 15 h 18"/>
                  <a:gd name="T100" fmla="*/ 13 w 49"/>
                  <a:gd name="T101" fmla="*/ 16 h 18"/>
                  <a:gd name="T102" fmla="*/ 11 w 49"/>
                  <a:gd name="T103" fmla="*/ 16 h 18"/>
                  <a:gd name="T104" fmla="*/ 9 w 49"/>
                  <a:gd name="T105" fmla="*/ 17 h 18"/>
                  <a:gd name="T106" fmla="*/ 7 w 49"/>
                  <a:gd name="T107" fmla="*/ 17 h 18"/>
                  <a:gd name="T108" fmla="*/ 6 w 49"/>
                  <a:gd name="T109" fmla="*/ 18 h 18"/>
                  <a:gd name="T110" fmla="*/ 4 w 49"/>
                  <a:gd name="T111" fmla="*/ 18 h 18"/>
                  <a:gd name="T112" fmla="*/ 3 w 49"/>
                  <a:gd name="T113" fmla="*/ 18 h 18"/>
                  <a:gd name="T114" fmla="*/ 2 w 49"/>
                  <a:gd name="T115" fmla="*/ 18 h 18"/>
                  <a:gd name="T116" fmla="*/ 1 w 49"/>
                  <a:gd name="T117" fmla="*/ 18 h 18"/>
                  <a:gd name="T118" fmla="*/ 0 w 49"/>
                  <a:gd name="T119" fmla="*/ 18 h 18"/>
                  <a:gd name="T120" fmla="*/ 0 w 49"/>
                  <a:gd name="T121" fmla="*/ 17 h 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
                  <a:gd name="T184" fmla="*/ 0 h 18"/>
                  <a:gd name="T185" fmla="*/ 49 w 49"/>
                  <a:gd name="T186" fmla="*/ 18 h 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 h="18">
                    <a:moveTo>
                      <a:pt x="0" y="17"/>
                    </a:moveTo>
                    <a:lnTo>
                      <a:pt x="3" y="15"/>
                    </a:lnTo>
                    <a:lnTo>
                      <a:pt x="7" y="12"/>
                    </a:lnTo>
                    <a:lnTo>
                      <a:pt x="10" y="10"/>
                    </a:lnTo>
                    <a:lnTo>
                      <a:pt x="14" y="8"/>
                    </a:lnTo>
                    <a:lnTo>
                      <a:pt x="17" y="7"/>
                    </a:lnTo>
                    <a:lnTo>
                      <a:pt x="20" y="5"/>
                    </a:lnTo>
                    <a:lnTo>
                      <a:pt x="24" y="4"/>
                    </a:lnTo>
                    <a:lnTo>
                      <a:pt x="28" y="3"/>
                    </a:lnTo>
                    <a:lnTo>
                      <a:pt x="32" y="1"/>
                    </a:lnTo>
                    <a:lnTo>
                      <a:pt x="37" y="0"/>
                    </a:lnTo>
                    <a:lnTo>
                      <a:pt x="38" y="0"/>
                    </a:lnTo>
                    <a:lnTo>
                      <a:pt x="40" y="1"/>
                    </a:lnTo>
                    <a:lnTo>
                      <a:pt x="41" y="1"/>
                    </a:lnTo>
                    <a:lnTo>
                      <a:pt x="43" y="1"/>
                    </a:lnTo>
                    <a:lnTo>
                      <a:pt x="44" y="2"/>
                    </a:lnTo>
                    <a:lnTo>
                      <a:pt x="45" y="2"/>
                    </a:lnTo>
                    <a:lnTo>
                      <a:pt x="46" y="3"/>
                    </a:lnTo>
                    <a:lnTo>
                      <a:pt x="47" y="3"/>
                    </a:lnTo>
                    <a:lnTo>
                      <a:pt x="48" y="4"/>
                    </a:lnTo>
                    <a:lnTo>
                      <a:pt x="49" y="4"/>
                    </a:lnTo>
                    <a:lnTo>
                      <a:pt x="49" y="5"/>
                    </a:lnTo>
                    <a:lnTo>
                      <a:pt x="49" y="6"/>
                    </a:lnTo>
                    <a:lnTo>
                      <a:pt x="48" y="6"/>
                    </a:lnTo>
                    <a:lnTo>
                      <a:pt x="47" y="6"/>
                    </a:lnTo>
                    <a:lnTo>
                      <a:pt x="45" y="6"/>
                    </a:lnTo>
                    <a:lnTo>
                      <a:pt x="44" y="7"/>
                    </a:lnTo>
                    <a:lnTo>
                      <a:pt x="42" y="7"/>
                    </a:lnTo>
                    <a:lnTo>
                      <a:pt x="41" y="7"/>
                    </a:lnTo>
                    <a:lnTo>
                      <a:pt x="40" y="6"/>
                    </a:lnTo>
                    <a:lnTo>
                      <a:pt x="39" y="5"/>
                    </a:lnTo>
                    <a:lnTo>
                      <a:pt x="37" y="5"/>
                    </a:lnTo>
                    <a:lnTo>
                      <a:pt x="35" y="5"/>
                    </a:lnTo>
                    <a:lnTo>
                      <a:pt x="33" y="5"/>
                    </a:lnTo>
                    <a:lnTo>
                      <a:pt x="31" y="5"/>
                    </a:lnTo>
                    <a:lnTo>
                      <a:pt x="29" y="6"/>
                    </a:lnTo>
                    <a:lnTo>
                      <a:pt x="27" y="6"/>
                    </a:lnTo>
                    <a:lnTo>
                      <a:pt x="26" y="7"/>
                    </a:lnTo>
                    <a:lnTo>
                      <a:pt x="25" y="7"/>
                    </a:lnTo>
                    <a:lnTo>
                      <a:pt x="23" y="8"/>
                    </a:lnTo>
                    <a:lnTo>
                      <a:pt x="21" y="9"/>
                    </a:lnTo>
                    <a:lnTo>
                      <a:pt x="20" y="10"/>
                    </a:lnTo>
                    <a:lnTo>
                      <a:pt x="19" y="11"/>
                    </a:lnTo>
                    <a:lnTo>
                      <a:pt x="18" y="12"/>
                    </a:lnTo>
                    <a:lnTo>
                      <a:pt x="17" y="13"/>
                    </a:lnTo>
                    <a:lnTo>
                      <a:pt x="16" y="14"/>
                    </a:lnTo>
                    <a:lnTo>
                      <a:pt x="15" y="15"/>
                    </a:lnTo>
                    <a:lnTo>
                      <a:pt x="13" y="16"/>
                    </a:lnTo>
                    <a:lnTo>
                      <a:pt x="11" y="16"/>
                    </a:lnTo>
                    <a:lnTo>
                      <a:pt x="9" y="17"/>
                    </a:lnTo>
                    <a:lnTo>
                      <a:pt x="7" y="17"/>
                    </a:lnTo>
                    <a:lnTo>
                      <a:pt x="6" y="18"/>
                    </a:lnTo>
                    <a:lnTo>
                      <a:pt x="4" y="18"/>
                    </a:lnTo>
                    <a:lnTo>
                      <a:pt x="3" y="18"/>
                    </a:lnTo>
                    <a:lnTo>
                      <a:pt x="2" y="18"/>
                    </a:lnTo>
                    <a:lnTo>
                      <a:pt x="1" y="18"/>
                    </a:lnTo>
                    <a:lnTo>
                      <a:pt x="0" y="18"/>
                    </a:lnTo>
                    <a:lnTo>
                      <a:pt x="0" y="17"/>
                    </a:lnTo>
                    <a:close/>
                  </a:path>
                </a:pathLst>
              </a:custGeom>
              <a:solidFill>
                <a:srgbClr val="007D00"/>
              </a:solidFill>
              <a:ln w="0">
                <a:solidFill>
                  <a:srgbClr val="007D00"/>
                </a:solidFill>
                <a:prstDash val="solid"/>
                <a:round/>
                <a:headEnd/>
                <a:tailEnd/>
              </a:ln>
            </p:spPr>
            <p:txBody>
              <a:bodyPr/>
              <a:lstStyle/>
              <a:p>
                <a:endParaRPr lang="fr-FR"/>
              </a:p>
            </p:txBody>
          </p:sp>
          <p:sp>
            <p:nvSpPr>
              <p:cNvPr id="5366" name="Freeform 245"/>
              <p:cNvSpPr>
                <a:spLocks/>
              </p:cNvSpPr>
              <p:nvPr/>
            </p:nvSpPr>
            <p:spPr bwMode="auto">
              <a:xfrm>
                <a:off x="1083" y="1833"/>
                <a:ext cx="40" cy="49"/>
              </a:xfrm>
              <a:custGeom>
                <a:avLst/>
                <a:gdLst>
                  <a:gd name="T0" fmla="*/ 40 w 40"/>
                  <a:gd name="T1" fmla="*/ 0 h 49"/>
                  <a:gd name="T2" fmla="*/ 36 w 40"/>
                  <a:gd name="T3" fmla="*/ 1 h 49"/>
                  <a:gd name="T4" fmla="*/ 33 w 40"/>
                  <a:gd name="T5" fmla="*/ 2 h 49"/>
                  <a:gd name="T6" fmla="*/ 29 w 40"/>
                  <a:gd name="T7" fmla="*/ 3 h 49"/>
                  <a:gd name="T8" fmla="*/ 25 w 40"/>
                  <a:gd name="T9" fmla="*/ 4 h 49"/>
                  <a:gd name="T10" fmla="*/ 22 w 40"/>
                  <a:gd name="T11" fmla="*/ 6 h 49"/>
                  <a:gd name="T12" fmla="*/ 18 w 40"/>
                  <a:gd name="T13" fmla="*/ 7 h 49"/>
                  <a:gd name="T14" fmla="*/ 14 w 40"/>
                  <a:gd name="T15" fmla="*/ 9 h 49"/>
                  <a:gd name="T16" fmla="*/ 9 w 40"/>
                  <a:gd name="T17" fmla="*/ 11 h 49"/>
                  <a:gd name="T18" fmla="*/ 5 w 40"/>
                  <a:gd name="T19" fmla="*/ 13 h 49"/>
                  <a:gd name="T20" fmla="*/ 0 w 40"/>
                  <a:gd name="T21" fmla="*/ 15 h 49"/>
                  <a:gd name="T22" fmla="*/ 1 w 40"/>
                  <a:gd name="T23" fmla="*/ 18 h 49"/>
                  <a:gd name="T24" fmla="*/ 2 w 40"/>
                  <a:gd name="T25" fmla="*/ 22 h 49"/>
                  <a:gd name="T26" fmla="*/ 3 w 40"/>
                  <a:gd name="T27" fmla="*/ 25 h 49"/>
                  <a:gd name="T28" fmla="*/ 4 w 40"/>
                  <a:gd name="T29" fmla="*/ 28 h 49"/>
                  <a:gd name="T30" fmla="*/ 5 w 40"/>
                  <a:gd name="T31" fmla="*/ 32 h 49"/>
                  <a:gd name="T32" fmla="*/ 5 w 40"/>
                  <a:gd name="T33" fmla="*/ 35 h 49"/>
                  <a:gd name="T34" fmla="*/ 6 w 40"/>
                  <a:gd name="T35" fmla="*/ 39 h 49"/>
                  <a:gd name="T36" fmla="*/ 7 w 40"/>
                  <a:gd name="T37" fmla="*/ 42 h 49"/>
                  <a:gd name="T38" fmla="*/ 8 w 40"/>
                  <a:gd name="T39" fmla="*/ 45 h 49"/>
                  <a:gd name="T40" fmla="*/ 9 w 40"/>
                  <a:gd name="T41" fmla="*/ 49 h 49"/>
                  <a:gd name="T42" fmla="*/ 10 w 40"/>
                  <a:gd name="T43" fmla="*/ 46 h 49"/>
                  <a:gd name="T44" fmla="*/ 11 w 40"/>
                  <a:gd name="T45" fmla="*/ 43 h 49"/>
                  <a:gd name="T46" fmla="*/ 12 w 40"/>
                  <a:gd name="T47" fmla="*/ 40 h 49"/>
                  <a:gd name="T48" fmla="*/ 13 w 40"/>
                  <a:gd name="T49" fmla="*/ 37 h 49"/>
                  <a:gd name="T50" fmla="*/ 14 w 40"/>
                  <a:gd name="T51" fmla="*/ 35 h 49"/>
                  <a:gd name="T52" fmla="*/ 15 w 40"/>
                  <a:gd name="T53" fmla="*/ 32 h 49"/>
                  <a:gd name="T54" fmla="*/ 16 w 40"/>
                  <a:gd name="T55" fmla="*/ 29 h 49"/>
                  <a:gd name="T56" fmla="*/ 17 w 40"/>
                  <a:gd name="T57" fmla="*/ 26 h 49"/>
                  <a:gd name="T58" fmla="*/ 18 w 40"/>
                  <a:gd name="T59" fmla="*/ 24 h 49"/>
                  <a:gd name="T60" fmla="*/ 20 w 40"/>
                  <a:gd name="T61" fmla="*/ 21 h 49"/>
                  <a:gd name="T62" fmla="*/ 21 w 40"/>
                  <a:gd name="T63" fmla="*/ 19 h 49"/>
                  <a:gd name="T64" fmla="*/ 23 w 40"/>
                  <a:gd name="T65" fmla="*/ 16 h 49"/>
                  <a:gd name="T66" fmla="*/ 25 w 40"/>
                  <a:gd name="T67" fmla="*/ 14 h 49"/>
                  <a:gd name="T68" fmla="*/ 27 w 40"/>
                  <a:gd name="T69" fmla="*/ 12 h 49"/>
                  <a:gd name="T70" fmla="*/ 29 w 40"/>
                  <a:gd name="T71" fmla="*/ 10 h 49"/>
                  <a:gd name="T72" fmla="*/ 31 w 40"/>
                  <a:gd name="T73" fmla="*/ 8 h 49"/>
                  <a:gd name="T74" fmla="*/ 34 w 40"/>
                  <a:gd name="T75" fmla="*/ 6 h 49"/>
                  <a:gd name="T76" fmla="*/ 36 w 40"/>
                  <a:gd name="T77" fmla="*/ 4 h 49"/>
                  <a:gd name="T78" fmla="*/ 38 w 40"/>
                  <a:gd name="T79" fmla="*/ 2 h 49"/>
                  <a:gd name="T80" fmla="*/ 40 w 40"/>
                  <a:gd name="T81" fmla="*/ 0 h 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
                  <a:gd name="T124" fmla="*/ 0 h 49"/>
                  <a:gd name="T125" fmla="*/ 40 w 40"/>
                  <a:gd name="T126" fmla="*/ 49 h 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 h="49">
                    <a:moveTo>
                      <a:pt x="40" y="0"/>
                    </a:moveTo>
                    <a:lnTo>
                      <a:pt x="36" y="1"/>
                    </a:lnTo>
                    <a:lnTo>
                      <a:pt x="33" y="2"/>
                    </a:lnTo>
                    <a:lnTo>
                      <a:pt x="29" y="3"/>
                    </a:lnTo>
                    <a:lnTo>
                      <a:pt x="25" y="4"/>
                    </a:lnTo>
                    <a:lnTo>
                      <a:pt x="22" y="6"/>
                    </a:lnTo>
                    <a:lnTo>
                      <a:pt x="18" y="7"/>
                    </a:lnTo>
                    <a:lnTo>
                      <a:pt x="14" y="9"/>
                    </a:lnTo>
                    <a:lnTo>
                      <a:pt x="9" y="11"/>
                    </a:lnTo>
                    <a:lnTo>
                      <a:pt x="5" y="13"/>
                    </a:lnTo>
                    <a:lnTo>
                      <a:pt x="0" y="15"/>
                    </a:lnTo>
                    <a:lnTo>
                      <a:pt x="1" y="18"/>
                    </a:lnTo>
                    <a:lnTo>
                      <a:pt x="2" y="22"/>
                    </a:lnTo>
                    <a:lnTo>
                      <a:pt x="3" y="25"/>
                    </a:lnTo>
                    <a:lnTo>
                      <a:pt x="4" y="28"/>
                    </a:lnTo>
                    <a:lnTo>
                      <a:pt x="5" y="32"/>
                    </a:lnTo>
                    <a:lnTo>
                      <a:pt x="5" y="35"/>
                    </a:lnTo>
                    <a:lnTo>
                      <a:pt x="6" y="39"/>
                    </a:lnTo>
                    <a:lnTo>
                      <a:pt x="7" y="42"/>
                    </a:lnTo>
                    <a:lnTo>
                      <a:pt x="8" y="45"/>
                    </a:lnTo>
                    <a:lnTo>
                      <a:pt x="9" y="49"/>
                    </a:lnTo>
                    <a:lnTo>
                      <a:pt x="10" y="46"/>
                    </a:lnTo>
                    <a:lnTo>
                      <a:pt x="11" y="43"/>
                    </a:lnTo>
                    <a:lnTo>
                      <a:pt x="12" y="40"/>
                    </a:lnTo>
                    <a:lnTo>
                      <a:pt x="13" y="37"/>
                    </a:lnTo>
                    <a:lnTo>
                      <a:pt x="14" y="35"/>
                    </a:lnTo>
                    <a:lnTo>
                      <a:pt x="15" y="32"/>
                    </a:lnTo>
                    <a:lnTo>
                      <a:pt x="16" y="29"/>
                    </a:lnTo>
                    <a:lnTo>
                      <a:pt x="17" y="26"/>
                    </a:lnTo>
                    <a:lnTo>
                      <a:pt x="18" y="24"/>
                    </a:lnTo>
                    <a:lnTo>
                      <a:pt x="20" y="21"/>
                    </a:lnTo>
                    <a:lnTo>
                      <a:pt x="21" y="19"/>
                    </a:lnTo>
                    <a:lnTo>
                      <a:pt x="23" y="16"/>
                    </a:lnTo>
                    <a:lnTo>
                      <a:pt x="25" y="14"/>
                    </a:lnTo>
                    <a:lnTo>
                      <a:pt x="27" y="12"/>
                    </a:lnTo>
                    <a:lnTo>
                      <a:pt x="29" y="10"/>
                    </a:lnTo>
                    <a:lnTo>
                      <a:pt x="31" y="8"/>
                    </a:lnTo>
                    <a:lnTo>
                      <a:pt x="34" y="6"/>
                    </a:lnTo>
                    <a:lnTo>
                      <a:pt x="36" y="4"/>
                    </a:lnTo>
                    <a:lnTo>
                      <a:pt x="38" y="2"/>
                    </a:lnTo>
                    <a:lnTo>
                      <a:pt x="40" y="0"/>
                    </a:lnTo>
                    <a:close/>
                  </a:path>
                </a:pathLst>
              </a:custGeom>
              <a:solidFill>
                <a:srgbClr val="C0C0C0"/>
              </a:solidFill>
              <a:ln w="0">
                <a:solidFill>
                  <a:srgbClr val="C0C0C0"/>
                </a:solidFill>
                <a:prstDash val="solid"/>
                <a:round/>
                <a:headEnd/>
                <a:tailEnd/>
              </a:ln>
            </p:spPr>
            <p:txBody>
              <a:bodyPr/>
              <a:lstStyle/>
              <a:p>
                <a:endParaRPr lang="fr-FR"/>
              </a:p>
            </p:txBody>
          </p:sp>
          <p:sp>
            <p:nvSpPr>
              <p:cNvPr id="5367" name="Freeform 246"/>
              <p:cNvSpPr>
                <a:spLocks/>
              </p:cNvSpPr>
              <p:nvPr/>
            </p:nvSpPr>
            <p:spPr bwMode="auto">
              <a:xfrm>
                <a:off x="1287" y="2214"/>
                <a:ext cx="58" cy="62"/>
              </a:xfrm>
              <a:custGeom>
                <a:avLst/>
                <a:gdLst>
                  <a:gd name="T0" fmla="*/ 16 w 58"/>
                  <a:gd name="T1" fmla="*/ 59 h 62"/>
                  <a:gd name="T2" fmla="*/ 21 w 58"/>
                  <a:gd name="T3" fmla="*/ 61 h 62"/>
                  <a:gd name="T4" fmla="*/ 27 w 58"/>
                  <a:gd name="T5" fmla="*/ 62 h 62"/>
                  <a:gd name="T6" fmla="*/ 33 w 58"/>
                  <a:gd name="T7" fmla="*/ 62 h 62"/>
                  <a:gd name="T8" fmla="*/ 38 w 58"/>
                  <a:gd name="T9" fmla="*/ 61 h 62"/>
                  <a:gd name="T10" fmla="*/ 41 w 58"/>
                  <a:gd name="T11" fmla="*/ 59 h 62"/>
                  <a:gd name="T12" fmla="*/ 42 w 58"/>
                  <a:gd name="T13" fmla="*/ 57 h 62"/>
                  <a:gd name="T14" fmla="*/ 41 w 58"/>
                  <a:gd name="T15" fmla="*/ 55 h 62"/>
                  <a:gd name="T16" fmla="*/ 39 w 58"/>
                  <a:gd name="T17" fmla="*/ 52 h 62"/>
                  <a:gd name="T18" fmla="*/ 39 w 58"/>
                  <a:gd name="T19" fmla="*/ 50 h 62"/>
                  <a:gd name="T20" fmla="*/ 41 w 58"/>
                  <a:gd name="T21" fmla="*/ 48 h 62"/>
                  <a:gd name="T22" fmla="*/ 44 w 58"/>
                  <a:gd name="T23" fmla="*/ 47 h 62"/>
                  <a:gd name="T24" fmla="*/ 47 w 58"/>
                  <a:gd name="T25" fmla="*/ 48 h 62"/>
                  <a:gd name="T26" fmla="*/ 50 w 58"/>
                  <a:gd name="T27" fmla="*/ 48 h 62"/>
                  <a:gd name="T28" fmla="*/ 53 w 58"/>
                  <a:gd name="T29" fmla="*/ 47 h 62"/>
                  <a:gd name="T30" fmla="*/ 56 w 58"/>
                  <a:gd name="T31" fmla="*/ 45 h 62"/>
                  <a:gd name="T32" fmla="*/ 57 w 58"/>
                  <a:gd name="T33" fmla="*/ 41 h 62"/>
                  <a:gd name="T34" fmla="*/ 58 w 58"/>
                  <a:gd name="T35" fmla="*/ 37 h 62"/>
                  <a:gd name="T36" fmla="*/ 58 w 58"/>
                  <a:gd name="T37" fmla="*/ 33 h 62"/>
                  <a:gd name="T38" fmla="*/ 58 w 58"/>
                  <a:gd name="T39" fmla="*/ 29 h 62"/>
                  <a:gd name="T40" fmla="*/ 57 w 58"/>
                  <a:gd name="T41" fmla="*/ 26 h 62"/>
                  <a:gd name="T42" fmla="*/ 56 w 58"/>
                  <a:gd name="T43" fmla="*/ 23 h 62"/>
                  <a:gd name="T44" fmla="*/ 53 w 58"/>
                  <a:gd name="T45" fmla="*/ 21 h 62"/>
                  <a:gd name="T46" fmla="*/ 51 w 58"/>
                  <a:gd name="T47" fmla="*/ 19 h 62"/>
                  <a:gd name="T48" fmla="*/ 49 w 58"/>
                  <a:gd name="T49" fmla="*/ 17 h 62"/>
                  <a:gd name="T50" fmla="*/ 48 w 58"/>
                  <a:gd name="T51" fmla="*/ 14 h 62"/>
                  <a:gd name="T52" fmla="*/ 48 w 58"/>
                  <a:gd name="T53" fmla="*/ 11 h 62"/>
                  <a:gd name="T54" fmla="*/ 49 w 58"/>
                  <a:gd name="T55" fmla="*/ 8 h 62"/>
                  <a:gd name="T56" fmla="*/ 49 w 58"/>
                  <a:gd name="T57" fmla="*/ 5 h 62"/>
                  <a:gd name="T58" fmla="*/ 47 w 58"/>
                  <a:gd name="T59" fmla="*/ 3 h 62"/>
                  <a:gd name="T60" fmla="*/ 43 w 58"/>
                  <a:gd name="T61" fmla="*/ 1 h 62"/>
                  <a:gd name="T62" fmla="*/ 37 w 58"/>
                  <a:gd name="T63" fmla="*/ 0 h 62"/>
                  <a:gd name="T64" fmla="*/ 31 w 58"/>
                  <a:gd name="T65" fmla="*/ 0 h 62"/>
                  <a:gd name="T66" fmla="*/ 24 w 58"/>
                  <a:gd name="T67" fmla="*/ 0 h 62"/>
                  <a:gd name="T68" fmla="*/ 18 w 58"/>
                  <a:gd name="T69" fmla="*/ 1 h 62"/>
                  <a:gd name="T70" fmla="*/ 14 w 58"/>
                  <a:gd name="T71" fmla="*/ 3 h 62"/>
                  <a:gd name="T72" fmla="*/ 13 w 58"/>
                  <a:gd name="T73" fmla="*/ 5 h 62"/>
                  <a:gd name="T74" fmla="*/ 13 w 58"/>
                  <a:gd name="T75" fmla="*/ 8 h 62"/>
                  <a:gd name="T76" fmla="*/ 14 w 58"/>
                  <a:gd name="T77" fmla="*/ 11 h 62"/>
                  <a:gd name="T78" fmla="*/ 14 w 58"/>
                  <a:gd name="T79" fmla="*/ 13 h 62"/>
                  <a:gd name="T80" fmla="*/ 12 w 58"/>
                  <a:gd name="T81" fmla="*/ 15 h 62"/>
                  <a:gd name="T82" fmla="*/ 9 w 58"/>
                  <a:gd name="T83" fmla="*/ 15 h 62"/>
                  <a:gd name="T84" fmla="*/ 6 w 58"/>
                  <a:gd name="T85" fmla="*/ 14 h 62"/>
                  <a:gd name="T86" fmla="*/ 3 w 58"/>
                  <a:gd name="T87" fmla="*/ 13 h 62"/>
                  <a:gd name="T88" fmla="*/ 1 w 58"/>
                  <a:gd name="T89" fmla="*/ 14 h 62"/>
                  <a:gd name="T90" fmla="*/ 0 w 58"/>
                  <a:gd name="T91" fmla="*/ 17 h 62"/>
                  <a:gd name="T92" fmla="*/ 0 w 58"/>
                  <a:gd name="T93" fmla="*/ 22 h 62"/>
                  <a:gd name="T94" fmla="*/ 0 w 58"/>
                  <a:gd name="T95" fmla="*/ 28 h 62"/>
                  <a:gd name="T96" fmla="*/ 2 w 58"/>
                  <a:gd name="T97" fmla="*/ 33 h 62"/>
                  <a:gd name="T98" fmla="*/ 4 w 58"/>
                  <a:gd name="T99" fmla="*/ 38 h 62"/>
                  <a:gd name="T100" fmla="*/ 6 w 58"/>
                  <a:gd name="T101" fmla="*/ 40 h 62"/>
                  <a:gd name="T102" fmla="*/ 8 w 58"/>
                  <a:gd name="T103" fmla="*/ 41 h 62"/>
                  <a:gd name="T104" fmla="*/ 10 w 58"/>
                  <a:gd name="T105" fmla="*/ 40 h 62"/>
                  <a:gd name="T106" fmla="*/ 13 w 58"/>
                  <a:gd name="T107" fmla="*/ 39 h 62"/>
                  <a:gd name="T108" fmla="*/ 15 w 58"/>
                  <a:gd name="T109" fmla="*/ 40 h 62"/>
                  <a:gd name="T110" fmla="*/ 16 w 58"/>
                  <a:gd name="T111" fmla="*/ 43 h 62"/>
                  <a:gd name="T112" fmla="*/ 15 w 58"/>
                  <a:gd name="T113" fmla="*/ 46 h 62"/>
                  <a:gd name="T114" fmla="*/ 14 w 58"/>
                  <a:gd name="T115" fmla="*/ 49 h 62"/>
                  <a:gd name="T116" fmla="*/ 13 w 58"/>
                  <a:gd name="T117" fmla="*/ 52 h 62"/>
                  <a:gd name="T118" fmla="*/ 13 w 58"/>
                  <a:gd name="T119" fmla="*/ 56 h 6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
                  <a:gd name="T181" fmla="*/ 0 h 62"/>
                  <a:gd name="T182" fmla="*/ 58 w 58"/>
                  <a:gd name="T183" fmla="*/ 62 h 6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 h="62">
                    <a:moveTo>
                      <a:pt x="15" y="58"/>
                    </a:moveTo>
                    <a:lnTo>
                      <a:pt x="16" y="59"/>
                    </a:lnTo>
                    <a:lnTo>
                      <a:pt x="19" y="60"/>
                    </a:lnTo>
                    <a:lnTo>
                      <a:pt x="21" y="61"/>
                    </a:lnTo>
                    <a:lnTo>
                      <a:pt x="24" y="62"/>
                    </a:lnTo>
                    <a:lnTo>
                      <a:pt x="27" y="62"/>
                    </a:lnTo>
                    <a:lnTo>
                      <a:pt x="30" y="62"/>
                    </a:lnTo>
                    <a:lnTo>
                      <a:pt x="33" y="62"/>
                    </a:lnTo>
                    <a:lnTo>
                      <a:pt x="36" y="61"/>
                    </a:lnTo>
                    <a:lnTo>
                      <a:pt x="38" y="61"/>
                    </a:lnTo>
                    <a:lnTo>
                      <a:pt x="40" y="60"/>
                    </a:lnTo>
                    <a:lnTo>
                      <a:pt x="41" y="59"/>
                    </a:lnTo>
                    <a:lnTo>
                      <a:pt x="42" y="58"/>
                    </a:lnTo>
                    <a:lnTo>
                      <a:pt x="42" y="57"/>
                    </a:lnTo>
                    <a:lnTo>
                      <a:pt x="41" y="56"/>
                    </a:lnTo>
                    <a:lnTo>
                      <a:pt x="41" y="55"/>
                    </a:lnTo>
                    <a:lnTo>
                      <a:pt x="40" y="53"/>
                    </a:lnTo>
                    <a:lnTo>
                      <a:pt x="39" y="52"/>
                    </a:lnTo>
                    <a:lnTo>
                      <a:pt x="39" y="51"/>
                    </a:lnTo>
                    <a:lnTo>
                      <a:pt x="39" y="50"/>
                    </a:lnTo>
                    <a:lnTo>
                      <a:pt x="40" y="49"/>
                    </a:lnTo>
                    <a:lnTo>
                      <a:pt x="41" y="48"/>
                    </a:lnTo>
                    <a:lnTo>
                      <a:pt x="42" y="47"/>
                    </a:lnTo>
                    <a:lnTo>
                      <a:pt x="44" y="47"/>
                    </a:lnTo>
                    <a:lnTo>
                      <a:pt x="45" y="47"/>
                    </a:lnTo>
                    <a:lnTo>
                      <a:pt x="47" y="48"/>
                    </a:lnTo>
                    <a:lnTo>
                      <a:pt x="49" y="48"/>
                    </a:lnTo>
                    <a:lnTo>
                      <a:pt x="50" y="48"/>
                    </a:lnTo>
                    <a:lnTo>
                      <a:pt x="52" y="48"/>
                    </a:lnTo>
                    <a:lnTo>
                      <a:pt x="53" y="47"/>
                    </a:lnTo>
                    <a:lnTo>
                      <a:pt x="54" y="46"/>
                    </a:lnTo>
                    <a:lnTo>
                      <a:pt x="56" y="45"/>
                    </a:lnTo>
                    <a:lnTo>
                      <a:pt x="57" y="43"/>
                    </a:lnTo>
                    <a:lnTo>
                      <a:pt x="57" y="41"/>
                    </a:lnTo>
                    <a:lnTo>
                      <a:pt x="58" y="39"/>
                    </a:lnTo>
                    <a:lnTo>
                      <a:pt x="58" y="37"/>
                    </a:lnTo>
                    <a:lnTo>
                      <a:pt x="58" y="35"/>
                    </a:lnTo>
                    <a:lnTo>
                      <a:pt x="58" y="33"/>
                    </a:lnTo>
                    <a:lnTo>
                      <a:pt x="58" y="31"/>
                    </a:lnTo>
                    <a:lnTo>
                      <a:pt x="58" y="29"/>
                    </a:lnTo>
                    <a:lnTo>
                      <a:pt x="58" y="27"/>
                    </a:lnTo>
                    <a:lnTo>
                      <a:pt x="57" y="26"/>
                    </a:lnTo>
                    <a:lnTo>
                      <a:pt x="57" y="24"/>
                    </a:lnTo>
                    <a:lnTo>
                      <a:pt x="56" y="23"/>
                    </a:lnTo>
                    <a:lnTo>
                      <a:pt x="54" y="22"/>
                    </a:lnTo>
                    <a:lnTo>
                      <a:pt x="53" y="21"/>
                    </a:lnTo>
                    <a:lnTo>
                      <a:pt x="52" y="20"/>
                    </a:lnTo>
                    <a:lnTo>
                      <a:pt x="51" y="19"/>
                    </a:lnTo>
                    <a:lnTo>
                      <a:pt x="50" y="18"/>
                    </a:lnTo>
                    <a:lnTo>
                      <a:pt x="49" y="17"/>
                    </a:lnTo>
                    <a:lnTo>
                      <a:pt x="48" y="15"/>
                    </a:lnTo>
                    <a:lnTo>
                      <a:pt x="48" y="14"/>
                    </a:lnTo>
                    <a:lnTo>
                      <a:pt x="48" y="13"/>
                    </a:lnTo>
                    <a:lnTo>
                      <a:pt x="48" y="11"/>
                    </a:lnTo>
                    <a:lnTo>
                      <a:pt x="48" y="10"/>
                    </a:lnTo>
                    <a:lnTo>
                      <a:pt x="49" y="8"/>
                    </a:lnTo>
                    <a:lnTo>
                      <a:pt x="49" y="7"/>
                    </a:lnTo>
                    <a:lnTo>
                      <a:pt x="49" y="5"/>
                    </a:lnTo>
                    <a:lnTo>
                      <a:pt x="49" y="4"/>
                    </a:lnTo>
                    <a:lnTo>
                      <a:pt x="47" y="3"/>
                    </a:lnTo>
                    <a:lnTo>
                      <a:pt x="46" y="2"/>
                    </a:lnTo>
                    <a:lnTo>
                      <a:pt x="43" y="1"/>
                    </a:lnTo>
                    <a:lnTo>
                      <a:pt x="41" y="0"/>
                    </a:lnTo>
                    <a:lnTo>
                      <a:pt x="37" y="0"/>
                    </a:lnTo>
                    <a:lnTo>
                      <a:pt x="34" y="0"/>
                    </a:lnTo>
                    <a:lnTo>
                      <a:pt x="31" y="0"/>
                    </a:lnTo>
                    <a:lnTo>
                      <a:pt x="27" y="0"/>
                    </a:lnTo>
                    <a:lnTo>
                      <a:pt x="24" y="0"/>
                    </a:lnTo>
                    <a:lnTo>
                      <a:pt x="21" y="0"/>
                    </a:lnTo>
                    <a:lnTo>
                      <a:pt x="18" y="1"/>
                    </a:lnTo>
                    <a:lnTo>
                      <a:pt x="16" y="2"/>
                    </a:lnTo>
                    <a:lnTo>
                      <a:pt x="14" y="3"/>
                    </a:lnTo>
                    <a:lnTo>
                      <a:pt x="13" y="4"/>
                    </a:lnTo>
                    <a:lnTo>
                      <a:pt x="13" y="5"/>
                    </a:lnTo>
                    <a:lnTo>
                      <a:pt x="13" y="6"/>
                    </a:lnTo>
                    <a:lnTo>
                      <a:pt x="13" y="8"/>
                    </a:lnTo>
                    <a:lnTo>
                      <a:pt x="14" y="10"/>
                    </a:lnTo>
                    <a:lnTo>
                      <a:pt x="14" y="11"/>
                    </a:lnTo>
                    <a:lnTo>
                      <a:pt x="14" y="12"/>
                    </a:lnTo>
                    <a:lnTo>
                      <a:pt x="14" y="13"/>
                    </a:lnTo>
                    <a:lnTo>
                      <a:pt x="13" y="14"/>
                    </a:lnTo>
                    <a:lnTo>
                      <a:pt x="12" y="15"/>
                    </a:lnTo>
                    <a:lnTo>
                      <a:pt x="11" y="15"/>
                    </a:lnTo>
                    <a:lnTo>
                      <a:pt x="9" y="15"/>
                    </a:lnTo>
                    <a:lnTo>
                      <a:pt x="8" y="14"/>
                    </a:lnTo>
                    <a:lnTo>
                      <a:pt x="6" y="14"/>
                    </a:lnTo>
                    <a:lnTo>
                      <a:pt x="5" y="14"/>
                    </a:lnTo>
                    <a:lnTo>
                      <a:pt x="3" y="13"/>
                    </a:lnTo>
                    <a:lnTo>
                      <a:pt x="2" y="14"/>
                    </a:lnTo>
                    <a:lnTo>
                      <a:pt x="1" y="14"/>
                    </a:lnTo>
                    <a:lnTo>
                      <a:pt x="0" y="15"/>
                    </a:lnTo>
                    <a:lnTo>
                      <a:pt x="0" y="17"/>
                    </a:lnTo>
                    <a:lnTo>
                      <a:pt x="0" y="19"/>
                    </a:lnTo>
                    <a:lnTo>
                      <a:pt x="0" y="22"/>
                    </a:lnTo>
                    <a:lnTo>
                      <a:pt x="0" y="25"/>
                    </a:lnTo>
                    <a:lnTo>
                      <a:pt x="0" y="28"/>
                    </a:lnTo>
                    <a:lnTo>
                      <a:pt x="1" y="30"/>
                    </a:lnTo>
                    <a:lnTo>
                      <a:pt x="2" y="33"/>
                    </a:lnTo>
                    <a:lnTo>
                      <a:pt x="3" y="35"/>
                    </a:lnTo>
                    <a:lnTo>
                      <a:pt x="4" y="38"/>
                    </a:lnTo>
                    <a:lnTo>
                      <a:pt x="5" y="39"/>
                    </a:lnTo>
                    <a:lnTo>
                      <a:pt x="6" y="40"/>
                    </a:lnTo>
                    <a:lnTo>
                      <a:pt x="7" y="41"/>
                    </a:lnTo>
                    <a:lnTo>
                      <a:pt x="8" y="41"/>
                    </a:lnTo>
                    <a:lnTo>
                      <a:pt x="9" y="40"/>
                    </a:lnTo>
                    <a:lnTo>
                      <a:pt x="10" y="40"/>
                    </a:lnTo>
                    <a:lnTo>
                      <a:pt x="12" y="40"/>
                    </a:lnTo>
                    <a:lnTo>
                      <a:pt x="13" y="39"/>
                    </a:lnTo>
                    <a:lnTo>
                      <a:pt x="14" y="39"/>
                    </a:lnTo>
                    <a:lnTo>
                      <a:pt x="15" y="40"/>
                    </a:lnTo>
                    <a:lnTo>
                      <a:pt x="15" y="41"/>
                    </a:lnTo>
                    <a:lnTo>
                      <a:pt x="16" y="43"/>
                    </a:lnTo>
                    <a:lnTo>
                      <a:pt x="16" y="44"/>
                    </a:lnTo>
                    <a:lnTo>
                      <a:pt x="15" y="46"/>
                    </a:lnTo>
                    <a:lnTo>
                      <a:pt x="15" y="47"/>
                    </a:lnTo>
                    <a:lnTo>
                      <a:pt x="14" y="49"/>
                    </a:lnTo>
                    <a:lnTo>
                      <a:pt x="13" y="51"/>
                    </a:lnTo>
                    <a:lnTo>
                      <a:pt x="13" y="52"/>
                    </a:lnTo>
                    <a:lnTo>
                      <a:pt x="13" y="54"/>
                    </a:lnTo>
                    <a:lnTo>
                      <a:pt x="13" y="56"/>
                    </a:lnTo>
                    <a:lnTo>
                      <a:pt x="15" y="58"/>
                    </a:lnTo>
                    <a:close/>
                  </a:path>
                </a:pathLst>
              </a:custGeom>
              <a:solidFill>
                <a:srgbClr val="FFFFFF"/>
              </a:solidFill>
              <a:ln w="0">
                <a:solidFill>
                  <a:srgbClr val="FFFFFF"/>
                </a:solidFill>
                <a:prstDash val="solid"/>
                <a:round/>
                <a:headEnd/>
                <a:tailEnd/>
              </a:ln>
            </p:spPr>
            <p:txBody>
              <a:bodyPr/>
              <a:lstStyle/>
              <a:p>
                <a:endParaRPr lang="fr-FR"/>
              </a:p>
            </p:txBody>
          </p:sp>
          <p:sp>
            <p:nvSpPr>
              <p:cNvPr id="5368" name="Freeform 247"/>
              <p:cNvSpPr>
                <a:spLocks/>
              </p:cNvSpPr>
              <p:nvPr/>
            </p:nvSpPr>
            <p:spPr bwMode="auto">
              <a:xfrm>
                <a:off x="1290" y="2217"/>
                <a:ext cx="52" cy="56"/>
              </a:xfrm>
              <a:custGeom>
                <a:avLst/>
                <a:gdLst>
                  <a:gd name="T0" fmla="*/ 15 w 52"/>
                  <a:gd name="T1" fmla="*/ 53 h 56"/>
                  <a:gd name="T2" fmla="*/ 19 w 52"/>
                  <a:gd name="T3" fmla="*/ 55 h 56"/>
                  <a:gd name="T4" fmla="*/ 24 w 52"/>
                  <a:gd name="T5" fmla="*/ 56 h 56"/>
                  <a:gd name="T6" fmla="*/ 29 w 52"/>
                  <a:gd name="T7" fmla="*/ 56 h 56"/>
                  <a:gd name="T8" fmla="*/ 34 w 52"/>
                  <a:gd name="T9" fmla="*/ 55 h 56"/>
                  <a:gd name="T10" fmla="*/ 36 w 52"/>
                  <a:gd name="T11" fmla="*/ 53 h 56"/>
                  <a:gd name="T12" fmla="*/ 37 w 52"/>
                  <a:gd name="T13" fmla="*/ 51 h 56"/>
                  <a:gd name="T14" fmla="*/ 36 w 52"/>
                  <a:gd name="T15" fmla="*/ 49 h 56"/>
                  <a:gd name="T16" fmla="*/ 35 w 52"/>
                  <a:gd name="T17" fmla="*/ 47 h 56"/>
                  <a:gd name="T18" fmla="*/ 34 w 52"/>
                  <a:gd name="T19" fmla="*/ 45 h 56"/>
                  <a:gd name="T20" fmla="*/ 36 w 52"/>
                  <a:gd name="T21" fmla="*/ 43 h 56"/>
                  <a:gd name="T22" fmla="*/ 39 w 52"/>
                  <a:gd name="T23" fmla="*/ 43 h 56"/>
                  <a:gd name="T24" fmla="*/ 42 w 52"/>
                  <a:gd name="T25" fmla="*/ 43 h 56"/>
                  <a:gd name="T26" fmla="*/ 45 w 52"/>
                  <a:gd name="T27" fmla="*/ 43 h 56"/>
                  <a:gd name="T28" fmla="*/ 47 w 52"/>
                  <a:gd name="T29" fmla="*/ 43 h 56"/>
                  <a:gd name="T30" fmla="*/ 50 w 52"/>
                  <a:gd name="T31" fmla="*/ 40 h 56"/>
                  <a:gd name="T32" fmla="*/ 51 w 52"/>
                  <a:gd name="T33" fmla="*/ 37 h 56"/>
                  <a:gd name="T34" fmla="*/ 52 w 52"/>
                  <a:gd name="T35" fmla="*/ 34 h 56"/>
                  <a:gd name="T36" fmla="*/ 52 w 52"/>
                  <a:gd name="T37" fmla="*/ 30 h 56"/>
                  <a:gd name="T38" fmla="*/ 51 w 52"/>
                  <a:gd name="T39" fmla="*/ 27 h 56"/>
                  <a:gd name="T40" fmla="*/ 51 w 52"/>
                  <a:gd name="T41" fmla="*/ 24 h 56"/>
                  <a:gd name="T42" fmla="*/ 49 w 52"/>
                  <a:gd name="T43" fmla="*/ 21 h 56"/>
                  <a:gd name="T44" fmla="*/ 47 w 52"/>
                  <a:gd name="T45" fmla="*/ 19 h 56"/>
                  <a:gd name="T46" fmla="*/ 45 w 52"/>
                  <a:gd name="T47" fmla="*/ 18 h 56"/>
                  <a:gd name="T48" fmla="*/ 43 w 52"/>
                  <a:gd name="T49" fmla="*/ 16 h 56"/>
                  <a:gd name="T50" fmla="*/ 42 w 52"/>
                  <a:gd name="T51" fmla="*/ 13 h 56"/>
                  <a:gd name="T52" fmla="*/ 43 w 52"/>
                  <a:gd name="T53" fmla="*/ 11 h 56"/>
                  <a:gd name="T54" fmla="*/ 43 w 52"/>
                  <a:gd name="T55" fmla="*/ 8 h 56"/>
                  <a:gd name="T56" fmla="*/ 43 w 52"/>
                  <a:gd name="T57" fmla="*/ 5 h 56"/>
                  <a:gd name="T58" fmla="*/ 42 w 52"/>
                  <a:gd name="T59" fmla="*/ 3 h 56"/>
                  <a:gd name="T60" fmla="*/ 39 w 52"/>
                  <a:gd name="T61" fmla="*/ 2 h 56"/>
                  <a:gd name="T62" fmla="*/ 33 w 52"/>
                  <a:gd name="T63" fmla="*/ 1 h 56"/>
                  <a:gd name="T64" fmla="*/ 27 w 52"/>
                  <a:gd name="T65" fmla="*/ 0 h 56"/>
                  <a:gd name="T66" fmla="*/ 21 w 52"/>
                  <a:gd name="T67" fmla="*/ 1 h 56"/>
                  <a:gd name="T68" fmla="*/ 16 w 52"/>
                  <a:gd name="T69" fmla="*/ 2 h 56"/>
                  <a:gd name="T70" fmla="*/ 13 w 52"/>
                  <a:gd name="T71" fmla="*/ 3 h 56"/>
                  <a:gd name="T72" fmla="*/ 11 w 52"/>
                  <a:gd name="T73" fmla="*/ 5 h 56"/>
                  <a:gd name="T74" fmla="*/ 12 w 52"/>
                  <a:gd name="T75" fmla="*/ 8 h 56"/>
                  <a:gd name="T76" fmla="*/ 13 w 52"/>
                  <a:gd name="T77" fmla="*/ 11 h 56"/>
                  <a:gd name="T78" fmla="*/ 13 w 52"/>
                  <a:gd name="T79" fmla="*/ 13 h 56"/>
                  <a:gd name="T80" fmla="*/ 11 w 52"/>
                  <a:gd name="T81" fmla="*/ 14 h 56"/>
                  <a:gd name="T82" fmla="*/ 9 w 52"/>
                  <a:gd name="T83" fmla="*/ 14 h 56"/>
                  <a:gd name="T84" fmla="*/ 6 w 52"/>
                  <a:gd name="T85" fmla="*/ 13 h 56"/>
                  <a:gd name="T86" fmla="*/ 3 w 52"/>
                  <a:gd name="T87" fmla="*/ 13 h 56"/>
                  <a:gd name="T88" fmla="*/ 1 w 52"/>
                  <a:gd name="T89" fmla="*/ 13 h 56"/>
                  <a:gd name="T90" fmla="*/ 0 w 52"/>
                  <a:gd name="T91" fmla="*/ 16 h 56"/>
                  <a:gd name="T92" fmla="*/ 0 w 52"/>
                  <a:gd name="T93" fmla="*/ 20 h 56"/>
                  <a:gd name="T94" fmla="*/ 1 w 52"/>
                  <a:gd name="T95" fmla="*/ 25 h 56"/>
                  <a:gd name="T96" fmla="*/ 2 w 52"/>
                  <a:gd name="T97" fmla="*/ 30 h 56"/>
                  <a:gd name="T98" fmla="*/ 4 w 52"/>
                  <a:gd name="T99" fmla="*/ 34 h 56"/>
                  <a:gd name="T100" fmla="*/ 6 w 52"/>
                  <a:gd name="T101" fmla="*/ 36 h 56"/>
                  <a:gd name="T102" fmla="*/ 8 w 52"/>
                  <a:gd name="T103" fmla="*/ 36 h 56"/>
                  <a:gd name="T104" fmla="*/ 10 w 52"/>
                  <a:gd name="T105" fmla="*/ 36 h 56"/>
                  <a:gd name="T106" fmla="*/ 12 w 52"/>
                  <a:gd name="T107" fmla="*/ 35 h 56"/>
                  <a:gd name="T108" fmla="*/ 14 w 52"/>
                  <a:gd name="T109" fmla="*/ 36 h 56"/>
                  <a:gd name="T110" fmla="*/ 14 w 52"/>
                  <a:gd name="T111" fmla="*/ 38 h 56"/>
                  <a:gd name="T112" fmla="*/ 14 w 52"/>
                  <a:gd name="T113" fmla="*/ 41 h 56"/>
                  <a:gd name="T114" fmla="*/ 13 w 52"/>
                  <a:gd name="T115" fmla="*/ 44 h 56"/>
                  <a:gd name="T116" fmla="*/ 12 w 52"/>
                  <a:gd name="T117" fmla="*/ 47 h 56"/>
                  <a:gd name="T118" fmla="*/ 12 w 52"/>
                  <a:gd name="T119" fmla="*/ 50 h 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
                  <a:gd name="T181" fmla="*/ 0 h 56"/>
                  <a:gd name="T182" fmla="*/ 52 w 52"/>
                  <a:gd name="T183" fmla="*/ 56 h 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 h="56">
                    <a:moveTo>
                      <a:pt x="13" y="52"/>
                    </a:moveTo>
                    <a:lnTo>
                      <a:pt x="15" y="53"/>
                    </a:lnTo>
                    <a:lnTo>
                      <a:pt x="17" y="54"/>
                    </a:lnTo>
                    <a:lnTo>
                      <a:pt x="19" y="55"/>
                    </a:lnTo>
                    <a:lnTo>
                      <a:pt x="21" y="55"/>
                    </a:lnTo>
                    <a:lnTo>
                      <a:pt x="24" y="56"/>
                    </a:lnTo>
                    <a:lnTo>
                      <a:pt x="27" y="56"/>
                    </a:lnTo>
                    <a:lnTo>
                      <a:pt x="29" y="56"/>
                    </a:lnTo>
                    <a:lnTo>
                      <a:pt x="31" y="55"/>
                    </a:lnTo>
                    <a:lnTo>
                      <a:pt x="34" y="55"/>
                    </a:lnTo>
                    <a:lnTo>
                      <a:pt x="35" y="54"/>
                    </a:lnTo>
                    <a:lnTo>
                      <a:pt x="36" y="53"/>
                    </a:lnTo>
                    <a:lnTo>
                      <a:pt x="37" y="52"/>
                    </a:lnTo>
                    <a:lnTo>
                      <a:pt x="37" y="51"/>
                    </a:lnTo>
                    <a:lnTo>
                      <a:pt x="36" y="50"/>
                    </a:lnTo>
                    <a:lnTo>
                      <a:pt x="36" y="49"/>
                    </a:lnTo>
                    <a:lnTo>
                      <a:pt x="35" y="48"/>
                    </a:lnTo>
                    <a:lnTo>
                      <a:pt x="35" y="47"/>
                    </a:lnTo>
                    <a:lnTo>
                      <a:pt x="34" y="46"/>
                    </a:lnTo>
                    <a:lnTo>
                      <a:pt x="34" y="45"/>
                    </a:lnTo>
                    <a:lnTo>
                      <a:pt x="35" y="44"/>
                    </a:lnTo>
                    <a:lnTo>
                      <a:pt x="36" y="43"/>
                    </a:lnTo>
                    <a:lnTo>
                      <a:pt x="37" y="43"/>
                    </a:lnTo>
                    <a:lnTo>
                      <a:pt x="39" y="43"/>
                    </a:lnTo>
                    <a:lnTo>
                      <a:pt x="40" y="43"/>
                    </a:lnTo>
                    <a:lnTo>
                      <a:pt x="42" y="43"/>
                    </a:lnTo>
                    <a:lnTo>
                      <a:pt x="43" y="43"/>
                    </a:lnTo>
                    <a:lnTo>
                      <a:pt x="45" y="43"/>
                    </a:lnTo>
                    <a:lnTo>
                      <a:pt x="46" y="43"/>
                    </a:lnTo>
                    <a:lnTo>
                      <a:pt x="47" y="43"/>
                    </a:lnTo>
                    <a:lnTo>
                      <a:pt x="49" y="42"/>
                    </a:lnTo>
                    <a:lnTo>
                      <a:pt x="50" y="40"/>
                    </a:lnTo>
                    <a:lnTo>
                      <a:pt x="50" y="39"/>
                    </a:lnTo>
                    <a:lnTo>
                      <a:pt x="51" y="37"/>
                    </a:lnTo>
                    <a:lnTo>
                      <a:pt x="51" y="35"/>
                    </a:lnTo>
                    <a:lnTo>
                      <a:pt x="52" y="34"/>
                    </a:lnTo>
                    <a:lnTo>
                      <a:pt x="52" y="32"/>
                    </a:lnTo>
                    <a:lnTo>
                      <a:pt x="52" y="30"/>
                    </a:lnTo>
                    <a:lnTo>
                      <a:pt x="52" y="28"/>
                    </a:lnTo>
                    <a:lnTo>
                      <a:pt x="51" y="27"/>
                    </a:lnTo>
                    <a:lnTo>
                      <a:pt x="51" y="25"/>
                    </a:lnTo>
                    <a:lnTo>
                      <a:pt x="51" y="24"/>
                    </a:lnTo>
                    <a:lnTo>
                      <a:pt x="50" y="22"/>
                    </a:lnTo>
                    <a:lnTo>
                      <a:pt x="49" y="21"/>
                    </a:lnTo>
                    <a:lnTo>
                      <a:pt x="48" y="20"/>
                    </a:lnTo>
                    <a:lnTo>
                      <a:pt x="47" y="19"/>
                    </a:lnTo>
                    <a:lnTo>
                      <a:pt x="46" y="18"/>
                    </a:lnTo>
                    <a:lnTo>
                      <a:pt x="45" y="18"/>
                    </a:lnTo>
                    <a:lnTo>
                      <a:pt x="44" y="17"/>
                    </a:lnTo>
                    <a:lnTo>
                      <a:pt x="43" y="16"/>
                    </a:lnTo>
                    <a:lnTo>
                      <a:pt x="43" y="15"/>
                    </a:lnTo>
                    <a:lnTo>
                      <a:pt x="42" y="13"/>
                    </a:lnTo>
                    <a:lnTo>
                      <a:pt x="42" y="12"/>
                    </a:lnTo>
                    <a:lnTo>
                      <a:pt x="43" y="11"/>
                    </a:lnTo>
                    <a:lnTo>
                      <a:pt x="43" y="9"/>
                    </a:lnTo>
                    <a:lnTo>
                      <a:pt x="43" y="8"/>
                    </a:lnTo>
                    <a:lnTo>
                      <a:pt x="44" y="7"/>
                    </a:lnTo>
                    <a:lnTo>
                      <a:pt x="43" y="5"/>
                    </a:lnTo>
                    <a:lnTo>
                      <a:pt x="43" y="4"/>
                    </a:lnTo>
                    <a:lnTo>
                      <a:pt x="42" y="3"/>
                    </a:lnTo>
                    <a:lnTo>
                      <a:pt x="41" y="2"/>
                    </a:lnTo>
                    <a:lnTo>
                      <a:pt x="39" y="2"/>
                    </a:lnTo>
                    <a:lnTo>
                      <a:pt x="36" y="1"/>
                    </a:lnTo>
                    <a:lnTo>
                      <a:pt x="33" y="1"/>
                    </a:lnTo>
                    <a:lnTo>
                      <a:pt x="30" y="0"/>
                    </a:lnTo>
                    <a:lnTo>
                      <a:pt x="27" y="0"/>
                    </a:lnTo>
                    <a:lnTo>
                      <a:pt x="24" y="1"/>
                    </a:lnTo>
                    <a:lnTo>
                      <a:pt x="21" y="1"/>
                    </a:lnTo>
                    <a:lnTo>
                      <a:pt x="18" y="1"/>
                    </a:lnTo>
                    <a:lnTo>
                      <a:pt x="16" y="2"/>
                    </a:lnTo>
                    <a:lnTo>
                      <a:pt x="14" y="2"/>
                    </a:lnTo>
                    <a:lnTo>
                      <a:pt x="13" y="3"/>
                    </a:lnTo>
                    <a:lnTo>
                      <a:pt x="12" y="4"/>
                    </a:lnTo>
                    <a:lnTo>
                      <a:pt x="11" y="5"/>
                    </a:lnTo>
                    <a:lnTo>
                      <a:pt x="11" y="7"/>
                    </a:lnTo>
                    <a:lnTo>
                      <a:pt x="12" y="8"/>
                    </a:lnTo>
                    <a:lnTo>
                      <a:pt x="12" y="9"/>
                    </a:lnTo>
                    <a:lnTo>
                      <a:pt x="13" y="11"/>
                    </a:lnTo>
                    <a:lnTo>
                      <a:pt x="13" y="12"/>
                    </a:lnTo>
                    <a:lnTo>
                      <a:pt x="13" y="13"/>
                    </a:lnTo>
                    <a:lnTo>
                      <a:pt x="12" y="14"/>
                    </a:lnTo>
                    <a:lnTo>
                      <a:pt x="11" y="14"/>
                    </a:lnTo>
                    <a:lnTo>
                      <a:pt x="10" y="14"/>
                    </a:lnTo>
                    <a:lnTo>
                      <a:pt x="9" y="14"/>
                    </a:lnTo>
                    <a:lnTo>
                      <a:pt x="7" y="14"/>
                    </a:lnTo>
                    <a:lnTo>
                      <a:pt x="6" y="13"/>
                    </a:lnTo>
                    <a:lnTo>
                      <a:pt x="5" y="13"/>
                    </a:lnTo>
                    <a:lnTo>
                      <a:pt x="3" y="13"/>
                    </a:lnTo>
                    <a:lnTo>
                      <a:pt x="2" y="13"/>
                    </a:lnTo>
                    <a:lnTo>
                      <a:pt x="1" y="13"/>
                    </a:lnTo>
                    <a:lnTo>
                      <a:pt x="1" y="15"/>
                    </a:lnTo>
                    <a:lnTo>
                      <a:pt x="0" y="16"/>
                    </a:lnTo>
                    <a:lnTo>
                      <a:pt x="0" y="18"/>
                    </a:lnTo>
                    <a:lnTo>
                      <a:pt x="0" y="20"/>
                    </a:lnTo>
                    <a:lnTo>
                      <a:pt x="1" y="23"/>
                    </a:lnTo>
                    <a:lnTo>
                      <a:pt x="1" y="25"/>
                    </a:lnTo>
                    <a:lnTo>
                      <a:pt x="2" y="28"/>
                    </a:lnTo>
                    <a:lnTo>
                      <a:pt x="2" y="30"/>
                    </a:lnTo>
                    <a:lnTo>
                      <a:pt x="3" y="32"/>
                    </a:lnTo>
                    <a:lnTo>
                      <a:pt x="4" y="34"/>
                    </a:lnTo>
                    <a:lnTo>
                      <a:pt x="5" y="35"/>
                    </a:lnTo>
                    <a:lnTo>
                      <a:pt x="6" y="36"/>
                    </a:lnTo>
                    <a:lnTo>
                      <a:pt x="7" y="36"/>
                    </a:lnTo>
                    <a:lnTo>
                      <a:pt x="8" y="36"/>
                    </a:lnTo>
                    <a:lnTo>
                      <a:pt x="9" y="36"/>
                    </a:lnTo>
                    <a:lnTo>
                      <a:pt x="10" y="36"/>
                    </a:lnTo>
                    <a:lnTo>
                      <a:pt x="11" y="35"/>
                    </a:lnTo>
                    <a:lnTo>
                      <a:pt x="12" y="35"/>
                    </a:lnTo>
                    <a:lnTo>
                      <a:pt x="13" y="35"/>
                    </a:lnTo>
                    <a:lnTo>
                      <a:pt x="14" y="36"/>
                    </a:lnTo>
                    <a:lnTo>
                      <a:pt x="14" y="37"/>
                    </a:lnTo>
                    <a:lnTo>
                      <a:pt x="14" y="38"/>
                    </a:lnTo>
                    <a:lnTo>
                      <a:pt x="14" y="39"/>
                    </a:lnTo>
                    <a:lnTo>
                      <a:pt x="14" y="41"/>
                    </a:lnTo>
                    <a:lnTo>
                      <a:pt x="13" y="43"/>
                    </a:lnTo>
                    <a:lnTo>
                      <a:pt x="13" y="44"/>
                    </a:lnTo>
                    <a:lnTo>
                      <a:pt x="12" y="46"/>
                    </a:lnTo>
                    <a:lnTo>
                      <a:pt x="12" y="47"/>
                    </a:lnTo>
                    <a:lnTo>
                      <a:pt x="12" y="49"/>
                    </a:lnTo>
                    <a:lnTo>
                      <a:pt x="12" y="50"/>
                    </a:lnTo>
                    <a:lnTo>
                      <a:pt x="13" y="52"/>
                    </a:lnTo>
                    <a:close/>
                  </a:path>
                </a:pathLst>
              </a:custGeom>
              <a:solidFill>
                <a:srgbClr val="F8F8F8"/>
              </a:solidFill>
              <a:ln w="0">
                <a:solidFill>
                  <a:srgbClr val="F8F8F8"/>
                </a:solidFill>
                <a:prstDash val="solid"/>
                <a:round/>
                <a:headEnd/>
                <a:tailEnd/>
              </a:ln>
            </p:spPr>
            <p:txBody>
              <a:bodyPr/>
              <a:lstStyle/>
              <a:p>
                <a:endParaRPr lang="fr-FR"/>
              </a:p>
            </p:txBody>
          </p:sp>
          <p:sp>
            <p:nvSpPr>
              <p:cNvPr id="5369" name="Freeform 248"/>
              <p:cNvSpPr>
                <a:spLocks/>
              </p:cNvSpPr>
              <p:nvPr/>
            </p:nvSpPr>
            <p:spPr bwMode="auto">
              <a:xfrm>
                <a:off x="1294" y="2221"/>
                <a:ext cx="44" cy="48"/>
              </a:xfrm>
              <a:custGeom>
                <a:avLst/>
                <a:gdLst>
                  <a:gd name="T0" fmla="*/ 12 w 44"/>
                  <a:gd name="T1" fmla="*/ 46 h 48"/>
                  <a:gd name="T2" fmla="*/ 16 w 44"/>
                  <a:gd name="T3" fmla="*/ 48 h 48"/>
                  <a:gd name="T4" fmla="*/ 20 w 44"/>
                  <a:gd name="T5" fmla="*/ 48 h 48"/>
                  <a:gd name="T6" fmla="*/ 24 w 44"/>
                  <a:gd name="T7" fmla="*/ 48 h 48"/>
                  <a:gd name="T8" fmla="*/ 28 w 44"/>
                  <a:gd name="T9" fmla="*/ 48 h 48"/>
                  <a:gd name="T10" fmla="*/ 30 w 44"/>
                  <a:gd name="T11" fmla="*/ 47 h 48"/>
                  <a:gd name="T12" fmla="*/ 31 w 44"/>
                  <a:gd name="T13" fmla="*/ 45 h 48"/>
                  <a:gd name="T14" fmla="*/ 30 w 44"/>
                  <a:gd name="T15" fmla="*/ 43 h 48"/>
                  <a:gd name="T16" fmla="*/ 29 w 44"/>
                  <a:gd name="T17" fmla="*/ 41 h 48"/>
                  <a:gd name="T18" fmla="*/ 29 w 44"/>
                  <a:gd name="T19" fmla="*/ 39 h 48"/>
                  <a:gd name="T20" fmla="*/ 30 w 44"/>
                  <a:gd name="T21" fmla="*/ 37 h 48"/>
                  <a:gd name="T22" fmla="*/ 33 w 44"/>
                  <a:gd name="T23" fmla="*/ 37 h 48"/>
                  <a:gd name="T24" fmla="*/ 35 w 44"/>
                  <a:gd name="T25" fmla="*/ 37 h 48"/>
                  <a:gd name="T26" fmla="*/ 38 w 44"/>
                  <a:gd name="T27" fmla="*/ 37 h 48"/>
                  <a:gd name="T28" fmla="*/ 40 w 44"/>
                  <a:gd name="T29" fmla="*/ 37 h 48"/>
                  <a:gd name="T30" fmla="*/ 42 w 44"/>
                  <a:gd name="T31" fmla="*/ 35 h 48"/>
                  <a:gd name="T32" fmla="*/ 43 w 44"/>
                  <a:gd name="T33" fmla="*/ 32 h 48"/>
                  <a:gd name="T34" fmla="*/ 44 w 44"/>
                  <a:gd name="T35" fmla="*/ 29 h 48"/>
                  <a:gd name="T36" fmla="*/ 44 w 44"/>
                  <a:gd name="T37" fmla="*/ 26 h 48"/>
                  <a:gd name="T38" fmla="*/ 44 w 44"/>
                  <a:gd name="T39" fmla="*/ 23 h 48"/>
                  <a:gd name="T40" fmla="*/ 43 w 44"/>
                  <a:gd name="T41" fmla="*/ 20 h 48"/>
                  <a:gd name="T42" fmla="*/ 42 w 44"/>
                  <a:gd name="T43" fmla="*/ 18 h 48"/>
                  <a:gd name="T44" fmla="*/ 40 w 44"/>
                  <a:gd name="T45" fmla="*/ 17 h 48"/>
                  <a:gd name="T46" fmla="*/ 38 w 44"/>
                  <a:gd name="T47" fmla="*/ 15 h 48"/>
                  <a:gd name="T48" fmla="*/ 37 w 44"/>
                  <a:gd name="T49" fmla="*/ 14 h 48"/>
                  <a:gd name="T50" fmla="*/ 36 w 44"/>
                  <a:gd name="T51" fmla="*/ 12 h 48"/>
                  <a:gd name="T52" fmla="*/ 36 w 44"/>
                  <a:gd name="T53" fmla="*/ 9 h 48"/>
                  <a:gd name="T54" fmla="*/ 37 w 44"/>
                  <a:gd name="T55" fmla="*/ 7 h 48"/>
                  <a:gd name="T56" fmla="*/ 37 w 44"/>
                  <a:gd name="T57" fmla="*/ 5 h 48"/>
                  <a:gd name="T58" fmla="*/ 36 w 44"/>
                  <a:gd name="T59" fmla="*/ 3 h 48"/>
                  <a:gd name="T60" fmla="*/ 33 w 44"/>
                  <a:gd name="T61" fmla="*/ 2 h 48"/>
                  <a:gd name="T62" fmla="*/ 28 w 44"/>
                  <a:gd name="T63" fmla="*/ 1 h 48"/>
                  <a:gd name="T64" fmla="*/ 23 w 44"/>
                  <a:gd name="T65" fmla="*/ 0 h 48"/>
                  <a:gd name="T66" fmla="*/ 18 w 44"/>
                  <a:gd name="T67" fmla="*/ 1 h 48"/>
                  <a:gd name="T68" fmla="*/ 13 w 44"/>
                  <a:gd name="T69" fmla="*/ 2 h 48"/>
                  <a:gd name="T70" fmla="*/ 10 w 44"/>
                  <a:gd name="T71" fmla="*/ 3 h 48"/>
                  <a:gd name="T72" fmla="*/ 9 w 44"/>
                  <a:gd name="T73" fmla="*/ 5 h 48"/>
                  <a:gd name="T74" fmla="*/ 10 w 44"/>
                  <a:gd name="T75" fmla="*/ 7 h 48"/>
                  <a:gd name="T76" fmla="*/ 10 w 44"/>
                  <a:gd name="T77" fmla="*/ 9 h 48"/>
                  <a:gd name="T78" fmla="*/ 10 w 44"/>
                  <a:gd name="T79" fmla="*/ 11 h 48"/>
                  <a:gd name="T80" fmla="*/ 9 w 44"/>
                  <a:gd name="T81" fmla="*/ 12 h 48"/>
                  <a:gd name="T82" fmla="*/ 7 w 44"/>
                  <a:gd name="T83" fmla="*/ 12 h 48"/>
                  <a:gd name="T84" fmla="*/ 5 w 44"/>
                  <a:gd name="T85" fmla="*/ 11 h 48"/>
                  <a:gd name="T86" fmla="*/ 2 w 44"/>
                  <a:gd name="T87" fmla="*/ 11 h 48"/>
                  <a:gd name="T88" fmla="*/ 1 w 44"/>
                  <a:gd name="T89" fmla="*/ 12 h 48"/>
                  <a:gd name="T90" fmla="*/ 0 w 44"/>
                  <a:gd name="T91" fmla="*/ 14 h 48"/>
                  <a:gd name="T92" fmla="*/ 0 w 44"/>
                  <a:gd name="T93" fmla="*/ 18 h 48"/>
                  <a:gd name="T94" fmla="*/ 0 w 44"/>
                  <a:gd name="T95" fmla="*/ 22 h 48"/>
                  <a:gd name="T96" fmla="*/ 2 w 44"/>
                  <a:gd name="T97" fmla="*/ 26 h 48"/>
                  <a:gd name="T98" fmla="*/ 3 w 44"/>
                  <a:gd name="T99" fmla="*/ 29 h 48"/>
                  <a:gd name="T100" fmla="*/ 4 w 44"/>
                  <a:gd name="T101" fmla="*/ 31 h 48"/>
                  <a:gd name="T102" fmla="*/ 6 w 44"/>
                  <a:gd name="T103" fmla="*/ 31 h 48"/>
                  <a:gd name="T104" fmla="*/ 8 w 44"/>
                  <a:gd name="T105" fmla="*/ 31 h 48"/>
                  <a:gd name="T106" fmla="*/ 10 w 44"/>
                  <a:gd name="T107" fmla="*/ 30 h 48"/>
                  <a:gd name="T108" fmla="*/ 11 w 44"/>
                  <a:gd name="T109" fmla="*/ 31 h 48"/>
                  <a:gd name="T110" fmla="*/ 12 w 44"/>
                  <a:gd name="T111" fmla="*/ 33 h 48"/>
                  <a:gd name="T112" fmla="*/ 12 w 44"/>
                  <a:gd name="T113" fmla="*/ 35 h 48"/>
                  <a:gd name="T114" fmla="*/ 11 w 44"/>
                  <a:gd name="T115" fmla="*/ 38 h 48"/>
                  <a:gd name="T116" fmla="*/ 10 w 44"/>
                  <a:gd name="T117" fmla="*/ 41 h 48"/>
                  <a:gd name="T118" fmla="*/ 10 w 44"/>
                  <a:gd name="T119" fmla="*/ 44 h 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
                  <a:gd name="T181" fmla="*/ 0 h 48"/>
                  <a:gd name="T182" fmla="*/ 44 w 44"/>
                  <a:gd name="T183" fmla="*/ 48 h 4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 h="48">
                    <a:moveTo>
                      <a:pt x="11" y="45"/>
                    </a:moveTo>
                    <a:lnTo>
                      <a:pt x="12" y="46"/>
                    </a:lnTo>
                    <a:lnTo>
                      <a:pt x="14" y="47"/>
                    </a:lnTo>
                    <a:lnTo>
                      <a:pt x="16" y="48"/>
                    </a:lnTo>
                    <a:lnTo>
                      <a:pt x="18" y="48"/>
                    </a:lnTo>
                    <a:lnTo>
                      <a:pt x="20" y="48"/>
                    </a:lnTo>
                    <a:lnTo>
                      <a:pt x="22" y="48"/>
                    </a:lnTo>
                    <a:lnTo>
                      <a:pt x="24" y="48"/>
                    </a:lnTo>
                    <a:lnTo>
                      <a:pt x="26" y="48"/>
                    </a:lnTo>
                    <a:lnTo>
                      <a:pt x="28" y="48"/>
                    </a:lnTo>
                    <a:lnTo>
                      <a:pt x="29" y="47"/>
                    </a:lnTo>
                    <a:lnTo>
                      <a:pt x="30" y="47"/>
                    </a:lnTo>
                    <a:lnTo>
                      <a:pt x="31" y="46"/>
                    </a:lnTo>
                    <a:lnTo>
                      <a:pt x="31" y="45"/>
                    </a:lnTo>
                    <a:lnTo>
                      <a:pt x="30" y="44"/>
                    </a:lnTo>
                    <a:lnTo>
                      <a:pt x="30" y="43"/>
                    </a:lnTo>
                    <a:lnTo>
                      <a:pt x="29" y="42"/>
                    </a:lnTo>
                    <a:lnTo>
                      <a:pt x="29" y="41"/>
                    </a:lnTo>
                    <a:lnTo>
                      <a:pt x="29" y="40"/>
                    </a:lnTo>
                    <a:lnTo>
                      <a:pt x="29" y="39"/>
                    </a:lnTo>
                    <a:lnTo>
                      <a:pt x="29" y="38"/>
                    </a:lnTo>
                    <a:lnTo>
                      <a:pt x="30" y="37"/>
                    </a:lnTo>
                    <a:lnTo>
                      <a:pt x="31" y="37"/>
                    </a:lnTo>
                    <a:lnTo>
                      <a:pt x="33" y="37"/>
                    </a:lnTo>
                    <a:lnTo>
                      <a:pt x="34" y="37"/>
                    </a:lnTo>
                    <a:lnTo>
                      <a:pt x="35" y="37"/>
                    </a:lnTo>
                    <a:lnTo>
                      <a:pt x="37" y="37"/>
                    </a:lnTo>
                    <a:lnTo>
                      <a:pt x="38" y="37"/>
                    </a:lnTo>
                    <a:lnTo>
                      <a:pt x="39" y="37"/>
                    </a:lnTo>
                    <a:lnTo>
                      <a:pt x="40" y="37"/>
                    </a:lnTo>
                    <a:lnTo>
                      <a:pt x="42" y="36"/>
                    </a:lnTo>
                    <a:lnTo>
                      <a:pt x="42" y="35"/>
                    </a:lnTo>
                    <a:lnTo>
                      <a:pt x="43" y="33"/>
                    </a:lnTo>
                    <a:lnTo>
                      <a:pt x="43" y="32"/>
                    </a:lnTo>
                    <a:lnTo>
                      <a:pt x="44" y="31"/>
                    </a:lnTo>
                    <a:lnTo>
                      <a:pt x="44" y="29"/>
                    </a:lnTo>
                    <a:lnTo>
                      <a:pt x="44" y="27"/>
                    </a:lnTo>
                    <a:lnTo>
                      <a:pt x="44" y="26"/>
                    </a:lnTo>
                    <a:lnTo>
                      <a:pt x="44" y="24"/>
                    </a:lnTo>
                    <a:lnTo>
                      <a:pt x="44" y="23"/>
                    </a:lnTo>
                    <a:lnTo>
                      <a:pt x="44" y="21"/>
                    </a:lnTo>
                    <a:lnTo>
                      <a:pt x="43" y="20"/>
                    </a:lnTo>
                    <a:lnTo>
                      <a:pt x="43" y="19"/>
                    </a:lnTo>
                    <a:lnTo>
                      <a:pt x="42" y="18"/>
                    </a:lnTo>
                    <a:lnTo>
                      <a:pt x="41" y="18"/>
                    </a:lnTo>
                    <a:lnTo>
                      <a:pt x="40" y="17"/>
                    </a:lnTo>
                    <a:lnTo>
                      <a:pt x="39" y="16"/>
                    </a:lnTo>
                    <a:lnTo>
                      <a:pt x="38" y="15"/>
                    </a:lnTo>
                    <a:lnTo>
                      <a:pt x="38" y="14"/>
                    </a:lnTo>
                    <a:lnTo>
                      <a:pt x="37" y="14"/>
                    </a:lnTo>
                    <a:lnTo>
                      <a:pt x="36" y="13"/>
                    </a:lnTo>
                    <a:lnTo>
                      <a:pt x="36" y="12"/>
                    </a:lnTo>
                    <a:lnTo>
                      <a:pt x="36" y="10"/>
                    </a:lnTo>
                    <a:lnTo>
                      <a:pt x="36" y="9"/>
                    </a:lnTo>
                    <a:lnTo>
                      <a:pt x="37" y="8"/>
                    </a:lnTo>
                    <a:lnTo>
                      <a:pt x="37" y="7"/>
                    </a:lnTo>
                    <a:lnTo>
                      <a:pt x="37" y="6"/>
                    </a:lnTo>
                    <a:lnTo>
                      <a:pt x="37" y="5"/>
                    </a:lnTo>
                    <a:lnTo>
                      <a:pt x="37" y="4"/>
                    </a:lnTo>
                    <a:lnTo>
                      <a:pt x="36" y="3"/>
                    </a:lnTo>
                    <a:lnTo>
                      <a:pt x="34" y="2"/>
                    </a:lnTo>
                    <a:lnTo>
                      <a:pt x="33" y="2"/>
                    </a:lnTo>
                    <a:lnTo>
                      <a:pt x="31" y="1"/>
                    </a:lnTo>
                    <a:lnTo>
                      <a:pt x="28" y="1"/>
                    </a:lnTo>
                    <a:lnTo>
                      <a:pt x="26" y="0"/>
                    </a:lnTo>
                    <a:lnTo>
                      <a:pt x="23" y="0"/>
                    </a:lnTo>
                    <a:lnTo>
                      <a:pt x="20" y="0"/>
                    </a:lnTo>
                    <a:lnTo>
                      <a:pt x="18" y="1"/>
                    </a:lnTo>
                    <a:lnTo>
                      <a:pt x="15" y="1"/>
                    </a:lnTo>
                    <a:lnTo>
                      <a:pt x="13" y="2"/>
                    </a:lnTo>
                    <a:lnTo>
                      <a:pt x="12" y="2"/>
                    </a:lnTo>
                    <a:lnTo>
                      <a:pt x="10" y="3"/>
                    </a:lnTo>
                    <a:lnTo>
                      <a:pt x="10" y="4"/>
                    </a:lnTo>
                    <a:lnTo>
                      <a:pt x="9" y="5"/>
                    </a:lnTo>
                    <a:lnTo>
                      <a:pt x="10" y="6"/>
                    </a:lnTo>
                    <a:lnTo>
                      <a:pt x="10" y="7"/>
                    </a:lnTo>
                    <a:lnTo>
                      <a:pt x="10" y="8"/>
                    </a:lnTo>
                    <a:lnTo>
                      <a:pt x="10" y="9"/>
                    </a:lnTo>
                    <a:lnTo>
                      <a:pt x="11" y="10"/>
                    </a:lnTo>
                    <a:lnTo>
                      <a:pt x="10" y="11"/>
                    </a:lnTo>
                    <a:lnTo>
                      <a:pt x="10" y="12"/>
                    </a:lnTo>
                    <a:lnTo>
                      <a:pt x="9" y="12"/>
                    </a:lnTo>
                    <a:lnTo>
                      <a:pt x="8" y="12"/>
                    </a:lnTo>
                    <a:lnTo>
                      <a:pt x="7" y="12"/>
                    </a:lnTo>
                    <a:lnTo>
                      <a:pt x="6" y="12"/>
                    </a:lnTo>
                    <a:lnTo>
                      <a:pt x="5" y="11"/>
                    </a:lnTo>
                    <a:lnTo>
                      <a:pt x="3" y="11"/>
                    </a:lnTo>
                    <a:lnTo>
                      <a:pt x="2" y="11"/>
                    </a:lnTo>
                    <a:lnTo>
                      <a:pt x="1" y="11"/>
                    </a:lnTo>
                    <a:lnTo>
                      <a:pt x="1" y="12"/>
                    </a:lnTo>
                    <a:lnTo>
                      <a:pt x="0" y="13"/>
                    </a:lnTo>
                    <a:lnTo>
                      <a:pt x="0" y="14"/>
                    </a:lnTo>
                    <a:lnTo>
                      <a:pt x="0" y="16"/>
                    </a:lnTo>
                    <a:lnTo>
                      <a:pt x="0" y="18"/>
                    </a:lnTo>
                    <a:lnTo>
                      <a:pt x="0" y="20"/>
                    </a:lnTo>
                    <a:lnTo>
                      <a:pt x="0" y="22"/>
                    </a:lnTo>
                    <a:lnTo>
                      <a:pt x="1" y="24"/>
                    </a:lnTo>
                    <a:lnTo>
                      <a:pt x="2" y="26"/>
                    </a:lnTo>
                    <a:lnTo>
                      <a:pt x="2" y="27"/>
                    </a:lnTo>
                    <a:lnTo>
                      <a:pt x="3" y="29"/>
                    </a:lnTo>
                    <a:lnTo>
                      <a:pt x="4" y="30"/>
                    </a:lnTo>
                    <a:lnTo>
                      <a:pt x="4" y="31"/>
                    </a:lnTo>
                    <a:lnTo>
                      <a:pt x="5" y="31"/>
                    </a:lnTo>
                    <a:lnTo>
                      <a:pt x="6" y="31"/>
                    </a:lnTo>
                    <a:lnTo>
                      <a:pt x="7" y="31"/>
                    </a:lnTo>
                    <a:lnTo>
                      <a:pt x="8" y="31"/>
                    </a:lnTo>
                    <a:lnTo>
                      <a:pt x="9" y="30"/>
                    </a:lnTo>
                    <a:lnTo>
                      <a:pt x="10" y="30"/>
                    </a:lnTo>
                    <a:lnTo>
                      <a:pt x="11" y="30"/>
                    </a:lnTo>
                    <a:lnTo>
                      <a:pt x="11" y="31"/>
                    </a:lnTo>
                    <a:lnTo>
                      <a:pt x="12" y="32"/>
                    </a:lnTo>
                    <a:lnTo>
                      <a:pt x="12" y="33"/>
                    </a:lnTo>
                    <a:lnTo>
                      <a:pt x="12" y="34"/>
                    </a:lnTo>
                    <a:lnTo>
                      <a:pt x="12" y="35"/>
                    </a:lnTo>
                    <a:lnTo>
                      <a:pt x="11" y="37"/>
                    </a:lnTo>
                    <a:lnTo>
                      <a:pt x="11" y="38"/>
                    </a:lnTo>
                    <a:lnTo>
                      <a:pt x="10" y="40"/>
                    </a:lnTo>
                    <a:lnTo>
                      <a:pt x="10" y="41"/>
                    </a:lnTo>
                    <a:lnTo>
                      <a:pt x="10" y="43"/>
                    </a:lnTo>
                    <a:lnTo>
                      <a:pt x="10" y="44"/>
                    </a:lnTo>
                    <a:lnTo>
                      <a:pt x="11" y="45"/>
                    </a:lnTo>
                    <a:close/>
                  </a:path>
                </a:pathLst>
              </a:custGeom>
              <a:solidFill>
                <a:srgbClr val="F0F0F0"/>
              </a:solidFill>
              <a:ln w="0">
                <a:solidFill>
                  <a:srgbClr val="F0F0F0"/>
                </a:solidFill>
                <a:prstDash val="solid"/>
                <a:round/>
                <a:headEnd/>
                <a:tailEnd/>
              </a:ln>
            </p:spPr>
            <p:txBody>
              <a:bodyPr/>
              <a:lstStyle/>
              <a:p>
                <a:endParaRPr lang="fr-FR"/>
              </a:p>
            </p:txBody>
          </p:sp>
          <p:sp>
            <p:nvSpPr>
              <p:cNvPr id="5370" name="Freeform 249"/>
              <p:cNvSpPr>
                <a:spLocks/>
              </p:cNvSpPr>
              <p:nvPr/>
            </p:nvSpPr>
            <p:spPr bwMode="auto">
              <a:xfrm>
                <a:off x="1297" y="2225"/>
                <a:ext cx="38" cy="41"/>
              </a:xfrm>
              <a:custGeom>
                <a:avLst/>
                <a:gdLst>
                  <a:gd name="T0" fmla="*/ 11 w 38"/>
                  <a:gd name="T1" fmla="*/ 39 h 41"/>
                  <a:gd name="T2" fmla="*/ 14 w 38"/>
                  <a:gd name="T3" fmla="*/ 41 h 41"/>
                  <a:gd name="T4" fmla="*/ 17 w 38"/>
                  <a:gd name="T5" fmla="*/ 41 h 41"/>
                  <a:gd name="T6" fmla="*/ 20 w 38"/>
                  <a:gd name="T7" fmla="*/ 41 h 41"/>
                  <a:gd name="T8" fmla="*/ 23 w 38"/>
                  <a:gd name="T9" fmla="*/ 41 h 41"/>
                  <a:gd name="T10" fmla="*/ 25 w 38"/>
                  <a:gd name="T11" fmla="*/ 40 h 41"/>
                  <a:gd name="T12" fmla="*/ 26 w 38"/>
                  <a:gd name="T13" fmla="*/ 38 h 41"/>
                  <a:gd name="T14" fmla="*/ 25 w 38"/>
                  <a:gd name="T15" fmla="*/ 36 h 41"/>
                  <a:gd name="T16" fmla="*/ 24 w 38"/>
                  <a:gd name="T17" fmla="*/ 35 h 41"/>
                  <a:gd name="T18" fmla="*/ 24 w 38"/>
                  <a:gd name="T19" fmla="*/ 33 h 41"/>
                  <a:gd name="T20" fmla="*/ 25 w 38"/>
                  <a:gd name="T21" fmla="*/ 31 h 41"/>
                  <a:gd name="T22" fmla="*/ 27 w 38"/>
                  <a:gd name="T23" fmla="*/ 31 h 41"/>
                  <a:gd name="T24" fmla="*/ 30 w 38"/>
                  <a:gd name="T25" fmla="*/ 31 h 41"/>
                  <a:gd name="T26" fmla="*/ 32 w 38"/>
                  <a:gd name="T27" fmla="*/ 31 h 41"/>
                  <a:gd name="T28" fmla="*/ 34 w 38"/>
                  <a:gd name="T29" fmla="*/ 31 h 41"/>
                  <a:gd name="T30" fmla="*/ 36 w 38"/>
                  <a:gd name="T31" fmla="*/ 29 h 41"/>
                  <a:gd name="T32" fmla="*/ 37 w 38"/>
                  <a:gd name="T33" fmla="*/ 27 h 41"/>
                  <a:gd name="T34" fmla="*/ 37 w 38"/>
                  <a:gd name="T35" fmla="*/ 24 h 41"/>
                  <a:gd name="T36" fmla="*/ 38 w 38"/>
                  <a:gd name="T37" fmla="*/ 22 h 41"/>
                  <a:gd name="T38" fmla="*/ 37 w 38"/>
                  <a:gd name="T39" fmla="*/ 19 h 41"/>
                  <a:gd name="T40" fmla="*/ 37 w 38"/>
                  <a:gd name="T41" fmla="*/ 17 h 41"/>
                  <a:gd name="T42" fmla="*/ 36 w 38"/>
                  <a:gd name="T43" fmla="*/ 15 h 41"/>
                  <a:gd name="T44" fmla="*/ 34 w 38"/>
                  <a:gd name="T45" fmla="*/ 14 h 41"/>
                  <a:gd name="T46" fmla="*/ 33 w 38"/>
                  <a:gd name="T47" fmla="*/ 13 h 41"/>
                  <a:gd name="T48" fmla="*/ 31 w 38"/>
                  <a:gd name="T49" fmla="*/ 11 h 41"/>
                  <a:gd name="T50" fmla="*/ 31 w 38"/>
                  <a:gd name="T51" fmla="*/ 10 h 41"/>
                  <a:gd name="T52" fmla="*/ 31 w 38"/>
                  <a:gd name="T53" fmla="*/ 8 h 41"/>
                  <a:gd name="T54" fmla="*/ 31 w 38"/>
                  <a:gd name="T55" fmla="*/ 6 h 41"/>
                  <a:gd name="T56" fmla="*/ 32 w 38"/>
                  <a:gd name="T57" fmla="*/ 4 h 41"/>
                  <a:gd name="T58" fmla="*/ 31 w 38"/>
                  <a:gd name="T59" fmla="*/ 2 h 41"/>
                  <a:gd name="T60" fmla="*/ 28 w 38"/>
                  <a:gd name="T61" fmla="*/ 1 h 41"/>
                  <a:gd name="T62" fmla="*/ 24 w 38"/>
                  <a:gd name="T63" fmla="*/ 0 h 41"/>
                  <a:gd name="T64" fmla="*/ 20 w 38"/>
                  <a:gd name="T65" fmla="*/ 0 h 41"/>
                  <a:gd name="T66" fmla="*/ 15 w 38"/>
                  <a:gd name="T67" fmla="*/ 0 h 41"/>
                  <a:gd name="T68" fmla="*/ 12 w 38"/>
                  <a:gd name="T69" fmla="*/ 1 h 41"/>
                  <a:gd name="T70" fmla="*/ 9 w 38"/>
                  <a:gd name="T71" fmla="*/ 2 h 41"/>
                  <a:gd name="T72" fmla="*/ 9 w 38"/>
                  <a:gd name="T73" fmla="*/ 4 h 41"/>
                  <a:gd name="T74" fmla="*/ 9 w 38"/>
                  <a:gd name="T75" fmla="*/ 6 h 41"/>
                  <a:gd name="T76" fmla="*/ 9 w 38"/>
                  <a:gd name="T77" fmla="*/ 8 h 41"/>
                  <a:gd name="T78" fmla="*/ 9 w 38"/>
                  <a:gd name="T79" fmla="*/ 9 h 41"/>
                  <a:gd name="T80" fmla="*/ 8 w 38"/>
                  <a:gd name="T81" fmla="*/ 10 h 41"/>
                  <a:gd name="T82" fmla="*/ 6 w 38"/>
                  <a:gd name="T83" fmla="*/ 10 h 41"/>
                  <a:gd name="T84" fmla="*/ 4 w 38"/>
                  <a:gd name="T85" fmla="*/ 10 h 41"/>
                  <a:gd name="T86" fmla="*/ 3 w 38"/>
                  <a:gd name="T87" fmla="*/ 9 h 41"/>
                  <a:gd name="T88" fmla="*/ 1 w 38"/>
                  <a:gd name="T89" fmla="*/ 10 h 41"/>
                  <a:gd name="T90" fmla="*/ 0 w 38"/>
                  <a:gd name="T91" fmla="*/ 12 h 41"/>
                  <a:gd name="T92" fmla="*/ 0 w 38"/>
                  <a:gd name="T93" fmla="*/ 15 h 41"/>
                  <a:gd name="T94" fmla="*/ 1 w 38"/>
                  <a:gd name="T95" fmla="*/ 18 h 41"/>
                  <a:gd name="T96" fmla="*/ 2 w 38"/>
                  <a:gd name="T97" fmla="*/ 21 h 41"/>
                  <a:gd name="T98" fmla="*/ 3 w 38"/>
                  <a:gd name="T99" fmla="*/ 24 h 41"/>
                  <a:gd name="T100" fmla="*/ 4 w 38"/>
                  <a:gd name="T101" fmla="*/ 26 h 41"/>
                  <a:gd name="T102" fmla="*/ 6 w 38"/>
                  <a:gd name="T103" fmla="*/ 26 h 41"/>
                  <a:gd name="T104" fmla="*/ 8 w 38"/>
                  <a:gd name="T105" fmla="*/ 25 h 41"/>
                  <a:gd name="T106" fmla="*/ 9 w 38"/>
                  <a:gd name="T107" fmla="*/ 25 h 41"/>
                  <a:gd name="T108" fmla="*/ 10 w 38"/>
                  <a:gd name="T109" fmla="*/ 25 h 41"/>
                  <a:gd name="T110" fmla="*/ 11 w 38"/>
                  <a:gd name="T111" fmla="*/ 27 h 41"/>
                  <a:gd name="T112" fmla="*/ 11 w 38"/>
                  <a:gd name="T113" fmla="*/ 30 h 41"/>
                  <a:gd name="T114" fmla="*/ 10 w 38"/>
                  <a:gd name="T115" fmla="*/ 32 h 41"/>
                  <a:gd name="T116" fmla="*/ 9 w 38"/>
                  <a:gd name="T117" fmla="*/ 35 h 41"/>
                  <a:gd name="T118" fmla="*/ 9 w 38"/>
                  <a:gd name="T119" fmla="*/ 37 h 4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
                  <a:gd name="T181" fmla="*/ 0 h 41"/>
                  <a:gd name="T182" fmla="*/ 38 w 38"/>
                  <a:gd name="T183" fmla="*/ 41 h 4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 h="41">
                    <a:moveTo>
                      <a:pt x="10" y="38"/>
                    </a:moveTo>
                    <a:lnTo>
                      <a:pt x="11" y="39"/>
                    </a:lnTo>
                    <a:lnTo>
                      <a:pt x="12" y="40"/>
                    </a:lnTo>
                    <a:lnTo>
                      <a:pt x="14" y="41"/>
                    </a:lnTo>
                    <a:lnTo>
                      <a:pt x="15" y="41"/>
                    </a:lnTo>
                    <a:lnTo>
                      <a:pt x="17" y="41"/>
                    </a:lnTo>
                    <a:lnTo>
                      <a:pt x="19" y="41"/>
                    </a:lnTo>
                    <a:lnTo>
                      <a:pt x="20" y="41"/>
                    </a:lnTo>
                    <a:lnTo>
                      <a:pt x="22" y="41"/>
                    </a:lnTo>
                    <a:lnTo>
                      <a:pt x="23" y="41"/>
                    </a:lnTo>
                    <a:lnTo>
                      <a:pt x="25" y="40"/>
                    </a:lnTo>
                    <a:lnTo>
                      <a:pt x="26" y="39"/>
                    </a:lnTo>
                    <a:lnTo>
                      <a:pt x="26" y="38"/>
                    </a:lnTo>
                    <a:lnTo>
                      <a:pt x="26" y="37"/>
                    </a:lnTo>
                    <a:lnTo>
                      <a:pt x="25" y="36"/>
                    </a:lnTo>
                    <a:lnTo>
                      <a:pt x="25" y="35"/>
                    </a:lnTo>
                    <a:lnTo>
                      <a:pt x="24" y="35"/>
                    </a:lnTo>
                    <a:lnTo>
                      <a:pt x="24" y="34"/>
                    </a:lnTo>
                    <a:lnTo>
                      <a:pt x="24" y="33"/>
                    </a:lnTo>
                    <a:lnTo>
                      <a:pt x="25" y="32"/>
                    </a:lnTo>
                    <a:lnTo>
                      <a:pt x="25" y="31"/>
                    </a:lnTo>
                    <a:lnTo>
                      <a:pt x="26" y="31"/>
                    </a:lnTo>
                    <a:lnTo>
                      <a:pt x="27" y="31"/>
                    </a:lnTo>
                    <a:lnTo>
                      <a:pt x="28" y="31"/>
                    </a:lnTo>
                    <a:lnTo>
                      <a:pt x="30" y="31"/>
                    </a:lnTo>
                    <a:lnTo>
                      <a:pt x="31" y="31"/>
                    </a:lnTo>
                    <a:lnTo>
                      <a:pt x="32" y="31"/>
                    </a:lnTo>
                    <a:lnTo>
                      <a:pt x="33" y="31"/>
                    </a:lnTo>
                    <a:lnTo>
                      <a:pt x="34" y="31"/>
                    </a:lnTo>
                    <a:lnTo>
                      <a:pt x="35" y="30"/>
                    </a:lnTo>
                    <a:lnTo>
                      <a:pt x="36" y="29"/>
                    </a:lnTo>
                    <a:lnTo>
                      <a:pt x="36" y="28"/>
                    </a:lnTo>
                    <a:lnTo>
                      <a:pt x="37" y="27"/>
                    </a:lnTo>
                    <a:lnTo>
                      <a:pt x="37" y="26"/>
                    </a:lnTo>
                    <a:lnTo>
                      <a:pt x="37" y="24"/>
                    </a:lnTo>
                    <a:lnTo>
                      <a:pt x="38" y="23"/>
                    </a:lnTo>
                    <a:lnTo>
                      <a:pt x="38" y="22"/>
                    </a:lnTo>
                    <a:lnTo>
                      <a:pt x="38" y="20"/>
                    </a:lnTo>
                    <a:lnTo>
                      <a:pt x="37" y="19"/>
                    </a:lnTo>
                    <a:lnTo>
                      <a:pt x="37" y="18"/>
                    </a:lnTo>
                    <a:lnTo>
                      <a:pt x="37" y="17"/>
                    </a:lnTo>
                    <a:lnTo>
                      <a:pt x="36" y="16"/>
                    </a:lnTo>
                    <a:lnTo>
                      <a:pt x="36" y="15"/>
                    </a:lnTo>
                    <a:lnTo>
                      <a:pt x="35" y="15"/>
                    </a:lnTo>
                    <a:lnTo>
                      <a:pt x="34" y="14"/>
                    </a:lnTo>
                    <a:lnTo>
                      <a:pt x="34" y="13"/>
                    </a:lnTo>
                    <a:lnTo>
                      <a:pt x="33" y="13"/>
                    </a:lnTo>
                    <a:lnTo>
                      <a:pt x="32" y="12"/>
                    </a:lnTo>
                    <a:lnTo>
                      <a:pt x="31" y="11"/>
                    </a:lnTo>
                    <a:lnTo>
                      <a:pt x="31" y="10"/>
                    </a:lnTo>
                    <a:lnTo>
                      <a:pt x="31" y="9"/>
                    </a:lnTo>
                    <a:lnTo>
                      <a:pt x="31" y="8"/>
                    </a:lnTo>
                    <a:lnTo>
                      <a:pt x="31" y="7"/>
                    </a:lnTo>
                    <a:lnTo>
                      <a:pt x="31" y="6"/>
                    </a:lnTo>
                    <a:lnTo>
                      <a:pt x="32" y="5"/>
                    </a:lnTo>
                    <a:lnTo>
                      <a:pt x="32" y="4"/>
                    </a:lnTo>
                    <a:lnTo>
                      <a:pt x="31" y="3"/>
                    </a:lnTo>
                    <a:lnTo>
                      <a:pt x="31" y="2"/>
                    </a:lnTo>
                    <a:lnTo>
                      <a:pt x="30" y="2"/>
                    </a:lnTo>
                    <a:lnTo>
                      <a:pt x="28" y="1"/>
                    </a:lnTo>
                    <a:lnTo>
                      <a:pt x="26" y="1"/>
                    </a:lnTo>
                    <a:lnTo>
                      <a:pt x="24" y="0"/>
                    </a:lnTo>
                    <a:lnTo>
                      <a:pt x="22" y="0"/>
                    </a:lnTo>
                    <a:lnTo>
                      <a:pt x="20" y="0"/>
                    </a:lnTo>
                    <a:lnTo>
                      <a:pt x="18" y="0"/>
                    </a:lnTo>
                    <a:lnTo>
                      <a:pt x="15" y="0"/>
                    </a:lnTo>
                    <a:lnTo>
                      <a:pt x="13" y="1"/>
                    </a:lnTo>
                    <a:lnTo>
                      <a:pt x="12" y="1"/>
                    </a:lnTo>
                    <a:lnTo>
                      <a:pt x="10" y="2"/>
                    </a:lnTo>
                    <a:lnTo>
                      <a:pt x="9" y="2"/>
                    </a:lnTo>
                    <a:lnTo>
                      <a:pt x="9" y="3"/>
                    </a:lnTo>
                    <a:lnTo>
                      <a:pt x="9" y="4"/>
                    </a:lnTo>
                    <a:lnTo>
                      <a:pt x="9" y="5"/>
                    </a:lnTo>
                    <a:lnTo>
                      <a:pt x="9" y="6"/>
                    </a:lnTo>
                    <a:lnTo>
                      <a:pt x="9" y="7"/>
                    </a:lnTo>
                    <a:lnTo>
                      <a:pt x="9" y="8"/>
                    </a:lnTo>
                    <a:lnTo>
                      <a:pt x="9" y="9"/>
                    </a:lnTo>
                    <a:lnTo>
                      <a:pt x="9" y="10"/>
                    </a:lnTo>
                    <a:lnTo>
                      <a:pt x="8" y="10"/>
                    </a:lnTo>
                    <a:lnTo>
                      <a:pt x="7" y="10"/>
                    </a:lnTo>
                    <a:lnTo>
                      <a:pt x="6" y="10"/>
                    </a:lnTo>
                    <a:lnTo>
                      <a:pt x="5" y="10"/>
                    </a:lnTo>
                    <a:lnTo>
                      <a:pt x="4" y="10"/>
                    </a:lnTo>
                    <a:lnTo>
                      <a:pt x="3" y="9"/>
                    </a:lnTo>
                    <a:lnTo>
                      <a:pt x="2" y="9"/>
                    </a:lnTo>
                    <a:lnTo>
                      <a:pt x="1" y="10"/>
                    </a:lnTo>
                    <a:lnTo>
                      <a:pt x="1" y="11"/>
                    </a:lnTo>
                    <a:lnTo>
                      <a:pt x="0" y="12"/>
                    </a:lnTo>
                    <a:lnTo>
                      <a:pt x="0" y="13"/>
                    </a:lnTo>
                    <a:lnTo>
                      <a:pt x="0" y="15"/>
                    </a:lnTo>
                    <a:lnTo>
                      <a:pt x="1" y="16"/>
                    </a:lnTo>
                    <a:lnTo>
                      <a:pt x="1" y="18"/>
                    </a:lnTo>
                    <a:lnTo>
                      <a:pt x="1" y="20"/>
                    </a:lnTo>
                    <a:lnTo>
                      <a:pt x="2" y="21"/>
                    </a:lnTo>
                    <a:lnTo>
                      <a:pt x="3" y="23"/>
                    </a:lnTo>
                    <a:lnTo>
                      <a:pt x="3" y="24"/>
                    </a:lnTo>
                    <a:lnTo>
                      <a:pt x="4" y="25"/>
                    </a:lnTo>
                    <a:lnTo>
                      <a:pt x="4" y="26"/>
                    </a:lnTo>
                    <a:lnTo>
                      <a:pt x="5" y="26"/>
                    </a:lnTo>
                    <a:lnTo>
                      <a:pt x="6" y="26"/>
                    </a:lnTo>
                    <a:lnTo>
                      <a:pt x="7" y="26"/>
                    </a:lnTo>
                    <a:lnTo>
                      <a:pt x="8" y="25"/>
                    </a:lnTo>
                    <a:lnTo>
                      <a:pt x="9" y="25"/>
                    </a:lnTo>
                    <a:lnTo>
                      <a:pt x="10" y="25"/>
                    </a:lnTo>
                    <a:lnTo>
                      <a:pt x="11" y="26"/>
                    </a:lnTo>
                    <a:lnTo>
                      <a:pt x="11" y="27"/>
                    </a:lnTo>
                    <a:lnTo>
                      <a:pt x="11" y="28"/>
                    </a:lnTo>
                    <a:lnTo>
                      <a:pt x="11" y="30"/>
                    </a:lnTo>
                    <a:lnTo>
                      <a:pt x="10" y="31"/>
                    </a:lnTo>
                    <a:lnTo>
                      <a:pt x="10" y="32"/>
                    </a:lnTo>
                    <a:lnTo>
                      <a:pt x="9" y="34"/>
                    </a:lnTo>
                    <a:lnTo>
                      <a:pt x="9" y="35"/>
                    </a:lnTo>
                    <a:lnTo>
                      <a:pt x="9" y="36"/>
                    </a:lnTo>
                    <a:lnTo>
                      <a:pt x="9" y="37"/>
                    </a:lnTo>
                    <a:lnTo>
                      <a:pt x="10" y="38"/>
                    </a:lnTo>
                    <a:close/>
                  </a:path>
                </a:pathLst>
              </a:custGeom>
              <a:solidFill>
                <a:srgbClr val="E0E0E0"/>
              </a:solidFill>
              <a:ln w="0">
                <a:solidFill>
                  <a:srgbClr val="E0E0E0"/>
                </a:solidFill>
                <a:prstDash val="solid"/>
                <a:round/>
                <a:headEnd/>
                <a:tailEnd/>
              </a:ln>
            </p:spPr>
            <p:txBody>
              <a:bodyPr/>
              <a:lstStyle/>
              <a:p>
                <a:endParaRPr lang="fr-FR"/>
              </a:p>
            </p:txBody>
          </p:sp>
          <p:sp>
            <p:nvSpPr>
              <p:cNvPr id="5371" name="Freeform 250"/>
              <p:cNvSpPr>
                <a:spLocks/>
              </p:cNvSpPr>
              <p:nvPr/>
            </p:nvSpPr>
            <p:spPr bwMode="auto">
              <a:xfrm>
                <a:off x="1301" y="2229"/>
                <a:ext cx="30" cy="34"/>
              </a:xfrm>
              <a:custGeom>
                <a:avLst/>
                <a:gdLst>
                  <a:gd name="T0" fmla="*/ 8 w 30"/>
                  <a:gd name="T1" fmla="*/ 32 h 34"/>
                  <a:gd name="T2" fmla="*/ 10 w 30"/>
                  <a:gd name="T3" fmla="*/ 34 h 34"/>
                  <a:gd name="T4" fmla="*/ 13 w 30"/>
                  <a:gd name="T5" fmla="*/ 34 h 34"/>
                  <a:gd name="T6" fmla="*/ 15 w 30"/>
                  <a:gd name="T7" fmla="*/ 34 h 34"/>
                  <a:gd name="T8" fmla="*/ 18 w 30"/>
                  <a:gd name="T9" fmla="*/ 34 h 34"/>
                  <a:gd name="T10" fmla="*/ 19 w 30"/>
                  <a:gd name="T11" fmla="*/ 33 h 34"/>
                  <a:gd name="T12" fmla="*/ 20 w 30"/>
                  <a:gd name="T13" fmla="*/ 31 h 34"/>
                  <a:gd name="T14" fmla="*/ 19 w 30"/>
                  <a:gd name="T15" fmla="*/ 30 h 34"/>
                  <a:gd name="T16" fmla="*/ 19 w 30"/>
                  <a:gd name="T17" fmla="*/ 28 h 34"/>
                  <a:gd name="T18" fmla="*/ 18 w 30"/>
                  <a:gd name="T19" fmla="*/ 27 h 34"/>
                  <a:gd name="T20" fmla="*/ 19 w 30"/>
                  <a:gd name="T21" fmla="*/ 26 h 34"/>
                  <a:gd name="T22" fmla="*/ 21 w 30"/>
                  <a:gd name="T23" fmla="*/ 25 h 34"/>
                  <a:gd name="T24" fmla="*/ 23 w 30"/>
                  <a:gd name="T25" fmla="*/ 25 h 34"/>
                  <a:gd name="T26" fmla="*/ 25 w 30"/>
                  <a:gd name="T27" fmla="*/ 25 h 34"/>
                  <a:gd name="T28" fmla="*/ 27 w 30"/>
                  <a:gd name="T29" fmla="*/ 25 h 34"/>
                  <a:gd name="T30" fmla="*/ 29 w 30"/>
                  <a:gd name="T31" fmla="*/ 24 h 34"/>
                  <a:gd name="T32" fmla="*/ 29 w 30"/>
                  <a:gd name="T33" fmla="*/ 22 h 34"/>
                  <a:gd name="T34" fmla="*/ 30 w 30"/>
                  <a:gd name="T35" fmla="*/ 20 h 34"/>
                  <a:gd name="T36" fmla="*/ 30 w 30"/>
                  <a:gd name="T37" fmla="*/ 18 h 34"/>
                  <a:gd name="T38" fmla="*/ 30 w 30"/>
                  <a:gd name="T39" fmla="*/ 16 h 34"/>
                  <a:gd name="T40" fmla="*/ 29 w 30"/>
                  <a:gd name="T41" fmla="*/ 14 h 34"/>
                  <a:gd name="T42" fmla="*/ 29 w 30"/>
                  <a:gd name="T43" fmla="*/ 12 h 34"/>
                  <a:gd name="T44" fmla="*/ 27 w 30"/>
                  <a:gd name="T45" fmla="*/ 11 h 34"/>
                  <a:gd name="T46" fmla="*/ 26 w 30"/>
                  <a:gd name="T47" fmla="*/ 10 h 34"/>
                  <a:gd name="T48" fmla="*/ 25 w 30"/>
                  <a:gd name="T49" fmla="*/ 9 h 34"/>
                  <a:gd name="T50" fmla="*/ 24 w 30"/>
                  <a:gd name="T51" fmla="*/ 8 h 34"/>
                  <a:gd name="T52" fmla="*/ 25 w 30"/>
                  <a:gd name="T53" fmla="*/ 6 h 34"/>
                  <a:gd name="T54" fmla="*/ 25 w 30"/>
                  <a:gd name="T55" fmla="*/ 5 h 34"/>
                  <a:gd name="T56" fmla="*/ 25 w 30"/>
                  <a:gd name="T57" fmla="*/ 3 h 34"/>
                  <a:gd name="T58" fmla="*/ 24 w 30"/>
                  <a:gd name="T59" fmla="*/ 2 h 34"/>
                  <a:gd name="T60" fmla="*/ 22 w 30"/>
                  <a:gd name="T61" fmla="*/ 1 h 34"/>
                  <a:gd name="T62" fmla="*/ 19 w 30"/>
                  <a:gd name="T63" fmla="*/ 0 h 34"/>
                  <a:gd name="T64" fmla="*/ 16 w 30"/>
                  <a:gd name="T65" fmla="*/ 0 h 34"/>
                  <a:gd name="T66" fmla="*/ 12 w 30"/>
                  <a:gd name="T67" fmla="*/ 0 h 34"/>
                  <a:gd name="T68" fmla="*/ 9 w 30"/>
                  <a:gd name="T69" fmla="*/ 1 h 34"/>
                  <a:gd name="T70" fmla="*/ 7 w 30"/>
                  <a:gd name="T71" fmla="*/ 2 h 34"/>
                  <a:gd name="T72" fmla="*/ 6 w 30"/>
                  <a:gd name="T73" fmla="*/ 3 h 34"/>
                  <a:gd name="T74" fmla="*/ 7 w 30"/>
                  <a:gd name="T75" fmla="*/ 5 h 34"/>
                  <a:gd name="T76" fmla="*/ 7 w 30"/>
                  <a:gd name="T77" fmla="*/ 6 h 34"/>
                  <a:gd name="T78" fmla="*/ 7 w 30"/>
                  <a:gd name="T79" fmla="*/ 7 h 34"/>
                  <a:gd name="T80" fmla="*/ 6 w 30"/>
                  <a:gd name="T81" fmla="*/ 8 h 34"/>
                  <a:gd name="T82" fmla="*/ 5 w 30"/>
                  <a:gd name="T83" fmla="*/ 8 h 34"/>
                  <a:gd name="T84" fmla="*/ 3 w 30"/>
                  <a:gd name="T85" fmla="*/ 8 h 34"/>
                  <a:gd name="T86" fmla="*/ 2 w 30"/>
                  <a:gd name="T87" fmla="*/ 8 h 34"/>
                  <a:gd name="T88" fmla="*/ 0 w 30"/>
                  <a:gd name="T89" fmla="*/ 8 h 34"/>
                  <a:gd name="T90" fmla="*/ 0 w 30"/>
                  <a:gd name="T91" fmla="*/ 9 h 34"/>
                  <a:gd name="T92" fmla="*/ 0 w 30"/>
                  <a:gd name="T93" fmla="*/ 12 h 34"/>
                  <a:gd name="T94" fmla="*/ 0 w 30"/>
                  <a:gd name="T95" fmla="*/ 15 h 34"/>
                  <a:gd name="T96" fmla="*/ 1 w 30"/>
                  <a:gd name="T97" fmla="*/ 17 h 34"/>
                  <a:gd name="T98" fmla="*/ 2 w 30"/>
                  <a:gd name="T99" fmla="*/ 19 h 34"/>
                  <a:gd name="T100" fmla="*/ 3 w 30"/>
                  <a:gd name="T101" fmla="*/ 20 h 34"/>
                  <a:gd name="T102" fmla="*/ 5 w 30"/>
                  <a:gd name="T103" fmla="*/ 21 h 34"/>
                  <a:gd name="T104" fmla="*/ 6 w 30"/>
                  <a:gd name="T105" fmla="*/ 20 h 34"/>
                  <a:gd name="T106" fmla="*/ 7 w 30"/>
                  <a:gd name="T107" fmla="*/ 20 h 34"/>
                  <a:gd name="T108" fmla="*/ 8 w 30"/>
                  <a:gd name="T109" fmla="*/ 20 h 34"/>
                  <a:gd name="T110" fmla="*/ 9 w 30"/>
                  <a:gd name="T111" fmla="*/ 22 h 34"/>
                  <a:gd name="T112" fmla="*/ 8 w 30"/>
                  <a:gd name="T113" fmla="*/ 24 h 34"/>
                  <a:gd name="T114" fmla="*/ 7 w 30"/>
                  <a:gd name="T115" fmla="*/ 26 h 34"/>
                  <a:gd name="T116" fmla="*/ 7 w 30"/>
                  <a:gd name="T117" fmla="*/ 29 h 34"/>
                  <a:gd name="T118" fmla="*/ 7 w 30"/>
                  <a:gd name="T119" fmla="*/ 31 h 3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0"/>
                  <a:gd name="T181" fmla="*/ 0 h 34"/>
                  <a:gd name="T182" fmla="*/ 30 w 30"/>
                  <a:gd name="T183" fmla="*/ 34 h 3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0" h="34">
                    <a:moveTo>
                      <a:pt x="7" y="32"/>
                    </a:moveTo>
                    <a:lnTo>
                      <a:pt x="8" y="32"/>
                    </a:lnTo>
                    <a:lnTo>
                      <a:pt x="9" y="33"/>
                    </a:lnTo>
                    <a:lnTo>
                      <a:pt x="10" y="34"/>
                    </a:lnTo>
                    <a:lnTo>
                      <a:pt x="11" y="34"/>
                    </a:lnTo>
                    <a:lnTo>
                      <a:pt x="13" y="34"/>
                    </a:lnTo>
                    <a:lnTo>
                      <a:pt x="14" y="34"/>
                    </a:lnTo>
                    <a:lnTo>
                      <a:pt x="15" y="34"/>
                    </a:lnTo>
                    <a:lnTo>
                      <a:pt x="17" y="34"/>
                    </a:lnTo>
                    <a:lnTo>
                      <a:pt x="18" y="34"/>
                    </a:lnTo>
                    <a:lnTo>
                      <a:pt x="19" y="33"/>
                    </a:lnTo>
                    <a:lnTo>
                      <a:pt x="20" y="32"/>
                    </a:lnTo>
                    <a:lnTo>
                      <a:pt x="20" y="31"/>
                    </a:lnTo>
                    <a:lnTo>
                      <a:pt x="19" y="31"/>
                    </a:lnTo>
                    <a:lnTo>
                      <a:pt x="19" y="30"/>
                    </a:lnTo>
                    <a:lnTo>
                      <a:pt x="19" y="29"/>
                    </a:lnTo>
                    <a:lnTo>
                      <a:pt x="19" y="28"/>
                    </a:lnTo>
                    <a:lnTo>
                      <a:pt x="18" y="27"/>
                    </a:lnTo>
                    <a:lnTo>
                      <a:pt x="19" y="26"/>
                    </a:lnTo>
                    <a:lnTo>
                      <a:pt x="20" y="25"/>
                    </a:lnTo>
                    <a:lnTo>
                      <a:pt x="21" y="25"/>
                    </a:lnTo>
                    <a:lnTo>
                      <a:pt x="22" y="25"/>
                    </a:lnTo>
                    <a:lnTo>
                      <a:pt x="23" y="25"/>
                    </a:lnTo>
                    <a:lnTo>
                      <a:pt x="24" y="25"/>
                    </a:lnTo>
                    <a:lnTo>
                      <a:pt x="25" y="25"/>
                    </a:lnTo>
                    <a:lnTo>
                      <a:pt x="26" y="25"/>
                    </a:lnTo>
                    <a:lnTo>
                      <a:pt x="27" y="25"/>
                    </a:lnTo>
                    <a:lnTo>
                      <a:pt x="28" y="25"/>
                    </a:lnTo>
                    <a:lnTo>
                      <a:pt x="29" y="24"/>
                    </a:lnTo>
                    <a:lnTo>
                      <a:pt x="29" y="23"/>
                    </a:lnTo>
                    <a:lnTo>
                      <a:pt x="29" y="22"/>
                    </a:lnTo>
                    <a:lnTo>
                      <a:pt x="30" y="21"/>
                    </a:lnTo>
                    <a:lnTo>
                      <a:pt x="30" y="20"/>
                    </a:lnTo>
                    <a:lnTo>
                      <a:pt x="30" y="19"/>
                    </a:lnTo>
                    <a:lnTo>
                      <a:pt x="30" y="18"/>
                    </a:lnTo>
                    <a:lnTo>
                      <a:pt x="30" y="17"/>
                    </a:lnTo>
                    <a:lnTo>
                      <a:pt x="30" y="16"/>
                    </a:lnTo>
                    <a:lnTo>
                      <a:pt x="30" y="15"/>
                    </a:lnTo>
                    <a:lnTo>
                      <a:pt x="29" y="14"/>
                    </a:lnTo>
                    <a:lnTo>
                      <a:pt x="29" y="13"/>
                    </a:lnTo>
                    <a:lnTo>
                      <a:pt x="29" y="12"/>
                    </a:lnTo>
                    <a:lnTo>
                      <a:pt x="28" y="12"/>
                    </a:lnTo>
                    <a:lnTo>
                      <a:pt x="27" y="11"/>
                    </a:lnTo>
                    <a:lnTo>
                      <a:pt x="26" y="10"/>
                    </a:lnTo>
                    <a:lnTo>
                      <a:pt x="25" y="10"/>
                    </a:lnTo>
                    <a:lnTo>
                      <a:pt x="25" y="9"/>
                    </a:lnTo>
                    <a:lnTo>
                      <a:pt x="24" y="8"/>
                    </a:lnTo>
                    <a:lnTo>
                      <a:pt x="24" y="7"/>
                    </a:lnTo>
                    <a:lnTo>
                      <a:pt x="25" y="6"/>
                    </a:lnTo>
                    <a:lnTo>
                      <a:pt x="25" y="5"/>
                    </a:lnTo>
                    <a:lnTo>
                      <a:pt x="25" y="4"/>
                    </a:lnTo>
                    <a:lnTo>
                      <a:pt x="25" y="3"/>
                    </a:lnTo>
                    <a:lnTo>
                      <a:pt x="25" y="2"/>
                    </a:lnTo>
                    <a:lnTo>
                      <a:pt x="24" y="2"/>
                    </a:lnTo>
                    <a:lnTo>
                      <a:pt x="23" y="1"/>
                    </a:lnTo>
                    <a:lnTo>
                      <a:pt x="22" y="1"/>
                    </a:lnTo>
                    <a:lnTo>
                      <a:pt x="21" y="1"/>
                    </a:lnTo>
                    <a:lnTo>
                      <a:pt x="19" y="0"/>
                    </a:lnTo>
                    <a:lnTo>
                      <a:pt x="17" y="0"/>
                    </a:lnTo>
                    <a:lnTo>
                      <a:pt x="16" y="0"/>
                    </a:lnTo>
                    <a:lnTo>
                      <a:pt x="14" y="0"/>
                    </a:lnTo>
                    <a:lnTo>
                      <a:pt x="12" y="0"/>
                    </a:lnTo>
                    <a:lnTo>
                      <a:pt x="10" y="1"/>
                    </a:lnTo>
                    <a:lnTo>
                      <a:pt x="9" y="1"/>
                    </a:lnTo>
                    <a:lnTo>
                      <a:pt x="8" y="1"/>
                    </a:lnTo>
                    <a:lnTo>
                      <a:pt x="7" y="2"/>
                    </a:lnTo>
                    <a:lnTo>
                      <a:pt x="7" y="3"/>
                    </a:lnTo>
                    <a:lnTo>
                      <a:pt x="6" y="3"/>
                    </a:lnTo>
                    <a:lnTo>
                      <a:pt x="6" y="4"/>
                    </a:lnTo>
                    <a:lnTo>
                      <a:pt x="7" y="5"/>
                    </a:lnTo>
                    <a:lnTo>
                      <a:pt x="7" y="6"/>
                    </a:lnTo>
                    <a:lnTo>
                      <a:pt x="7" y="7"/>
                    </a:lnTo>
                    <a:lnTo>
                      <a:pt x="7" y="8"/>
                    </a:lnTo>
                    <a:lnTo>
                      <a:pt x="6" y="8"/>
                    </a:lnTo>
                    <a:lnTo>
                      <a:pt x="5" y="8"/>
                    </a:lnTo>
                    <a:lnTo>
                      <a:pt x="4" y="8"/>
                    </a:lnTo>
                    <a:lnTo>
                      <a:pt x="3" y="8"/>
                    </a:lnTo>
                    <a:lnTo>
                      <a:pt x="2" y="8"/>
                    </a:lnTo>
                    <a:lnTo>
                      <a:pt x="1" y="8"/>
                    </a:lnTo>
                    <a:lnTo>
                      <a:pt x="0" y="8"/>
                    </a:lnTo>
                    <a:lnTo>
                      <a:pt x="0" y="9"/>
                    </a:lnTo>
                    <a:lnTo>
                      <a:pt x="0" y="11"/>
                    </a:lnTo>
                    <a:lnTo>
                      <a:pt x="0" y="12"/>
                    </a:lnTo>
                    <a:lnTo>
                      <a:pt x="0" y="13"/>
                    </a:lnTo>
                    <a:lnTo>
                      <a:pt x="0" y="15"/>
                    </a:lnTo>
                    <a:lnTo>
                      <a:pt x="1" y="16"/>
                    </a:lnTo>
                    <a:lnTo>
                      <a:pt x="1" y="17"/>
                    </a:lnTo>
                    <a:lnTo>
                      <a:pt x="2" y="18"/>
                    </a:lnTo>
                    <a:lnTo>
                      <a:pt x="2" y="19"/>
                    </a:lnTo>
                    <a:lnTo>
                      <a:pt x="3" y="20"/>
                    </a:lnTo>
                    <a:lnTo>
                      <a:pt x="4" y="21"/>
                    </a:lnTo>
                    <a:lnTo>
                      <a:pt x="5" y="21"/>
                    </a:lnTo>
                    <a:lnTo>
                      <a:pt x="5" y="20"/>
                    </a:lnTo>
                    <a:lnTo>
                      <a:pt x="6" y="20"/>
                    </a:lnTo>
                    <a:lnTo>
                      <a:pt x="7" y="20"/>
                    </a:lnTo>
                    <a:lnTo>
                      <a:pt x="8" y="20"/>
                    </a:lnTo>
                    <a:lnTo>
                      <a:pt x="8" y="21"/>
                    </a:lnTo>
                    <a:lnTo>
                      <a:pt x="9" y="22"/>
                    </a:lnTo>
                    <a:lnTo>
                      <a:pt x="8" y="23"/>
                    </a:lnTo>
                    <a:lnTo>
                      <a:pt x="8" y="24"/>
                    </a:lnTo>
                    <a:lnTo>
                      <a:pt x="8" y="25"/>
                    </a:lnTo>
                    <a:lnTo>
                      <a:pt x="7" y="26"/>
                    </a:lnTo>
                    <a:lnTo>
                      <a:pt x="7" y="27"/>
                    </a:lnTo>
                    <a:lnTo>
                      <a:pt x="7" y="29"/>
                    </a:lnTo>
                    <a:lnTo>
                      <a:pt x="7" y="30"/>
                    </a:lnTo>
                    <a:lnTo>
                      <a:pt x="7" y="31"/>
                    </a:lnTo>
                    <a:lnTo>
                      <a:pt x="7" y="32"/>
                    </a:lnTo>
                    <a:close/>
                  </a:path>
                </a:pathLst>
              </a:custGeom>
              <a:solidFill>
                <a:srgbClr val="E0E0E0"/>
              </a:solidFill>
              <a:ln w="0">
                <a:solidFill>
                  <a:srgbClr val="E0E0E0"/>
                </a:solidFill>
                <a:prstDash val="solid"/>
                <a:round/>
                <a:headEnd/>
                <a:tailEnd/>
              </a:ln>
            </p:spPr>
            <p:txBody>
              <a:bodyPr/>
              <a:lstStyle/>
              <a:p>
                <a:endParaRPr lang="fr-FR"/>
              </a:p>
            </p:txBody>
          </p:sp>
          <p:sp>
            <p:nvSpPr>
              <p:cNvPr id="5372" name="Freeform 251"/>
              <p:cNvSpPr>
                <a:spLocks/>
              </p:cNvSpPr>
              <p:nvPr/>
            </p:nvSpPr>
            <p:spPr bwMode="auto">
              <a:xfrm>
                <a:off x="1302" y="2230"/>
                <a:ext cx="26" cy="29"/>
              </a:xfrm>
              <a:custGeom>
                <a:avLst/>
                <a:gdLst>
                  <a:gd name="T0" fmla="*/ 13 w 26"/>
                  <a:gd name="T1" fmla="*/ 29 h 29"/>
                  <a:gd name="T2" fmla="*/ 15 w 26"/>
                  <a:gd name="T3" fmla="*/ 29 h 29"/>
                  <a:gd name="T4" fmla="*/ 17 w 26"/>
                  <a:gd name="T5" fmla="*/ 28 h 29"/>
                  <a:gd name="T6" fmla="*/ 19 w 26"/>
                  <a:gd name="T7" fmla="*/ 27 h 29"/>
                  <a:gd name="T8" fmla="*/ 21 w 26"/>
                  <a:gd name="T9" fmla="*/ 26 h 29"/>
                  <a:gd name="T10" fmla="*/ 22 w 26"/>
                  <a:gd name="T11" fmla="*/ 25 h 29"/>
                  <a:gd name="T12" fmla="*/ 23 w 26"/>
                  <a:gd name="T13" fmla="*/ 23 h 29"/>
                  <a:gd name="T14" fmla="*/ 24 w 26"/>
                  <a:gd name="T15" fmla="*/ 21 h 29"/>
                  <a:gd name="T16" fmla="*/ 25 w 26"/>
                  <a:gd name="T17" fmla="*/ 19 h 29"/>
                  <a:gd name="T18" fmla="*/ 26 w 26"/>
                  <a:gd name="T19" fmla="*/ 17 h 29"/>
                  <a:gd name="T20" fmla="*/ 26 w 26"/>
                  <a:gd name="T21" fmla="*/ 15 h 29"/>
                  <a:gd name="T22" fmla="*/ 26 w 26"/>
                  <a:gd name="T23" fmla="*/ 12 h 29"/>
                  <a:gd name="T24" fmla="*/ 25 w 26"/>
                  <a:gd name="T25" fmla="*/ 10 h 29"/>
                  <a:gd name="T26" fmla="*/ 24 w 26"/>
                  <a:gd name="T27" fmla="*/ 8 h 29"/>
                  <a:gd name="T28" fmla="*/ 23 w 26"/>
                  <a:gd name="T29" fmla="*/ 6 h 29"/>
                  <a:gd name="T30" fmla="*/ 22 w 26"/>
                  <a:gd name="T31" fmla="*/ 5 h 29"/>
                  <a:gd name="T32" fmla="*/ 21 w 26"/>
                  <a:gd name="T33" fmla="*/ 3 h 29"/>
                  <a:gd name="T34" fmla="*/ 19 w 26"/>
                  <a:gd name="T35" fmla="*/ 2 h 29"/>
                  <a:gd name="T36" fmla="*/ 17 w 26"/>
                  <a:gd name="T37" fmla="*/ 1 h 29"/>
                  <a:gd name="T38" fmla="*/ 15 w 26"/>
                  <a:gd name="T39" fmla="*/ 1 h 29"/>
                  <a:gd name="T40" fmla="*/ 13 w 26"/>
                  <a:gd name="T41" fmla="*/ 0 h 29"/>
                  <a:gd name="T42" fmla="*/ 11 w 26"/>
                  <a:gd name="T43" fmla="*/ 1 h 29"/>
                  <a:gd name="T44" fmla="*/ 9 w 26"/>
                  <a:gd name="T45" fmla="*/ 1 h 29"/>
                  <a:gd name="T46" fmla="*/ 7 w 26"/>
                  <a:gd name="T47" fmla="*/ 2 h 29"/>
                  <a:gd name="T48" fmla="*/ 5 w 26"/>
                  <a:gd name="T49" fmla="*/ 3 h 29"/>
                  <a:gd name="T50" fmla="*/ 4 w 26"/>
                  <a:gd name="T51" fmla="*/ 5 h 29"/>
                  <a:gd name="T52" fmla="*/ 2 w 26"/>
                  <a:gd name="T53" fmla="*/ 6 h 29"/>
                  <a:gd name="T54" fmla="*/ 1 w 26"/>
                  <a:gd name="T55" fmla="*/ 8 h 29"/>
                  <a:gd name="T56" fmla="*/ 0 w 26"/>
                  <a:gd name="T57" fmla="*/ 10 h 29"/>
                  <a:gd name="T58" fmla="*/ 0 w 26"/>
                  <a:gd name="T59" fmla="*/ 12 h 29"/>
                  <a:gd name="T60" fmla="*/ 0 w 26"/>
                  <a:gd name="T61" fmla="*/ 15 h 29"/>
                  <a:gd name="T62" fmla="*/ 0 w 26"/>
                  <a:gd name="T63" fmla="*/ 17 h 29"/>
                  <a:gd name="T64" fmla="*/ 0 w 26"/>
                  <a:gd name="T65" fmla="*/ 19 h 29"/>
                  <a:gd name="T66" fmla="*/ 1 w 26"/>
                  <a:gd name="T67" fmla="*/ 21 h 29"/>
                  <a:gd name="T68" fmla="*/ 2 w 26"/>
                  <a:gd name="T69" fmla="*/ 23 h 29"/>
                  <a:gd name="T70" fmla="*/ 4 w 26"/>
                  <a:gd name="T71" fmla="*/ 25 h 29"/>
                  <a:gd name="T72" fmla="*/ 5 w 26"/>
                  <a:gd name="T73" fmla="*/ 26 h 29"/>
                  <a:gd name="T74" fmla="*/ 7 w 26"/>
                  <a:gd name="T75" fmla="*/ 27 h 29"/>
                  <a:gd name="T76" fmla="*/ 9 w 26"/>
                  <a:gd name="T77" fmla="*/ 28 h 29"/>
                  <a:gd name="T78" fmla="*/ 11 w 26"/>
                  <a:gd name="T79" fmla="*/ 29 h 29"/>
                  <a:gd name="T80" fmla="*/ 13 w 26"/>
                  <a:gd name="T81" fmla="*/ 29 h 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
                  <a:gd name="T124" fmla="*/ 0 h 29"/>
                  <a:gd name="T125" fmla="*/ 26 w 26"/>
                  <a:gd name="T126" fmla="*/ 29 h 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 h="29">
                    <a:moveTo>
                      <a:pt x="13" y="29"/>
                    </a:moveTo>
                    <a:lnTo>
                      <a:pt x="15" y="29"/>
                    </a:lnTo>
                    <a:lnTo>
                      <a:pt x="17" y="28"/>
                    </a:lnTo>
                    <a:lnTo>
                      <a:pt x="19" y="27"/>
                    </a:lnTo>
                    <a:lnTo>
                      <a:pt x="21" y="26"/>
                    </a:lnTo>
                    <a:lnTo>
                      <a:pt x="22" y="25"/>
                    </a:lnTo>
                    <a:lnTo>
                      <a:pt x="23" y="23"/>
                    </a:lnTo>
                    <a:lnTo>
                      <a:pt x="24" y="21"/>
                    </a:lnTo>
                    <a:lnTo>
                      <a:pt x="25" y="19"/>
                    </a:lnTo>
                    <a:lnTo>
                      <a:pt x="26" y="17"/>
                    </a:lnTo>
                    <a:lnTo>
                      <a:pt x="26" y="15"/>
                    </a:lnTo>
                    <a:lnTo>
                      <a:pt x="26" y="12"/>
                    </a:lnTo>
                    <a:lnTo>
                      <a:pt x="25" y="10"/>
                    </a:lnTo>
                    <a:lnTo>
                      <a:pt x="24" y="8"/>
                    </a:lnTo>
                    <a:lnTo>
                      <a:pt x="23" y="6"/>
                    </a:lnTo>
                    <a:lnTo>
                      <a:pt x="22" y="5"/>
                    </a:lnTo>
                    <a:lnTo>
                      <a:pt x="21" y="3"/>
                    </a:lnTo>
                    <a:lnTo>
                      <a:pt x="19" y="2"/>
                    </a:lnTo>
                    <a:lnTo>
                      <a:pt x="17" y="1"/>
                    </a:lnTo>
                    <a:lnTo>
                      <a:pt x="15" y="1"/>
                    </a:lnTo>
                    <a:lnTo>
                      <a:pt x="13" y="0"/>
                    </a:lnTo>
                    <a:lnTo>
                      <a:pt x="11" y="1"/>
                    </a:lnTo>
                    <a:lnTo>
                      <a:pt x="9" y="1"/>
                    </a:lnTo>
                    <a:lnTo>
                      <a:pt x="7" y="2"/>
                    </a:lnTo>
                    <a:lnTo>
                      <a:pt x="5" y="3"/>
                    </a:lnTo>
                    <a:lnTo>
                      <a:pt x="4" y="5"/>
                    </a:lnTo>
                    <a:lnTo>
                      <a:pt x="2" y="6"/>
                    </a:lnTo>
                    <a:lnTo>
                      <a:pt x="1" y="8"/>
                    </a:lnTo>
                    <a:lnTo>
                      <a:pt x="0" y="10"/>
                    </a:lnTo>
                    <a:lnTo>
                      <a:pt x="0" y="12"/>
                    </a:lnTo>
                    <a:lnTo>
                      <a:pt x="0" y="15"/>
                    </a:lnTo>
                    <a:lnTo>
                      <a:pt x="0" y="17"/>
                    </a:lnTo>
                    <a:lnTo>
                      <a:pt x="0" y="19"/>
                    </a:lnTo>
                    <a:lnTo>
                      <a:pt x="1" y="21"/>
                    </a:lnTo>
                    <a:lnTo>
                      <a:pt x="2" y="23"/>
                    </a:lnTo>
                    <a:lnTo>
                      <a:pt x="4" y="25"/>
                    </a:lnTo>
                    <a:lnTo>
                      <a:pt x="5" y="26"/>
                    </a:lnTo>
                    <a:lnTo>
                      <a:pt x="7" y="27"/>
                    </a:lnTo>
                    <a:lnTo>
                      <a:pt x="9" y="28"/>
                    </a:lnTo>
                    <a:lnTo>
                      <a:pt x="11" y="29"/>
                    </a:lnTo>
                    <a:lnTo>
                      <a:pt x="13" y="29"/>
                    </a:lnTo>
                    <a:close/>
                  </a:path>
                </a:pathLst>
              </a:custGeom>
              <a:solidFill>
                <a:srgbClr val="D0D0D0"/>
              </a:solidFill>
              <a:ln w="0">
                <a:solidFill>
                  <a:srgbClr val="D0D0D0"/>
                </a:solidFill>
                <a:prstDash val="solid"/>
                <a:round/>
                <a:headEnd/>
                <a:tailEnd/>
              </a:ln>
            </p:spPr>
            <p:txBody>
              <a:bodyPr/>
              <a:lstStyle/>
              <a:p>
                <a:endParaRPr lang="fr-FR"/>
              </a:p>
            </p:txBody>
          </p:sp>
          <p:sp>
            <p:nvSpPr>
              <p:cNvPr id="5373" name="Freeform 252"/>
              <p:cNvSpPr>
                <a:spLocks/>
              </p:cNvSpPr>
              <p:nvPr/>
            </p:nvSpPr>
            <p:spPr bwMode="auto">
              <a:xfrm>
                <a:off x="1304" y="2229"/>
                <a:ext cx="26" cy="29"/>
              </a:xfrm>
              <a:custGeom>
                <a:avLst/>
                <a:gdLst>
                  <a:gd name="T0" fmla="*/ 12 w 26"/>
                  <a:gd name="T1" fmla="*/ 29 h 29"/>
                  <a:gd name="T2" fmla="*/ 15 w 26"/>
                  <a:gd name="T3" fmla="*/ 29 h 29"/>
                  <a:gd name="T4" fmla="*/ 17 w 26"/>
                  <a:gd name="T5" fmla="*/ 28 h 29"/>
                  <a:gd name="T6" fmla="*/ 19 w 26"/>
                  <a:gd name="T7" fmla="*/ 27 h 29"/>
                  <a:gd name="T8" fmla="*/ 20 w 26"/>
                  <a:gd name="T9" fmla="*/ 26 h 29"/>
                  <a:gd name="T10" fmla="*/ 22 w 26"/>
                  <a:gd name="T11" fmla="*/ 25 h 29"/>
                  <a:gd name="T12" fmla="*/ 23 w 26"/>
                  <a:gd name="T13" fmla="*/ 23 h 29"/>
                  <a:gd name="T14" fmla="*/ 24 w 26"/>
                  <a:gd name="T15" fmla="*/ 22 h 29"/>
                  <a:gd name="T16" fmla="*/ 25 w 26"/>
                  <a:gd name="T17" fmla="*/ 20 h 29"/>
                  <a:gd name="T18" fmla="*/ 26 w 26"/>
                  <a:gd name="T19" fmla="*/ 17 h 29"/>
                  <a:gd name="T20" fmla="*/ 26 w 26"/>
                  <a:gd name="T21" fmla="*/ 15 h 29"/>
                  <a:gd name="T22" fmla="*/ 26 w 26"/>
                  <a:gd name="T23" fmla="*/ 13 h 29"/>
                  <a:gd name="T24" fmla="*/ 25 w 26"/>
                  <a:gd name="T25" fmla="*/ 10 h 29"/>
                  <a:gd name="T26" fmla="*/ 24 w 26"/>
                  <a:gd name="T27" fmla="*/ 8 h 29"/>
                  <a:gd name="T28" fmla="*/ 23 w 26"/>
                  <a:gd name="T29" fmla="*/ 6 h 29"/>
                  <a:gd name="T30" fmla="*/ 22 w 26"/>
                  <a:gd name="T31" fmla="*/ 5 h 29"/>
                  <a:gd name="T32" fmla="*/ 20 w 26"/>
                  <a:gd name="T33" fmla="*/ 3 h 29"/>
                  <a:gd name="T34" fmla="*/ 19 w 26"/>
                  <a:gd name="T35" fmla="*/ 2 h 29"/>
                  <a:gd name="T36" fmla="*/ 17 w 26"/>
                  <a:gd name="T37" fmla="*/ 1 h 29"/>
                  <a:gd name="T38" fmla="*/ 15 w 26"/>
                  <a:gd name="T39" fmla="*/ 1 h 29"/>
                  <a:gd name="T40" fmla="*/ 12 w 26"/>
                  <a:gd name="T41" fmla="*/ 0 h 29"/>
                  <a:gd name="T42" fmla="*/ 10 w 26"/>
                  <a:gd name="T43" fmla="*/ 1 h 29"/>
                  <a:gd name="T44" fmla="*/ 8 w 26"/>
                  <a:gd name="T45" fmla="*/ 1 h 29"/>
                  <a:gd name="T46" fmla="*/ 7 w 26"/>
                  <a:gd name="T47" fmla="*/ 2 h 29"/>
                  <a:gd name="T48" fmla="*/ 5 w 26"/>
                  <a:gd name="T49" fmla="*/ 3 h 29"/>
                  <a:gd name="T50" fmla="*/ 3 w 26"/>
                  <a:gd name="T51" fmla="*/ 5 h 29"/>
                  <a:gd name="T52" fmla="*/ 2 w 26"/>
                  <a:gd name="T53" fmla="*/ 6 h 29"/>
                  <a:gd name="T54" fmla="*/ 1 w 26"/>
                  <a:gd name="T55" fmla="*/ 8 h 29"/>
                  <a:gd name="T56" fmla="*/ 0 w 26"/>
                  <a:gd name="T57" fmla="*/ 10 h 29"/>
                  <a:gd name="T58" fmla="*/ 0 w 26"/>
                  <a:gd name="T59" fmla="*/ 13 h 29"/>
                  <a:gd name="T60" fmla="*/ 0 w 26"/>
                  <a:gd name="T61" fmla="*/ 15 h 29"/>
                  <a:gd name="T62" fmla="*/ 0 w 26"/>
                  <a:gd name="T63" fmla="*/ 17 h 29"/>
                  <a:gd name="T64" fmla="*/ 0 w 26"/>
                  <a:gd name="T65" fmla="*/ 20 h 29"/>
                  <a:gd name="T66" fmla="*/ 1 w 26"/>
                  <a:gd name="T67" fmla="*/ 22 h 29"/>
                  <a:gd name="T68" fmla="*/ 2 w 26"/>
                  <a:gd name="T69" fmla="*/ 23 h 29"/>
                  <a:gd name="T70" fmla="*/ 3 w 26"/>
                  <a:gd name="T71" fmla="*/ 25 h 29"/>
                  <a:gd name="T72" fmla="*/ 5 w 26"/>
                  <a:gd name="T73" fmla="*/ 26 h 29"/>
                  <a:gd name="T74" fmla="*/ 7 w 26"/>
                  <a:gd name="T75" fmla="*/ 27 h 29"/>
                  <a:gd name="T76" fmla="*/ 8 w 26"/>
                  <a:gd name="T77" fmla="*/ 28 h 29"/>
                  <a:gd name="T78" fmla="*/ 10 w 26"/>
                  <a:gd name="T79" fmla="*/ 29 h 29"/>
                  <a:gd name="T80" fmla="*/ 12 w 26"/>
                  <a:gd name="T81" fmla="*/ 29 h 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
                  <a:gd name="T124" fmla="*/ 0 h 29"/>
                  <a:gd name="T125" fmla="*/ 26 w 26"/>
                  <a:gd name="T126" fmla="*/ 29 h 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 h="29">
                    <a:moveTo>
                      <a:pt x="12" y="29"/>
                    </a:moveTo>
                    <a:lnTo>
                      <a:pt x="15" y="29"/>
                    </a:lnTo>
                    <a:lnTo>
                      <a:pt x="17" y="28"/>
                    </a:lnTo>
                    <a:lnTo>
                      <a:pt x="19" y="27"/>
                    </a:lnTo>
                    <a:lnTo>
                      <a:pt x="20" y="26"/>
                    </a:lnTo>
                    <a:lnTo>
                      <a:pt x="22" y="25"/>
                    </a:lnTo>
                    <a:lnTo>
                      <a:pt x="23" y="23"/>
                    </a:lnTo>
                    <a:lnTo>
                      <a:pt x="24" y="22"/>
                    </a:lnTo>
                    <a:lnTo>
                      <a:pt x="25" y="20"/>
                    </a:lnTo>
                    <a:lnTo>
                      <a:pt x="26" y="17"/>
                    </a:lnTo>
                    <a:lnTo>
                      <a:pt x="26" y="15"/>
                    </a:lnTo>
                    <a:lnTo>
                      <a:pt x="26" y="13"/>
                    </a:lnTo>
                    <a:lnTo>
                      <a:pt x="25" y="10"/>
                    </a:lnTo>
                    <a:lnTo>
                      <a:pt x="24" y="8"/>
                    </a:lnTo>
                    <a:lnTo>
                      <a:pt x="23" y="6"/>
                    </a:lnTo>
                    <a:lnTo>
                      <a:pt x="22" y="5"/>
                    </a:lnTo>
                    <a:lnTo>
                      <a:pt x="20" y="3"/>
                    </a:lnTo>
                    <a:lnTo>
                      <a:pt x="19" y="2"/>
                    </a:lnTo>
                    <a:lnTo>
                      <a:pt x="17" y="1"/>
                    </a:lnTo>
                    <a:lnTo>
                      <a:pt x="15" y="1"/>
                    </a:lnTo>
                    <a:lnTo>
                      <a:pt x="12" y="0"/>
                    </a:lnTo>
                    <a:lnTo>
                      <a:pt x="10" y="1"/>
                    </a:lnTo>
                    <a:lnTo>
                      <a:pt x="8" y="1"/>
                    </a:lnTo>
                    <a:lnTo>
                      <a:pt x="7" y="2"/>
                    </a:lnTo>
                    <a:lnTo>
                      <a:pt x="5" y="3"/>
                    </a:lnTo>
                    <a:lnTo>
                      <a:pt x="3" y="5"/>
                    </a:lnTo>
                    <a:lnTo>
                      <a:pt x="2" y="6"/>
                    </a:lnTo>
                    <a:lnTo>
                      <a:pt x="1" y="8"/>
                    </a:lnTo>
                    <a:lnTo>
                      <a:pt x="0" y="10"/>
                    </a:lnTo>
                    <a:lnTo>
                      <a:pt x="0" y="13"/>
                    </a:lnTo>
                    <a:lnTo>
                      <a:pt x="0" y="15"/>
                    </a:lnTo>
                    <a:lnTo>
                      <a:pt x="0" y="17"/>
                    </a:lnTo>
                    <a:lnTo>
                      <a:pt x="0" y="20"/>
                    </a:lnTo>
                    <a:lnTo>
                      <a:pt x="1" y="22"/>
                    </a:lnTo>
                    <a:lnTo>
                      <a:pt x="2" y="23"/>
                    </a:lnTo>
                    <a:lnTo>
                      <a:pt x="3" y="25"/>
                    </a:lnTo>
                    <a:lnTo>
                      <a:pt x="5" y="26"/>
                    </a:lnTo>
                    <a:lnTo>
                      <a:pt x="7" y="27"/>
                    </a:lnTo>
                    <a:lnTo>
                      <a:pt x="8" y="28"/>
                    </a:lnTo>
                    <a:lnTo>
                      <a:pt x="10" y="29"/>
                    </a:lnTo>
                    <a:lnTo>
                      <a:pt x="12" y="29"/>
                    </a:lnTo>
                    <a:close/>
                  </a:path>
                </a:pathLst>
              </a:custGeom>
              <a:solidFill>
                <a:srgbClr val="FFFFFF"/>
              </a:solidFill>
              <a:ln w="0">
                <a:solidFill>
                  <a:srgbClr val="C0C0C0"/>
                </a:solidFill>
                <a:prstDash val="solid"/>
                <a:round/>
                <a:headEnd/>
                <a:tailEnd/>
              </a:ln>
            </p:spPr>
            <p:txBody>
              <a:bodyPr/>
              <a:lstStyle/>
              <a:p>
                <a:endParaRPr lang="fr-FR"/>
              </a:p>
            </p:txBody>
          </p:sp>
          <p:sp>
            <p:nvSpPr>
              <p:cNvPr id="5374" name="Freeform 253"/>
              <p:cNvSpPr>
                <a:spLocks/>
              </p:cNvSpPr>
              <p:nvPr/>
            </p:nvSpPr>
            <p:spPr bwMode="auto">
              <a:xfrm>
                <a:off x="1410" y="2226"/>
                <a:ext cx="45" cy="189"/>
              </a:xfrm>
              <a:custGeom>
                <a:avLst/>
                <a:gdLst>
                  <a:gd name="T0" fmla="*/ 0 w 45"/>
                  <a:gd name="T1" fmla="*/ 0 h 189"/>
                  <a:gd name="T2" fmla="*/ 5 w 45"/>
                  <a:gd name="T3" fmla="*/ 7 h 189"/>
                  <a:gd name="T4" fmla="*/ 9 w 45"/>
                  <a:gd name="T5" fmla="*/ 14 h 189"/>
                  <a:gd name="T6" fmla="*/ 13 w 45"/>
                  <a:gd name="T7" fmla="*/ 21 h 189"/>
                  <a:gd name="T8" fmla="*/ 16 w 45"/>
                  <a:gd name="T9" fmla="*/ 28 h 189"/>
                  <a:gd name="T10" fmla="*/ 18 w 45"/>
                  <a:gd name="T11" fmla="*/ 34 h 189"/>
                  <a:gd name="T12" fmla="*/ 20 w 45"/>
                  <a:gd name="T13" fmla="*/ 41 h 189"/>
                  <a:gd name="T14" fmla="*/ 21 w 45"/>
                  <a:gd name="T15" fmla="*/ 48 h 189"/>
                  <a:gd name="T16" fmla="*/ 23 w 45"/>
                  <a:gd name="T17" fmla="*/ 55 h 189"/>
                  <a:gd name="T18" fmla="*/ 23 w 45"/>
                  <a:gd name="T19" fmla="*/ 63 h 189"/>
                  <a:gd name="T20" fmla="*/ 24 w 45"/>
                  <a:gd name="T21" fmla="*/ 72 h 189"/>
                  <a:gd name="T22" fmla="*/ 25 w 45"/>
                  <a:gd name="T23" fmla="*/ 77 h 189"/>
                  <a:gd name="T24" fmla="*/ 27 w 45"/>
                  <a:gd name="T25" fmla="*/ 82 h 189"/>
                  <a:gd name="T26" fmla="*/ 29 w 45"/>
                  <a:gd name="T27" fmla="*/ 88 h 189"/>
                  <a:gd name="T28" fmla="*/ 31 w 45"/>
                  <a:gd name="T29" fmla="*/ 94 h 189"/>
                  <a:gd name="T30" fmla="*/ 34 w 45"/>
                  <a:gd name="T31" fmla="*/ 100 h 189"/>
                  <a:gd name="T32" fmla="*/ 37 w 45"/>
                  <a:gd name="T33" fmla="*/ 107 h 189"/>
                  <a:gd name="T34" fmla="*/ 40 w 45"/>
                  <a:gd name="T35" fmla="*/ 113 h 189"/>
                  <a:gd name="T36" fmla="*/ 42 w 45"/>
                  <a:gd name="T37" fmla="*/ 120 h 189"/>
                  <a:gd name="T38" fmla="*/ 44 w 45"/>
                  <a:gd name="T39" fmla="*/ 126 h 189"/>
                  <a:gd name="T40" fmla="*/ 45 w 45"/>
                  <a:gd name="T41" fmla="*/ 132 h 189"/>
                  <a:gd name="T42" fmla="*/ 45 w 45"/>
                  <a:gd name="T43" fmla="*/ 138 h 189"/>
                  <a:gd name="T44" fmla="*/ 45 w 45"/>
                  <a:gd name="T45" fmla="*/ 144 h 189"/>
                  <a:gd name="T46" fmla="*/ 44 w 45"/>
                  <a:gd name="T47" fmla="*/ 150 h 189"/>
                  <a:gd name="T48" fmla="*/ 44 w 45"/>
                  <a:gd name="T49" fmla="*/ 155 h 189"/>
                  <a:gd name="T50" fmla="*/ 42 w 45"/>
                  <a:gd name="T51" fmla="*/ 161 h 189"/>
                  <a:gd name="T52" fmla="*/ 41 w 45"/>
                  <a:gd name="T53" fmla="*/ 166 h 189"/>
                  <a:gd name="T54" fmla="*/ 40 w 45"/>
                  <a:gd name="T55" fmla="*/ 172 h 189"/>
                  <a:gd name="T56" fmla="*/ 38 w 45"/>
                  <a:gd name="T57" fmla="*/ 178 h 189"/>
                  <a:gd name="T58" fmla="*/ 37 w 45"/>
                  <a:gd name="T59" fmla="*/ 183 h 189"/>
                  <a:gd name="T60" fmla="*/ 36 w 45"/>
                  <a:gd name="T61" fmla="*/ 189 h 18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5"/>
                  <a:gd name="T94" fmla="*/ 0 h 189"/>
                  <a:gd name="T95" fmla="*/ 45 w 45"/>
                  <a:gd name="T96" fmla="*/ 189 h 18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5" h="189">
                    <a:moveTo>
                      <a:pt x="0" y="0"/>
                    </a:moveTo>
                    <a:lnTo>
                      <a:pt x="5" y="7"/>
                    </a:lnTo>
                    <a:lnTo>
                      <a:pt x="9" y="14"/>
                    </a:lnTo>
                    <a:lnTo>
                      <a:pt x="13" y="21"/>
                    </a:lnTo>
                    <a:lnTo>
                      <a:pt x="16" y="28"/>
                    </a:lnTo>
                    <a:lnTo>
                      <a:pt x="18" y="34"/>
                    </a:lnTo>
                    <a:lnTo>
                      <a:pt x="20" y="41"/>
                    </a:lnTo>
                    <a:lnTo>
                      <a:pt x="21" y="48"/>
                    </a:lnTo>
                    <a:lnTo>
                      <a:pt x="23" y="55"/>
                    </a:lnTo>
                    <a:lnTo>
                      <a:pt x="23" y="63"/>
                    </a:lnTo>
                    <a:lnTo>
                      <a:pt x="24" y="72"/>
                    </a:lnTo>
                    <a:lnTo>
                      <a:pt x="25" y="77"/>
                    </a:lnTo>
                    <a:lnTo>
                      <a:pt x="27" y="82"/>
                    </a:lnTo>
                    <a:lnTo>
                      <a:pt x="29" y="88"/>
                    </a:lnTo>
                    <a:lnTo>
                      <a:pt x="31" y="94"/>
                    </a:lnTo>
                    <a:lnTo>
                      <a:pt x="34" y="100"/>
                    </a:lnTo>
                    <a:lnTo>
                      <a:pt x="37" y="107"/>
                    </a:lnTo>
                    <a:lnTo>
                      <a:pt x="40" y="113"/>
                    </a:lnTo>
                    <a:lnTo>
                      <a:pt x="42" y="120"/>
                    </a:lnTo>
                    <a:lnTo>
                      <a:pt x="44" y="126"/>
                    </a:lnTo>
                    <a:lnTo>
                      <a:pt x="45" y="132"/>
                    </a:lnTo>
                    <a:lnTo>
                      <a:pt x="45" y="138"/>
                    </a:lnTo>
                    <a:lnTo>
                      <a:pt x="45" y="144"/>
                    </a:lnTo>
                    <a:lnTo>
                      <a:pt x="44" y="150"/>
                    </a:lnTo>
                    <a:lnTo>
                      <a:pt x="44" y="155"/>
                    </a:lnTo>
                    <a:lnTo>
                      <a:pt x="42" y="161"/>
                    </a:lnTo>
                    <a:lnTo>
                      <a:pt x="41" y="166"/>
                    </a:lnTo>
                    <a:lnTo>
                      <a:pt x="40" y="172"/>
                    </a:lnTo>
                    <a:lnTo>
                      <a:pt x="38" y="178"/>
                    </a:lnTo>
                    <a:lnTo>
                      <a:pt x="37" y="183"/>
                    </a:lnTo>
                    <a:lnTo>
                      <a:pt x="36" y="189"/>
                    </a:lnTo>
                  </a:path>
                </a:pathLst>
              </a:custGeom>
              <a:noFill/>
              <a:ln w="0">
                <a:solidFill>
                  <a:srgbClr val="B0B0B0"/>
                </a:solidFill>
                <a:prstDash val="solid"/>
                <a:round/>
                <a:headEnd/>
                <a:tailEnd/>
              </a:ln>
            </p:spPr>
            <p:txBody>
              <a:bodyPr/>
              <a:lstStyle/>
              <a:p>
                <a:endParaRPr lang="fr-FR"/>
              </a:p>
            </p:txBody>
          </p:sp>
          <p:sp>
            <p:nvSpPr>
              <p:cNvPr id="5375" name="Freeform 254"/>
              <p:cNvSpPr>
                <a:spLocks/>
              </p:cNvSpPr>
              <p:nvPr/>
            </p:nvSpPr>
            <p:spPr bwMode="auto">
              <a:xfrm>
                <a:off x="1441" y="2276"/>
                <a:ext cx="26" cy="42"/>
              </a:xfrm>
              <a:custGeom>
                <a:avLst/>
                <a:gdLst>
                  <a:gd name="T0" fmla="*/ 26 w 26"/>
                  <a:gd name="T1" fmla="*/ 0 h 42"/>
                  <a:gd name="T2" fmla="*/ 25 w 26"/>
                  <a:gd name="T3" fmla="*/ 1 h 42"/>
                  <a:gd name="T4" fmla="*/ 23 w 26"/>
                  <a:gd name="T5" fmla="*/ 3 h 42"/>
                  <a:gd name="T6" fmla="*/ 22 w 26"/>
                  <a:gd name="T7" fmla="*/ 4 h 42"/>
                  <a:gd name="T8" fmla="*/ 22 w 26"/>
                  <a:gd name="T9" fmla="*/ 6 h 42"/>
                  <a:gd name="T10" fmla="*/ 21 w 26"/>
                  <a:gd name="T11" fmla="*/ 8 h 42"/>
                  <a:gd name="T12" fmla="*/ 21 w 26"/>
                  <a:gd name="T13" fmla="*/ 10 h 42"/>
                  <a:gd name="T14" fmla="*/ 20 w 26"/>
                  <a:gd name="T15" fmla="*/ 12 h 42"/>
                  <a:gd name="T16" fmla="*/ 20 w 26"/>
                  <a:gd name="T17" fmla="*/ 14 h 42"/>
                  <a:gd name="T18" fmla="*/ 19 w 26"/>
                  <a:gd name="T19" fmla="*/ 16 h 42"/>
                  <a:gd name="T20" fmla="*/ 19 w 26"/>
                  <a:gd name="T21" fmla="*/ 19 h 42"/>
                  <a:gd name="T22" fmla="*/ 19 w 26"/>
                  <a:gd name="T23" fmla="*/ 21 h 42"/>
                  <a:gd name="T24" fmla="*/ 19 w 26"/>
                  <a:gd name="T25" fmla="*/ 24 h 42"/>
                  <a:gd name="T26" fmla="*/ 18 w 26"/>
                  <a:gd name="T27" fmla="*/ 26 h 42"/>
                  <a:gd name="T28" fmla="*/ 16 w 26"/>
                  <a:gd name="T29" fmla="*/ 29 h 42"/>
                  <a:gd name="T30" fmla="*/ 14 w 26"/>
                  <a:gd name="T31" fmla="*/ 31 h 42"/>
                  <a:gd name="T32" fmla="*/ 12 w 26"/>
                  <a:gd name="T33" fmla="*/ 34 h 42"/>
                  <a:gd name="T34" fmla="*/ 9 w 26"/>
                  <a:gd name="T35" fmla="*/ 36 h 42"/>
                  <a:gd name="T36" fmla="*/ 6 w 26"/>
                  <a:gd name="T37" fmla="*/ 38 h 42"/>
                  <a:gd name="T38" fmla="*/ 3 w 26"/>
                  <a:gd name="T39" fmla="*/ 40 h 42"/>
                  <a:gd name="T40" fmla="*/ 0 w 26"/>
                  <a:gd name="T41" fmla="*/ 42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
                  <a:gd name="T64" fmla="*/ 0 h 42"/>
                  <a:gd name="T65" fmla="*/ 26 w 26"/>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 h="42">
                    <a:moveTo>
                      <a:pt x="26" y="0"/>
                    </a:moveTo>
                    <a:lnTo>
                      <a:pt x="25" y="1"/>
                    </a:lnTo>
                    <a:lnTo>
                      <a:pt x="23" y="3"/>
                    </a:lnTo>
                    <a:lnTo>
                      <a:pt x="22" y="4"/>
                    </a:lnTo>
                    <a:lnTo>
                      <a:pt x="22" y="6"/>
                    </a:lnTo>
                    <a:lnTo>
                      <a:pt x="21" y="8"/>
                    </a:lnTo>
                    <a:lnTo>
                      <a:pt x="21" y="10"/>
                    </a:lnTo>
                    <a:lnTo>
                      <a:pt x="20" y="12"/>
                    </a:lnTo>
                    <a:lnTo>
                      <a:pt x="20" y="14"/>
                    </a:lnTo>
                    <a:lnTo>
                      <a:pt x="19" y="16"/>
                    </a:lnTo>
                    <a:lnTo>
                      <a:pt x="19" y="19"/>
                    </a:lnTo>
                    <a:lnTo>
                      <a:pt x="19" y="21"/>
                    </a:lnTo>
                    <a:lnTo>
                      <a:pt x="19" y="24"/>
                    </a:lnTo>
                    <a:lnTo>
                      <a:pt x="18" y="26"/>
                    </a:lnTo>
                    <a:lnTo>
                      <a:pt x="16" y="29"/>
                    </a:lnTo>
                    <a:lnTo>
                      <a:pt x="14" y="31"/>
                    </a:lnTo>
                    <a:lnTo>
                      <a:pt x="12" y="34"/>
                    </a:lnTo>
                    <a:lnTo>
                      <a:pt x="9" y="36"/>
                    </a:lnTo>
                    <a:lnTo>
                      <a:pt x="6" y="38"/>
                    </a:lnTo>
                    <a:lnTo>
                      <a:pt x="3" y="40"/>
                    </a:lnTo>
                    <a:lnTo>
                      <a:pt x="0" y="42"/>
                    </a:lnTo>
                  </a:path>
                </a:pathLst>
              </a:custGeom>
              <a:noFill/>
              <a:ln w="0">
                <a:solidFill>
                  <a:srgbClr val="B0B0B0"/>
                </a:solidFill>
                <a:prstDash val="solid"/>
                <a:round/>
                <a:headEnd/>
                <a:tailEnd/>
              </a:ln>
            </p:spPr>
            <p:txBody>
              <a:bodyPr/>
              <a:lstStyle/>
              <a:p>
                <a:endParaRPr lang="fr-FR"/>
              </a:p>
            </p:txBody>
          </p:sp>
          <p:sp>
            <p:nvSpPr>
              <p:cNvPr id="5376" name="Freeform 255"/>
              <p:cNvSpPr>
                <a:spLocks/>
              </p:cNvSpPr>
              <p:nvPr/>
            </p:nvSpPr>
            <p:spPr bwMode="auto">
              <a:xfrm>
                <a:off x="1400" y="2296"/>
                <a:ext cx="41" cy="27"/>
              </a:xfrm>
              <a:custGeom>
                <a:avLst/>
                <a:gdLst>
                  <a:gd name="T0" fmla="*/ 0 w 41"/>
                  <a:gd name="T1" fmla="*/ 0 h 27"/>
                  <a:gd name="T2" fmla="*/ 2 w 41"/>
                  <a:gd name="T3" fmla="*/ 0 h 27"/>
                  <a:gd name="T4" fmla="*/ 4 w 41"/>
                  <a:gd name="T5" fmla="*/ 0 h 27"/>
                  <a:gd name="T6" fmla="*/ 6 w 41"/>
                  <a:gd name="T7" fmla="*/ 2 h 27"/>
                  <a:gd name="T8" fmla="*/ 8 w 41"/>
                  <a:gd name="T9" fmla="*/ 4 h 27"/>
                  <a:gd name="T10" fmla="*/ 10 w 41"/>
                  <a:gd name="T11" fmla="*/ 6 h 27"/>
                  <a:gd name="T12" fmla="*/ 12 w 41"/>
                  <a:gd name="T13" fmla="*/ 8 h 27"/>
                  <a:gd name="T14" fmla="*/ 13 w 41"/>
                  <a:gd name="T15" fmla="*/ 11 h 27"/>
                  <a:gd name="T16" fmla="*/ 15 w 41"/>
                  <a:gd name="T17" fmla="*/ 13 h 27"/>
                  <a:gd name="T18" fmla="*/ 17 w 41"/>
                  <a:gd name="T19" fmla="*/ 14 h 27"/>
                  <a:gd name="T20" fmla="*/ 19 w 41"/>
                  <a:gd name="T21" fmla="*/ 15 h 27"/>
                  <a:gd name="T22" fmla="*/ 22 w 41"/>
                  <a:gd name="T23" fmla="*/ 15 h 27"/>
                  <a:gd name="T24" fmla="*/ 25 w 41"/>
                  <a:gd name="T25" fmla="*/ 16 h 27"/>
                  <a:gd name="T26" fmla="*/ 27 w 41"/>
                  <a:gd name="T27" fmla="*/ 17 h 27"/>
                  <a:gd name="T28" fmla="*/ 30 w 41"/>
                  <a:gd name="T29" fmla="*/ 18 h 27"/>
                  <a:gd name="T30" fmla="*/ 33 w 41"/>
                  <a:gd name="T31" fmla="*/ 19 h 27"/>
                  <a:gd name="T32" fmla="*/ 36 w 41"/>
                  <a:gd name="T33" fmla="*/ 20 h 27"/>
                  <a:gd name="T34" fmla="*/ 38 w 41"/>
                  <a:gd name="T35" fmla="*/ 21 h 27"/>
                  <a:gd name="T36" fmla="*/ 39 w 41"/>
                  <a:gd name="T37" fmla="*/ 23 h 27"/>
                  <a:gd name="T38" fmla="*/ 41 w 41"/>
                  <a:gd name="T39" fmla="*/ 25 h 27"/>
                  <a:gd name="T40" fmla="*/ 41 w 41"/>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1"/>
                  <a:gd name="T64" fmla="*/ 0 h 27"/>
                  <a:gd name="T65" fmla="*/ 41 w 41"/>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1" h="27">
                    <a:moveTo>
                      <a:pt x="0" y="0"/>
                    </a:moveTo>
                    <a:lnTo>
                      <a:pt x="2" y="0"/>
                    </a:lnTo>
                    <a:lnTo>
                      <a:pt x="4" y="0"/>
                    </a:lnTo>
                    <a:lnTo>
                      <a:pt x="6" y="2"/>
                    </a:lnTo>
                    <a:lnTo>
                      <a:pt x="8" y="4"/>
                    </a:lnTo>
                    <a:lnTo>
                      <a:pt x="10" y="6"/>
                    </a:lnTo>
                    <a:lnTo>
                      <a:pt x="12" y="8"/>
                    </a:lnTo>
                    <a:lnTo>
                      <a:pt x="13" y="11"/>
                    </a:lnTo>
                    <a:lnTo>
                      <a:pt x="15" y="13"/>
                    </a:lnTo>
                    <a:lnTo>
                      <a:pt x="17" y="14"/>
                    </a:lnTo>
                    <a:lnTo>
                      <a:pt x="19" y="15"/>
                    </a:lnTo>
                    <a:lnTo>
                      <a:pt x="22" y="15"/>
                    </a:lnTo>
                    <a:lnTo>
                      <a:pt x="25" y="16"/>
                    </a:lnTo>
                    <a:lnTo>
                      <a:pt x="27" y="17"/>
                    </a:lnTo>
                    <a:lnTo>
                      <a:pt x="30" y="18"/>
                    </a:lnTo>
                    <a:lnTo>
                      <a:pt x="33" y="19"/>
                    </a:lnTo>
                    <a:lnTo>
                      <a:pt x="36" y="20"/>
                    </a:lnTo>
                    <a:lnTo>
                      <a:pt x="38" y="21"/>
                    </a:lnTo>
                    <a:lnTo>
                      <a:pt x="39" y="23"/>
                    </a:lnTo>
                    <a:lnTo>
                      <a:pt x="41" y="25"/>
                    </a:lnTo>
                    <a:lnTo>
                      <a:pt x="41" y="27"/>
                    </a:lnTo>
                  </a:path>
                </a:pathLst>
              </a:custGeom>
              <a:noFill/>
              <a:ln w="0">
                <a:solidFill>
                  <a:srgbClr val="B0B0B0"/>
                </a:solidFill>
                <a:prstDash val="solid"/>
                <a:round/>
                <a:headEnd/>
                <a:tailEnd/>
              </a:ln>
            </p:spPr>
            <p:txBody>
              <a:bodyPr/>
              <a:lstStyle/>
              <a:p>
                <a:endParaRPr lang="fr-FR"/>
              </a:p>
            </p:txBody>
          </p:sp>
          <p:sp>
            <p:nvSpPr>
              <p:cNvPr id="5377" name="Freeform 256"/>
              <p:cNvSpPr>
                <a:spLocks/>
              </p:cNvSpPr>
              <p:nvPr/>
            </p:nvSpPr>
            <p:spPr bwMode="auto">
              <a:xfrm>
                <a:off x="1455" y="2328"/>
                <a:ext cx="38" cy="48"/>
              </a:xfrm>
              <a:custGeom>
                <a:avLst/>
                <a:gdLst>
                  <a:gd name="T0" fmla="*/ 38 w 38"/>
                  <a:gd name="T1" fmla="*/ 0 h 48"/>
                  <a:gd name="T2" fmla="*/ 36 w 38"/>
                  <a:gd name="T3" fmla="*/ 3 h 48"/>
                  <a:gd name="T4" fmla="*/ 35 w 38"/>
                  <a:gd name="T5" fmla="*/ 5 h 48"/>
                  <a:gd name="T6" fmla="*/ 33 w 38"/>
                  <a:gd name="T7" fmla="*/ 8 h 48"/>
                  <a:gd name="T8" fmla="*/ 32 w 38"/>
                  <a:gd name="T9" fmla="*/ 10 h 48"/>
                  <a:gd name="T10" fmla="*/ 30 w 38"/>
                  <a:gd name="T11" fmla="*/ 13 h 48"/>
                  <a:gd name="T12" fmla="*/ 28 w 38"/>
                  <a:gd name="T13" fmla="*/ 15 h 48"/>
                  <a:gd name="T14" fmla="*/ 25 w 38"/>
                  <a:gd name="T15" fmla="*/ 17 h 48"/>
                  <a:gd name="T16" fmla="*/ 23 w 38"/>
                  <a:gd name="T17" fmla="*/ 19 h 48"/>
                  <a:gd name="T18" fmla="*/ 21 w 38"/>
                  <a:gd name="T19" fmla="*/ 20 h 48"/>
                  <a:gd name="T20" fmla="*/ 18 w 38"/>
                  <a:gd name="T21" fmla="*/ 21 h 48"/>
                  <a:gd name="T22" fmla="*/ 16 w 38"/>
                  <a:gd name="T23" fmla="*/ 23 h 48"/>
                  <a:gd name="T24" fmla="*/ 14 w 38"/>
                  <a:gd name="T25" fmla="*/ 25 h 48"/>
                  <a:gd name="T26" fmla="*/ 12 w 38"/>
                  <a:gd name="T27" fmla="*/ 27 h 48"/>
                  <a:gd name="T28" fmla="*/ 10 w 38"/>
                  <a:gd name="T29" fmla="*/ 29 h 48"/>
                  <a:gd name="T30" fmla="*/ 8 w 38"/>
                  <a:gd name="T31" fmla="*/ 32 h 48"/>
                  <a:gd name="T32" fmla="*/ 7 w 38"/>
                  <a:gd name="T33" fmla="*/ 34 h 48"/>
                  <a:gd name="T34" fmla="*/ 5 w 38"/>
                  <a:gd name="T35" fmla="*/ 37 h 48"/>
                  <a:gd name="T36" fmla="*/ 3 w 38"/>
                  <a:gd name="T37" fmla="*/ 40 h 48"/>
                  <a:gd name="T38" fmla="*/ 2 w 38"/>
                  <a:gd name="T39" fmla="*/ 44 h 48"/>
                  <a:gd name="T40" fmla="*/ 0 w 38"/>
                  <a:gd name="T41" fmla="*/ 48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8"/>
                  <a:gd name="T65" fmla="*/ 38 w 38"/>
                  <a:gd name="T66" fmla="*/ 48 h 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8">
                    <a:moveTo>
                      <a:pt x="38" y="0"/>
                    </a:moveTo>
                    <a:lnTo>
                      <a:pt x="36" y="3"/>
                    </a:lnTo>
                    <a:lnTo>
                      <a:pt x="35" y="5"/>
                    </a:lnTo>
                    <a:lnTo>
                      <a:pt x="33" y="8"/>
                    </a:lnTo>
                    <a:lnTo>
                      <a:pt x="32" y="10"/>
                    </a:lnTo>
                    <a:lnTo>
                      <a:pt x="30" y="13"/>
                    </a:lnTo>
                    <a:lnTo>
                      <a:pt x="28" y="15"/>
                    </a:lnTo>
                    <a:lnTo>
                      <a:pt x="25" y="17"/>
                    </a:lnTo>
                    <a:lnTo>
                      <a:pt x="23" y="19"/>
                    </a:lnTo>
                    <a:lnTo>
                      <a:pt x="21" y="20"/>
                    </a:lnTo>
                    <a:lnTo>
                      <a:pt x="18" y="21"/>
                    </a:lnTo>
                    <a:lnTo>
                      <a:pt x="16" y="23"/>
                    </a:lnTo>
                    <a:lnTo>
                      <a:pt x="14" y="25"/>
                    </a:lnTo>
                    <a:lnTo>
                      <a:pt x="12" y="27"/>
                    </a:lnTo>
                    <a:lnTo>
                      <a:pt x="10" y="29"/>
                    </a:lnTo>
                    <a:lnTo>
                      <a:pt x="8" y="32"/>
                    </a:lnTo>
                    <a:lnTo>
                      <a:pt x="7" y="34"/>
                    </a:lnTo>
                    <a:lnTo>
                      <a:pt x="5" y="37"/>
                    </a:lnTo>
                    <a:lnTo>
                      <a:pt x="3" y="40"/>
                    </a:lnTo>
                    <a:lnTo>
                      <a:pt x="2" y="44"/>
                    </a:lnTo>
                    <a:lnTo>
                      <a:pt x="0" y="48"/>
                    </a:lnTo>
                  </a:path>
                </a:pathLst>
              </a:custGeom>
              <a:noFill/>
              <a:ln w="0">
                <a:solidFill>
                  <a:srgbClr val="B0B0B0"/>
                </a:solidFill>
                <a:prstDash val="solid"/>
                <a:round/>
                <a:headEnd/>
                <a:tailEnd/>
              </a:ln>
            </p:spPr>
            <p:txBody>
              <a:bodyPr/>
              <a:lstStyle/>
              <a:p>
                <a:endParaRPr lang="fr-FR"/>
              </a:p>
            </p:txBody>
          </p:sp>
          <p:sp>
            <p:nvSpPr>
              <p:cNvPr id="5378" name="Freeform 257"/>
              <p:cNvSpPr>
                <a:spLocks/>
              </p:cNvSpPr>
              <p:nvPr/>
            </p:nvSpPr>
            <p:spPr bwMode="auto">
              <a:xfrm>
                <a:off x="1237" y="2220"/>
                <a:ext cx="55" cy="63"/>
              </a:xfrm>
              <a:custGeom>
                <a:avLst/>
                <a:gdLst>
                  <a:gd name="T0" fmla="*/ 43 w 55"/>
                  <a:gd name="T1" fmla="*/ 3 h 63"/>
                  <a:gd name="T2" fmla="*/ 37 w 55"/>
                  <a:gd name="T3" fmla="*/ 0 h 63"/>
                  <a:gd name="T4" fmla="*/ 31 w 55"/>
                  <a:gd name="T5" fmla="*/ 2 h 63"/>
                  <a:gd name="T6" fmla="*/ 25 w 55"/>
                  <a:gd name="T7" fmla="*/ 5 h 63"/>
                  <a:gd name="T8" fmla="*/ 19 w 55"/>
                  <a:gd name="T9" fmla="*/ 8 h 63"/>
                  <a:gd name="T10" fmla="*/ 14 w 55"/>
                  <a:gd name="T11" fmla="*/ 9 h 63"/>
                  <a:gd name="T12" fmla="*/ 10 w 55"/>
                  <a:gd name="T13" fmla="*/ 9 h 63"/>
                  <a:gd name="T14" fmla="*/ 6 w 55"/>
                  <a:gd name="T15" fmla="*/ 10 h 63"/>
                  <a:gd name="T16" fmla="*/ 1 w 55"/>
                  <a:gd name="T17" fmla="*/ 14 h 63"/>
                  <a:gd name="T18" fmla="*/ 0 w 55"/>
                  <a:gd name="T19" fmla="*/ 22 h 63"/>
                  <a:gd name="T20" fmla="*/ 0 w 55"/>
                  <a:gd name="T21" fmla="*/ 30 h 63"/>
                  <a:gd name="T22" fmla="*/ 1 w 55"/>
                  <a:gd name="T23" fmla="*/ 32 h 63"/>
                  <a:gd name="T24" fmla="*/ 2 w 55"/>
                  <a:gd name="T25" fmla="*/ 34 h 63"/>
                  <a:gd name="T26" fmla="*/ 3 w 55"/>
                  <a:gd name="T27" fmla="*/ 35 h 63"/>
                  <a:gd name="T28" fmla="*/ 4 w 55"/>
                  <a:gd name="T29" fmla="*/ 36 h 63"/>
                  <a:gd name="T30" fmla="*/ 5 w 55"/>
                  <a:gd name="T31" fmla="*/ 39 h 63"/>
                  <a:gd name="T32" fmla="*/ 5 w 55"/>
                  <a:gd name="T33" fmla="*/ 43 h 63"/>
                  <a:gd name="T34" fmla="*/ 4 w 55"/>
                  <a:gd name="T35" fmla="*/ 48 h 63"/>
                  <a:gd name="T36" fmla="*/ 3 w 55"/>
                  <a:gd name="T37" fmla="*/ 52 h 63"/>
                  <a:gd name="T38" fmla="*/ 3 w 55"/>
                  <a:gd name="T39" fmla="*/ 55 h 63"/>
                  <a:gd name="T40" fmla="*/ 6 w 55"/>
                  <a:gd name="T41" fmla="*/ 57 h 63"/>
                  <a:gd name="T42" fmla="*/ 9 w 55"/>
                  <a:gd name="T43" fmla="*/ 60 h 63"/>
                  <a:gd name="T44" fmla="*/ 13 w 55"/>
                  <a:gd name="T45" fmla="*/ 62 h 63"/>
                  <a:gd name="T46" fmla="*/ 18 w 55"/>
                  <a:gd name="T47" fmla="*/ 63 h 63"/>
                  <a:gd name="T48" fmla="*/ 23 w 55"/>
                  <a:gd name="T49" fmla="*/ 62 h 63"/>
                  <a:gd name="T50" fmla="*/ 27 w 55"/>
                  <a:gd name="T51" fmla="*/ 60 h 63"/>
                  <a:gd name="T52" fmla="*/ 30 w 55"/>
                  <a:gd name="T53" fmla="*/ 58 h 63"/>
                  <a:gd name="T54" fmla="*/ 32 w 55"/>
                  <a:gd name="T55" fmla="*/ 54 h 63"/>
                  <a:gd name="T56" fmla="*/ 34 w 55"/>
                  <a:gd name="T57" fmla="*/ 51 h 63"/>
                  <a:gd name="T58" fmla="*/ 36 w 55"/>
                  <a:gd name="T59" fmla="*/ 47 h 63"/>
                  <a:gd name="T60" fmla="*/ 38 w 55"/>
                  <a:gd name="T61" fmla="*/ 46 h 63"/>
                  <a:gd name="T62" fmla="*/ 41 w 55"/>
                  <a:gd name="T63" fmla="*/ 46 h 63"/>
                  <a:gd name="T64" fmla="*/ 44 w 55"/>
                  <a:gd name="T65" fmla="*/ 46 h 63"/>
                  <a:gd name="T66" fmla="*/ 48 w 55"/>
                  <a:gd name="T67" fmla="*/ 46 h 63"/>
                  <a:gd name="T68" fmla="*/ 52 w 55"/>
                  <a:gd name="T69" fmla="*/ 43 h 63"/>
                  <a:gd name="T70" fmla="*/ 55 w 55"/>
                  <a:gd name="T71" fmla="*/ 37 h 63"/>
                  <a:gd name="T72" fmla="*/ 53 w 55"/>
                  <a:gd name="T73" fmla="*/ 33 h 63"/>
                  <a:gd name="T74" fmla="*/ 49 w 55"/>
                  <a:gd name="T75" fmla="*/ 29 h 63"/>
                  <a:gd name="T76" fmla="*/ 44 w 55"/>
                  <a:gd name="T77" fmla="*/ 26 h 63"/>
                  <a:gd name="T78" fmla="*/ 42 w 55"/>
                  <a:gd name="T79" fmla="*/ 22 h 63"/>
                  <a:gd name="T80" fmla="*/ 44 w 55"/>
                  <a:gd name="T81" fmla="*/ 17 h 63"/>
                  <a:gd name="T82" fmla="*/ 46 w 55"/>
                  <a:gd name="T83" fmla="*/ 12 h 63"/>
                  <a:gd name="T84" fmla="*/ 47 w 55"/>
                  <a:gd name="T85" fmla="*/ 9 h 63"/>
                  <a:gd name="T86" fmla="*/ 47 w 55"/>
                  <a:gd name="T87" fmla="*/ 8 h 63"/>
                  <a:gd name="T88" fmla="*/ 47 w 55"/>
                  <a:gd name="T89" fmla="*/ 7 h 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5"/>
                  <a:gd name="T136" fmla="*/ 0 h 63"/>
                  <a:gd name="T137" fmla="*/ 55 w 55"/>
                  <a:gd name="T138" fmla="*/ 63 h 6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5" h="63">
                    <a:moveTo>
                      <a:pt x="46" y="6"/>
                    </a:moveTo>
                    <a:lnTo>
                      <a:pt x="43" y="3"/>
                    </a:lnTo>
                    <a:lnTo>
                      <a:pt x="40" y="1"/>
                    </a:lnTo>
                    <a:lnTo>
                      <a:pt x="37" y="0"/>
                    </a:lnTo>
                    <a:lnTo>
                      <a:pt x="34" y="1"/>
                    </a:lnTo>
                    <a:lnTo>
                      <a:pt x="31" y="2"/>
                    </a:lnTo>
                    <a:lnTo>
                      <a:pt x="28" y="3"/>
                    </a:lnTo>
                    <a:lnTo>
                      <a:pt x="25" y="5"/>
                    </a:lnTo>
                    <a:lnTo>
                      <a:pt x="22" y="7"/>
                    </a:lnTo>
                    <a:lnTo>
                      <a:pt x="19" y="8"/>
                    </a:lnTo>
                    <a:lnTo>
                      <a:pt x="15" y="9"/>
                    </a:lnTo>
                    <a:lnTo>
                      <a:pt x="14" y="9"/>
                    </a:lnTo>
                    <a:lnTo>
                      <a:pt x="12" y="9"/>
                    </a:lnTo>
                    <a:lnTo>
                      <a:pt x="10" y="9"/>
                    </a:lnTo>
                    <a:lnTo>
                      <a:pt x="8" y="10"/>
                    </a:lnTo>
                    <a:lnTo>
                      <a:pt x="6" y="10"/>
                    </a:lnTo>
                    <a:lnTo>
                      <a:pt x="3" y="12"/>
                    </a:lnTo>
                    <a:lnTo>
                      <a:pt x="1" y="14"/>
                    </a:lnTo>
                    <a:lnTo>
                      <a:pt x="0" y="17"/>
                    </a:lnTo>
                    <a:lnTo>
                      <a:pt x="0" y="22"/>
                    </a:lnTo>
                    <a:lnTo>
                      <a:pt x="0" y="29"/>
                    </a:lnTo>
                    <a:lnTo>
                      <a:pt x="0" y="30"/>
                    </a:lnTo>
                    <a:lnTo>
                      <a:pt x="1" y="32"/>
                    </a:lnTo>
                    <a:lnTo>
                      <a:pt x="1" y="33"/>
                    </a:lnTo>
                    <a:lnTo>
                      <a:pt x="2" y="34"/>
                    </a:lnTo>
                    <a:lnTo>
                      <a:pt x="3" y="35"/>
                    </a:lnTo>
                    <a:lnTo>
                      <a:pt x="3" y="36"/>
                    </a:lnTo>
                    <a:lnTo>
                      <a:pt x="4" y="36"/>
                    </a:lnTo>
                    <a:lnTo>
                      <a:pt x="4" y="38"/>
                    </a:lnTo>
                    <a:lnTo>
                      <a:pt x="5" y="39"/>
                    </a:lnTo>
                    <a:lnTo>
                      <a:pt x="5" y="41"/>
                    </a:lnTo>
                    <a:lnTo>
                      <a:pt x="5" y="43"/>
                    </a:lnTo>
                    <a:lnTo>
                      <a:pt x="4" y="45"/>
                    </a:lnTo>
                    <a:lnTo>
                      <a:pt x="4" y="48"/>
                    </a:lnTo>
                    <a:lnTo>
                      <a:pt x="3" y="50"/>
                    </a:lnTo>
                    <a:lnTo>
                      <a:pt x="3" y="52"/>
                    </a:lnTo>
                    <a:lnTo>
                      <a:pt x="3" y="53"/>
                    </a:lnTo>
                    <a:lnTo>
                      <a:pt x="3" y="55"/>
                    </a:lnTo>
                    <a:lnTo>
                      <a:pt x="4" y="56"/>
                    </a:lnTo>
                    <a:lnTo>
                      <a:pt x="6" y="57"/>
                    </a:lnTo>
                    <a:lnTo>
                      <a:pt x="7" y="58"/>
                    </a:lnTo>
                    <a:lnTo>
                      <a:pt x="9" y="60"/>
                    </a:lnTo>
                    <a:lnTo>
                      <a:pt x="11" y="61"/>
                    </a:lnTo>
                    <a:lnTo>
                      <a:pt x="13" y="62"/>
                    </a:lnTo>
                    <a:lnTo>
                      <a:pt x="15" y="62"/>
                    </a:lnTo>
                    <a:lnTo>
                      <a:pt x="18" y="63"/>
                    </a:lnTo>
                    <a:lnTo>
                      <a:pt x="20" y="63"/>
                    </a:lnTo>
                    <a:lnTo>
                      <a:pt x="23" y="62"/>
                    </a:lnTo>
                    <a:lnTo>
                      <a:pt x="25" y="61"/>
                    </a:lnTo>
                    <a:lnTo>
                      <a:pt x="27" y="60"/>
                    </a:lnTo>
                    <a:lnTo>
                      <a:pt x="29" y="59"/>
                    </a:lnTo>
                    <a:lnTo>
                      <a:pt x="30" y="58"/>
                    </a:lnTo>
                    <a:lnTo>
                      <a:pt x="31" y="56"/>
                    </a:lnTo>
                    <a:lnTo>
                      <a:pt x="32" y="54"/>
                    </a:lnTo>
                    <a:lnTo>
                      <a:pt x="33" y="52"/>
                    </a:lnTo>
                    <a:lnTo>
                      <a:pt x="34" y="51"/>
                    </a:lnTo>
                    <a:lnTo>
                      <a:pt x="35" y="49"/>
                    </a:lnTo>
                    <a:lnTo>
                      <a:pt x="36" y="47"/>
                    </a:lnTo>
                    <a:lnTo>
                      <a:pt x="37" y="46"/>
                    </a:lnTo>
                    <a:lnTo>
                      <a:pt x="38" y="46"/>
                    </a:lnTo>
                    <a:lnTo>
                      <a:pt x="39" y="46"/>
                    </a:lnTo>
                    <a:lnTo>
                      <a:pt x="41" y="46"/>
                    </a:lnTo>
                    <a:lnTo>
                      <a:pt x="42" y="46"/>
                    </a:lnTo>
                    <a:lnTo>
                      <a:pt x="44" y="46"/>
                    </a:lnTo>
                    <a:lnTo>
                      <a:pt x="46" y="46"/>
                    </a:lnTo>
                    <a:lnTo>
                      <a:pt x="48" y="46"/>
                    </a:lnTo>
                    <a:lnTo>
                      <a:pt x="50" y="45"/>
                    </a:lnTo>
                    <a:lnTo>
                      <a:pt x="52" y="43"/>
                    </a:lnTo>
                    <a:lnTo>
                      <a:pt x="54" y="40"/>
                    </a:lnTo>
                    <a:lnTo>
                      <a:pt x="55" y="37"/>
                    </a:lnTo>
                    <a:lnTo>
                      <a:pt x="54" y="35"/>
                    </a:lnTo>
                    <a:lnTo>
                      <a:pt x="53" y="33"/>
                    </a:lnTo>
                    <a:lnTo>
                      <a:pt x="51" y="31"/>
                    </a:lnTo>
                    <a:lnTo>
                      <a:pt x="49" y="29"/>
                    </a:lnTo>
                    <a:lnTo>
                      <a:pt x="47" y="27"/>
                    </a:lnTo>
                    <a:lnTo>
                      <a:pt x="44" y="26"/>
                    </a:lnTo>
                    <a:lnTo>
                      <a:pt x="43" y="24"/>
                    </a:lnTo>
                    <a:lnTo>
                      <a:pt x="42" y="22"/>
                    </a:lnTo>
                    <a:lnTo>
                      <a:pt x="42" y="21"/>
                    </a:lnTo>
                    <a:lnTo>
                      <a:pt x="44" y="17"/>
                    </a:lnTo>
                    <a:lnTo>
                      <a:pt x="45" y="14"/>
                    </a:lnTo>
                    <a:lnTo>
                      <a:pt x="46" y="12"/>
                    </a:lnTo>
                    <a:lnTo>
                      <a:pt x="46" y="11"/>
                    </a:lnTo>
                    <a:lnTo>
                      <a:pt x="47" y="9"/>
                    </a:lnTo>
                    <a:lnTo>
                      <a:pt x="47" y="8"/>
                    </a:lnTo>
                    <a:lnTo>
                      <a:pt x="47" y="7"/>
                    </a:lnTo>
                    <a:lnTo>
                      <a:pt x="46" y="6"/>
                    </a:lnTo>
                    <a:close/>
                  </a:path>
                </a:pathLst>
              </a:custGeom>
              <a:solidFill>
                <a:srgbClr val="FFFFFF"/>
              </a:solidFill>
              <a:ln w="0">
                <a:solidFill>
                  <a:srgbClr val="FFFFFF"/>
                </a:solidFill>
                <a:prstDash val="solid"/>
                <a:round/>
                <a:headEnd/>
                <a:tailEnd/>
              </a:ln>
            </p:spPr>
            <p:txBody>
              <a:bodyPr/>
              <a:lstStyle/>
              <a:p>
                <a:endParaRPr lang="fr-FR"/>
              </a:p>
            </p:txBody>
          </p:sp>
          <p:sp>
            <p:nvSpPr>
              <p:cNvPr id="5379" name="Freeform 258"/>
              <p:cNvSpPr>
                <a:spLocks/>
              </p:cNvSpPr>
              <p:nvPr/>
            </p:nvSpPr>
            <p:spPr bwMode="auto">
              <a:xfrm>
                <a:off x="1238" y="2223"/>
                <a:ext cx="50" cy="56"/>
              </a:xfrm>
              <a:custGeom>
                <a:avLst/>
                <a:gdLst>
                  <a:gd name="T0" fmla="*/ 39 w 50"/>
                  <a:gd name="T1" fmla="*/ 2 h 56"/>
                  <a:gd name="T2" fmla="*/ 34 w 50"/>
                  <a:gd name="T3" fmla="*/ 0 h 56"/>
                  <a:gd name="T4" fmla="*/ 29 w 50"/>
                  <a:gd name="T5" fmla="*/ 2 h 56"/>
                  <a:gd name="T6" fmla="*/ 23 w 50"/>
                  <a:gd name="T7" fmla="*/ 5 h 56"/>
                  <a:gd name="T8" fmla="*/ 18 w 50"/>
                  <a:gd name="T9" fmla="*/ 7 h 56"/>
                  <a:gd name="T10" fmla="*/ 13 w 50"/>
                  <a:gd name="T11" fmla="*/ 8 h 56"/>
                  <a:gd name="T12" fmla="*/ 10 w 50"/>
                  <a:gd name="T13" fmla="*/ 8 h 56"/>
                  <a:gd name="T14" fmla="*/ 6 w 50"/>
                  <a:gd name="T15" fmla="*/ 9 h 56"/>
                  <a:gd name="T16" fmla="*/ 2 w 50"/>
                  <a:gd name="T17" fmla="*/ 12 h 56"/>
                  <a:gd name="T18" fmla="*/ 0 w 50"/>
                  <a:gd name="T19" fmla="*/ 20 h 56"/>
                  <a:gd name="T20" fmla="*/ 0 w 50"/>
                  <a:gd name="T21" fmla="*/ 27 h 56"/>
                  <a:gd name="T22" fmla="*/ 1 w 50"/>
                  <a:gd name="T23" fmla="*/ 29 h 56"/>
                  <a:gd name="T24" fmla="*/ 2 w 50"/>
                  <a:gd name="T25" fmla="*/ 30 h 56"/>
                  <a:gd name="T26" fmla="*/ 3 w 50"/>
                  <a:gd name="T27" fmla="*/ 31 h 56"/>
                  <a:gd name="T28" fmla="*/ 5 w 50"/>
                  <a:gd name="T29" fmla="*/ 32 h 56"/>
                  <a:gd name="T30" fmla="*/ 5 w 50"/>
                  <a:gd name="T31" fmla="*/ 35 h 56"/>
                  <a:gd name="T32" fmla="*/ 5 w 50"/>
                  <a:gd name="T33" fmla="*/ 38 h 56"/>
                  <a:gd name="T34" fmla="*/ 4 w 50"/>
                  <a:gd name="T35" fmla="*/ 42 h 56"/>
                  <a:gd name="T36" fmla="*/ 4 w 50"/>
                  <a:gd name="T37" fmla="*/ 46 h 56"/>
                  <a:gd name="T38" fmla="*/ 4 w 50"/>
                  <a:gd name="T39" fmla="*/ 48 h 56"/>
                  <a:gd name="T40" fmla="*/ 6 w 50"/>
                  <a:gd name="T41" fmla="*/ 51 h 56"/>
                  <a:gd name="T42" fmla="*/ 9 w 50"/>
                  <a:gd name="T43" fmla="*/ 53 h 56"/>
                  <a:gd name="T44" fmla="*/ 13 w 50"/>
                  <a:gd name="T45" fmla="*/ 55 h 56"/>
                  <a:gd name="T46" fmla="*/ 17 w 50"/>
                  <a:gd name="T47" fmla="*/ 56 h 56"/>
                  <a:gd name="T48" fmla="*/ 22 w 50"/>
                  <a:gd name="T49" fmla="*/ 55 h 56"/>
                  <a:gd name="T50" fmla="*/ 26 w 50"/>
                  <a:gd name="T51" fmla="*/ 54 h 56"/>
                  <a:gd name="T52" fmla="*/ 29 w 50"/>
                  <a:gd name="T53" fmla="*/ 51 h 56"/>
                  <a:gd name="T54" fmla="*/ 30 w 50"/>
                  <a:gd name="T55" fmla="*/ 48 h 56"/>
                  <a:gd name="T56" fmla="*/ 32 w 50"/>
                  <a:gd name="T57" fmla="*/ 45 h 56"/>
                  <a:gd name="T58" fmla="*/ 34 w 50"/>
                  <a:gd name="T59" fmla="*/ 42 h 56"/>
                  <a:gd name="T60" fmla="*/ 36 w 50"/>
                  <a:gd name="T61" fmla="*/ 41 h 56"/>
                  <a:gd name="T62" fmla="*/ 38 w 50"/>
                  <a:gd name="T63" fmla="*/ 41 h 56"/>
                  <a:gd name="T64" fmla="*/ 41 w 50"/>
                  <a:gd name="T65" fmla="*/ 41 h 56"/>
                  <a:gd name="T66" fmla="*/ 44 w 50"/>
                  <a:gd name="T67" fmla="*/ 41 h 56"/>
                  <a:gd name="T68" fmla="*/ 48 w 50"/>
                  <a:gd name="T69" fmla="*/ 38 h 56"/>
                  <a:gd name="T70" fmla="*/ 50 w 50"/>
                  <a:gd name="T71" fmla="*/ 33 h 56"/>
                  <a:gd name="T72" fmla="*/ 49 w 50"/>
                  <a:gd name="T73" fmla="*/ 29 h 56"/>
                  <a:gd name="T74" fmla="*/ 45 w 50"/>
                  <a:gd name="T75" fmla="*/ 26 h 56"/>
                  <a:gd name="T76" fmla="*/ 41 w 50"/>
                  <a:gd name="T77" fmla="*/ 23 h 56"/>
                  <a:gd name="T78" fmla="*/ 39 w 50"/>
                  <a:gd name="T79" fmla="*/ 20 h 56"/>
                  <a:gd name="T80" fmla="*/ 41 w 50"/>
                  <a:gd name="T81" fmla="*/ 15 h 56"/>
                  <a:gd name="T82" fmla="*/ 42 w 50"/>
                  <a:gd name="T83" fmla="*/ 11 h 56"/>
                  <a:gd name="T84" fmla="*/ 43 w 50"/>
                  <a:gd name="T85" fmla="*/ 9 h 56"/>
                  <a:gd name="T86" fmla="*/ 43 w 50"/>
                  <a:gd name="T87" fmla="*/ 7 h 56"/>
                  <a:gd name="T88" fmla="*/ 42 w 50"/>
                  <a:gd name="T89" fmla="*/ 6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0"/>
                  <a:gd name="T136" fmla="*/ 0 h 56"/>
                  <a:gd name="T137" fmla="*/ 50 w 50"/>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0" h="56">
                    <a:moveTo>
                      <a:pt x="42" y="5"/>
                    </a:moveTo>
                    <a:lnTo>
                      <a:pt x="39" y="2"/>
                    </a:lnTo>
                    <a:lnTo>
                      <a:pt x="37" y="1"/>
                    </a:lnTo>
                    <a:lnTo>
                      <a:pt x="34" y="0"/>
                    </a:lnTo>
                    <a:lnTo>
                      <a:pt x="31" y="1"/>
                    </a:lnTo>
                    <a:lnTo>
                      <a:pt x="29" y="2"/>
                    </a:lnTo>
                    <a:lnTo>
                      <a:pt x="26" y="3"/>
                    </a:lnTo>
                    <a:lnTo>
                      <a:pt x="23" y="5"/>
                    </a:lnTo>
                    <a:lnTo>
                      <a:pt x="20" y="6"/>
                    </a:lnTo>
                    <a:lnTo>
                      <a:pt x="18" y="7"/>
                    </a:lnTo>
                    <a:lnTo>
                      <a:pt x="15" y="8"/>
                    </a:lnTo>
                    <a:lnTo>
                      <a:pt x="13" y="8"/>
                    </a:lnTo>
                    <a:lnTo>
                      <a:pt x="12" y="8"/>
                    </a:lnTo>
                    <a:lnTo>
                      <a:pt x="10" y="8"/>
                    </a:lnTo>
                    <a:lnTo>
                      <a:pt x="8" y="9"/>
                    </a:lnTo>
                    <a:lnTo>
                      <a:pt x="6" y="9"/>
                    </a:lnTo>
                    <a:lnTo>
                      <a:pt x="4" y="10"/>
                    </a:lnTo>
                    <a:lnTo>
                      <a:pt x="2" y="12"/>
                    </a:lnTo>
                    <a:lnTo>
                      <a:pt x="0" y="15"/>
                    </a:lnTo>
                    <a:lnTo>
                      <a:pt x="0" y="20"/>
                    </a:lnTo>
                    <a:lnTo>
                      <a:pt x="0" y="26"/>
                    </a:lnTo>
                    <a:lnTo>
                      <a:pt x="0" y="27"/>
                    </a:lnTo>
                    <a:lnTo>
                      <a:pt x="1" y="28"/>
                    </a:lnTo>
                    <a:lnTo>
                      <a:pt x="1" y="29"/>
                    </a:lnTo>
                    <a:lnTo>
                      <a:pt x="2" y="29"/>
                    </a:lnTo>
                    <a:lnTo>
                      <a:pt x="2" y="30"/>
                    </a:lnTo>
                    <a:lnTo>
                      <a:pt x="3" y="30"/>
                    </a:lnTo>
                    <a:lnTo>
                      <a:pt x="3" y="31"/>
                    </a:lnTo>
                    <a:lnTo>
                      <a:pt x="4" y="31"/>
                    </a:lnTo>
                    <a:lnTo>
                      <a:pt x="5" y="32"/>
                    </a:lnTo>
                    <a:lnTo>
                      <a:pt x="5" y="33"/>
                    </a:lnTo>
                    <a:lnTo>
                      <a:pt x="5" y="35"/>
                    </a:lnTo>
                    <a:lnTo>
                      <a:pt x="5" y="36"/>
                    </a:lnTo>
                    <a:lnTo>
                      <a:pt x="5" y="38"/>
                    </a:lnTo>
                    <a:lnTo>
                      <a:pt x="5" y="40"/>
                    </a:lnTo>
                    <a:lnTo>
                      <a:pt x="4" y="42"/>
                    </a:lnTo>
                    <a:lnTo>
                      <a:pt x="4" y="44"/>
                    </a:lnTo>
                    <a:lnTo>
                      <a:pt x="4" y="46"/>
                    </a:lnTo>
                    <a:lnTo>
                      <a:pt x="4" y="47"/>
                    </a:lnTo>
                    <a:lnTo>
                      <a:pt x="4" y="48"/>
                    </a:lnTo>
                    <a:lnTo>
                      <a:pt x="5" y="49"/>
                    </a:lnTo>
                    <a:lnTo>
                      <a:pt x="6" y="51"/>
                    </a:lnTo>
                    <a:lnTo>
                      <a:pt x="8" y="52"/>
                    </a:lnTo>
                    <a:lnTo>
                      <a:pt x="9" y="53"/>
                    </a:lnTo>
                    <a:lnTo>
                      <a:pt x="11" y="54"/>
                    </a:lnTo>
                    <a:lnTo>
                      <a:pt x="13" y="55"/>
                    </a:lnTo>
                    <a:lnTo>
                      <a:pt x="15" y="55"/>
                    </a:lnTo>
                    <a:lnTo>
                      <a:pt x="17" y="56"/>
                    </a:lnTo>
                    <a:lnTo>
                      <a:pt x="20" y="56"/>
                    </a:lnTo>
                    <a:lnTo>
                      <a:pt x="22" y="55"/>
                    </a:lnTo>
                    <a:lnTo>
                      <a:pt x="24" y="54"/>
                    </a:lnTo>
                    <a:lnTo>
                      <a:pt x="26" y="54"/>
                    </a:lnTo>
                    <a:lnTo>
                      <a:pt x="28" y="53"/>
                    </a:lnTo>
                    <a:lnTo>
                      <a:pt x="29" y="51"/>
                    </a:lnTo>
                    <a:lnTo>
                      <a:pt x="30" y="50"/>
                    </a:lnTo>
                    <a:lnTo>
                      <a:pt x="30" y="48"/>
                    </a:lnTo>
                    <a:lnTo>
                      <a:pt x="31" y="47"/>
                    </a:lnTo>
                    <a:lnTo>
                      <a:pt x="32" y="45"/>
                    </a:lnTo>
                    <a:lnTo>
                      <a:pt x="33" y="43"/>
                    </a:lnTo>
                    <a:lnTo>
                      <a:pt x="34" y="42"/>
                    </a:lnTo>
                    <a:lnTo>
                      <a:pt x="35" y="41"/>
                    </a:lnTo>
                    <a:lnTo>
                      <a:pt x="36" y="41"/>
                    </a:lnTo>
                    <a:lnTo>
                      <a:pt x="37" y="41"/>
                    </a:lnTo>
                    <a:lnTo>
                      <a:pt x="38" y="41"/>
                    </a:lnTo>
                    <a:lnTo>
                      <a:pt x="39" y="41"/>
                    </a:lnTo>
                    <a:lnTo>
                      <a:pt x="41" y="41"/>
                    </a:lnTo>
                    <a:lnTo>
                      <a:pt x="42" y="41"/>
                    </a:lnTo>
                    <a:lnTo>
                      <a:pt x="44" y="41"/>
                    </a:lnTo>
                    <a:lnTo>
                      <a:pt x="46" y="40"/>
                    </a:lnTo>
                    <a:lnTo>
                      <a:pt x="48" y="38"/>
                    </a:lnTo>
                    <a:lnTo>
                      <a:pt x="50" y="36"/>
                    </a:lnTo>
                    <a:lnTo>
                      <a:pt x="50" y="33"/>
                    </a:lnTo>
                    <a:lnTo>
                      <a:pt x="50" y="31"/>
                    </a:lnTo>
                    <a:lnTo>
                      <a:pt x="49" y="29"/>
                    </a:lnTo>
                    <a:lnTo>
                      <a:pt x="47" y="27"/>
                    </a:lnTo>
                    <a:lnTo>
                      <a:pt x="45" y="26"/>
                    </a:lnTo>
                    <a:lnTo>
                      <a:pt x="43" y="24"/>
                    </a:lnTo>
                    <a:lnTo>
                      <a:pt x="41" y="23"/>
                    </a:lnTo>
                    <a:lnTo>
                      <a:pt x="40" y="22"/>
                    </a:lnTo>
                    <a:lnTo>
                      <a:pt x="39" y="20"/>
                    </a:lnTo>
                    <a:lnTo>
                      <a:pt x="39" y="18"/>
                    </a:lnTo>
                    <a:lnTo>
                      <a:pt x="41" y="15"/>
                    </a:lnTo>
                    <a:lnTo>
                      <a:pt x="42" y="13"/>
                    </a:lnTo>
                    <a:lnTo>
                      <a:pt x="42" y="11"/>
                    </a:lnTo>
                    <a:lnTo>
                      <a:pt x="43" y="10"/>
                    </a:lnTo>
                    <a:lnTo>
                      <a:pt x="43" y="9"/>
                    </a:lnTo>
                    <a:lnTo>
                      <a:pt x="43" y="8"/>
                    </a:lnTo>
                    <a:lnTo>
                      <a:pt x="43" y="7"/>
                    </a:lnTo>
                    <a:lnTo>
                      <a:pt x="42" y="6"/>
                    </a:lnTo>
                    <a:lnTo>
                      <a:pt x="42" y="5"/>
                    </a:lnTo>
                    <a:close/>
                  </a:path>
                </a:pathLst>
              </a:custGeom>
              <a:solidFill>
                <a:srgbClr val="F8F8F8"/>
              </a:solidFill>
              <a:ln w="0">
                <a:solidFill>
                  <a:srgbClr val="F8F8F8"/>
                </a:solidFill>
                <a:prstDash val="solid"/>
                <a:round/>
                <a:headEnd/>
                <a:tailEnd/>
              </a:ln>
            </p:spPr>
            <p:txBody>
              <a:bodyPr/>
              <a:lstStyle/>
              <a:p>
                <a:endParaRPr lang="fr-FR"/>
              </a:p>
            </p:txBody>
          </p:sp>
          <p:sp>
            <p:nvSpPr>
              <p:cNvPr id="5380" name="Freeform 259"/>
              <p:cNvSpPr>
                <a:spLocks/>
              </p:cNvSpPr>
              <p:nvPr/>
            </p:nvSpPr>
            <p:spPr bwMode="auto">
              <a:xfrm>
                <a:off x="1239" y="2226"/>
                <a:ext cx="46" cy="49"/>
              </a:xfrm>
              <a:custGeom>
                <a:avLst/>
                <a:gdLst>
                  <a:gd name="T0" fmla="*/ 36 w 46"/>
                  <a:gd name="T1" fmla="*/ 2 h 49"/>
                  <a:gd name="T2" fmla="*/ 31 w 46"/>
                  <a:gd name="T3" fmla="*/ 0 h 49"/>
                  <a:gd name="T4" fmla="*/ 26 w 46"/>
                  <a:gd name="T5" fmla="*/ 2 h 49"/>
                  <a:gd name="T6" fmla="*/ 21 w 46"/>
                  <a:gd name="T7" fmla="*/ 4 h 49"/>
                  <a:gd name="T8" fmla="*/ 16 w 46"/>
                  <a:gd name="T9" fmla="*/ 7 h 49"/>
                  <a:gd name="T10" fmla="*/ 13 w 46"/>
                  <a:gd name="T11" fmla="*/ 8 h 49"/>
                  <a:gd name="T12" fmla="*/ 9 w 46"/>
                  <a:gd name="T13" fmla="*/ 7 h 49"/>
                  <a:gd name="T14" fmla="*/ 6 w 46"/>
                  <a:gd name="T15" fmla="*/ 8 h 49"/>
                  <a:gd name="T16" fmla="*/ 2 w 46"/>
                  <a:gd name="T17" fmla="*/ 11 h 49"/>
                  <a:gd name="T18" fmla="*/ 0 w 46"/>
                  <a:gd name="T19" fmla="*/ 17 h 49"/>
                  <a:gd name="T20" fmla="*/ 1 w 46"/>
                  <a:gd name="T21" fmla="*/ 23 h 49"/>
                  <a:gd name="T22" fmla="*/ 2 w 46"/>
                  <a:gd name="T23" fmla="*/ 25 h 49"/>
                  <a:gd name="T24" fmla="*/ 3 w 46"/>
                  <a:gd name="T25" fmla="*/ 26 h 49"/>
                  <a:gd name="T26" fmla="*/ 4 w 46"/>
                  <a:gd name="T27" fmla="*/ 27 h 49"/>
                  <a:gd name="T28" fmla="*/ 5 w 46"/>
                  <a:gd name="T29" fmla="*/ 28 h 49"/>
                  <a:gd name="T30" fmla="*/ 6 w 46"/>
                  <a:gd name="T31" fmla="*/ 30 h 49"/>
                  <a:gd name="T32" fmla="*/ 6 w 46"/>
                  <a:gd name="T33" fmla="*/ 33 h 49"/>
                  <a:gd name="T34" fmla="*/ 5 w 46"/>
                  <a:gd name="T35" fmla="*/ 37 h 49"/>
                  <a:gd name="T36" fmla="*/ 5 w 46"/>
                  <a:gd name="T37" fmla="*/ 40 h 49"/>
                  <a:gd name="T38" fmla="*/ 5 w 46"/>
                  <a:gd name="T39" fmla="*/ 42 h 49"/>
                  <a:gd name="T40" fmla="*/ 7 w 46"/>
                  <a:gd name="T41" fmla="*/ 44 h 49"/>
                  <a:gd name="T42" fmla="*/ 10 w 46"/>
                  <a:gd name="T43" fmla="*/ 46 h 49"/>
                  <a:gd name="T44" fmla="*/ 13 w 46"/>
                  <a:gd name="T45" fmla="*/ 48 h 49"/>
                  <a:gd name="T46" fmla="*/ 17 w 46"/>
                  <a:gd name="T47" fmla="*/ 49 h 49"/>
                  <a:gd name="T48" fmla="*/ 21 w 46"/>
                  <a:gd name="T49" fmla="*/ 48 h 49"/>
                  <a:gd name="T50" fmla="*/ 25 w 46"/>
                  <a:gd name="T51" fmla="*/ 47 h 49"/>
                  <a:gd name="T52" fmla="*/ 27 w 46"/>
                  <a:gd name="T53" fmla="*/ 45 h 49"/>
                  <a:gd name="T54" fmla="*/ 29 w 46"/>
                  <a:gd name="T55" fmla="*/ 42 h 49"/>
                  <a:gd name="T56" fmla="*/ 30 w 46"/>
                  <a:gd name="T57" fmla="*/ 39 h 49"/>
                  <a:gd name="T58" fmla="*/ 31 w 46"/>
                  <a:gd name="T59" fmla="*/ 37 h 49"/>
                  <a:gd name="T60" fmla="*/ 33 w 46"/>
                  <a:gd name="T61" fmla="*/ 36 h 49"/>
                  <a:gd name="T62" fmla="*/ 35 w 46"/>
                  <a:gd name="T63" fmla="*/ 36 h 49"/>
                  <a:gd name="T64" fmla="*/ 38 w 46"/>
                  <a:gd name="T65" fmla="*/ 36 h 49"/>
                  <a:gd name="T66" fmla="*/ 41 w 46"/>
                  <a:gd name="T67" fmla="*/ 36 h 49"/>
                  <a:gd name="T68" fmla="*/ 44 w 46"/>
                  <a:gd name="T69" fmla="*/ 33 h 49"/>
                  <a:gd name="T70" fmla="*/ 46 w 46"/>
                  <a:gd name="T71" fmla="*/ 29 h 49"/>
                  <a:gd name="T72" fmla="*/ 45 w 46"/>
                  <a:gd name="T73" fmla="*/ 26 h 49"/>
                  <a:gd name="T74" fmla="*/ 41 w 46"/>
                  <a:gd name="T75" fmla="*/ 23 h 49"/>
                  <a:gd name="T76" fmla="*/ 38 w 46"/>
                  <a:gd name="T77" fmla="*/ 20 h 49"/>
                  <a:gd name="T78" fmla="*/ 36 w 46"/>
                  <a:gd name="T79" fmla="*/ 18 h 49"/>
                  <a:gd name="T80" fmla="*/ 37 w 46"/>
                  <a:gd name="T81" fmla="*/ 14 h 49"/>
                  <a:gd name="T82" fmla="*/ 39 w 46"/>
                  <a:gd name="T83" fmla="*/ 10 h 49"/>
                  <a:gd name="T84" fmla="*/ 39 w 46"/>
                  <a:gd name="T85" fmla="*/ 8 h 49"/>
                  <a:gd name="T86" fmla="*/ 39 w 46"/>
                  <a:gd name="T87" fmla="*/ 6 h 49"/>
                  <a:gd name="T88" fmla="*/ 39 w 46"/>
                  <a:gd name="T89" fmla="*/ 5 h 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9"/>
                  <a:gd name="T137" fmla="*/ 46 w 46"/>
                  <a:gd name="T138" fmla="*/ 49 h 4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9">
                    <a:moveTo>
                      <a:pt x="38" y="5"/>
                    </a:moveTo>
                    <a:lnTo>
                      <a:pt x="36" y="2"/>
                    </a:lnTo>
                    <a:lnTo>
                      <a:pt x="33" y="1"/>
                    </a:lnTo>
                    <a:lnTo>
                      <a:pt x="31" y="0"/>
                    </a:lnTo>
                    <a:lnTo>
                      <a:pt x="29" y="0"/>
                    </a:lnTo>
                    <a:lnTo>
                      <a:pt x="26" y="2"/>
                    </a:lnTo>
                    <a:lnTo>
                      <a:pt x="24" y="3"/>
                    </a:lnTo>
                    <a:lnTo>
                      <a:pt x="21" y="4"/>
                    </a:lnTo>
                    <a:lnTo>
                      <a:pt x="19" y="6"/>
                    </a:lnTo>
                    <a:lnTo>
                      <a:pt x="16" y="7"/>
                    </a:lnTo>
                    <a:lnTo>
                      <a:pt x="14" y="7"/>
                    </a:lnTo>
                    <a:lnTo>
                      <a:pt x="13" y="8"/>
                    </a:lnTo>
                    <a:lnTo>
                      <a:pt x="11" y="8"/>
                    </a:lnTo>
                    <a:lnTo>
                      <a:pt x="9" y="7"/>
                    </a:lnTo>
                    <a:lnTo>
                      <a:pt x="8" y="8"/>
                    </a:lnTo>
                    <a:lnTo>
                      <a:pt x="6" y="8"/>
                    </a:lnTo>
                    <a:lnTo>
                      <a:pt x="4" y="9"/>
                    </a:lnTo>
                    <a:lnTo>
                      <a:pt x="2" y="11"/>
                    </a:lnTo>
                    <a:lnTo>
                      <a:pt x="1" y="13"/>
                    </a:lnTo>
                    <a:lnTo>
                      <a:pt x="0" y="17"/>
                    </a:lnTo>
                    <a:lnTo>
                      <a:pt x="0" y="22"/>
                    </a:lnTo>
                    <a:lnTo>
                      <a:pt x="1" y="23"/>
                    </a:lnTo>
                    <a:lnTo>
                      <a:pt x="1" y="24"/>
                    </a:lnTo>
                    <a:lnTo>
                      <a:pt x="2" y="25"/>
                    </a:lnTo>
                    <a:lnTo>
                      <a:pt x="3" y="26"/>
                    </a:lnTo>
                    <a:lnTo>
                      <a:pt x="4" y="27"/>
                    </a:lnTo>
                    <a:lnTo>
                      <a:pt x="5" y="28"/>
                    </a:lnTo>
                    <a:lnTo>
                      <a:pt x="5" y="29"/>
                    </a:lnTo>
                    <a:lnTo>
                      <a:pt x="6" y="30"/>
                    </a:lnTo>
                    <a:lnTo>
                      <a:pt x="6" y="32"/>
                    </a:lnTo>
                    <a:lnTo>
                      <a:pt x="6" y="33"/>
                    </a:lnTo>
                    <a:lnTo>
                      <a:pt x="5" y="35"/>
                    </a:lnTo>
                    <a:lnTo>
                      <a:pt x="5" y="37"/>
                    </a:lnTo>
                    <a:lnTo>
                      <a:pt x="5" y="38"/>
                    </a:lnTo>
                    <a:lnTo>
                      <a:pt x="5" y="40"/>
                    </a:lnTo>
                    <a:lnTo>
                      <a:pt x="5" y="41"/>
                    </a:lnTo>
                    <a:lnTo>
                      <a:pt x="5" y="42"/>
                    </a:lnTo>
                    <a:lnTo>
                      <a:pt x="6" y="43"/>
                    </a:lnTo>
                    <a:lnTo>
                      <a:pt x="7" y="44"/>
                    </a:lnTo>
                    <a:lnTo>
                      <a:pt x="8" y="45"/>
                    </a:lnTo>
                    <a:lnTo>
                      <a:pt x="10" y="46"/>
                    </a:lnTo>
                    <a:lnTo>
                      <a:pt x="11" y="47"/>
                    </a:lnTo>
                    <a:lnTo>
                      <a:pt x="13" y="48"/>
                    </a:lnTo>
                    <a:lnTo>
                      <a:pt x="15" y="48"/>
                    </a:lnTo>
                    <a:lnTo>
                      <a:pt x="17" y="49"/>
                    </a:lnTo>
                    <a:lnTo>
                      <a:pt x="19" y="49"/>
                    </a:lnTo>
                    <a:lnTo>
                      <a:pt x="21" y="48"/>
                    </a:lnTo>
                    <a:lnTo>
                      <a:pt x="23" y="47"/>
                    </a:lnTo>
                    <a:lnTo>
                      <a:pt x="25" y="47"/>
                    </a:lnTo>
                    <a:lnTo>
                      <a:pt x="26" y="46"/>
                    </a:lnTo>
                    <a:lnTo>
                      <a:pt x="27" y="45"/>
                    </a:lnTo>
                    <a:lnTo>
                      <a:pt x="28" y="44"/>
                    </a:lnTo>
                    <a:lnTo>
                      <a:pt x="29" y="42"/>
                    </a:lnTo>
                    <a:lnTo>
                      <a:pt x="29" y="41"/>
                    </a:lnTo>
                    <a:lnTo>
                      <a:pt x="30" y="39"/>
                    </a:lnTo>
                    <a:lnTo>
                      <a:pt x="31" y="38"/>
                    </a:lnTo>
                    <a:lnTo>
                      <a:pt x="31" y="37"/>
                    </a:lnTo>
                    <a:lnTo>
                      <a:pt x="32" y="36"/>
                    </a:lnTo>
                    <a:lnTo>
                      <a:pt x="33" y="36"/>
                    </a:lnTo>
                    <a:lnTo>
                      <a:pt x="34" y="36"/>
                    </a:lnTo>
                    <a:lnTo>
                      <a:pt x="35" y="36"/>
                    </a:lnTo>
                    <a:lnTo>
                      <a:pt x="36" y="36"/>
                    </a:lnTo>
                    <a:lnTo>
                      <a:pt x="38" y="36"/>
                    </a:lnTo>
                    <a:lnTo>
                      <a:pt x="39" y="36"/>
                    </a:lnTo>
                    <a:lnTo>
                      <a:pt x="41" y="36"/>
                    </a:lnTo>
                    <a:lnTo>
                      <a:pt x="42" y="35"/>
                    </a:lnTo>
                    <a:lnTo>
                      <a:pt x="44" y="33"/>
                    </a:lnTo>
                    <a:lnTo>
                      <a:pt x="46" y="31"/>
                    </a:lnTo>
                    <a:lnTo>
                      <a:pt x="46" y="29"/>
                    </a:lnTo>
                    <a:lnTo>
                      <a:pt x="46" y="27"/>
                    </a:lnTo>
                    <a:lnTo>
                      <a:pt x="45" y="26"/>
                    </a:lnTo>
                    <a:lnTo>
                      <a:pt x="43" y="24"/>
                    </a:lnTo>
                    <a:lnTo>
                      <a:pt x="41" y="23"/>
                    </a:lnTo>
                    <a:lnTo>
                      <a:pt x="39" y="22"/>
                    </a:lnTo>
                    <a:lnTo>
                      <a:pt x="38" y="20"/>
                    </a:lnTo>
                    <a:lnTo>
                      <a:pt x="37" y="19"/>
                    </a:lnTo>
                    <a:lnTo>
                      <a:pt x="36" y="18"/>
                    </a:lnTo>
                    <a:lnTo>
                      <a:pt x="36" y="16"/>
                    </a:lnTo>
                    <a:lnTo>
                      <a:pt x="37" y="14"/>
                    </a:lnTo>
                    <a:lnTo>
                      <a:pt x="38" y="11"/>
                    </a:lnTo>
                    <a:lnTo>
                      <a:pt x="39" y="10"/>
                    </a:lnTo>
                    <a:lnTo>
                      <a:pt x="39" y="9"/>
                    </a:lnTo>
                    <a:lnTo>
                      <a:pt x="39" y="8"/>
                    </a:lnTo>
                    <a:lnTo>
                      <a:pt x="39" y="7"/>
                    </a:lnTo>
                    <a:lnTo>
                      <a:pt x="39" y="6"/>
                    </a:lnTo>
                    <a:lnTo>
                      <a:pt x="39" y="5"/>
                    </a:lnTo>
                    <a:lnTo>
                      <a:pt x="38" y="5"/>
                    </a:lnTo>
                    <a:close/>
                  </a:path>
                </a:pathLst>
              </a:custGeom>
              <a:solidFill>
                <a:srgbClr val="F0F0F0"/>
              </a:solidFill>
              <a:ln w="0">
                <a:solidFill>
                  <a:srgbClr val="F0F0F0"/>
                </a:solidFill>
                <a:prstDash val="solid"/>
                <a:round/>
                <a:headEnd/>
                <a:tailEnd/>
              </a:ln>
            </p:spPr>
            <p:txBody>
              <a:bodyPr/>
              <a:lstStyle/>
              <a:p>
                <a:endParaRPr lang="fr-FR"/>
              </a:p>
            </p:txBody>
          </p:sp>
          <p:sp>
            <p:nvSpPr>
              <p:cNvPr id="5381" name="Freeform 260"/>
              <p:cNvSpPr>
                <a:spLocks/>
              </p:cNvSpPr>
              <p:nvPr/>
            </p:nvSpPr>
            <p:spPr bwMode="auto">
              <a:xfrm>
                <a:off x="1241" y="2229"/>
                <a:ext cx="40" cy="42"/>
              </a:xfrm>
              <a:custGeom>
                <a:avLst/>
                <a:gdLst>
                  <a:gd name="T0" fmla="*/ 31 w 40"/>
                  <a:gd name="T1" fmla="*/ 2 h 42"/>
                  <a:gd name="T2" fmla="*/ 27 w 40"/>
                  <a:gd name="T3" fmla="*/ 0 h 42"/>
                  <a:gd name="T4" fmla="*/ 23 w 40"/>
                  <a:gd name="T5" fmla="*/ 1 h 42"/>
                  <a:gd name="T6" fmla="*/ 19 w 40"/>
                  <a:gd name="T7" fmla="*/ 4 h 42"/>
                  <a:gd name="T8" fmla="*/ 14 w 40"/>
                  <a:gd name="T9" fmla="*/ 6 h 42"/>
                  <a:gd name="T10" fmla="*/ 11 w 40"/>
                  <a:gd name="T11" fmla="*/ 6 h 42"/>
                  <a:gd name="T12" fmla="*/ 8 w 40"/>
                  <a:gd name="T13" fmla="*/ 6 h 42"/>
                  <a:gd name="T14" fmla="*/ 5 w 40"/>
                  <a:gd name="T15" fmla="*/ 7 h 42"/>
                  <a:gd name="T16" fmla="*/ 1 w 40"/>
                  <a:gd name="T17" fmla="*/ 9 h 42"/>
                  <a:gd name="T18" fmla="*/ 0 w 40"/>
                  <a:gd name="T19" fmla="*/ 14 h 42"/>
                  <a:gd name="T20" fmla="*/ 0 w 40"/>
                  <a:gd name="T21" fmla="*/ 20 h 42"/>
                  <a:gd name="T22" fmla="*/ 1 w 40"/>
                  <a:gd name="T23" fmla="*/ 21 h 42"/>
                  <a:gd name="T24" fmla="*/ 2 w 40"/>
                  <a:gd name="T25" fmla="*/ 22 h 42"/>
                  <a:gd name="T26" fmla="*/ 3 w 40"/>
                  <a:gd name="T27" fmla="*/ 23 h 42"/>
                  <a:gd name="T28" fmla="*/ 4 w 40"/>
                  <a:gd name="T29" fmla="*/ 24 h 42"/>
                  <a:gd name="T30" fmla="*/ 5 w 40"/>
                  <a:gd name="T31" fmla="*/ 26 h 42"/>
                  <a:gd name="T32" fmla="*/ 5 w 40"/>
                  <a:gd name="T33" fmla="*/ 29 h 42"/>
                  <a:gd name="T34" fmla="*/ 5 w 40"/>
                  <a:gd name="T35" fmla="*/ 31 h 42"/>
                  <a:gd name="T36" fmla="*/ 5 w 40"/>
                  <a:gd name="T37" fmla="*/ 34 h 42"/>
                  <a:gd name="T38" fmla="*/ 5 w 40"/>
                  <a:gd name="T39" fmla="*/ 36 h 42"/>
                  <a:gd name="T40" fmla="*/ 7 w 40"/>
                  <a:gd name="T41" fmla="*/ 37 h 42"/>
                  <a:gd name="T42" fmla="*/ 9 w 40"/>
                  <a:gd name="T43" fmla="*/ 39 h 42"/>
                  <a:gd name="T44" fmla="*/ 12 w 40"/>
                  <a:gd name="T45" fmla="*/ 41 h 42"/>
                  <a:gd name="T46" fmla="*/ 16 w 40"/>
                  <a:gd name="T47" fmla="*/ 42 h 42"/>
                  <a:gd name="T48" fmla="*/ 20 w 40"/>
                  <a:gd name="T49" fmla="*/ 41 h 42"/>
                  <a:gd name="T50" fmla="*/ 23 w 40"/>
                  <a:gd name="T51" fmla="*/ 40 h 42"/>
                  <a:gd name="T52" fmla="*/ 25 w 40"/>
                  <a:gd name="T53" fmla="*/ 39 h 42"/>
                  <a:gd name="T54" fmla="*/ 26 w 40"/>
                  <a:gd name="T55" fmla="*/ 36 h 42"/>
                  <a:gd name="T56" fmla="*/ 27 w 40"/>
                  <a:gd name="T57" fmla="*/ 34 h 42"/>
                  <a:gd name="T58" fmla="*/ 28 w 40"/>
                  <a:gd name="T59" fmla="*/ 32 h 42"/>
                  <a:gd name="T60" fmla="*/ 30 w 40"/>
                  <a:gd name="T61" fmla="*/ 31 h 42"/>
                  <a:gd name="T62" fmla="*/ 31 w 40"/>
                  <a:gd name="T63" fmla="*/ 31 h 42"/>
                  <a:gd name="T64" fmla="*/ 33 w 40"/>
                  <a:gd name="T65" fmla="*/ 31 h 42"/>
                  <a:gd name="T66" fmla="*/ 36 w 40"/>
                  <a:gd name="T67" fmla="*/ 31 h 42"/>
                  <a:gd name="T68" fmla="*/ 39 w 40"/>
                  <a:gd name="T69" fmla="*/ 29 h 42"/>
                  <a:gd name="T70" fmla="*/ 40 w 40"/>
                  <a:gd name="T71" fmla="*/ 25 h 42"/>
                  <a:gd name="T72" fmla="*/ 39 w 40"/>
                  <a:gd name="T73" fmla="*/ 22 h 42"/>
                  <a:gd name="T74" fmla="*/ 37 w 40"/>
                  <a:gd name="T75" fmla="*/ 20 h 42"/>
                  <a:gd name="T76" fmla="*/ 34 w 40"/>
                  <a:gd name="T77" fmla="*/ 18 h 42"/>
                  <a:gd name="T78" fmla="*/ 32 w 40"/>
                  <a:gd name="T79" fmla="*/ 16 h 42"/>
                  <a:gd name="T80" fmla="*/ 33 w 40"/>
                  <a:gd name="T81" fmla="*/ 12 h 42"/>
                  <a:gd name="T82" fmla="*/ 34 w 40"/>
                  <a:gd name="T83" fmla="*/ 9 h 42"/>
                  <a:gd name="T84" fmla="*/ 34 w 40"/>
                  <a:gd name="T85" fmla="*/ 7 h 42"/>
                  <a:gd name="T86" fmla="*/ 34 w 40"/>
                  <a:gd name="T87" fmla="*/ 6 h 42"/>
                  <a:gd name="T88" fmla="*/ 33 w 40"/>
                  <a:gd name="T89" fmla="*/ 5 h 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0"/>
                  <a:gd name="T136" fmla="*/ 0 h 42"/>
                  <a:gd name="T137" fmla="*/ 40 w 40"/>
                  <a:gd name="T138" fmla="*/ 42 h 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0" h="42">
                    <a:moveTo>
                      <a:pt x="33" y="4"/>
                    </a:moveTo>
                    <a:lnTo>
                      <a:pt x="31" y="2"/>
                    </a:lnTo>
                    <a:lnTo>
                      <a:pt x="29" y="1"/>
                    </a:lnTo>
                    <a:lnTo>
                      <a:pt x="27" y="0"/>
                    </a:lnTo>
                    <a:lnTo>
                      <a:pt x="25" y="1"/>
                    </a:lnTo>
                    <a:lnTo>
                      <a:pt x="23" y="1"/>
                    </a:lnTo>
                    <a:lnTo>
                      <a:pt x="21" y="3"/>
                    </a:lnTo>
                    <a:lnTo>
                      <a:pt x="19" y="4"/>
                    </a:lnTo>
                    <a:lnTo>
                      <a:pt x="17" y="5"/>
                    </a:lnTo>
                    <a:lnTo>
                      <a:pt x="14" y="6"/>
                    </a:lnTo>
                    <a:lnTo>
                      <a:pt x="12" y="6"/>
                    </a:lnTo>
                    <a:lnTo>
                      <a:pt x="11" y="6"/>
                    </a:lnTo>
                    <a:lnTo>
                      <a:pt x="10" y="6"/>
                    </a:lnTo>
                    <a:lnTo>
                      <a:pt x="8" y="6"/>
                    </a:lnTo>
                    <a:lnTo>
                      <a:pt x="6" y="6"/>
                    </a:lnTo>
                    <a:lnTo>
                      <a:pt x="5" y="7"/>
                    </a:lnTo>
                    <a:lnTo>
                      <a:pt x="3" y="7"/>
                    </a:lnTo>
                    <a:lnTo>
                      <a:pt x="1" y="9"/>
                    </a:lnTo>
                    <a:lnTo>
                      <a:pt x="0" y="11"/>
                    </a:lnTo>
                    <a:lnTo>
                      <a:pt x="0" y="14"/>
                    </a:lnTo>
                    <a:lnTo>
                      <a:pt x="0" y="19"/>
                    </a:lnTo>
                    <a:lnTo>
                      <a:pt x="0" y="20"/>
                    </a:lnTo>
                    <a:lnTo>
                      <a:pt x="1" y="20"/>
                    </a:lnTo>
                    <a:lnTo>
                      <a:pt x="1" y="21"/>
                    </a:lnTo>
                    <a:lnTo>
                      <a:pt x="2" y="21"/>
                    </a:lnTo>
                    <a:lnTo>
                      <a:pt x="2" y="22"/>
                    </a:lnTo>
                    <a:lnTo>
                      <a:pt x="3" y="22"/>
                    </a:lnTo>
                    <a:lnTo>
                      <a:pt x="3" y="23"/>
                    </a:lnTo>
                    <a:lnTo>
                      <a:pt x="4" y="24"/>
                    </a:lnTo>
                    <a:lnTo>
                      <a:pt x="5" y="25"/>
                    </a:lnTo>
                    <a:lnTo>
                      <a:pt x="5" y="26"/>
                    </a:lnTo>
                    <a:lnTo>
                      <a:pt x="5" y="27"/>
                    </a:lnTo>
                    <a:lnTo>
                      <a:pt x="5" y="29"/>
                    </a:lnTo>
                    <a:lnTo>
                      <a:pt x="5" y="30"/>
                    </a:lnTo>
                    <a:lnTo>
                      <a:pt x="5" y="31"/>
                    </a:lnTo>
                    <a:lnTo>
                      <a:pt x="5" y="32"/>
                    </a:lnTo>
                    <a:lnTo>
                      <a:pt x="5" y="34"/>
                    </a:lnTo>
                    <a:lnTo>
                      <a:pt x="5" y="35"/>
                    </a:lnTo>
                    <a:lnTo>
                      <a:pt x="5" y="36"/>
                    </a:lnTo>
                    <a:lnTo>
                      <a:pt x="6" y="36"/>
                    </a:lnTo>
                    <a:lnTo>
                      <a:pt x="7" y="37"/>
                    </a:lnTo>
                    <a:lnTo>
                      <a:pt x="8" y="38"/>
                    </a:lnTo>
                    <a:lnTo>
                      <a:pt x="9" y="39"/>
                    </a:lnTo>
                    <a:lnTo>
                      <a:pt x="11" y="40"/>
                    </a:lnTo>
                    <a:lnTo>
                      <a:pt x="12" y="41"/>
                    </a:lnTo>
                    <a:lnTo>
                      <a:pt x="14" y="41"/>
                    </a:lnTo>
                    <a:lnTo>
                      <a:pt x="16" y="42"/>
                    </a:lnTo>
                    <a:lnTo>
                      <a:pt x="18" y="42"/>
                    </a:lnTo>
                    <a:lnTo>
                      <a:pt x="20" y="41"/>
                    </a:lnTo>
                    <a:lnTo>
                      <a:pt x="21" y="41"/>
                    </a:lnTo>
                    <a:lnTo>
                      <a:pt x="23" y="40"/>
                    </a:lnTo>
                    <a:lnTo>
                      <a:pt x="24" y="40"/>
                    </a:lnTo>
                    <a:lnTo>
                      <a:pt x="25" y="39"/>
                    </a:lnTo>
                    <a:lnTo>
                      <a:pt x="25" y="38"/>
                    </a:lnTo>
                    <a:lnTo>
                      <a:pt x="26" y="36"/>
                    </a:lnTo>
                    <a:lnTo>
                      <a:pt x="26" y="35"/>
                    </a:lnTo>
                    <a:lnTo>
                      <a:pt x="27" y="34"/>
                    </a:lnTo>
                    <a:lnTo>
                      <a:pt x="27" y="33"/>
                    </a:lnTo>
                    <a:lnTo>
                      <a:pt x="28" y="32"/>
                    </a:lnTo>
                    <a:lnTo>
                      <a:pt x="29" y="31"/>
                    </a:lnTo>
                    <a:lnTo>
                      <a:pt x="30" y="31"/>
                    </a:lnTo>
                    <a:lnTo>
                      <a:pt x="31" y="31"/>
                    </a:lnTo>
                    <a:lnTo>
                      <a:pt x="32" y="31"/>
                    </a:lnTo>
                    <a:lnTo>
                      <a:pt x="33" y="31"/>
                    </a:lnTo>
                    <a:lnTo>
                      <a:pt x="35" y="31"/>
                    </a:lnTo>
                    <a:lnTo>
                      <a:pt x="36" y="31"/>
                    </a:lnTo>
                    <a:lnTo>
                      <a:pt x="37" y="30"/>
                    </a:lnTo>
                    <a:lnTo>
                      <a:pt x="39" y="29"/>
                    </a:lnTo>
                    <a:lnTo>
                      <a:pt x="40" y="27"/>
                    </a:lnTo>
                    <a:lnTo>
                      <a:pt x="40" y="25"/>
                    </a:lnTo>
                    <a:lnTo>
                      <a:pt x="40" y="23"/>
                    </a:lnTo>
                    <a:lnTo>
                      <a:pt x="39" y="22"/>
                    </a:lnTo>
                    <a:lnTo>
                      <a:pt x="38" y="21"/>
                    </a:lnTo>
                    <a:lnTo>
                      <a:pt x="37" y="20"/>
                    </a:lnTo>
                    <a:lnTo>
                      <a:pt x="35" y="19"/>
                    </a:lnTo>
                    <a:lnTo>
                      <a:pt x="34" y="18"/>
                    </a:lnTo>
                    <a:lnTo>
                      <a:pt x="33" y="17"/>
                    </a:lnTo>
                    <a:lnTo>
                      <a:pt x="32" y="16"/>
                    </a:lnTo>
                    <a:lnTo>
                      <a:pt x="32" y="14"/>
                    </a:lnTo>
                    <a:lnTo>
                      <a:pt x="33" y="12"/>
                    </a:lnTo>
                    <a:lnTo>
                      <a:pt x="34" y="10"/>
                    </a:lnTo>
                    <a:lnTo>
                      <a:pt x="34" y="9"/>
                    </a:lnTo>
                    <a:lnTo>
                      <a:pt x="34" y="8"/>
                    </a:lnTo>
                    <a:lnTo>
                      <a:pt x="34" y="7"/>
                    </a:lnTo>
                    <a:lnTo>
                      <a:pt x="34" y="6"/>
                    </a:lnTo>
                    <a:lnTo>
                      <a:pt x="34" y="5"/>
                    </a:lnTo>
                    <a:lnTo>
                      <a:pt x="33" y="5"/>
                    </a:lnTo>
                    <a:lnTo>
                      <a:pt x="33" y="4"/>
                    </a:lnTo>
                    <a:close/>
                  </a:path>
                </a:pathLst>
              </a:custGeom>
              <a:solidFill>
                <a:srgbClr val="E0E0E0"/>
              </a:solidFill>
              <a:ln w="0">
                <a:solidFill>
                  <a:srgbClr val="E0E0E0"/>
                </a:solidFill>
                <a:prstDash val="solid"/>
                <a:round/>
                <a:headEnd/>
                <a:tailEnd/>
              </a:ln>
            </p:spPr>
            <p:txBody>
              <a:bodyPr/>
              <a:lstStyle/>
              <a:p>
                <a:endParaRPr lang="fr-FR"/>
              </a:p>
            </p:txBody>
          </p:sp>
          <p:sp>
            <p:nvSpPr>
              <p:cNvPr id="5382" name="Freeform 261"/>
              <p:cNvSpPr>
                <a:spLocks/>
              </p:cNvSpPr>
              <p:nvPr/>
            </p:nvSpPr>
            <p:spPr bwMode="auto">
              <a:xfrm>
                <a:off x="1242" y="2232"/>
                <a:ext cx="36" cy="35"/>
              </a:xfrm>
              <a:custGeom>
                <a:avLst/>
                <a:gdLst>
                  <a:gd name="T0" fmla="*/ 27 w 36"/>
                  <a:gd name="T1" fmla="*/ 1 h 35"/>
                  <a:gd name="T2" fmla="*/ 24 w 36"/>
                  <a:gd name="T3" fmla="*/ 0 h 35"/>
                  <a:gd name="T4" fmla="*/ 20 w 36"/>
                  <a:gd name="T5" fmla="*/ 1 h 35"/>
                  <a:gd name="T6" fmla="*/ 17 w 36"/>
                  <a:gd name="T7" fmla="*/ 3 h 35"/>
                  <a:gd name="T8" fmla="*/ 13 w 36"/>
                  <a:gd name="T9" fmla="*/ 5 h 35"/>
                  <a:gd name="T10" fmla="*/ 10 w 36"/>
                  <a:gd name="T11" fmla="*/ 6 h 35"/>
                  <a:gd name="T12" fmla="*/ 8 w 36"/>
                  <a:gd name="T13" fmla="*/ 5 h 35"/>
                  <a:gd name="T14" fmla="*/ 5 w 36"/>
                  <a:gd name="T15" fmla="*/ 6 h 35"/>
                  <a:gd name="T16" fmla="*/ 2 w 36"/>
                  <a:gd name="T17" fmla="*/ 7 h 35"/>
                  <a:gd name="T18" fmla="*/ 0 w 36"/>
                  <a:gd name="T19" fmla="*/ 11 h 35"/>
                  <a:gd name="T20" fmla="*/ 1 w 36"/>
                  <a:gd name="T21" fmla="*/ 16 h 35"/>
                  <a:gd name="T22" fmla="*/ 1 w 36"/>
                  <a:gd name="T23" fmla="*/ 17 h 35"/>
                  <a:gd name="T24" fmla="*/ 3 w 36"/>
                  <a:gd name="T25" fmla="*/ 18 h 35"/>
                  <a:gd name="T26" fmla="*/ 4 w 36"/>
                  <a:gd name="T27" fmla="*/ 19 h 35"/>
                  <a:gd name="T28" fmla="*/ 5 w 36"/>
                  <a:gd name="T29" fmla="*/ 20 h 35"/>
                  <a:gd name="T30" fmla="*/ 6 w 36"/>
                  <a:gd name="T31" fmla="*/ 21 h 35"/>
                  <a:gd name="T32" fmla="*/ 6 w 36"/>
                  <a:gd name="T33" fmla="*/ 23 h 35"/>
                  <a:gd name="T34" fmla="*/ 6 w 36"/>
                  <a:gd name="T35" fmla="*/ 26 h 35"/>
                  <a:gd name="T36" fmla="*/ 6 w 36"/>
                  <a:gd name="T37" fmla="*/ 28 h 35"/>
                  <a:gd name="T38" fmla="*/ 6 w 36"/>
                  <a:gd name="T39" fmla="*/ 29 h 35"/>
                  <a:gd name="T40" fmla="*/ 7 w 36"/>
                  <a:gd name="T41" fmla="*/ 31 h 35"/>
                  <a:gd name="T42" fmla="*/ 9 w 36"/>
                  <a:gd name="T43" fmla="*/ 32 h 35"/>
                  <a:gd name="T44" fmla="*/ 12 w 36"/>
                  <a:gd name="T45" fmla="*/ 34 h 35"/>
                  <a:gd name="T46" fmla="*/ 16 w 36"/>
                  <a:gd name="T47" fmla="*/ 34 h 35"/>
                  <a:gd name="T48" fmla="*/ 19 w 36"/>
                  <a:gd name="T49" fmla="*/ 34 h 35"/>
                  <a:gd name="T50" fmla="*/ 21 w 36"/>
                  <a:gd name="T51" fmla="*/ 34 h 35"/>
                  <a:gd name="T52" fmla="*/ 23 w 36"/>
                  <a:gd name="T53" fmla="*/ 32 h 35"/>
                  <a:gd name="T54" fmla="*/ 24 w 36"/>
                  <a:gd name="T55" fmla="*/ 31 h 35"/>
                  <a:gd name="T56" fmla="*/ 25 w 36"/>
                  <a:gd name="T57" fmla="*/ 28 h 35"/>
                  <a:gd name="T58" fmla="*/ 26 w 36"/>
                  <a:gd name="T59" fmla="*/ 27 h 35"/>
                  <a:gd name="T60" fmla="*/ 27 w 36"/>
                  <a:gd name="T61" fmla="*/ 26 h 35"/>
                  <a:gd name="T62" fmla="*/ 28 w 36"/>
                  <a:gd name="T63" fmla="*/ 26 h 35"/>
                  <a:gd name="T64" fmla="*/ 30 w 36"/>
                  <a:gd name="T65" fmla="*/ 26 h 35"/>
                  <a:gd name="T66" fmla="*/ 32 w 36"/>
                  <a:gd name="T67" fmla="*/ 26 h 35"/>
                  <a:gd name="T68" fmla="*/ 35 w 36"/>
                  <a:gd name="T69" fmla="*/ 24 h 35"/>
                  <a:gd name="T70" fmla="*/ 36 w 36"/>
                  <a:gd name="T71" fmla="*/ 21 h 35"/>
                  <a:gd name="T72" fmla="*/ 35 w 36"/>
                  <a:gd name="T73" fmla="*/ 19 h 35"/>
                  <a:gd name="T74" fmla="*/ 33 w 36"/>
                  <a:gd name="T75" fmla="*/ 17 h 35"/>
                  <a:gd name="T76" fmla="*/ 30 w 36"/>
                  <a:gd name="T77" fmla="*/ 15 h 35"/>
                  <a:gd name="T78" fmla="*/ 29 w 36"/>
                  <a:gd name="T79" fmla="*/ 13 h 35"/>
                  <a:gd name="T80" fmla="*/ 30 w 36"/>
                  <a:gd name="T81" fmla="*/ 10 h 35"/>
                  <a:gd name="T82" fmla="*/ 31 w 36"/>
                  <a:gd name="T83" fmla="*/ 8 h 35"/>
                  <a:gd name="T84" fmla="*/ 31 w 36"/>
                  <a:gd name="T85" fmla="*/ 6 h 35"/>
                  <a:gd name="T86" fmla="*/ 30 w 36"/>
                  <a:gd name="T87" fmla="*/ 5 h 35"/>
                  <a:gd name="T88" fmla="*/ 29 w 36"/>
                  <a:gd name="T89" fmla="*/ 4 h 3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
                  <a:gd name="T136" fmla="*/ 0 h 35"/>
                  <a:gd name="T137" fmla="*/ 36 w 36"/>
                  <a:gd name="T138" fmla="*/ 35 h 3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 h="35">
                    <a:moveTo>
                      <a:pt x="29" y="3"/>
                    </a:moveTo>
                    <a:lnTo>
                      <a:pt x="27" y="1"/>
                    </a:lnTo>
                    <a:lnTo>
                      <a:pt x="26" y="0"/>
                    </a:lnTo>
                    <a:lnTo>
                      <a:pt x="24" y="0"/>
                    </a:lnTo>
                    <a:lnTo>
                      <a:pt x="22" y="0"/>
                    </a:lnTo>
                    <a:lnTo>
                      <a:pt x="20" y="1"/>
                    </a:lnTo>
                    <a:lnTo>
                      <a:pt x="18" y="2"/>
                    </a:lnTo>
                    <a:lnTo>
                      <a:pt x="17" y="3"/>
                    </a:lnTo>
                    <a:lnTo>
                      <a:pt x="15" y="4"/>
                    </a:lnTo>
                    <a:lnTo>
                      <a:pt x="13" y="5"/>
                    </a:lnTo>
                    <a:lnTo>
                      <a:pt x="11" y="6"/>
                    </a:lnTo>
                    <a:lnTo>
                      <a:pt x="10" y="6"/>
                    </a:lnTo>
                    <a:lnTo>
                      <a:pt x="9" y="6"/>
                    </a:lnTo>
                    <a:lnTo>
                      <a:pt x="8" y="5"/>
                    </a:lnTo>
                    <a:lnTo>
                      <a:pt x="6" y="5"/>
                    </a:lnTo>
                    <a:lnTo>
                      <a:pt x="5" y="6"/>
                    </a:lnTo>
                    <a:lnTo>
                      <a:pt x="3" y="6"/>
                    </a:lnTo>
                    <a:lnTo>
                      <a:pt x="2" y="7"/>
                    </a:lnTo>
                    <a:lnTo>
                      <a:pt x="1" y="9"/>
                    </a:lnTo>
                    <a:lnTo>
                      <a:pt x="0" y="11"/>
                    </a:lnTo>
                    <a:lnTo>
                      <a:pt x="0" y="15"/>
                    </a:lnTo>
                    <a:lnTo>
                      <a:pt x="1" y="16"/>
                    </a:lnTo>
                    <a:lnTo>
                      <a:pt x="1" y="17"/>
                    </a:lnTo>
                    <a:lnTo>
                      <a:pt x="2" y="17"/>
                    </a:lnTo>
                    <a:lnTo>
                      <a:pt x="3" y="18"/>
                    </a:lnTo>
                    <a:lnTo>
                      <a:pt x="4" y="19"/>
                    </a:lnTo>
                    <a:lnTo>
                      <a:pt x="5" y="20"/>
                    </a:lnTo>
                    <a:lnTo>
                      <a:pt x="5" y="21"/>
                    </a:lnTo>
                    <a:lnTo>
                      <a:pt x="6" y="21"/>
                    </a:lnTo>
                    <a:lnTo>
                      <a:pt x="6" y="22"/>
                    </a:lnTo>
                    <a:lnTo>
                      <a:pt x="6" y="23"/>
                    </a:lnTo>
                    <a:lnTo>
                      <a:pt x="6" y="25"/>
                    </a:lnTo>
                    <a:lnTo>
                      <a:pt x="6" y="26"/>
                    </a:lnTo>
                    <a:lnTo>
                      <a:pt x="6" y="27"/>
                    </a:lnTo>
                    <a:lnTo>
                      <a:pt x="6" y="28"/>
                    </a:lnTo>
                    <a:lnTo>
                      <a:pt x="6" y="29"/>
                    </a:lnTo>
                    <a:lnTo>
                      <a:pt x="7" y="30"/>
                    </a:lnTo>
                    <a:lnTo>
                      <a:pt x="7" y="31"/>
                    </a:lnTo>
                    <a:lnTo>
                      <a:pt x="8" y="32"/>
                    </a:lnTo>
                    <a:lnTo>
                      <a:pt x="9" y="32"/>
                    </a:lnTo>
                    <a:lnTo>
                      <a:pt x="11" y="33"/>
                    </a:lnTo>
                    <a:lnTo>
                      <a:pt x="12" y="34"/>
                    </a:lnTo>
                    <a:lnTo>
                      <a:pt x="14" y="34"/>
                    </a:lnTo>
                    <a:lnTo>
                      <a:pt x="16" y="34"/>
                    </a:lnTo>
                    <a:lnTo>
                      <a:pt x="17" y="35"/>
                    </a:lnTo>
                    <a:lnTo>
                      <a:pt x="19" y="34"/>
                    </a:lnTo>
                    <a:lnTo>
                      <a:pt x="20" y="34"/>
                    </a:lnTo>
                    <a:lnTo>
                      <a:pt x="21" y="34"/>
                    </a:lnTo>
                    <a:lnTo>
                      <a:pt x="22" y="33"/>
                    </a:lnTo>
                    <a:lnTo>
                      <a:pt x="23" y="32"/>
                    </a:lnTo>
                    <a:lnTo>
                      <a:pt x="23" y="31"/>
                    </a:lnTo>
                    <a:lnTo>
                      <a:pt x="24" y="31"/>
                    </a:lnTo>
                    <a:lnTo>
                      <a:pt x="24" y="29"/>
                    </a:lnTo>
                    <a:lnTo>
                      <a:pt x="25" y="28"/>
                    </a:lnTo>
                    <a:lnTo>
                      <a:pt x="26" y="27"/>
                    </a:lnTo>
                    <a:lnTo>
                      <a:pt x="27" y="26"/>
                    </a:lnTo>
                    <a:lnTo>
                      <a:pt x="28" y="26"/>
                    </a:lnTo>
                    <a:lnTo>
                      <a:pt x="29" y="26"/>
                    </a:lnTo>
                    <a:lnTo>
                      <a:pt x="30" y="26"/>
                    </a:lnTo>
                    <a:lnTo>
                      <a:pt x="31" y="26"/>
                    </a:lnTo>
                    <a:lnTo>
                      <a:pt x="32" y="26"/>
                    </a:lnTo>
                    <a:lnTo>
                      <a:pt x="34" y="25"/>
                    </a:lnTo>
                    <a:lnTo>
                      <a:pt x="35" y="24"/>
                    </a:lnTo>
                    <a:lnTo>
                      <a:pt x="36" y="23"/>
                    </a:lnTo>
                    <a:lnTo>
                      <a:pt x="36" y="21"/>
                    </a:lnTo>
                    <a:lnTo>
                      <a:pt x="36" y="20"/>
                    </a:lnTo>
                    <a:lnTo>
                      <a:pt x="35" y="19"/>
                    </a:lnTo>
                    <a:lnTo>
                      <a:pt x="34" y="18"/>
                    </a:lnTo>
                    <a:lnTo>
                      <a:pt x="33" y="17"/>
                    </a:lnTo>
                    <a:lnTo>
                      <a:pt x="32" y="16"/>
                    </a:lnTo>
                    <a:lnTo>
                      <a:pt x="30" y="15"/>
                    </a:lnTo>
                    <a:lnTo>
                      <a:pt x="30" y="14"/>
                    </a:lnTo>
                    <a:lnTo>
                      <a:pt x="29" y="13"/>
                    </a:lnTo>
                    <a:lnTo>
                      <a:pt x="29" y="12"/>
                    </a:lnTo>
                    <a:lnTo>
                      <a:pt x="30" y="10"/>
                    </a:lnTo>
                    <a:lnTo>
                      <a:pt x="30" y="9"/>
                    </a:lnTo>
                    <a:lnTo>
                      <a:pt x="31" y="8"/>
                    </a:lnTo>
                    <a:lnTo>
                      <a:pt x="31" y="6"/>
                    </a:lnTo>
                    <a:lnTo>
                      <a:pt x="30" y="5"/>
                    </a:lnTo>
                    <a:lnTo>
                      <a:pt x="30" y="4"/>
                    </a:lnTo>
                    <a:lnTo>
                      <a:pt x="29" y="4"/>
                    </a:lnTo>
                    <a:lnTo>
                      <a:pt x="29" y="3"/>
                    </a:lnTo>
                    <a:close/>
                  </a:path>
                </a:pathLst>
              </a:custGeom>
              <a:solidFill>
                <a:srgbClr val="E0E0E0"/>
              </a:solidFill>
              <a:ln w="0">
                <a:solidFill>
                  <a:srgbClr val="E0E0E0"/>
                </a:solidFill>
                <a:prstDash val="solid"/>
                <a:round/>
                <a:headEnd/>
                <a:tailEnd/>
              </a:ln>
            </p:spPr>
            <p:txBody>
              <a:bodyPr/>
              <a:lstStyle/>
              <a:p>
                <a:endParaRPr lang="fr-FR"/>
              </a:p>
            </p:txBody>
          </p:sp>
          <p:sp>
            <p:nvSpPr>
              <p:cNvPr id="5383" name="Freeform 262"/>
              <p:cNvSpPr>
                <a:spLocks/>
              </p:cNvSpPr>
              <p:nvPr/>
            </p:nvSpPr>
            <p:spPr bwMode="auto">
              <a:xfrm>
                <a:off x="1246" y="2239"/>
                <a:ext cx="27" cy="28"/>
              </a:xfrm>
              <a:custGeom>
                <a:avLst/>
                <a:gdLst>
                  <a:gd name="T0" fmla="*/ 8 w 27"/>
                  <a:gd name="T1" fmla="*/ 27 h 28"/>
                  <a:gd name="T2" fmla="*/ 10 w 27"/>
                  <a:gd name="T3" fmla="*/ 28 h 28"/>
                  <a:gd name="T4" fmla="*/ 12 w 27"/>
                  <a:gd name="T5" fmla="*/ 28 h 28"/>
                  <a:gd name="T6" fmla="*/ 14 w 27"/>
                  <a:gd name="T7" fmla="*/ 28 h 28"/>
                  <a:gd name="T8" fmla="*/ 16 w 27"/>
                  <a:gd name="T9" fmla="*/ 28 h 28"/>
                  <a:gd name="T10" fmla="*/ 18 w 27"/>
                  <a:gd name="T11" fmla="*/ 27 h 28"/>
                  <a:gd name="T12" fmla="*/ 20 w 27"/>
                  <a:gd name="T13" fmla="*/ 26 h 28"/>
                  <a:gd name="T14" fmla="*/ 22 w 27"/>
                  <a:gd name="T15" fmla="*/ 25 h 28"/>
                  <a:gd name="T16" fmla="*/ 23 w 27"/>
                  <a:gd name="T17" fmla="*/ 23 h 28"/>
                  <a:gd name="T18" fmla="*/ 24 w 27"/>
                  <a:gd name="T19" fmla="*/ 21 h 28"/>
                  <a:gd name="T20" fmla="*/ 26 w 27"/>
                  <a:gd name="T21" fmla="*/ 19 h 28"/>
                  <a:gd name="T22" fmla="*/ 26 w 27"/>
                  <a:gd name="T23" fmla="*/ 17 h 28"/>
                  <a:gd name="T24" fmla="*/ 27 w 27"/>
                  <a:gd name="T25" fmla="*/ 15 h 28"/>
                  <a:gd name="T26" fmla="*/ 27 w 27"/>
                  <a:gd name="T27" fmla="*/ 12 h 28"/>
                  <a:gd name="T28" fmla="*/ 26 w 27"/>
                  <a:gd name="T29" fmla="*/ 10 h 28"/>
                  <a:gd name="T30" fmla="*/ 26 w 27"/>
                  <a:gd name="T31" fmla="*/ 8 h 28"/>
                  <a:gd name="T32" fmla="*/ 25 w 27"/>
                  <a:gd name="T33" fmla="*/ 6 h 28"/>
                  <a:gd name="T34" fmla="*/ 24 w 27"/>
                  <a:gd name="T35" fmla="*/ 4 h 28"/>
                  <a:gd name="T36" fmla="*/ 22 w 27"/>
                  <a:gd name="T37" fmla="*/ 3 h 28"/>
                  <a:gd name="T38" fmla="*/ 21 w 27"/>
                  <a:gd name="T39" fmla="*/ 2 h 28"/>
                  <a:gd name="T40" fmla="*/ 19 w 27"/>
                  <a:gd name="T41" fmla="*/ 1 h 28"/>
                  <a:gd name="T42" fmla="*/ 17 w 27"/>
                  <a:gd name="T43" fmla="*/ 0 h 28"/>
                  <a:gd name="T44" fmla="*/ 15 w 27"/>
                  <a:gd name="T45" fmla="*/ 0 h 28"/>
                  <a:gd name="T46" fmla="*/ 13 w 27"/>
                  <a:gd name="T47" fmla="*/ 0 h 28"/>
                  <a:gd name="T48" fmla="*/ 11 w 27"/>
                  <a:gd name="T49" fmla="*/ 0 h 28"/>
                  <a:gd name="T50" fmla="*/ 9 w 27"/>
                  <a:gd name="T51" fmla="*/ 1 h 28"/>
                  <a:gd name="T52" fmla="*/ 7 w 27"/>
                  <a:gd name="T53" fmla="*/ 2 h 28"/>
                  <a:gd name="T54" fmla="*/ 5 w 27"/>
                  <a:gd name="T55" fmla="*/ 3 h 28"/>
                  <a:gd name="T56" fmla="*/ 3 w 27"/>
                  <a:gd name="T57" fmla="*/ 5 h 28"/>
                  <a:gd name="T58" fmla="*/ 2 w 27"/>
                  <a:gd name="T59" fmla="*/ 7 h 28"/>
                  <a:gd name="T60" fmla="*/ 1 w 27"/>
                  <a:gd name="T61" fmla="*/ 9 h 28"/>
                  <a:gd name="T62" fmla="*/ 0 w 27"/>
                  <a:gd name="T63" fmla="*/ 11 h 28"/>
                  <a:gd name="T64" fmla="*/ 0 w 27"/>
                  <a:gd name="T65" fmla="*/ 13 h 28"/>
                  <a:gd name="T66" fmla="*/ 0 w 27"/>
                  <a:gd name="T67" fmla="*/ 16 h 28"/>
                  <a:gd name="T68" fmla="*/ 0 w 27"/>
                  <a:gd name="T69" fmla="*/ 18 h 28"/>
                  <a:gd name="T70" fmla="*/ 1 w 27"/>
                  <a:gd name="T71" fmla="*/ 20 h 28"/>
                  <a:gd name="T72" fmla="*/ 2 w 27"/>
                  <a:gd name="T73" fmla="*/ 22 h 28"/>
                  <a:gd name="T74" fmla="*/ 3 w 27"/>
                  <a:gd name="T75" fmla="*/ 23 h 28"/>
                  <a:gd name="T76" fmla="*/ 4 w 27"/>
                  <a:gd name="T77" fmla="*/ 25 h 28"/>
                  <a:gd name="T78" fmla="*/ 6 w 27"/>
                  <a:gd name="T79" fmla="*/ 26 h 28"/>
                  <a:gd name="T80" fmla="*/ 8 w 27"/>
                  <a:gd name="T81" fmla="*/ 27 h 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
                  <a:gd name="T124" fmla="*/ 0 h 28"/>
                  <a:gd name="T125" fmla="*/ 27 w 27"/>
                  <a:gd name="T126" fmla="*/ 28 h 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 h="28">
                    <a:moveTo>
                      <a:pt x="8" y="27"/>
                    </a:moveTo>
                    <a:lnTo>
                      <a:pt x="10" y="28"/>
                    </a:lnTo>
                    <a:lnTo>
                      <a:pt x="12" y="28"/>
                    </a:lnTo>
                    <a:lnTo>
                      <a:pt x="14" y="28"/>
                    </a:lnTo>
                    <a:lnTo>
                      <a:pt x="16" y="28"/>
                    </a:lnTo>
                    <a:lnTo>
                      <a:pt x="18" y="27"/>
                    </a:lnTo>
                    <a:lnTo>
                      <a:pt x="20" y="26"/>
                    </a:lnTo>
                    <a:lnTo>
                      <a:pt x="22" y="25"/>
                    </a:lnTo>
                    <a:lnTo>
                      <a:pt x="23" y="23"/>
                    </a:lnTo>
                    <a:lnTo>
                      <a:pt x="24" y="21"/>
                    </a:lnTo>
                    <a:lnTo>
                      <a:pt x="26" y="19"/>
                    </a:lnTo>
                    <a:lnTo>
                      <a:pt x="26" y="17"/>
                    </a:lnTo>
                    <a:lnTo>
                      <a:pt x="27" y="15"/>
                    </a:lnTo>
                    <a:lnTo>
                      <a:pt x="27" y="12"/>
                    </a:lnTo>
                    <a:lnTo>
                      <a:pt x="26" y="10"/>
                    </a:lnTo>
                    <a:lnTo>
                      <a:pt x="26" y="8"/>
                    </a:lnTo>
                    <a:lnTo>
                      <a:pt x="25" y="6"/>
                    </a:lnTo>
                    <a:lnTo>
                      <a:pt x="24" y="4"/>
                    </a:lnTo>
                    <a:lnTo>
                      <a:pt x="22" y="3"/>
                    </a:lnTo>
                    <a:lnTo>
                      <a:pt x="21" y="2"/>
                    </a:lnTo>
                    <a:lnTo>
                      <a:pt x="19" y="1"/>
                    </a:lnTo>
                    <a:lnTo>
                      <a:pt x="17" y="0"/>
                    </a:lnTo>
                    <a:lnTo>
                      <a:pt x="15" y="0"/>
                    </a:lnTo>
                    <a:lnTo>
                      <a:pt x="13" y="0"/>
                    </a:lnTo>
                    <a:lnTo>
                      <a:pt x="11" y="0"/>
                    </a:lnTo>
                    <a:lnTo>
                      <a:pt x="9" y="1"/>
                    </a:lnTo>
                    <a:lnTo>
                      <a:pt x="7" y="2"/>
                    </a:lnTo>
                    <a:lnTo>
                      <a:pt x="5" y="3"/>
                    </a:lnTo>
                    <a:lnTo>
                      <a:pt x="3" y="5"/>
                    </a:lnTo>
                    <a:lnTo>
                      <a:pt x="2" y="7"/>
                    </a:lnTo>
                    <a:lnTo>
                      <a:pt x="1" y="9"/>
                    </a:lnTo>
                    <a:lnTo>
                      <a:pt x="0" y="11"/>
                    </a:lnTo>
                    <a:lnTo>
                      <a:pt x="0" y="13"/>
                    </a:lnTo>
                    <a:lnTo>
                      <a:pt x="0" y="16"/>
                    </a:lnTo>
                    <a:lnTo>
                      <a:pt x="0" y="18"/>
                    </a:lnTo>
                    <a:lnTo>
                      <a:pt x="1" y="20"/>
                    </a:lnTo>
                    <a:lnTo>
                      <a:pt x="2" y="22"/>
                    </a:lnTo>
                    <a:lnTo>
                      <a:pt x="3" y="23"/>
                    </a:lnTo>
                    <a:lnTo>
                      <a:pt x="4" y="25"/>
                    </a:lnTo>
                    <a:lnTo>
                      <a:pt x="6" y="26"/>
                    </a:lnTo>
                    <a:lnTo>
                      <a:pt x="8" y="27"/>
                    </a:lnTo>
                    <a:close/>
                  </a:path>
                </a:pathLst>
              </a:custGeom>
              <a:solidFill>
                <a:srgbClr val="E0E0E0"/>
              </a:solidFill>
              <a:ln w="0">
                <a:solidFill>
                  <a:srgbClr val="E0E0E0"/>
                </a:solidFill>
                <a:prstDash val="solid"/>
                <a:round/>
                <a:headEnd/>
                <a:tailEnd/>
              </a:ln>
            </p:spPr>
            <p:txBody>
              <a:bodyPr/>
              <a:lstStyle/>
              <a:p>
                <a:endParaRPr lang="fr-FR"/>
              </a:p>
            </p:txBody>
          </p:sp>
          <p:sp>
            <p:nvSpPr>
              <p:cNvPr id="5384" name="Freeform 263"/>
              <p:cNvSpPr>
                <a:spLocks/>
              </p:cNvSpPr>
              <p:nvPr/>
            </p:nvSpPr>
            <p:spPr bwMode="auto">
              <a:xfrm>
                <a:off x="1244" y="2236"/>
                <a:ext cx="27" cy="28"/>
              </a:xfrm>
              <a:custGeom>
                <a:avLst/>
                <a:gdLst>
                  <a:gd name="T0" fmla="*/ 8 w 27"/>
                  <a:gd name="T1" fmla="*/ 27 h 28"/>
                  <a:gd name="T2" fmla="*/ 10 w 27"/>
                  <a:gd name="T3" fmla="*/ 28 h 28"/>
                  <a:gd name="T4" fmla="*/ 12 w 27"/>
                  <a:gd name="T5" fmla="*/ 28 h 28"/>
                  <a:gd name="T6" fmla="*/ 15 w 27"/>
                  <a:gd name="T7" fmla="*/ 28 h 28"/>
                  <a:gd name="T8" fmla="*/ 17 w 27"/>
                  <a:gd name="T9" fmla="*/ 28 h 28"/>
                  <a:gd name="T10" fmla="*/ 19 w 27"/>
                  <a:gd name="T11" fmla="*/ 27 h 28"/>
                  <a:gd name="T12" fmla="*/ 20 w 27"/>
                  <a:gd name="T13" fmla="*/ 26 h 28"/>
                  <a:gd name="T14" fmla="*/ 22 w 27"/>
                  <a:gd name="T15" fmla="*/ 24 h 28"/>
                  <a:gd name="T16" fmla="*/ 24 w 27"/>
                  <a:gd name="T17" fmla="*/ 23 h 28"/>
                  <a:gd name="T18" fmla="*/ 25 w 27"/>
                  <a:gd name="T19" fmla="*/ 21 h 28"/>
                  <a:gd name="T20" fmla="*/ 26 w 27"/>
                  <a:gd name="T21" fmla="*/ 19 h 28"/>
                  <a:gd name="T22" fmla="*/ 27 w 27"/>
                  <a:gd name="T23" fmla="*/ 17 h 28"/>
                  <a:gd name="T24" fmla="*/ 27 w 27"/>
                  <a:gd name="T25" fmla="*/ 14 h 28"/>
                  <a:gd name="T26" fmla="*/ 27 w 27"/>
                  <a:gd name="T27" fmla="*/ 12 h 28"/>
                  <a:gd name="T28" fmla="*/ 27 w 27"/>
                  <a:gd name="T29" fmla="*/ 10 h 28"/>
                  <a:gd name="T30" fmla="*/ 27 w 27"/>
                  <a:gd name="T31" fmla="*/ 8 h 28"/>
                  <a:gd name="T32" fmla="*/ 26 w 27"/>
                  <a:gd name="T33" fmla="*/ 6 h 28"/>
                  <a:gd name="T34" fmla="*/ 24 w 27"/>
                  <a:gd name="T35" fmla="*/ 4 h 28"/>
                  <a:gd name="T36" fmla="*/ 23 w 27"/>
                  <a:gd name="T37" fmla="*/ 3 h 28"/>
                  <a:gd name="T38" fmla="*/ 21 w 27"/>
                  <a:gd name="T39" fmla="*/ 1 h 28"/>
                  <a:gd name="T40" fmla="*/ 19 w 27"/>
                  <a:gd name="T41" fmla="*/ 1 h 28"/>
                  <a:gd name="T42" fmla="*/ 17 w 27"/>
                  <a:gd name="T43" fmla="*/ 0 h 28"/>
                  <a:gd name="T44" fmla="*/ 15 w 27"/>
                  <a:gd name="T45" fmla="*/ 0 h 28"/>
                  <a:gd name="T46" fmla="*/ 13 w 27"/>
                  <a:gd name="T47" fmla="*/ 0 h 28"/>
                  <a:gd name="T48" fmla="*/ 11 w 27"/>
                  <a:gd name="T49" fmla="*/ 0 h 28"/>
                  <a:gd name="T50" fmla="*/ 9 w 27"/>
                  <a:gd name="T51" fmla="*/ 1 h 28"/>
                  <a:gd name="T52" fmla="*/ 7 w 27"/>
                  <a:gd name="T53" fmla="*/ 2 h 28"/>
                  <a:gd name="T54" fmla="*/ 6 w 27"/>
                  <a:gd name="T55" fmla="*/ 3 h 28"/>
                  <a:gd name="T56" fmla="*/ 4 w 27"/>
                  <a:gd name="T57" fmla="*/ 5 h 28"/>
                  <a:gd name="T58" fmla="*/ 3 w 27"/>
                  <a:gd name="T59" fmla="*/ 6 h 28"/>
                  <a:gd name="T60" fmla="*/ 2 w 27"/>
                  <a:gd name="T61" fmla="*/ 8 h 28"/>
                  <a:gd name="T62" fmla="*/ 1 w 27"/>
                  <a:gd name="T63" fmla="*/ 11 h 28"/>
                  <a:gd name="T64" fmla="*/ 0 w 27"/>
                  <a:gd name="T65" fmla="*/ 13 h 28"/>
                  <a:gd name="T66" fmla="*/ 0 w 27"/>
                  <a:gd name="T67" fmla="*/ 15 h 28"/>
                  <a:gd name="T68" fmla="*/ 1 w 27"/>
                  <a:gd name="T69" fmla="*/ 17 h 28"/>
                  <a:gd name="T70" fmla="*/ 1 w 27"/>
                  <a:gd name="T71" fmla="*/ 20 h 28"/>
                  <a:gd name="T72" fmla="*/ 2 w 27"/>
                  <a:gd name="T73" fmla="*/ 21 h 28"/>
                  <a:gd name="T74" fmla="*/ 3 w 27"/>
                  <a:gd name="T75" fmla="*/ 23 h 28"/>
                  <a:gd name="T76" fmla="*/ 5 w 27"/>
                  <a:gd name="T77" fmla="*/ 25 h 28"/>
                  <a:gd name="T78" fmla="*/ 6 w 27"/>
                  <a:gd name="T79" fmla="*/ 26 h 28"/>
                  <a:gd name="T80" fmla="*/ 8 w 27"/>
                  <a:gd name="T81" fmla="*/ 27 h 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
                  <a:gd name="T124" fmla="*/ 0 h 28"/>
                  <a:gd name="T125" fmla="*/ 27 w 27"/>
                  <a:gd name="T126" fmla="*/ 28 h 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 h="28">
                    <a:moveTo>
                      <a:pt x="8" y="27"/>
                    </a:moveTo>
                    <a:lnTo>
                      <a:pt x="10" y="28"/>
                    </a:lnTo>
                    <a:lnTo>
                      <a:pt x="12" y="28"/>
                    </a:lnTo>
                    <a:lnTo>
                      <a:pt x="15" y="28"/>
                    </a:lnTo>
                    <a:lnTo>
                      <a:pt x="17" y="28"/>
                    </a:lnTo>
                    <a:lnTo>
                      <a:pt x="19" y="27"/>
                    </a:lnTo>
                    <a:lnTo>
                      <a:pt x="20" y="26"/>
                    </a:lnTo>
                    <a:lnTo>
                      <a:pt x="22" y="24"/>
                    </a:lnTo>
                    <a:lnTo>
                      <a:pt x="24" y="23"/>
                    </a:lnTo>
                    <a:lnTo>
                      <a:pt x="25" y="21"/>
                    </a:lnTo>
                    <a:lnTo>
                      <a:pt x="26" y="19"/>
                    </a:lnTo>
                    <a:lnTo>
                      <a:pt x="27" y="17"/>
                    </a:lnTo>
                    <a:lnTo>
                      <a:pt x="27" y="14"/>
                    </a:lnTo>
                    <a:lnTo>
                      <a:pt x="27" y="12"/>
                    </a:lnTo>
                    <a:lnTo>
                      <a:pt x="27" y="10"/>
                    </a:lnTo>
                    <a:lnTo>
                      <a:pt x="27" y="8"/>
                    </a:lnTo>
                    <a:lnTo>
                      <a:pt x="26" y="6"/>
                    </a:lnTo>
                    <a:lnTo>
                      <a:pt x="24" y="4"/>
                    </a:lnTo>
                    <a:lnTo>
                      <a:pt x="23" y="3"/>
                    </a:lnTo>
                    <a:lnTo>
                      <a:pt x="21" y="1"/>
                    </a:lnTo>
                    <a:lnTo>
                      <a:pt x="19" y="1"/>
                    </a:lnTo>
                    <a:lnTo>
                      <a:pt x="17" y="0"/>
                    </a:lnTo>
                    <a:lnTo>
                      <a:pt x="15" y="0"/>
                    </a:lnTo>
                    <a:lnTo>
                      <a:pt x="13" y="0"/>
                    </a:lnTo>
                    <a:lnTo>
                      <a:pt x="11" y="0"/>
                    </a:lnTo>
                    <a:lnTo>
                      <a:pt x="9" y="1"/>
                    </a:lnTo>
                    <a:lnTo>
                      <a:pt x="7" y="2"/>
                    </a:lnTo>
                    <a:lnTo>
                      <a:pt x="6" y="3"/>
                    </a:lnTo>
                    <a:lnTo>
                      <a:pt x="4" y="5"/>
                    </a:lnTo>
                    <a:lnTo>
                      <a:pt x="3" y="6"/>
                    </a:lnTo>
                    <a:lnTo>
                      <a:pt x="2" y="8"/>
                    </a:lnTo>
                    <a:lnTo>
                      <a:pt x="1" y="11"/>
                    </a:lnTo>
                    <a:lnTo>
                      <a:pt x="0" y="13"/>
                    </a:lnTo>
                    <a:lnTo>
                      <a:pt x="0" y="15"/>
                    </a:lnTo>
                    <a:lnTo>
                      <a:pt x="1" y="17"/>
                    </a:lnTo>
                    <a:lnTo>
                      <a:pt x="1" y="20"/>
                    </a:lnTo>
                    <a:lnTo>
                      <a:pt x="2" y="21"/>
                    </a:lnTo>
                    <a:lnTo>
                      <a:pt x="3" y="23"/>
                    </a:lnTo>
                    <a:lnTo>
                      <a:pt x="5" y="25"/>
                    </a:lnTo>
                    <a:lnTo>
                      <a:pt x="6" y="26"/>
                    </a:lnTo>
                    <a:lnTo>
                      <a:pt x="8" y="27"/>
                    </a:lnTo>
                    <a:close/>
                  </a:path>
                </a:pathLst>
              </a:custGeom>
              <a:solidFill>
                <a:srgbClr val="FFFFFF"/>
              </a:solidFill>
              <a:ln w="0">
                <a:solidFill>
                  <a:srgbClr val="C0C0C0"/>
                </a:solidFill>
                <a:prstDash val="solid"/>
                <a:round/>
                <a:headEnd/>
                <a:tailEnd/>
              </a:ln>
            </p:spPr>
            <p:txBody>
              <a:bodyPr/>
              <a:lstStyle/>
              <a:p>
                <a:endParaRPr lang="fr-FR"/>
              </a:p>
            </p:txBody>
          </p:sp>
          <p:sp>
            <p:nvSpPr>
              <p:cNvPr id="5385" name="Freeform 264"/>
              <p:cNvSpPr>
                <a:spLocks/>
              </p:cNvSpPr>
              <p:nvPr/>
            </p:nvSpPr>
            <p:spPr bwMode="auto">
              <a:xfrm>
                <a:off x="1163" y="2432"/>
                <a:ext cx="48" cy="164"/>
              </a:xfrm>
              <a:custGeom>
                <a:avLst/>
                <a:gdLst>
                  <a:gd name="T0" fmla="*/ 9 w 48"/>
                  <a:gd name="T1" fmla="*/ 142 h 164"/>
                  <a:gd name="T2" fmla="*/ 6 w 48"/>
                  <a:gd name="T3" fmla="*/ 132 h 164"/>
                  <a:gd name="T4" fmla="*/ 4 w 48"/>
                  <a:gd name="T5" fmla="*/ 121 h 164"/>
                  <a:gd name="T6" fmla="*/ 2 w 48"/>
                  <a:gd name="T7" fmla="*/ 109 h 164"/>
                  <a:gd name="T8" fmla="*/ 1 w 48"/>
                  <a:gd name="T9" fmla="*/ 97 h 164"/>
                  <a:gd name="T10" fmla="*/ 0 w 48"/>
                  <a:gd name="T11" fmla="*/ 84 h 164"/>
                  <a:gd name="T12" fmla="*/ 0 w 48"/>
                  <a:gd name="T13" fmla="*/ 72 h 164"/>
                  <a:gd name="T14" fmla="*/ 1 w 48"/>
                  <a:gd name="T15" fmla="*/ 60 h 164"/>
                  <a:gd name="T16" fmla="*/ 2 w 48"/>
                  <a:gd name="T17" fmla="*/ 48 h 164"/>
                  <a:gd name="T18" fmla="*/ 5 w 48"/>
                  <a:gd name="T19" fmla="*/ 38 h 164"/>
                  <a:gd name="T20" fmla="*/ 9 w 48"/>
                  <a:gd name="T21" fmla="*/ 29 h 164"/>
                  <a:gd name="T22" fmla="*/ 11 w 48"/>
                  <a:gd name="T23" fmla="*/ 25 h 164"/>
                  <a:gd name="T24" fmla="*/ 14 w 48"/>
                  <a:gd name="T25" fmla="*/ 21 h 164"/>
                  <a:gd name="T26" fmla="*/ 19 w 48"/>
                  <a:gd name="T27" fmla="*/ 15 h 164"/>
                  <a:gd name="T28" fmla="*/ 24 w 48"/>
                  <a:gd name="T29" fmla="*/ 10 h 164"/>
                  <a:gd name="T30" fmla="*/ 29 w 48"/>
                  <a:gd name="T31" fmla="*/ 5 h 164"/>
                  <a:gd name="T32" fmla="*/ 34 w 48"/>
                  <a:gd name="T33" fmla="*/ 2 h 164"/>
                  <a:gd name="T34" fmla="*/ 39 w 48"/>
                  <a:gd name="T35" fmla="*/ 0 h 164"/>
                  <a:gd name="T36" fmla="*/ 43 w 48"/>
                  <a:gd name="T37" fmla="*/ 0 h 164"/>
                  <a:gd name="T38" fmla="*/ 46 w 48"/>
                  <a:gd name="T39" fmla="*/ 3 h 164"/>
                  <a:gd name="T40" fmla="*/ 48 w 48"/>
                  <a:gd name="T41" fmla="*/ 10 h 164"/>
                  <a:gd name="T42" fmla="*/ 48 w 48"/>
                  <a:gd name="T43" fmla="*/ 20 h 164"/>
                  <a:gd name="T44" fmla="*/ 48 w 48"/>
                  <a:gd name="T45" fmla="*/ 33 h 164"/>
                  <a:gd name="T46" fmla="*/ 48 w 48"/>
                  <a:gd name="T47" fmla="*/ 47 h 164"/>
                  <a:gd name="T48" fmla="*/ 47 w 48"/>
                  <a:gd name="T49" fmla="*/ 62 h 164"/>
                  <a:gd name="T50" fmla="*/ 46 w 48"/>
                  <a:gd name="T51" fmla="*/ 78 h 164"/>
                  <a:gd name="T52" fmla="*/ 46 w 48"/>
                  <a:gd name="T53" fmla="*/ 94 h 164"/>
                  <a:gd name="T54" fmla="*/ 45 w 48"/>
                  <a:gd name="T55" fmla="*/ 110 h 164"/>
                  <a:gd name="T56" fmla="*/ 43 w 48"/>
                  <a:gd name="T57" fmla="*/ 124 h 164"/>
                  <a:gd name="T58" fmla="*/ 42 w 48"/>
                  <a:gd name="T59" fmla="*/ 136 h 164"/>
                  <a:gd name="T60" fmla="*/ 41 w 48"/>
                  <a:gd name="T61" fmla="*/ 147 h 164"/>
                  <a:gd name="T62" fmla="*/ 39 w 48"/>
                  <a:gd name="T63" fmla="*/ 154 h 164"/>
                  <a:gd name="T64" fmla="*/ 36 w 48"/>
                  <a:gd name="T65" fmla="*/ 158 h 164"/>
                  <a:gd name="T66" fmla="*/ 32 w 48"/>
                  <a:gd name="T67" fmla="*/ 162 h 164"/>
                  <a:gd name="T68" fmla="*/ 28 w 48"/>
                  <a:gd name="T69" fmla="*/ 163 h 164"/>
                  <a:gd name="T70" fmla="*/ 24 w 48"/>
                  <a:gd name="T71" fmla="*/ 164 h 164"/>
                  <a:gd name="T72" fmla="*/ 20 w 48"/>
                  <a:gd name="T73" fmla="*/ 162 h 164"/>
                  <a:gd name="T74" fmla="*/ 16 w 48"/>
                  <a:gd name="T75" fmla="*/ 159 h 164"/>
                  <a:gd name="T76" fmla="*/ 13 w 48"/>
                  <a:gd name="T77" fmla="*/ 155 h 164"/>
                  <a:gd name="T78" fmla="*/ 11 w 48"/>
                  <a:gd name="T79" fmla="*/ 149 h 164"/>
                  <a:gd name="T80" fmla="*/ 9 w 48"/>
                  <a:gd name="T81" fmla="*/ 142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8"/>
                  <a:gd name="T124" fmla="*/ 0 h 164"/>
                  <a:gd name="T125" fmla="*/ 48 w 48"/>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8" h="164">
                    <a:moveTo>
                      <a:pt x="9" y="142"/>
                    </a:moveTo>
                    <a:lnTo>
                      <a:pt x="6" y="132"/>
                    </a:lnTo>
                    <a:lnTo>
                      <a:pt x="4" y="121"/>
                    </a:lnTo>
                    <a:lnTo>
                      <a:pt x="2" y="109"/>
                    </a:lnTo>
                    <a:lnTo>
                      <a:pt x="1" y="97"/>
                    </a:lnTo>
                    <a:lnTo>
                      <a:pt x="0" y="84"/>
                    </a:lnTo>
                    <a:lnTo>
                      <a:pt x="0" y="72"/>
                    </a:lnTo>
                    <a:lnTo>
                      <a:pt x="1" y="60"/>
                    </a:lnTo>
                    <a:lnTo>
                      <a:pt x="2" y="48"/>
                    </a:lnTo>
                    <a:lnTo>
                      <a:pt x="5" y="38"/>
                    </a:lnTo>
                    <a:lnTo>
                      <a:pt x="9" y="29"/>
                    </a:lnTo>
                    <a:lnTo>
                      <a:pt x="11" y="25"/>
                    </a:lnTo>
                    <a:lnTo>
                      <a:pt x="14" y="21"/>
                    </a:lnTo>
                    <a:lnTo>
                      <a:pt x="19" y="15"/>
                    </a:lnTo>
                    <a:lnTo>
                      <a:pt x="24" y="10"/>
                    </a:lnTo>
                    <a:lnTo>
                      <a:pt x="29" y="5"/>
                    </a:lnTo>
                    <a:lnTo>
                      <a:pt x="34" y="2"/>
                    </a:lnTo>
                    <a:lnTo>
                      <a:pt x="39" y="0"/>
                    </a:lnTo>
                    <a:lnTo>
                      <a:pt x="43" y="0"/>
                    </a:lnTo>
                    <a:lnTo>
                      <a:pt x="46" y="3"/>
                    </a:lnTo>
                    <a:lnTo>
                      <a:pt x="48" y="10"/>
                    </a:lnTo>
                    <a:lnTo>
                      <a:pt x="48" y="20"/>
                    </a:lnTo>
                    <a:lnTo>
                      <a:pt x="48" y="33"/>
                    </a:lnTo>
                    <a:lnTo>
                      <a:pt x="48" y="47"/>
                    </a:lnTo>
                    <a:lnTo>
                      <a:pt x="47" y="62"/>
                    </a:lnTo>
                    <a:lnTo>
                      <a:pt x="46" y="78"/>
                    </a:lnTo>
                    <a:lnTo>
                      <a:pt x="46" y="94"/>
                    </a:lnTo>
                    <a:lnTo>
                      <a:pt x="45" y="110"/>
                    </a:lnTo>
                    <a:lnTo>
                      <a:pt x="43" y="124"/>
                    </a:lnTo>
                    <a:lnTo>
                      <a:pt x="42" y="136"/>
                    </a:lnTo>
                    <a:lnTo>
                      <a:pt x="41" y="147"/>
                    </a:lnTo>
                    <a:lnTo>
                      <a:pt x="39" y="154"/>
                    </a:lnTo>
                    <a:lnTo>
                      <a:pt x="36" y="158"/>
                    </a:lnTo>
                    <a:lnTo>
                      <a:pt x="32" y="162"/>
                    </a:lnTo>
                    <a:lnTo>
                      <a:pt x="28" y="163"/>
                    </a:lnTo>
                    <a:lnTo>
                      <a:pt x="24" y="164"/>
                    </a:lnTo>
                    <a:lnTo>
                      <a:pt x="20" y="162"/>
                    </a:lnTo>
                    <a:lnTo>
                      <a:pt x="16" y="159"/>
                    </a:lnTo>
                    <a:lnTo>
                      <a:pt x="13" y="155"/>
                    </a:lnTo>
                    <a:lnTo>
                      <a:pt x="11" y="149"/>
                    </a:lnTo>
                    <a:lnTo>
                      <a:pt x="9" y="142"/>
                    </a:lnTo>
                    <a:close/>
                  </a:path>
                </a:pathLst>
              </a:custGeom>
              <a:solidFill>
                <a:srgbClr val="B0B0B0"/>
              </a:solidFill>
              <a:ln w="0">
                <a:solidFill>
                  <a:srgbClr val="B0B0B0"/>
                </a:solidFill>
                <a:prstDash val="solid"/>
                <a:round/>
                <a:headEnd/>
                <a:tailEnd/>
              </a:ln>
            </p:spPr>
            <p:txBody>
              <a:bodyPr/>
              <a:lstStyle/>
              <a:p>
                <a:endParaRPr lang="fr-FR"/>
              </a:p>
            </p:txBody>
          </p:sp>
          <p:sp>
            <p:nvSpPr>
              <p:cNvPr id="5386" name="Freeform 265"/>
              <p:cNvSpPr>
                <a:spLocks/>
              </p:cNvSpPr>
              <p:nvPr/>
            </p:nvSpPr>
            <p:spPr bwMode="auto">
              <a:xfrm>
                <a:off x="1329" y="2660"/>
                <a:ext cx="15" cy="20"/>
              </a:xfrm>
              <a:custGeom>
                <a:avLst/>
                <a:gdLst>
                  <a:gd name="T0" fmla="*/ 0 w 15"/>
                  <a:gd name="T1" fmla="*/ 11 h 20"/>
                  <a:gd name="T2" fmla="*/ 11 w 15"/>
                  <a:gd name="T3" fmla="*/ 0 h 20"/>
                  <a:gd name="T4" fmla="*/ 15 w 15"/>
                  <a:gd name="T5" fmla="*/ 6 h 20"/>
                  <a:gd name="T6" fmla="*/ 2 w 15"/>
                  <a:gd name="T7" fmla="*/ 20 h 20"/>
                  <a:gd name="T8" fmla="*/ 0 w 15"/>
                  <a:gd name="T9" fmla="*/ 11 h 20"/>
                  <a:gd name="T10" fmla="*/ 0 60000 65536"/>
                  <a:gd name="T11" fmla="*/ 0 60000 65536"/>
                  <a:gd name="T12" fmla="*/ 0 60000 65536"/>
                  <a:gd name="T13" fmla="*/ 0 60000 65536"/>
                  <a:gd name="T14" fmla="*/ 0 60000 65536"/>
                  <a:gd name="T15" fmla="*/ 0 w 15"/>
                  <a:gd name="T16" fmla="*/ 0 h 20"/>
                  <a:gd name="T17" fmla="*/ 15 w 15"/>
                  <a:gd name="T18" fmla="*/ 20 h 20"/>
                </a:gdLst>
                <a:ahLst/>
                <a:cxnLst>
                  <a:cxn ang="T10">
                    <a:pos x="T0" y="T1"/>
                  </a:cxn>
                  <a:cxn ang="T11">
                    <a:pos x="T2" y="T3"/>
                  </a:cxn>
                  <a:cxn ang="T12">
                    <a:pos x="T4" y="T5"/>
                  </a:cxn>
                  <a:cxn ang="T13">
                    <a:pos x="T6" y="T7"/>
                  </a:cxn>
                  <a:cxn ang="T14">
                    <a:pos x="T8" y="T9"/>
                  </a:cxn>
                </a:cxnLst>
                <a:rect l="T15" t="T16" r="T17" b="T18"/>
                <a:pathLst>
                  <a:path w="15" h="20">
                    <a:moveTo>
                      <a:pt x="0" y="11"/>
                    </a:moveTo>
                    <a:lnTo>
                      <a:pt x="11" y="0"/>
                    </a:lnTo>
                    <a:lnTo>
                      <a:pt x="15" y="6"/>
                    </a:lnTo>
                    <a:lnTo>
                      <a:pt x="2" y="20"/>
                    </a:lnTo>
                    <a:lnTo>
                      <a:pt x="0" y="11"/>
                    </a:lnTo>
                    <a:close/>
                  </a:path>
                </a:pathLst>
              </a:custGeom>
              <a:solidFill>
                <a:srgbClr val="FF7400"/>
              </a:solidFill>
              <a:ln w="0">
                <a:solidFill>
                  <a:srgbClr val="BF1800"/>
                </a:solidFill>
                <a:prstDash val="solid"/>
                <a:round/>
                <a:headEnd/>
                <a:tailEnd/>
              </a:ln>
            </p:spPr>
            <p:txBody>
              <a:bodyPr/>
              <a:lstStyle/>
              <a:p>
                <a:endParaRPr lang="fr-FR"/>
              </a:p>
            </p:txBody>
          </p:sp>
          <p:sp>
            <p:nvSpPr>
              <p:cNvPr id="5387" name="Freeform 266"/>
              <p:cNvSpPr>
                <a:spLocks/>
              </p:cNvSpPr>
              <p:nvPr/>
            </p:nvSpPr>
            <p:spPr bwMode="auto">
              <a:xfrm>
                <a:off x="1332" y="2666"/>
                <a:ext cx="16" cy="16"/>
              </a:xfrm>
              <a:custGeom>
                <a:avLst/>
                <a:gdLst>
                  <a:gd name="T0" fmla="*/ 0 w 16"/>
                  <a:gd name="T1" fmla="*/ 14 h 16"/>
                  <a:gd name="T2" fmla="*/ 4 w 16"/>
                  <a:gd name="T3" fmla="*/ 16 h 16"/>
                  <a:gd name="T4" fmla="*/ 16 w 16"/>
                  <a:gd name="T5" fmla="*/ 3 h 16"/>
                  <a:gd name="T6" fmla="*/ 13 w 16"/>
                  <a:gd name="T7" fmla="*/ 0 h 16"/>
                  <a:gd name="T8" fmla="*/ 0 w 16"/>
                  <a:gd name="T9" fmla="*/ 14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14"/>
                    </a:moveTo>
                    <a:lnTo>
                      <a:pt x="4" y="16"/>
                    </a:lnTo>
                    <a:lnTo>
                      <a:pt x="16" y="3"/>
                    </a:lnTo>
                    <a:lnTo>
                      <a:pt x="13" y="0"/>
                    </a:lnTo>
                    <a:lnTo>
                      <a:pt x="0" y="14"/>
                    </a:lnTo>
                    <a:close/>
                  </a:path>
                </a:pathLst>
              </a:custGeom>
              <a:solidFill>
                <a:srgbClr val="FF9000"/>
              </a:solidFill>
              <a:ln w="0">
                <a:solidFill>
                  <a:srgbClr val="BF1800"/>
                </a:solidFill>
                <a:prstDash val="solid"/>
                <a:round/>
                <a:headEnd/>
                <a:tailEnd/>
              </a:ln>
            </p:spPr>
            <p:txBody>
              <a:bodyPr/>
              <a:lstStyle/>
              <a:p>
                <a:endParaRPr lang="fr-FR"/>
              </a:p>
            </p:txBody>
          </p:sp>
          <p:sp>
            <p:nvSpPr>
              <p:cNvPr id="5388" name="Freeform 267"/>
              <p:cNvSpPr>
                <a:spLocks/>
              </p:cNvSpPr>
              <p:nvPr/>
            </p:nvSpPr>
            <p:spPr bwMode="auto">
              <a:xfrm>
                <a:off x="1340" y="2660"/>
                <a:ext cx="8" cy="9"/>
              </a:xfrm>
              <a:custGeom>
                <a:avLst/>
                <a:gdLst>
                  <a:gd name="T0" fmla="*/ 5 w 8"/>
                  <a:gd name="T1" fmla="*/ 7 h 9"/>
                  <a:gd name="T2" fmla="*/ 8 w 8"/>
                  <a:gd name="T3" fmla="*/ 9 h 9"/>
                  <a:gd name="T4" fmla="*/ 2 w 8"/>
                  <a:gd name="T5" fmla="*/ 2 h 9"/>
                  <a:gd name="T6" fmla="*/ 0 w 8"/>
                  <a:gd name="T7" fmla="*/ 0 h 9"/>
                  <a:gd name="T8" fmla="*/ 5 w 8"/>
                  <a:gd name="T9" fmla="*/ 7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5" y="7"/>
                    </a:moveTo>
                    <a:lnTo>
                      <a:pt x="8" y="9"/>
                    </a:lnTo>
                    <a:lnTo>
                      <a:pt x="2" y="2"/>
                    </a:lnTo>
                    <a:lnTo>
                      <a:pt x="0" y="0"/>
                    </a:lnTo>
                    <a:lnTo>
                      <a:pt x="5" y="7"/>
                    </a:lnTo>
                    <a:close/>
                  </a:path>
                </a:pathLst>
              </a:custGeom>
              <a:solidFill>
                <a:srgbClr val="DF1C00"/>
              </a:solidFill>
              <a:ln w="0">
                <a:solidFill>
                  <a:srgbClr val="BF1800"/>
                </a:solidFill>
                <a:prstDash val="solid"/>
                <a:round/>
                <a:headEnd/>
                <a:tailEnd/>
              </a:ln>
            </p:spPr>
            <p:txBody>
              <a:bodyPr/>
              <a:lstStyle/>
              <a:p>
                <a:endParaRPr lang="fr-FR"/>
              </a:p>
            </p:txBody>
          </p:sp>
          <p:sp>
            <p:nvSpPr>
              <p:cNvPr id="5389" name="Freeform 268"/>
              <p:cNvSpPr>
                <a:spLocks/>
              </p:cNvSpPr>
              <p:nvPr/>
            </p:nvSpPr>
            <p:spPr bwMode="auto">
              <a:xfrm>
                <a:off x="1237" y="2369"/>
                <a:ext cx="63" cy="61"/>
              </a:xfrm>
              <a:custGeom>
                <a:avLst/>
                <a:gdLst>
                  <a:gd name="T0" fmla="*/ 0 w 63"/>
                  <a:gd name="T1" fmla="*/ 40 h 61"/>
                  <a:gd name="T2" fmla="*/ 2 w 63"/>
                  <a:gd name="T3" fmla="*/ 45 h 61"/>
                  <a:gd name="T4" fmla="*/ 5 w 63"/>
                  <a:gd name="T5" fmla="*/ 50 h 61"/>
                  <a:gd name="T6" fmla="*/ 9 w 63"/>
                  <a:gd name="T7" fmla="*/ 55 h 61"/>
                  <a:gd name="T8" fmla="*/ 13 w 63"/>
                  <a:gd name="T9" fmla="*/ 58 h 61"/>
                  <a:gd name="T10" fmla="*/ 16 w 63"/>
                  <a:gd name="T11" fmla="*/ 59 h 61"/>
                  <a:gd name="T12" fmla="*/ 18 w 63"/>
                  <a:gd name="T13" fmla="*/ 58 h 61"/>
                  <a:gd name="T14" fmla="*/ 19 w 63"/>
                  <a:gd name="T15" fmla="*/ 56 h 61"/>
                  <a:gd name="T16" fmla="*/ 20 w 63"/>
                  <a:gd name="T17" fmla="*/ 53 h 61"/>
                  <a:gd name="T18" fmla="*/ 22 w 63"/>
                  <a:gd name="T19" fmla="*/ 52 h 61"/>
                  <a:gd name="T20" fmla="*/ 25 w 63"/>
                  <a:gd name="T21" fmla="*/ 52 h 61"/>
                  <a:gd name="T22" fmla="*/ 27 w 63"/>
                  <a:gd name="T23" fmla="*/ 54 h 61"/>
                  <a:gd name="T24" fmla="*/ 29 w 63"/>
                  <a:gd name="T25" fmla="*/ 56 h 61"/>
                  <a:gd name="T26" fmla="*/ 31 w 63"/>
                  <a:gd name="T27" fmla="*/ 59 h 61"/>
                  <a:gd name="T28" fmla="*/ 33 w 63"/>
                  <a:gd name="T29" fmla="*/ 60 h 61"/>
                  <a:gd name="T30" fmla="*/ 37 w 63"/>
                  <a:gd name="T31" fmla="*/ 61 h 61"/>
                  <a:gd name="T32" fmla="*/ 40 w 63"/>
                  <a:gd name="T33" fmla="*/ 59 h 61"/>
                  <a:gd name="T34" fmla="*/ 44 w 63"/>
                  <a:gd name="T35" fmla="*/ 58 h 61"/>
                  <a:gd name="T36" fmla="*/ 47 w 63"/>
                  <a:gd name="T37" fmla="*/ 55 h 61"/>
                  <a:gd name="T38" fmla="*/ 50 w 63"/>
                  <a:gd name="T39" fmla="*/ 52 h 61"/>
                  <a:gd name="T40" fmla="*/ 52 w 63"/>
                  <a:gd name="T41" fmla="*/ 49 h 61"/>
                  <a:gd name="T42" fmla="*/ 53 w 63"/>
                  <a:gd name="T43" fmla="*/ 46 h 61"/>
                  <a:gd name="T44" fmla="*/ 53 w 63"/>
                  <a:gd name="T45" fmla="*/ 43 h 61"/>
                  <a:gd name="T46" fmla="*/ 53 w 63"/>
                  <a:gd name="T47" fmla="*/ 40 h 61"/>
                  <a:gd name="T48" fmla="*/ 53 w 63"/>
                  <a:gd name="T49" fmla="*/ 37 h 61"/>
                  <a:gd name="T50" fmla="*/ 54 w 63"/>
                  <a:gd name="T51" fmla="*/ 34 h 61"/>
                  <a:gd name="T52" fmla="*/ 57 w 63"/>
                  <a:gd name="T53" fmla="*/ 32 h 61"/>
                  <a:gd name="T54" fmla="*/ 60 w 63"/>
                  <a:gd name="T55" fmla="*/ 31 h 61"/>
                  <a:gd name="T56" fmla="*/ 62 w 63"/>
                  <a:gd name="T57" fmla="*/ 29 h 61"/>
                  <a:gd name="T58" fmla="*/ 63 w 63"/>
                  <a:gd name="T59" fmla="*/ 26 h 61"/>
                  <a:gd name="T60" fmla="*/ 61 w 63"/>
                  <a:gd name="T61" fmla="*/ 22 h 61"/>
                  <a:gd name="T62" fmla="*/ 58 w 63"/>
                  <a:gd name="T63" fmla="*/ 17 h 61"/>
                  <a:gd name="T64" fmla="*/ 54 w 63"/>
                  <a:gd name="T65" fmla="*/ 12 h 61"/>
                  <a:gd name="T66" fmla="*/ 49 w 63"/>
                  <a:gd name="T67" fmla="*/ 7 h 61"/>
                  <a:gd name="T68" fmla="*/ 44 w 63"/>
                  <a:gd name="T69" fmla="*/ 3 h 61"/>
                  <a:gd name="T70" fmla="*/ 40 w 63"/>
                  <a:gd name="T71" fmla="*/ 1 h 61"/>
                  <a:gd name="T72" fmla="*/ 37 w 63"/>
                  <a:gd name="T73" fmla="*/ 2 h 61"/>
                  <a:gd name="T74" fmla="*/ 36 w 63"/>
                  <a:gd name="T75" fmla="*/ 4 h 61"/>
                  <a:gd name="T76" fmla="*/ 34 w 63"/>
                  <a:gd name="T77" fmla="*/ 7 h 61"/>
                  <a:gd name="T78" fmla="*/ 32 w 63"/>
                  <a:gd name="T79" fmla="*/ 9 h 61"/>
                  <a:gd name="T80" fmla="*/ 30 w 63"/>
                  <a:gd name="T81" fmla="*/ 8 h 61"/>
                  <a:gd name="T82" fmla="*/ 28 w 63"/>
                  <a:gd name="T83" fmla="*/ 6 h 61"/>
                  <a:gd name="T84" fmla="*/ 26 w 63"/>
                  <a:gd name="T85" fmla="*/ 3 h 61"/>
                  <a:gd name="T86" fmla="*/ 25 w 63"/>
                  <a:gd name="T87" fmla="*/ 1 h 61"/>
                  <a:gd name="T88" fmla="*/ 23 w 63"/>
                  <a:gd name="T89" fmla="*/ 0 h 61"/>
                  <a:gd name="T90" fmla="*/ 20 w 63"/>
                  <a:gd name="T91" fmla="*/ 1 h 61"/>
                  <a:gd name="T92" fmla="*/ 16 w 63"/>
                  <a:gd name="T93" fmla="*/ 4 h 61"/>
                  <a:gd name="T94" fmla="*/ 13 w 63"/>
                  <a:gd name="T95" fmla="*/ 8 h 61"/>
                  <a:gd name="T96" fmla="*/ 9 w 63"/>
                  <a:gd name="T97" fmla="*/ 13 h 61"/>
                  <a:gd name="T98" fmla="*/ 7 w 63"/>
                  <a:gd name="T99" fmla="*/ 17 h 61"/>
                  <a:gd name="T100" fmla="*/ 6 w 63"/>
                  <a:gd name="T101" fmla="*/ 20 h 61"/>
                  <a:gd name="T102" fmla="*/ 8 w 63"/>
                  <a:gd name="T103" fmla="*/ 22 h 61"/>
                  <a:gd name="T104" fmla="*/ 10 w 63"/>
                  <a:gd name="T105" fmla="*/ 23 h 61"/>
                  <a:gd name="T106" fmla="*/ 12 w 63"/>
                  <a:gd name="T107" fmla="*/ 25 h 61"/>
                  <a:gd name="T108" fmla="*/ 13 w 63"/>
                  <a:gd name="T109" fmla="*/ 27 h 61"/>
                  <a:gd name="T110" fmla="*/ 11 w 63"/>
                  <a:gd name="T111" fmla="*/ 29 h 61"/>
                  <a:gd name="T112" fmla="*/ 9 w 63"/>
                  <a:gd name="T113" fmla="*/ 31 h 61"/>
                  <a:gd name="T114" fmla="*/ 6 w 63"/>
                  <a:gd name="T115" fmla="*/ 32 h 61"/>
                  <a:gd name="T116" fmla="*/ 2 w 63"/>
                  <a:gd name="T117" fmla="*/ 34 h 61"/>
                  <a:gd name="T118" fmla="*/ 0 w 63"/>
                  <a:gd name="T119" fmla="*/ 36 h 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
                  <a:gd name="T181" fmla="*/ 0 h 61"/>
                  <a:gd name="T182" fmla="*/ 63 w 63"/>
                  <a:gd name="T183" fmla="*/ 61 h 6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 h="61">
                    <a:moveTo>
                      <a:pt x="0" y="38"/>
                    </a:moveTo>
                    <a:lnTo>
                      <a:pt x="0" y="40"/>
                    </a:lnTo>
                    <a:lnTo>
                      <a:pt x="0" y="43"/>
                    </a:lnTo>
                    <a:lnTo>
                      <a:pt x="2" y="45"/>
                    </a:lnTo>
                    <a:lnTo>
                      <a:pt x="3" y="48"/>
                    </a:lnTo>
                    <a:lnTo>
                      <a:pt x="5" y="50"/>
                    </a:lnTo>
                    <a:lnTo>
                      <a:pt x="7" y="53"/>
                    </a:lnTo>
                    <a:lnTo>
                      <a:pt x="9" y="55"/>
                    </a:lnTo>
                    <a:lnTo>
                      <a:pt x="11" y="57"/>
                    </a:lnTo>
                    <a:lnTo>
                      <a:pt x="13" y="58"/>
                    </a:lnTo>
                    <a:lnTo>
                      <a:pt x="15" y="59"/>
                    </a:lnTo>
                    <a:lnTo>
                      <a:pt x="16" y="59"/>
                    </a:lnTo>
                    <a:lnTo>
                      <a:pt x="18" y="59"/>
                    </a:lnTo>
                    <a:lnTo>
                      <a:pt x="18" y="58"/>
                    </a:lnTo>
                    <a:lnTo>
                      <a:pt x="19" y="57"/>
                    </a:lnTo>
                    <a:lnTo>
                      <a:pt x="19" y="56"/>
                    </a:lnTo>
                    <a:lnTo>
                      <a:pt x="20" y="55"/>
                    </a:lnTo>
                    <a:lnTo>
                      <a:pt x="20" y="53"/>
                    </a:lnTo>
                    <a:lnTo>
                      <a:pt x="21" y="52"/>
                    </a:lnTo>
                    <a:lnTo>
                      <a:pt x="22" y="52"/>
                    </a:lnTo>
                    <a:lnTo>
                      <a:pt x="23" y="52"/>
                    </a:lnTo>
                    <a:lnTo>
                      <a:pt x="25" y="52"/>
                    </a:lnTo>
                    <a:lnTo>
                      <a:pt x="26" y="53"/>
                    </a:lnTo>
                    <a:lnTo>
                      <a:pt x="27" y="54"/>
                    </a:lnTo>
                    <a:lnTo>
                      <a:pt x="28" y="55"/>
                    </a:lnTo>
                    <a:lnTo>
                      <a:pt x="29" y="56"/>
                    </a:lnTo>
                    <a:lnTo>
                      <a:pt x="30" y="58"/>
                    </a:lnTo>
                    <a:lnTo>
                      <a:pt x="31" y="59"/>
                    </a:lnTo>
                    <a:lnTo>
                      <a:pt x="32" y="60"/>
                    </a:lnTo>
                    <a:lnTo>
                      <a:pt x="33" y="60"/>
                    </a:lnTo>
                    <a:lnTo>
                      <a:pt x="35" y="61"/>
                    </a:lnTo>
                    <a:lnTo>
                      <a:pt x="37" y="61"/>
                    </a:lnTo>
                    <a:lnTo>
                      <a:pt x="39" y="60"/>
                    </a:lnTo>
                    <a:lnTo>
                      <a:pt x="40" y="59"/>
                    </a:lnTo>
                    <a:lnTo>
                      <a:pt x="42" y="59"/>
                    </a:lnTo>
                    <a:lnTo>
                      <a:pt x="44" y="58"/>
                    </a:lnTo>
                    <a:lnTo>
                      <a:pt x="46" y="56"/>
                    </a:lnTo>
                    <a:lnTo>
                      <a:pt x="47" y="55"/>
                    </a:lnTo>
                    <a:lnTo>
                      <a:pt x="49" y="53"/>
                    </a:lnTo>
                    <a:lnTo>
                      <a:pt x="50" y="52"/>
                    </a:lnTo>
                    <a:lnTo>
                      <a:pt x="51" y="51"/>
                    </a:lnTo>
                    <a:lnTo>
                      <a:pt x="52" y="49"/>
                    </a:lnTo>
                    <a:lnTo>
                      <a:pt x="52" y="48"/>
                    </a:lnTo>
                    <a:lnTo>
                      <a:pt x="53" y="46"/>
                    </a:lnTo>
                    <a:lnTo>
                      <a:pt x="53" y="45"/>
                    </a:lnTo>
                    <a:lnTo>
                      <a:pt x="53" y="43"/>
                    </a:lnTo>
                    <a:lnTo>
                      <a:pt x="53" y="41"/>
                    </a:lnTo>
                    <a:lnTo>
                      <a:pt x="53" y="40"/>
                    </a:lnTo>
                    <a:lnTo>
                      <a:pt x="53" y="38"/>
                    </a:lnTo>
                    <a:lnTo>
                      <a:pt x="53" y="37"/>
                    </a:lnTo>
                    <a:lnTo>
                      <a:pt x="54" y="35"/>
                    </a:lnTo>
                    <a:lnTo>
                      <a:pt x="54" y="34"/>
                    </a:lnTo>
                    <a:lnTo>
                      <a:pt x="55" y="33"/>
                    </a:lnTo>
                    <a:lnTo>
                      <a:pt x="57" y="32"/>
                    </a:lnTo>
                    <a:lnTo>
                      <a:pt x="58" y="32"/>
                    </a:lnTo>
                    <a:lnTo>
                      <a:pt x="60" y="31"/>
                    </a:lnTo>
                    <a:lnTo>
                      <a:pt x="61" y="30"/>
                    </a:lnTo>
                    <a:lnTo>
                      <a:pt x="62" y="29"/>
                    </a:lnTo>
                    <a:lnTo>
                      <a:pt x="63" y="28"/>
                    </a:lnTo>
                    <a:lnTo>
                      <a:pt x="63" y="26"/>
                    </a:lnTo>
                    <a:lnTo>
                      <a:pt x="62" y="25"/>
                    </a:lnTo>
                    <a:lnTo>
                      <a:pt x="61" y="22"/>
                    </a:lnTo>
                    <a:lnTo>
                      <a:pt x="60" y="20"/>
                    </a:lnTo>
                    <a:lnTo>
                      <a:pt x="58" y="17"/>
                    </a:lnTo>
                    <a:lnTo>
                      <a:pt x="56" y="14"/>
                    </a:lnTo>
                    <a:lnTo>
                      <a:pt x="54" y="12"/>
                    </a:lnTo>
                    <a:lnTo>
                      <a:pt x="51" y="9"/>
                    </a:lnTo>
                    <a:lnTo>
                      <a:pt x="49" y="7"/>
                    </a:lnTo>
                    <a:lnTo>
                      <a:pt x="46" y="5"/>
                    </a:lnTo>
                    <a:lnTo>
                      <a:pt x="44" y="3"/>
                    </a:lnTo>
                    <a:lnTo>
                      <a:pt x="42" y="2"/>
                    </a:lnTo>
                    <a:lnTo>
                      <a:pt x="40" y="1"/>
                    </a:lnTo>
                    <a:lnTo>
                      <a:pt x="39" y="1"/>
                    </a:lnTo>
                    <a:lnTo>
                      <a:pt x="37" y="2"/>
                    </a:lnTo>
                    <a:lnTo>
                      <a:pt x="36" y="3"/>
                    </a:lnTo>
                    <a:lnTo>
                      <a:pt x="36" y="4"/>
                    </a:lnTo>
                    <a:lnTo>
                      <a:pt x="35" y="6"/>
                    </a:lnTo>
                    <a:lnTo>
                      <a:pt x="34" y="7"/>
                    </a:lnTo>
                    <a:lnTo>
                      <a:pt x="33" y="8"/>
                    </a:lnTo>
                    <a:lnTo>
                      <a:pt x="32" y="9"/>
                    </a:lnTo>
                    <a:lnTo>
                      <a:pt x="31" y="9"/>
                    </a:lnTo>
                    <a:lnTo>
                      <a:pt x="30" y="8"/>
                    </a:lnTo>
                    <a:lnTo>
                      <a:pt x="29" y="7"/>
                    </a:lnTo>
                    <a:lnTo>
                      <a:pt x="28" y="6"/>
                    </a:lnTo>
                    <a:lnTo>
                      <a:pt x="27" y="5"/>
                    </a:lnTo>
                    <a:lnTo>
                      <a:pt x="26" y="3"/>
                    </a:lnTo>
                    <a:lnTo>
                      <a:pt x="26" y="2"/>
                    </a:lnTo>
                    <a:lnTo>
                      <a:pt x="25" y="1"/>
                    </a:lnTo>
                    <a:lnTo>
                      <a:pt x="24" y="0"/>
                    </a:lnTo>
                    <a:lnTo>
                      <a:pt x="23" y="0"/>
                    </a:lnTo>
                    <a:lnTo>
                      <a:pt x="21" y="0"/>
                    </a:lnTo>
                    <a:lnTo>
                      <a:pt x="20" y="1"/>
                    </a:lnTo>
                    <a:lnTo>
                      <a:pt x="18" y="2"/>
                    </a:lnTo>
                    <a:lnTo>
                      <a:pt x="16" y="4"/>
                    </a:lnTo>
                    <a:lnTo>
                      <a:pt x="14" y="6"/>
                    </a:lnTo>
                    <a:lnTo>
                      <a:pt x="13" y="8"/>
                    </a:lnTo>
                    <a:lnTo>
                      <a:pt x="11" y="10"/>
                    </a:lnTo>
                    <a:lnTo>
                      <a:pt x="9" y="13"/>
                    </a:lnTo>
                    <a:lnTo>
                      <a:pt x="8" y="15"/>
                    </a:lnTo>
                    <a:lnTo>
                      <a:pt x="7" y="17"/>
                    </a:lnTo>
                    <a:lnTo>
                      <a:pt x="6" y="19"/>
                    </a:lnTo>
                    <a:lnTo>
                      <a:pt x="6" y="20"/>
                    </a:lnTo>
                    <a:lnTo>
                      <a:pt x="7" y="21"/>
                    </a:lnTo>
                    <a:lnTo>
                      <a:pt x="8" y="22"/>
                    </a:lnTo>
                    <a:lnTo>
                      <a:pt x="9" y="23"/>
                    </a:lnTo>
                    <a:lnTo>
                      <a:pt x="10" y="23"/>
                    </a:lnTo>
                    <a:lnTo>
                      <a:pt x="11" y="24"/>
                    </a:lnTo>
                    <a:lnTo>
                      <a:pt x="12" y="25"/>
                    </a:lnTo>
                    <a:lnTo>
                      <a:pt x="13" y="26"/>
                    </a:lnTo>
                    <a:lnTo>
                      <a:pt x="13" y="27"/>
                    </a:lnTo>
                    <a:lnTo>
                      <a:pt x="12" y="28"/>
                    </a:lnTo>
                    <a:lnTo>
                      <a:pt x="11" y="29"/>
                    </a:lnTo>
                    <a:lnTo>
                      <a:pt x="10" y="30"/>
                    </a:lnTo>
                    <a:lnTo>
                      <a:pt x="9" y="31"/>
                    </a:lnTo>
                    <a:lnTo>
                      <a:pt x="7" y="31"/>
                    </a:lnTo>
                    <a:lnTo>
                      <a:pt x="6" y="32"/>
                    </a:lnTo>
                    <a:lnTo>
                      <a:pt x="4" y="33"/>
                    </a:lnTo>
                    <a:lnTo>
                      <a:pt x="2" y="34"/>
                    </a:lnTo>
                    <a:lnTo>
                      <a:pt x="1" y="35"/>
                    </a:lnTo>
                    <a:lnTo>
                      <a:pt x="0" y="36"/>
                    </a:lnTo>
                    <a:lnTo>
                      <a:pt x="0" y="38"/>
                    </a:lnTo>
                    <a:close/>
                  </a:path>
                </a:pathLst>
              </a:custGeom>
              <a:solidFill>
                <a:srgbClr val="FFFFFF"/>
              </a:solidFill>
              <a:ln w="0">
                <a:solidFill>
                  <a:srgbClr val="FFFFFF"/>
                </a:solidFill>
                <a:prstDash val="solid"/>
                <a:round/>
                <a:headEnd/>
                <a:tailEnd/>
              </a:ln>
            </p:spPr>
            <p:txBody>
              <a:bodyPr/>
              <a:lstStyle/>
              <a:p>
                <a:endParaRPr lang="fr-FR"/>
              </a:p>
            </p:txBody>
          </p:sp>
          <p:sp>
            <p:nvSpPr>
              <p:cNvPr id="5390" name="Freeform 269"/>
              <p:cNvSpPr>
                <a:spLocks/>
              </p:cNvSpPr>
              <p:nvPr/>
            </p:nvSpPr>
            <p:spPr bwMode="auto">
              <a:xfrm>
                <a:off x="1240" y="2372"/>
                <a:ext cx="56" cy="54"/>
              </a:xfrm>
              <a:custGeom>
                <a:avLst/>
                <a:gdLst>
                  <a:gd name="T0" fmla="*/ 0 w 56"/>
                  <a:gd name="T1" fmla="*/ 36 h 54"/>
                  <a:gd name="T2" fmla="*/ 1 w 56"/>
                  <a:gd name="T3" fmla="*/ 41 h 54"/>
                  <a:gd name="T4" fmla="*/ 4 w 56"/>
                  <a:gd name="T5" fmla="*/ 45 h 54"/>
                  <a:gd name="T6" fmla="*/ 8 w 56"/>
                  <a:gd name="T7" fmla="*/ 49 h 54"/>
                  <a:gd name="T8" fmla="*/ 11 w 56"/>
                  <a:gd name="T9" fmla="*/ 52 h 54"/>
                  <a:gd name="T10" fmla="*/ 14 w 56"/>
                  <a:gd name="T11" fmla="*/ 53 h 54"/>
                  <a:gd name="T12" fmla="*/ 16 w 56"/>
                  <a:gd name="T13" fmla="*/ 52 h 54"/>
                  <a:gd name="T14" fmla="*/ 17 w 56"/>
                  <a:gd name="T15" fmla="*/ 50 h 54"/>
                  <a:gd name="T16" fmla="*/ 18 w 56"/>
                  <a:gd name="T17" fmla="*/ 48 h 54"/>
                  <a:gd name="T18" fmla="*/ 19 w 56"/>
                  <a:gd name="T19" fmla="*/ 46 h 54"/>
                  <a:gd name="T20" fmla="*/ 22 w 56"/>
                  <a:gd name="T21" fmla="*/ 46 h 54"/>
                  <a:gd name="T22" fmla="*/ 24 w 56"/>
                  <a:gd name="T23" fmla="*/ 48 h 54"/>
                  <a:gd name="T24" fmla="*/ 26 w 56"/>
                  <a:gd name="T25" fmla="*/ 50 h 54"/>
                  <a:gd name="T26" fmla="*/ 27 w 56"/>
                  <a:gd name="T27" fmla="*/ 52 h 54"/>
                  <a:gd name="T28" fmla="*/ 30 w 56"/>
                  <a:gd name="T29" fmla="*/ 54 h 54"/>
                  <a:gd name="T30" fmla="*/ 33 w 56"/>
                  <a:gd name="T31" fmla="*/ 54 h 54"/>
                  <a:gd name="T32" fmla="*/ 36 w 56"/>
                  <a:gd name="T33" fmla="*/ 53 h 54"/>
                  <a:gd name="T34" fmla="*/ 39 w 56"/>
                  <a:gd name="T35" fmla="*/ 51 h 54"/>
                  <a:gd name="T36" fmla="*/ 42 w 56"/>
                  <a:gd name="T37" fmla="*/ 49 h 54"/>
                  <a:gd name="T38" fmla="*/ 44 w 56"/>
                  <a:gd name="T39" fmla="*/ 47 h 54"/>
                  <a:gd name="T40" fmla="*/ 46 w 56"/>
                  <a:gd name="T41" fmla="*/ 44 h 54"/>
                  <a:gd name="T42" fmla="*/ 47 w 56"/>
                  <a:gd name="T43" fmla="*/ 41 h 54"/>
                  <a:gd name="T44" fmla="*/ 47 w 56"/>
                  <a:gd name="T45" fmla="*/ 39 h 54"/>
                  <a:gd name="T46" fmla="*/ 47 w 56"/>
                  <a:gd name="T47" fmla="*/ 36 h 54"/>
                  <a:gd name="T48" fmla="*/ 47 w 56"/>
                  <a:gd name="T49" fmla="*/ 33 h 54"/>
                  <a:gd name="T50" fmla="*/ 48 w 56"/>
                  <a:gd name="T51" fmla="*/ 31 h 54"/>
                  <a:gd name="T52" fmla="*/ 50 w 56"/>
                  <a:gd name="T53" fmla="*/ 29 h 54"/>
                  <a:gd name="T54" fmla="*/ 53 w 56"/>
                  <a:gd name="T55" fmla="*/ 28 h 54"/>
                  <a:gd name="T56" fmla="*/ 55 w 56"/>
                  <a:gd name="T57" fmla="*/ 26 h 54"/>
                  <a:gd name="T58" fmla="*/ 56 w 56"/>
                  <a:gd name="T59" fmla="*/ 24 h 54"/>
                  <a:gd name="T60" fmla="*/ 54 w 56"/>
                  <a:gd name="T61" fmla="*/ 20 h 54"/>
                  <a:gd name="T62" fmla="*/ 51 w 56"/>
                  <a:gd name="T63" fmla="*/ 16 h 54"/>
                  <a:gd name="T64" fmla="*/ 48 w 56"/>
                  <a:gd name="T65" fmla="*/ 11 h 54"/>
                  <a:gd name="T66" fmla="*/ 43 w 56"/>
                  <a:gd name="T67" fmla="*/ 7 h 54"/>
                  <a:gd name="T68" fmla="*/ 39 w 56"/>
                  <a:gd name="T69" fmla="*/ 4 h 54"/>
                  <a:gd name="T70" fmla="*/ 36 w 56"/>
                  <a:gd name="T71" fmla="*/ 2 h 54"/>
                  <a:gd name="T72" fmla="*/ 33 w 56"/>
                  <a:gd name="T73" fmla="*/ 3 h 54"/>
                  <a:gd name="T74" fmla="*/ 32 w 56"/>
                  <a:gd name="T75" fmla="*/ 5 h 54"/>
                  <a:gd name="T76" fmla="*/ 30 w 56"/>
                  <a:gd name="T77" fmla="*/ 7 h 54"/>
                  <a:gd name="T78" fmla="*/ 28 w 56"/>
                  <a:gd name="T79" fmla="*/ 9 h 54"/>
                  <a:gd name="T80" fmla="*/ 26 w 56"/>
                  <a:gd name="T81" fmla="*/ 8 h 54"/>
                  <a:gd name="T82" fmla="*/ 25 w 56"/>
                  <a:gd name="T83" fmla="*/ 6 h 54"/>
                  <a:gd name="T84" fmla="*/ 24 w 56"/>
                  <a:gd name="T85" fmla="*/ 4 h 54"/>
                  <a:gd name="T86" fmla="*/ 22 w 56"/>
                  <a:gd name="T87" fmla="*/ 1 h 54"/>
                  <a:gd name="T88" fmla="*/ 20 w 56"/>
                  <a:gd name="T89" fmla="*/ 0 h 54"/>
                  <a:gd name="T90" fmla="*/ 18 w 56"/>
                  <a:gd name="T91" fmla="*/ 1 h 54"/>
                  <a:gd name="T92" fmla="*/ 15 w 56"/>
                  <a:gd name="T93" fmla="*/ 4 h 54"/>
                  <a:gd name="T94" fmla="*/ 11 w 56"/>
                  <a:gd name="T95" fmla="*/ 8 h 54"/>
                  <a:gd name="T96" fmla="*/ 9 w 56"/>
                  <a:gd name="T97" fmla="*/ 12 h 54"/>
                  <a:gd name="T98" fmla="*/ 7 w 56"/>
                  <a:gd name="T99" fmla="*/ 15 h 54"/>
                  <a:gd name="T100" fmla="*/ 6 w 56"/>
                  <a:gd name="T101" fmla="*/ 18 h 54"/>
                  <a:gd name="T102" fmla="*/ 7 w 56"/>
                  <a:gd name="T103" fmla="*/ 20 h 54"/>
                  <a:gd name="T104" fmla="*/ 9 w 56"/>
                  <a:gd name="T105" fmla="*/ 21 h 54"/>
                  <a:gd name="T106" fmla="*/ 11 w 56"/>
                  <a:gd name="T107" fmla="*/ 22 h 54"/>
                  <a:gd name="T108" fmla="*/ 12 w 56"/>
                  <a:gd name="T109" fmla="*/ 24 h 54"/>
                  <a:gd name="T110" fmla="*/ 11 w 56"/>
                  <a:gd name="T111" fmla="*/ 26 h 54"/>
                  <a:gd name="T112" fmla="*/ 8 w 56"/>
                  <a:gd name="T113" fmla="*/ 28 h 54"/>
                  <a:gd name="T114" fmla="*/ 5 w 56"/>
                  <a:gd name="T115" fmla="*/ 29 h 54"/>
                  <a:gd name="T116" fmla="*/ 2 w 56"/>
                  <a:gd name="T117" fmla="*/ 31 h 54"/>
                  <a:gd name="T118" fmla="*/ 0 w 56"/>
                  <a:gd name="T119" fmla="*/ 33 h 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
                  <a:gd name="T181" fmla="*/ 0 h 54"/>
                  <a:gd name="T182" fmla="*/ 56 w 56"/>
                  <a:gd name="T183" fmla="*/ 54 h 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 h="54">
                    <a:moveTo>
                      <a:pt x="0" y="35"/>
                    </a:moveTo>
                    <a:lnTo>
                      <a:pt x="0" y="36"/>
                    </a:lnTo>
                    <a:lnTo>
                      <a:pt x="0" y="39"/>
                    </a:lnTo>
                    <a:lnTo>
                      <a:pt x="1" y="41"/>
                    </a:lnTo>
                    <a:lnTo>
                      <a:pt x="3" y="43"/>
                    </a:lnTo>
                    <a:lnTo>
                      <a:pt x="4" y="45"/>
                    </a:lnTo>
                    <a:lnTo>
                      <a:pt x="6" y="47"/>
                    </a:lnTo>
                    <a:lnTo>
                      <a:pt x="8" y="49"/>
                    </a:lnTo>
                    <a:lnTo>
                      <a:pt x="10" y="51"/>
                    </a:lnTo>
                    <a:lnTo>
                      <a:pt x="11" y="52"/>
                    </a:lnTo>
                    <a:lnTo>
                      <a:pt x="13" y="53"/>
                    </a:lnTo>
                    <a:lnTo>
                      <a:pt x="14" y="53"/>
                    </a:lnTo>
                    <a:lnTo>
                      <a:pt x="15" y="53"/>
                    </a:lnTo>
                    <a:lnTo>
                      <a:pt x="16" y="52"/>
                    </a:lnTo>
                    <a:lnTo>
                      <a:pt x="16" y="51"/>
                    </a:lnTo>
                    <a:lnTo>
                      <a:pt x="17" y="50"/>
                    </a:lnTo>
                    <a:lnTo>
                      <a:pt x="17" y="49"/>
                    </a:lnTo>
                    <a:lnTo>
                      <a:pt x="18" y="48"/>
                    </a:lnTo>
                    <a:lnTo>
                      <a:pt x="18" y="47"/>
                    </a:lnTo>
                    <a:lnTo>
                      <a:pt x="19" y="46"/>
                    </a:lnTo>
                    <a:lnTo>
                      <a:pt x="21" y="46"/>
                    </a:lnTo>
                    <a:lnTo>
                      <a:pt x="22" y="46"/>
                    </a:lnTo>
                    <a:lnTo>
                      <a:pt x="23" y="47"/>
                    </a:lnTo>
                    <a:lnTo>
                      <a:pt x="24" y="48"/>
                    </a:lnTo>
                    <a:lnTo>
                      <a:pt x="25" y="49"/>
                    </a:lnTo>
                    <a:lnTo>
                      <a:pt x="26" y="50"/>
                    </a:lnTo>
                    <a:lnTo>
                      <a:pt x="26" y="51"/>
                    </a:lnTo>
                    <a:lnTo>
                      <a:pt x="27" y="52"/>
                    </a:lnTo>
                    <a:lnTo>
                      <a:pt x="28" y="53"/>
                    </a:lnTo>
                    <a:lnTo>
                      <a:pt x="30" y="54"/>
                    </a:lnTo>
                    <a:lnTo>
                      <a:pt x="31" y="54"/>
                    </a:lnTo>
                    <a:lnTo>
                      <a:pt x="33" y="54"/>
                    </a:lnTo>
                    <a:lnTo>
                      <a:pt x="34" y="54"/>
                    </a:lnTo>
                    <a:lnTo>
                      <a:pt x="36" y="53"/>
                    </a:lnTo>
                    <a:lnTo>
                      <a:pt x="38" y="52"/>
                    </a:lnTo>
                    <a:lnTo>
                      <a:pt x="39" y="51"/>
                    </a:lnTo>
                    <a:lnTo>
                      <a:pt x="41" y="50"/>
                    </a:lnTo>
                    <a:lnTo>
                      <a:pt x="42" y="49"/>
                    </a:lnTo>
                    <a:lnTo>
                      <a:pt x="43" y="48"/>
                    </a:lnTo>
                    <a:lnTo>
                      <a:pt x="44" y="47"/>
                    </a:lnTo>
                    <a:lnTo>
                      <a:pt x="45" y="45"/>
                    </a:lnTo>
                    <a:lnTo>
                      <a:pt x="46" y="44"/>
                    </a:lnTo>
                    <a:lnTo>
                      <a:pt x="47" y="43"/>
                    </a:lnTo>
                    <a:lnTo>
                      <a:pt x="47" y="41"/>
                    </a:lnTo>
                    <a:lnTo>
                      <a:pt x="47" y="40"/>
                    </a:lnTo>
                    <a:lnTo>
                      <a:pt x="47" y="39"/>
                    </a:lnTo>
                    <a:lnTo>
                      <a:pt x="47" y="37"/>
                    </a:lnTo>
                    <a:lnTo>
                      <a:pt x="47" y="36"/>
                    </a:lnTo>
                    <a:lnTo>
                      <a:pt x="47" y="34"/>
                    </a:lnTo>
                    <a:lnTo>
                      <a:pt x="47" y="33"/>
                    </a:lnTo>
                    <a:lnTo>
                      <a:pt x="47" y="32"/>
                    </a:lnTo>
                    <a:lnTo>
                      <a:pt x="48" y="31"/>
                    </a:lnTo>
                    <a:lnTo>
                      <a:pt x="49" y="30"/>
                    </a:lnTo>
                    <a:lnTo>
                      <a:pt x="50" y="29"/>
                    </a:lnTo>
                    <a:lnTo>
                      <a:pt x="52" y="29"/>
                    </a:lnTo>
                    <a:lnTo>
                      <a:pt x="53" y="28"/>
                    </a:lnTo>
                    <a:lnTo>
                      <a:pt x="54" y="27"/>
                    </a:lnTo>
                    <a:lnTo>
                      <a:pt x="55" y="26"/>
                    </a:lnTo>
                    <a:lnTo>
                      <a:pt x="55" y="25"/>
                    </a:lnTo>
                    <a:lnTo>
                      <a:pt x="56" y="24"/>
                    </a:lnTo>
                    <a:lnTo>
                      <a:pt x="55" y="22"/>
                    </a:lnTo>
                    <a:lnTo>
                      <a:pt x="54" y="20"/>
                    </a:lnTo>
                    <a:lnTo>
                      <a:pt x="53" y="18"/>
                    </a:lnTo>
                    <a:lnTo>
                      <a:pt x="51" y="16"/>
                    </a:lnTo>
                    <a:lnTo>
                      <a:pt x="50" y="13"/>
                    </a:lnTo>
                    <a:lnTo>
                      <a:pt x="48" y="11"/>
                    </a:lnTo>
                    <a:lnTo>
                      <a:pt x="45" y="9"/>
                    </a:lnTo>
                    <a:lnTo>
                      <a:pt x="43" y="7"/>
                    </a:lnTo>
                    <a:lnTo>
                      <a:pt x="41" y="5"/>
                    </a:lnTo>
                    <a:lnTo>
                      <a:pt x="39" y="4"/>
                    </a:lnTo>
                    <a:lnTo>
                      <a:pt x="37" y="3"/>
                    </a:lnTo>
                    <a:lnTo>
                      <a:pt x="36" y="2"/>
                    </a:lnTo>
                    <a:lnTo>
                      <a:pt x="34" y="2"/>
                    </a:lnTo>
                    <a:lnTo>
                      <a:pt x="33" y="3"/>
                    </a:lnTo>
                    <a:lnTo>
                      <a:pt x="32" y="4"/>
                    </a:lnTo>
                    <a:lnTo>
                      <a:pt x="32" y="5"/>
                    </a:lnTo>
                    <a:lnTo>
                      <a:pt x="31" y="6"/>
                    </a:lnTo>
                    <a:lnTo>
                      <a:pt x="30" y="7"/>
                    </a:lnTo>
                    <a:lnTo>
                      <a:pt x="29" y="8"/>
                    </a:lnTo>
                    <a:lnTo>
                      <a:pt x="28" y="9"/>
                    </a:lnTo>
                    <a:lnTo>
                      <a:pt x="27" y="9"/>
                    </a:lnTo>
                    <a:lnTo>
                      <a:pt x="26" y="8"/>
                    </a:lnTo>
                    <a:lnTo>
                      <a:pt x="25" y="8"/>
                    </a:lnTo>
                    <a:lnTo>
                      <a:pt x="25" y="6"/>
                    </a:lnTo>
                    <a:lnTo>
                      <a:pt x="24" y="5"/>
                    </a:lnTo>
                    <a:lnTo>
                      <a:pt x="24" y="4"/>
                    </a:lnTo>
                    <a:lnTo>
                      <a:pt x="23" y="3"/>
                    </a:lnTo>
                    <a:lnTo>
                      <a:pt x="22" y="1"/>
                    </a:lnTo>
                    <a:lnTo>
                      <a:pt x="21" y="1"/>
                    </a:lnTo>
                    <a:lnTo>
                      <a:pt x="20" y="0"/>
                    </a:lnTo>
                    <a:lnTo>
                      <a:pt x="19" y="1"/>
                    </a:lnTo>
                    <a:lnTo>
                      <a:pt x="18" y="1"/>
                    </a:lnTo>
                    <a:lnTo>
                      <a:pt x="16" y="3"/>
                    </a:lnTo>
                    <a:lnTo>
                      <a:pt x="15" y="4"/>
                    </a:lnTo>
                    <a:lnTo>
                      <a:pt x="13" y="6"/>
                    </a:lnTo>
                    <a:lnTo>
                      <a:pt x="11" y="8"/>
                    </a:lnTo>
                    <a:lnTo>
                      <a:pt x="10" y="10"/>
                    </a:lnTo>
                    <a:lnTo>
                      <a:pt x="9" y="12"/>
                    </a:lnTo>
                    <a:lnTo>
                      <a:pt x="8" y="14"/>
                    </a:lnTo>
                    <a:lnTo>
                      <a:pt x="7" y="15"/>
                    </a:lnTo>
                    <a:lnTo>
                      <a:pt x="6" y="17"/>
                    </a:lnTo>
                    <a:lnTo>
                      <a:pt x="6" y="18"/>
                    </a:lnTo>
                    <a:lnTo>
                      <a:pt x="7" y="19"/>
                    </a:lnTo>
                    <a:lnTo>
                      <a:pt x="7" y="20"/>
                    </a:lnTo>
                    <a:lnTo>
                      <a:pt x="8" y="21"/>
                    </a:lnTo>
                    <a:lnTo>
                      <a:pt x="9" y="21"/>
                    </a:lnTo>
                    <a:lnTo>
                      <a:pt x="10" y="22"/>
                    </a:lnTo>
                    <a:lnTo>
                      <a:pt x="11" y="22"/>
                    </a:lnTo>
                    <a:lnTo>
                      <a:pt x="12" y="23"/>
                    </a:lnTo>
                    <a:lnTo>
                      <a:pt x="12" y="24"/>
                    </a:lnTo>
                    <a:lnTo>
                      <a:pt x="11" y="25"/>
                    </a:lnTo>
                    <a:lnTo>
                      <a:pt x="11" y="26"/>
                    </a:lnTo>
                    <a:lnTo>
                      <a:pt x="10" y="27"/>
                    </a:lnTo>
                    <a:lnTo>
                      <a:pt x="8" y="28"/>
                    </a:lnTo>
                    <a:lnTo>
                      <a:pt x="7" y="28"/>
                    </a:lnTo>
                    <a:lnTo>
                      <a:pt x="5" y="29"/>
                    </a:lnTo>
                    <a:lnTo>
                      <a:pt x="4" y="30"/>
                    </a:lnTo>
                    <a:lnTo>
                      <a:pt x="2" y="31"/>
                    </a:lnTo>
                    <a:lnTo>
                      <a:pt x="1" y="32"/>
                    </a:lnTo>
                    <a:lnTo>
                      <a:pt x="0" y="33"/>
                    </a:lnTo>
                    <a:lnTo>
                      <a:pt x="0" y="35"/>
                    </a:lnTo>
                    <a:close/>
                  </a:path>
                </a:pathLst>
              </a:custGeom>
              <a:solidFill>
                <a:srgbClr val="F8F8F8"/>
              </a:solidFill>
              <a:ln w="0">
                <a:solidFill>
                  <a:srgbClr val="F8F8F8"/>
                </a:solidFill>
                <a:prstDash val="solid"/>
                <a:round/>
                <a:headEnd/>
                <a:tailEnd/>
              </a:ln>
            </p:spPr>
            <p:txBody>
              <a:bodyPr/>
              <a:lstStyle/>
              <a:p>
                <a:endParaRPr lang="fr-FR"/>
              </a:p>
            </p:txBody>
          </p:sp>
          <p:sp>
            <p:nvSpPr>
              <p:cNvPr id="5391" name="Freeform 270"/>
              <p:cNvSpPr>
                <a:spLocks/>
              </p:cNvSpPr>
              <p:nvPr/>
            </p:nvSpPr>
            <p:spPr bwMode="auto">
              <a:xfrm>
                <a:off x="1243" y="2376"/>
                <a:ext cx="48" cy="47"/>
              </a:xfrm>
              <a:custGeom>
                <a:avLst/>
                <a:gdLst>
                  <a:gd name="T0" fmla="*/ 0 w 48"/>
                  <a:gd name="T1" fmla="*/ 32 h 47"/>
                  <a:gd name="T2" fmla="*/ 1 w 48"/>
                  <a:gd name="T3" fmla="*/ 35 h 47"/>
                  <a:gd name="T4" fmla="*/ 4 w 48"/>
                  <a:gd name="T5" fmla="*/ 39 h 47"/>
                  <a:gd name="T6" fmla="*/ 7 w 48"/>
                  <a:gd name="T7" fmla="*/ 42 h 47"/>
                  <a:gd name="T8" fmla="*/ 10 w 48"/>
                  <a:gd name="T9" fmla="*/ 45 h 47"/>
                  <a:gd name="T10" fmla="*/ 12 w 48"/>
                  <a:gd name="T11" fmla="*/ 46 h 47"/>
                  <a:gd name="T12" fmla="*/ 14 w 48"/>
                  <a:gd name="T13" fmla="*/ 45 h 47"/>
                  <a:gd name="T14" fmla="*/ 15 w 48"/>
                  <a:gd name="T15" fmla="*/ 43 h 47"/>
                  <a:gd name="T16" fmla="*/ 15 w 48"/>
                  <a:gd name="T17" fmla="*/ 41 h 47"/>
                  <a:gd name="T18" fmla="*/ 17 w 48"/>
                  <a:gd name="T19" fmla="*/ 39 h 47"/>
                  <a:gd name="T20" fmla="*/ 19 w 48"/>
                  <a:gd name="T21" fmla="*/ 40 h 47"/>
                  <a:gd name="T22" fmla="*/ 21 w 48"/>
                  <a:gd name="T23" fmla="*/ 41 h 47"/>
                  <a:gd name="T24" fmla="*/ 22 w 48"/>
                  <a:gd name="T25" fmla="*/ 43 h 47"/>
                  <a:gd name="T26" fmla="*/ 24 w 48"/>
                  <a:gd name="T27" fmla="*/ 45 h 47"/>
                  <a:gd name="T28" fmla="*/ 26 w 48"/>
                  <a:gd name="T29" fmla="*/ 47 h 47"/>
                  <a:gd name="T30" fmla="*/ 29 w 48"/>
                  <a:gd name="T31" fmla="*/ 47 h 47"/>
                  <a:gd name="T32" fmla="*/ 31 w 48"/>
                  <a:gd name="T33" fmla="*/ 46 h 47"/>
                  <a:gd name="T34" fmla="*/ 34 w 48"/>
                  <a:gd name="T35" fmla="*/ 44 h 47"/>
                  <a:gd name="T36" fmla="*/ 37 w 48"/>
                  <a:gd name="T37" fmla="*/ 42 h 47"/>
                  <a:gd name="T38" fmla="*/ 39 w 48"/>
                  <a:gd name="T39" fmla="*/ 40 h 47"/>
                  <a:gd name="T40" fmla="*/ 40 w 48"/>
                  <a:gd name="T41" fmla="*/ 38 h 47"/>
                  <a:gd name="T42" fmla="*/ 41 w 48"/>
                  <a:gd name="T43" fmla="*/ 36 h 47"/>
                  <a:gd name="T44" fmla="*/ 41 w 48"/>
                  <a:gd name="T45" fmla="*/ 33 h 47"/>
                  <a:gd name="T46" fmla="*/ 41 w 48"/>
                  <a:gd name="T47" fmla="*/ 31 h 47"/>
                  <a:gd name="T48" fmla="*/ 41 w 48"/>
                  <a:gd name="T49" fmla="*/ 29 h 47"/>
                  <a:gd name="T50" fmla="*/ 42 w 48"/>
                  <a:gd name="T51" fmla="*/ 27 h 47"/>
                  <a:gd name="T52" fmla="*/ 44 w 48"/>
                  <a:gd name="T53" fmla="*/ 25 h 47"/>
                  <a:gd name="T54" fmla="*/ 46 w 48"/>
                  <a:gd name="T55" fmla="*/ 24 h 47"/>
                  <a:gd name="T56" fmla="*/ 48 w 48"/>
                  <a:gd name="T57" fmla="*/ 23 h 47"/>
                  <a:gd name="T58" fmla="*/ 48 w 48"/>
                  <a:gd name="T59" fmla="*/ 21 h 47"/>
                  <a:gd name="T60" fmla="*/ 47 w 48"/>
                  <a:gd name="T61" fmla="*/ 17 h 47"/>
                  <a:gd name="T62" fmla="*/ 45 w 48"/>
                  <a:gd name="T63" fmla="*/ 14 h 47"/>
                  <a:gd name="T64" fmla="*/ 41 w 48"/>
                  <a:gd name="T65" fmla="*/ 10 h 47"/>
                  <a:gd name="T66" fmla="*/ 38 w 48"/>
                  <a:gd name="T67" fmla="*/ 6 h 47"/>
                  <a:gd name="T68" fmla="*/ 34 w 48"/>
                  <a:gd name="T69" fmla="*/ 3 h 47"/>
                  <a:gd name="T70" fmla="*/ 31 w 48"/>
                  <a:gd name="T71" fmla="*/ 2 h 47"/>
                  <a:gd name="T72" fmla="*/ 29 w 48"/>
                  <a:gd name="T73" fmla="*/ 2 h 47"/>
                  <a:gd name="T74" fmla="*/ 28 w 48"/>
                  <a:gd name="T75" fmla="*/ 4 h 47"/>
                  <a:gd name="T76" fmla="*/ 26 w 48"/>
                  <a:gd name="T77" fmla="*/ 6 h 47"/>
                  <a:gd name="T78" fmla="*/ 25 w 48"/>
                  <a:gd name="T79" fmla="*/ 7 h 47"/>
                  <a:gd name="T80" fmla="*/ 23 w 48"/>
                  <a:gd name="T81" fmla="*/ 7 h 47"/>
                  <a:gd name="T82" fmla="*/ 22 w 48"/>
                  <a:gd name="T83" fmla="*/ 5 h 47"/>
                  <a:gd name="T84" fmla="*/ 21 w 48"/>
                  <a:gd name="T85" fmla="*/ 3 h 47"/>
                  <a:gd name="T86" fmla="*/ 20 w 48"/>
                  <a:gd name="T87" fmla="*/ 1 h 47"/>
                  <a:gd name="T88" fmla="*/ 18 w 48"/>
                  <a:gd name="T89" fmla="*/ 0 h 47"/>
                  <a:gd name="T90" fmla="*/ 16 w 48"/>
                  <a:gd name="T91" fmla="*/ 1 h 47"/>
                  <a:gd name="T92" fmla="*/ 13 w 48"/>
                  <a:gd name="T93" fmla="*/ 4 h 47"/>
                  <a:gd name="T94" fmla="*/ 10 w 48"/>
                  <a:gd name="T95" fmla="*/ 7 h 47"/>
                  <a:gd name="T96" fmla="*/ 8 w 48"/>
                  <a:gd name="T97" fmla="*/ 10 h 47"/>
                  <a:gd name="T98" fmla="*/ 7 w 48"/>
                  <a:gd name="T99" fmla="*/ 13 h 47"/>
                  <a:gd name="T100" fmla="*/ 6 w 48"/>
                  <a:gd name="T101" fmla="*/ 16 h 47"/>
                  <a:gd name="T102" fmla="*/ 7 w 48"/>
                  <a:gd name="T103" fmla="*/ 17 h 47"/>
                  <a:gd name="T104" fmla="*/ 9 w 48"/>
                  <a:gd name="T105" fmla="*/ 18 h 47"/>
                  <a:gd name="T106" fmla="*/ 10 w 48"/>
                  <a:gd name="T107" fmla="*/ 19 h 47"/>
                  <a:gd name="T108" fmla="*/ 11 w 48"/>
                  <a:gd name="T109" fmla="*/ 21 h 47"/>
                  <a:gd name="T110" fmla="*/ 10 w 48"/>
                  <a:gd name="T111" fmla="*/ 23 h 47"/>
                  <a:gd name="T112" fmla="*/ 8 w 48"/>
                  <a:gd name="T113" fmla="*/ 24 h 47"/>
                  <a:gd name="T114" fmla="*/ 5 w 48"/>
                  <a:gd name="T115" fmla="*/ 25 h 47"/>
                  <a:gd name="T116" fmla="*/ 2 w 48"/>
                  <a:gd name="T117" fmla="*/ 27 h 47"/>
                  <a:gd name="T118" fmla="*/ 0 w 48"/>
                  <a:gd name="T119" fmla="*/ 29 h 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
                  <a:gd name="T181" fmla="*/ 0 h 47"/>
                  <a:gd name="T182" fmla="*/ 48 w 48"/>
                  <a:gd name="T183" fmla="*/ 47 h 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 h="47">
                    <a:moveTo>
                      <a:pt x="0" y="30"/>
                    </a:moveTo>
                    <a:lnTo>
                      <a:pt x="0" y="32"/>
                    </a:lnTo>
                    <a:lnTo>
                      <a:pt x="0" y="34"/>
                    </a:lnTo>
                    <a:lnTo>
                      <a:pt x="1" y="35"/>
                    </a:lnTo>
                    <a:lnTo>
                      <a:pt x="2" y="37"/>
                    </a:lnTo>
                    <a:lnTo>
                      <a:pt x="4" y="39"/>
                    </a:lnTo>
                    <a:lnTo>
                      <a:pt x="5" y="41"/>
                    </a:lnTo>
                    <a:lnTo>
                      <a:pt x="7" y="42"/>
                    </a:lnTo>
                    <a:lnTo>
                      <a:pt x="8" y="44"/>
                    </a:lnTo>
                    <a:lnTo>
                      <a:pt x="10" y="45"/>
                    </a:lnTo>
                    <a:lnTo>
                      <a:pt x="11" y="46"/>
                    </a:lnTo>
                    <a:lnTo>
                      <a:pt x="12" y="46"/>
                    </a:lnTo>
                    <a:lnTo>
                      <a:pt x="13" y="46"/>
                    </a:lnTo>
                    <a:lnTo>
                      <a:pt x="14" y="45"/>
                    </a:lnTo>
                    <a:lnTo>
                      <a:pt x="14" y="44"/>
                    </a:lnTo>
                    <a:lnTo>
                      <a:pt x="15" y="43"/>
                    </a:lnTo>
                    <a:lnTo>
                      <a:pt x="15" y="42"/>
                    </a:lnTo>
                    <a:lnTo>
                      <a:pt x="15" y="41"/>
                    </a:lnTo>
                    <a:lnTo>
                      <a:pt x="16" y="40"/>
                    </a:lnTo>
                    <a:lnTo>
                      <a:pt x="17" y="39"/>
                    </a:lnTo>
                    <a:lnTo>
                      <a:pt x="18" y="39"/>
                    </a:lnTo>
                    <a:lnTo>
                      <a:pt x="19" y="40"/>
                    </a:lnTo>
                    <a:lnTo>
                      <a:pt x="20" y="40"/>
                    </a:lnTo>
                    <a:lnTo>
                      <a:pt x="21" y="41"/>
                    </a:lnTo>
                    <a:lnTo>
                      <a:pt x="22" y="42"/>
                    </a:lnTo>
                    <a:lnTo>
                      <a:pt x="22" y="43"/>
                    </a:lnTo>
                    <a:lnTo>
                      <a:pt x="23" y="44"/>
                    </a:lnTo>
                    <a:lnTo>
                      <a:pt x="24" y="45"/>
                    </a:lnTo>
                    <a:lnTo>
                      <a:pt x="25" y="46"/>
                    </a:lnTo>
                    <a:lnTo>
                      <a:pt x="26" y="47"/>
                    </a:lnTo>
                    <a:lnTo>
                      <a:pt x="27" y="47"/>
                    </a:lnTo>
                    <a:lnTo>
                      <a:pt x="29" y="47"/>
                    </a:lnTo>
                    <a:lnTo>
                      <a:pt x="30" y="46"/>
                    </a:lnTo>
                    <a:lnTo>
                      <a:pt x="31" y="46"/>
                    </a:lnTo>
                    <a:lnTo>
                      <a:pt x="33" y="45"/>
                    </a:lnTo>
                    <a:lnTo>
                      <a:pt x="34" y="44"/>
                    </a:lnTo>
                    <a:lnTo>
                      <a:pt x="35" y="43"/>
                    </a:lnTo>
                    <a:lnTo>
                      <a:pt x="37" y="42"/>
                    </a:lnTo>
                    <a:lnTo>
                      <a:pt x="38" y="41"/>
                    </a:lnTo>
                    <a:lnTo>
                      <a:pt x="39" y="40"/>
                    </a:lnTo>
                    <a:lnTo>
                      <a:pt x="40" y="39"/>
                    </a:lnTo>
                    <a:lnTo>
                      <a:pt x="40" y="38"/>
                    </a:lnTo>
                    <a:lnTo>
                      <a:pt x="41" y="37"/>
                    </a:lnTo>
                    <a:lnTo>
                      <a:pt x="41" y="36"/>
                    </a:lnTo>
                    <a:lnTo>
                      <a:pt x="41" y="35"/>
                    </a:lnTo>
                    <a:lnTo>
                      <a:pt x="41" y="33"/>
                    </a:lnTo>
                    <a:lnTo>
                      <a:pt x="41" y="32"/>
                    </a:lnTo>
                    <a:lnTo>
                      <a:pt x="41" y="31"/>
                    </a:lnTo>
                    <a:lnTo>
                      <a:pt x="41" y="30"/>
                    </a:lnTo>
                    <a:lnTo>
                      <a:pt x="41" y="29"/>
                    </a:lnTo>
                    <a:lnTo>
                      <a:pt x="41" y="28"/>
                    </a:lnTo>
                    <a:lnTo>
                      <a:pt x="42" y="27"/>
                    </a:lnTo>
                    <a:lnTo>
                      <a:pt x="43" y="26"/>
                    </a:lnTo>
                    <a:lnTo>
                      <a:pt x="44" y="25"/>
                    </a:lnTo>
                    <a:lnTo>
                      <a:pt x="45" y="25"/>
                    </a:lnTo>
                    <a:lnTo>
                      <a:pt x="46" y="24"/>
                    </a:lnTo>
                    <a:lnTo>
                      <a:pt x="47" y="24"/>
                    </a:lnTo>
                    <a:lnTo>
                      <a:pt x="48" y="23"/>
                    </a:lnTo>
                    <a:lnTo>
                      <a:pt x="48" y="22"/>
                    </a:lnTo>
                    <a:lnTo>
                      <a:pt x="48" y="21"/>
                    </a:lnTo>
                    <a:lnTo>
                      <a:pt x="48" y="19"/>
                    </a:lnTo>
                    <a:lnTo>
                      <a:pt x="47" y="17"/>
                    </a:lnTo>
                    <a:lnTo>
                      <a:pt x="46" y="16"/>
                    </a:lnTo>
                    <a:lnTo>
                      <a:pt x="45" y="14"/>
                    </a:lnTo>
                    <a:lnTo>
                      <a:pt x="43" y="12"/>
                    </a:lnTo>
                    <a:lnTo>
                      <a:pt x="41" y="10"/>
                    </a:lnTo>
                    <a:lnTo>
                      <a:pt x="40" y="8"/>
                    </a:lnTo>
                    <a:lnTo>
                      <a:pt x="38" y="6"/>
                    </a:lnTo>
                    <a:lnTo>
                      <a:pt x="36" y="4"/>
                    </a:lnTo>
                    <a:lnTo>
                      <a:pt x="34" y="3"/>
                    </a:lnTo>
                    <a:lnTo>
                      <a:pt x="33" y="2"/>
                    </a:lnTo>
                    <a:lnTo>
                      <a:pt x="31" y="2"/>
                    </a:lnTo>
                    <a:lnTo>
                      <a:pt x="30" y="2"/>
                    </a:lnTo>
                    <a:lnTo>
                      <a:pt x="29" y="2"/>
                    </a:lnTo>
                    <a:lnTo>
                      <a:pt x="28" y="3"/>
                    </a:lnTo>
                    <a:lnTo>
                      <a:pt x="28" y="4"/>
                    </a:lnTo>
                    <a:lnTo>
                      <a:pt x="27" y="5"/>
                    </a:lnTo>
                    <a:lnTo>
                      <a:pt x="26" y="6"/>
                    </a:lnTo>
                    <a:lnTo>
                      <a:pt x="26" y="7"/>
                    </a:lnTo>
                    <a:lnTo>
                      <a:pt x="25" y="7"/>
                    </a:lnTo>
                    <a:lnTo>
                      <a:pt x="24" y="7"/>
                    </a:lnTo>
                    <a:lnTo>
                      <a:pt x="23" y="7"/>
                    </a:lnTo>
                    <a:lnTo>
                      <a:pt x="22" y="6"/>
                    </a:lnTo>
                    <a:lnTo>
                      <a:pt x="22" y="5"/>
                    </a:lnTo>
                    <a:lnTo>
                      <a:pt x="21" y="4"/>
                    </a:lnTo>
                    <a:lnTo>
                      <a:pt x="21" y="3"/>
                    </a:lnTo>
                    <a:lnTo>
                      <a:pt x="20" y="2"/>
                    </a:lnTo>
                    <a:lnTo>
                      <a:pt x="20" y="1"/>
                    </a:lnTo>
                    <a:lnTo>
                      <a:pt x="19" y="1"/>
                    </a:lnTo>
                    <a:lnTo>
                      <a:pt x="18" y="0"/>
                    </a:lnTo>
                    <a:lnTo>
                      <a:pt x="17" y="1"/>
                    </a:lnTo>
                    <a:lnTo>
                      <a:pt x="16" y="1"/>
                    </a:lnTo>
                    <a:lnTo>
                      <a:pt x="14" y="2"/>
                    </a:lnTo>
                    <a:lnTo>
                      <a:pt x="13" y="4"/>
                    </a:lnTo>
                    <a:lnTo>
                      <a:pt x="12" y="5"/>
                    </a:lnTo>
                    <a:lnTo>
                      <a:pt x="10" y="7"/>
                    </a:lnTo>
                    <a:lnTo>
                      <a:pt x="9" y="8"/>
                    </a:lnTo>
                    <a:lnTo>
                      <a:pt x="8" y="10"/>
                    </a:lnTo>
                    <a:lnTo>
                      <a:pt x="7" y="12"/>
                    </a:lnTo>
                    <a:lnTo>
                      <a:pt x="7" y="13"/>
                    </a:lnTo>
                    <a:lnTo>
                      <a:pt x="6" y="15"/>
                    </a:lnTo>
                    <a:lnTo>
                      <a:pt x="6" y="16"/>
                    </a:lnTo>
                    <a:lnTo>
                      <a:pt x="6" y="17"/>
                    </a:lnTo>
                    <a:lnTo>
                      <a:pt x="7" y="17"/>
                    </a:lnTo>
                    <a:lnTo>
                      <a:pt x="8" y="18"/>
                    </a:lnTo>
                    <a:lnTo>
                      <a:pt x="9" y="18"/>
                    </a:lnTo>
                    <a:lnTo>
                      <a:pt x="10" y="19"/>
                    </a:lnTo>
                    <a:lnTo>
                      <a:pt x="11" y="20"/>
                    </a:lnTo>
                    <a:lnTo>
                      <a:pt x="11" y="21"/>
                    </a:lnTo>
                    <a:lnTo>
                      <a:pt x="11" y="22"/>
                    </a:lnTo>
                    <a:lnTo>
                      <a:pt x="10" y="23"/>
                    </a:lnTo>
                    <a:lnTo>
                      <a:pt x="9" y="23"/>
                    </a:lnTo>
                    <a:lnTo>
                      <a:pt x="8" y="24"/>
                    </a:lnTo>
                    <a:lnTo>
                      <a:pt x="6" y="25"/>
                    </a:lnTo>
                    <a:lnTo>
                      <a:pt x="5" y="25"/>
                    </a:lnTo>
                    <a:lnTo>
                      <a:pt x="3" y="26"/>
                    </a:lnTo>
                    <a:lnTo>
                      <a:pt x="2" y="27"/>
                    </a:lnTo>
                    <a:lnTo>
                      <a:pt x="1" y="28"/>
                    </a:lnTo>
                    <a:lnTo>
                      <a:pt x="0" y="29"/>
                    </a:lnTo>
                    <a:lnTo>
                      <a:pt x="0" y="30"/>
                    </a:lnTo>
                    <a:close/>
                  </a:path>
                </a:pathLst>
              </a:custGeom>
              <a:solidFill>
                <a:srgbClr val="F0F0F0"/>
              </a:solidFill>
              <a:ln w="0">
                <a:solidFill>
                  <a:srgbClr val="F0F0F0"/>
                </a:solidFill>
                <a:prstDash val="solid"/>
                <a:round/>
                <a:headEnd/>
                <a:tailEnd/>
              </a:ln>
            </p:spPr>
            <p:txBody>
              <a:bodyPr/>
              <a:lstStyle/>
              <a:p>
                <a:endParaRPr lang="fr-FR"/>
              </a:p>
            </p:txBody>
          </p:sp>
          <p:sp>
            <p:nvSpPr>
              <p:cNvPr id="5392" name="Freeform 271"/>
              <p:cNvSpPr>
                <a:spLocks/>
              </p:cNvSpPr>
              <p:nvPr/>
            </p:nvSpPr>
            <p:spPr bwMode="auto">
              <a:xfrm>
                <a:off x="1246" y="2380"/>
                <a:ext cx="41" cy="39"/>
              </a:xfrm>
              <a:custGeom>
                <a:avLst/>
                <a:gdLst>
                  <a:gd name="T0" fmla="*/ 0 w 41"/>
                  <a:gd name="T1" fmla="*/ 27 h 39"/>
                  <a:gd name="T2" fmla="*/ 1 w 41"/>
                  <a:gd name="T3" fmla="*/ 30 h 39"/>
                  <a:gd name="T4" fmla="*/ 3 w 41"/>
                  <a:gd name="T5" fmla="*/ 33 h 39"/>
                  <a:gd name="T6" fmla="*/ 5 w 41"/>
                  <a:gd name="T7" fmla="*/ 36 h 39"/>
                  <a:gd name="T8" fmla="*/ 8 w 41"/>
                  <a:gd name="T9" fmla="*/ 38 h 39"/>
                  <a:gd name="T10" fmla="*/ 10 w 41"/>
                  <a:gd name="T11" fmla="*/ 39 h 39"/>
                  <a:gd name="T12" fmla="*/ 11 w 41"/>
                  <a:gd name="T13" fmla="*/ 38 h 39"/>
                  <a:gd name="T14" fmla="*/ 12 w 41"/>
                  <a:gd name="T15" fmla="*/ 36 h 39"/>
                  <a:gd name="T16" fmla="*/ 13 w 41"/>
                  <a:gd name="T17" fmla="*/ 34 h 39"/>
                  <a:gd name="T18" fmla="*/ 14 w 41"/>
                  <a:gd name="T19" fmla="*/ 33 h 39"/>
                  <a:gd name="T20" fmla="*/ 16 w 41"/>
                  <a:gd name="T21" fmla="*/ 33 h 39"/>
                  <a:gd name="T22" fmla="*/ 18 w 41"/>
                  <a:gd name="T23" fmla="*/ 34 h 39"/>
                  <a:gd name="T24" fmla="*/ 19 w 41"/>
                  <a:gd name="T25" fmla="*/ 36 h 39"/>
                  <a:gd name="T26" fmla="*/ 21 w 41"/>
                  <a:gd name="T27" fmla="*/ 38 h 39"/>
                  <a:gd name="T28" fmla="*/ 22 w 41"/>
                  <a:gd name="T29" fmla="*/ 39 h 39"/>
                  <a:gd name="T30" fmla="*/ 25 w 41"/>
                  <a:gd name="T31" fmla="*/ 39 h 39"/>
                  <a:gd name="T32" fmla="*/ 27 w 41"/>
                  <a:gd name="T33" fmla="*/ 39 h 39"/>
                  <a:gd name="T34" fmla="*/ 29 w 41"/>
                  <a:gd name="T35" fmla="*/ 37 h 39"/>
                  <a:gd name="T36" fmla="*/ 31 w 41"/>
                  <a:gd name="T37" fmla="*/ 36 h 39"/>
                  <a:gd name="T38" fmla="*/ 33 w 41"/>
                  <a:gd name="T39" fmla="*/ 34 h 39"/>
                  <a:gd name="T40" fmla="*/ 34 w 41"/>
                  <a:gd name="T41" fmla="*/ 32 h 39"/>
                  <a:gd name="T42" fmla="*/ 35 w 41"/>
                  <a:gd name="T43" fmla="*/ 30 h 39"/>
                  <a:gd name="T44" fmla="*/ 35 w 41"/>
                  <a:gd name="T45" fmla="*/ 28 h 39"/>
                  <a:gd name="T46" fmla="*/ 35 w 41"/>
                  <a:gd name="T47" fmla="*/ 26 h 39"/>
                  <a:gd name="T48" fmla="*/ 35 w 41"/>
                  <a:gd name="T49" fmla="*/ 24 h 39"/>
                  <a:gd name="T50" fmla="*/ 36 w 41"/>
                  <a:gd name="T51" fmla="*/ 22 h 39"/>
                  <a:gd name="T52" fmla="*/ 37 w 41"/>
                  <a:gd name="T53" fmla="*/ 21 h 39"/>
                  <a:gd name="T54" fmla="*/ 39 w 41"/>
                  <a:gd name="T55" fmla="*/ 20 h 39"/>
                  <a:gd name="T56" fmla="*/ 41 w 41"/>
                  <a:gd name="T57" fmla="*/ 19 h 39"/>
                  <a:gd name="T58" fmla="*/ 41 w 41"/>
                  <a:gd name="T59" fmla="*/ 17 h 39"/>
                  <a:gd name="T60" fmla="*/ 40 w 41"/>
                  <a:gd name="T61" fmla="*/ 15 h 39"/>
                  <a:gd name="T62" fmla="*/ 38 w 41"/>
                  <a:gd name="T63" fmla="*/ 11 h 39"/>
                  <a:gd name="T64" fmla="*/ 35 w 41"/>
                  <a:gd name="T65" fmla="*/ 8 h 39"/>
                  <a:gd name="T66" fmla="*/ 32 w 41"/>
                  <a:gd name="T67" fmla="*/ 5 h 39"/>
                  <a:gd name="T68" fmla="*/ 29 w 41"/>
                  <a:gd name="T69" fmla="*/ 3 h 39"/>
                  <a:gd name="T70" fmla="*/ 27 w 41"/>
                  <a:gd name="T71" fmla="*/ 2 h 39"/>
                  <a:gd name="T72" fmla="*/ 25 w 41"/>
                  <a:gd name="T73" fmla="*/ 2 h 39"/>
                  <a:gd name="T74" fmla="*/ 24 w 41"/>
                  <a:gd name="T75" fmla="*/ 3 h 39"/>
                  <a:gd name="T76" fmla="*/ 23 w 41"/>
                  <a:gd name="T77" fmla="*/ 5 h 39"/>
                  <a:gd name="T78" fmla="*/ 22 w 41"/>
                  <a:gd name="T79" fmla="*/ 6 h 39"/>
                  <a:gd name="T80" fmla="*/ 20 w 41"/>
                  <a:gd name="T81" fmla="*/ 6 h 39"/>
                  <a:gd name="T82" fmla="*/ 19 w 41"/>
                  <a:gd name="T83" fmla="*/ 4 h 39"/>
                  <a:gd name="T84" fmla="*/ 18 w 41"/>
                  <a:gd name="T85" fmla="*/ 3 h 39"/>
                  <a:gd name="T86" fmla="*/ 17 w 41"/>
                  <a:gd name="T87" fmla="*/ 1 h 39"/>
                  <a:gd name="T88" fmla="*/ 16 w 41"/>
                  <a:gd name="T89" fmla="*/ 0 h 39"/>
                  <a:gd name="T90" fmla="*/ 14 w 41"/>
                  <a:gd name="T91" fmla="*/ 1 h 39"/>
                  <a:gd name="T92" fmla="*/ 12 w 41"/>
                  <a:gd name="T93" fmla="*/ 3 h 39"/>
                  <a:gd name="T94" fmla="*/ 9 w 41"/>
                  <a:gd name="T95" fmla="*/ 6 h 39"/>
                  <a:gd name="T96" fmla="*/ 8 w 41"/>
                  <a:gd name="T97" fmla="*/ 8 h 39"/>
                  <a:gd name="T98" fmla="*/ 6 w 41"/>
                  <a:gd name="T99" fmla="*/ 11 h 39"/>
                  <a:gd name="T100" fmla="*/ 6 w 41"/>
                  <a:gd name="T101" fmla="*/ 13 h 39"/>
                  <a:gd name="T102" fmla="*/ 7 w 41"/>
                  <a:gd name="T103" fmla="*/ 14 h 39"/>
                  <a:gd name="T104" fmla="*/ 8 w 41"/>
                  <a:gd name="T105" fmla="*/ 15 h 39"/>
                  <a:gd name="T106" fmla="*/ 9 w 41"/>
                  <a:gd name="T107" fmla="*/ 16 h 39"/>
                  <a:gd name="T108" fmla="*/ 10 w 41"/>
                  <a:gd name="T109" fmla="*/ 17 h 39"/>
                  <a:gd name="T110" fmla="*/ 9 w 41"/>
                  <a:gd name="T111" fmla="*/ 19 h 39"/>
                  <a:gd name="T112" fmla="*/ 7 w 41"/>
                  <a:gd name="T113" fmla="*/ 20 h 39"/>
                  <a:gd name="T114" fmla="*/ 5 w 41"/>
                  <a:gd name="T115" fmla="*/ 21 h 39"/>
                  <a:gd name="T116" fmla="*/ 2 w 41"/>
                  <a:gd name="T117" fmla="*/ 23 h 39"/>
                  <a:gd name="T118" fmla="*/ 0 w 41"/>
                  <a:gd name="T119" fmla="*/ 24 h 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1"/>
                  <a:gd name="T181" fmla="*/ 0 h 39"/>
                  <a:gd name="T182" fmla="*/ 41 w 41"/>
                  <a:gd name="T183" fmla="*/ 39 h 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1" h="39">
                    <a:moveTo>
                      <a:pt x="0" y="26"/>
                    </a:moveTo>
                    <a:lnTo>
                      <a:pt x="0" y="27"/>
                    </a:lnTo>
                    <a:lnTo>
                      <a:pt x="0" y="28"/>
                    </a:lnTo>
                    <a:lnTo>
                      <a:pt x="1" y="30"/>
                    </a:lnTo>
                    <a:lnTo>
                      <a:pt x="2" y="31"/>
                    </a:lnTo>
                    <a:lnTo>
                      <a:pt x="3" y="33"/>
                    </a:lnTo>
                    <a:lnTo>
                      <a:pt x="4" y="34"/>
                    </a:lnTo>
                    <a:lnTo>
                      <a:pt x="5" y="36"/>
                    </a:lnTo>
                    <a:lnTo>
                      <a:pt x="7" y="37"/>
                    </a:lnTo>
                    <a:lnTo>
                      <a:pt x="8" y="38"/>
                    </a:lnTo>
                    <a:lnTo>
                      <a:pt x="9" y="38"/>
                    </a:lnTo>
                    <a:lnTo>
                      <a:pt x="10" y="39"/>
                    </a:lnTo>
                    <a:lnTo>
                      <a:pt x="11" y="38"/>
                    </a:lnTo>
                    <a:lnTo>
                      <a:pt x="12" y="37"/>
                    </a:lnTo>
                    <a:lnTo>
                      <a:pt x="12" y="36"/>
                    </a:lnTo>
                    <a:lnTo>
                      <a:pt x="13" y="35"/>
                    </a:lnTo>
                    <a:lnTo>
                      <a:pt x="13" y="34"/>
                    </a:lnTo>
                    <a:lnTo>
                      <a:pt x="14" y="33"/>
                    </a:lnTo>
                    <a:lnTo>
                      <a:pt x="15" y="33"/>
                    </a:lnTo>
                    <a:lnTo>
                      <a:pt x="16" y="33"/>
                    </a:lnTo>
                    <a:lnTo>
                      <a:pt x="17" y="33"/>
                    </a:lnTo>
                    <a:lnTo>
                      <a:pt x="18" y="34"/>
                    </a:lnTo>
                    <a:lnTo>
                      <a:pt x="18" y="35"/>
                    </a:lnTo>
                    <a:lnTo>
                      <a:pt x="19" y="36"/>
                    </a:lnTo>
                    <a:lnTo>
                      <a:pt x="20" y="37"/>
                    </a:lnTo>
                    <a:lnTo>
                      <a:pt x="21" y="38"/>
                    </a:lnTo>
                    <a:lnTo>
                      <a:pt x="21" y="39"/>
                    </a:lnTo>
                    <a:lnTo>
                      <a:pt x="22" y="39"/>
                    </a:lnTo>
                    <a:lnTo>
                      <a:pt x="23" y="39"/>
                    </a:lnTo>
                    <a:lnTo>
                      <a:pt x="25" y="39"/>
                    </a:lnTo>
                    <a:lnTo>
                      <a:pt x="26" y="39"/>
                    </a:lnTo>
                    <a:lnTo>
                      <a:pt x="27" y="39"/>
                    </a:lnTo>
                    <a:lnTo>
                      <a:pt x="28" y="38"/>
                    </a:lnTo>
                    <a:lnTo>
                      <a:pt x="29" y="37"/>
                    </a:lnTo>
                    <a:lnTo>
                      <a:pt x="30" y="37"/>
                    </a:lnTo>
                    <a:lnTo>
                      <a:pt x="31" y="36"/>
                    </a:lnTo>
                    <a:lnTo>
                      <a:pt x="32" y="35"/>
                    </a:lnTo>
                    <a:lnTo>
                      <a:pt x="33" y="34"/>
                    </a:lnTo>
                    <a:lnTo>
                      <a:pt x="34" y="33"/>
                    </a:lnTo>
                    <a:lnTo>
                      <a:pt x="34" y="32"/>
                    </a:lnTo>
                    <a:lnTo>
                      <a:pt x="35" y="31"/>
                    </a:lnTo>
                    <a:lnTo>
                      <a:pt x="35" y="30"/>
                    </a:lnTo>
                    <a:lnTo>
                      <a:pt x="35" y="29"/>
                    </a:lnTo>
                    <a:lnTo>
                      <a:pt x="35" y="28"/>
                    </a:lnTo>
                    <a:lnTo>
                      <a:pt x="35" y="27"/>
                    </a:lnTo>
                    <a:lnTo>
                      <a:pt x="35" y="26"/>
                    </a:lnTo>
                    <a:lnTo>
                      <a:pt x="35" y="25"/>
                    </a:lnTo>
                    <a:lnTo>
                      <a:pt x="35" y="24"/>
                    </a:lnTo>
                    <a:lnTo>
                      <a:pt x="35" y="23"/>
                    </a:lnTo>
                    <a:lnTo>
                      <a:pt x="36" y="22"/>
                    </a:lnTo>
                    <a:lnTo>
                      <a:pt x="37" y="21"/>
                    </a:lnTo>
                    <a:lnTo>
                      <a:pt x="38" y="21"/>
                    </a:lnTo>
                    <a:lnTo>
                      <a:pt x="39" y="20"/>
                    </a:lnTo>
                    <a:lnTo>
                      <a:pt x="40" y="20"/>
                    </a:lnTo>
                    <a:lnTo>
                      <a:pt x="41" y="19"/>
                    </a:lnTo>
                    <a:lnTo>
                      <a:pt x="41" y="18"/>
                    </a:lnTo>
                    <a:lnTo>
                      <a:pt x="41" y="17"/>
                    </a:lnTo>
                    <a:lnTo>
                      <a:pt x="41" y="16"/>
                    </a:lnTo>
                    <a:lnTo>
                      <a:pt x="40" y="15"/>
                    </a:lnTo>
                    <a:lnTo>
                      <a:pt x="39" y="13"/>
                    </a:lnTo>
                    <a:lnTo>
                      <a:pt x="38" y="11"/>
                    </a:lnTo>
                    <a:lnTo>
                      <a:pt x="37" y="10"/>
                    </a:lnTo>
                    <a:lnTo>
                      <a:pt x="35" y="8"/>
                    </a:lnTo>
                    <a:lnTo>
                      <a:pt x="34" y="6"/>
                    </a:lnTo>
                    <a:lnTo>
                      <a:pt x="32" y="5"/>
                    </a:lnTo>
                    <a:lnTo>
                      <a:pt x="31" y="4"/>
                    </a:lnTo>
                    <a:lnTo>
                      <a:pt x="29" y="3"/>
                    </a:lnTo>
                    <a:lnTo>
                      <a:pt x="28" y="2"/>
                    </a:lnTo>
                    <a:lnTo>
                      <a:pt x="27" y="2"/>
                    </a:lnTo>
                    <a:lnTo>
                      <a:pt x="26" y="2"/>
                    </a:lnTo>
                    <a:lnTo>
                      <a:pt x="25" y="2"/>
                    </a:lnTo>
                    <a:lnTo>
                      <a:pt x="24" y="3"/>
                    </a:lnTo>
                    <a:lnTo>
                      <a:pt x="23" y="4"/>
                    </a:lnTo>
                    <a:lnTo>
                      <a:pt x="23" y="5"/>
                    </a:lnTo>
                    <a:lnTo>
                      <a:pt x="22" y="5"/>
                    </a:lnTo>
                    <a:lnTo>
                      <a:pt x="22" y="6"/>
                    </a:lnTo>
                    <a:lnTo>
                      <a:pt x="21" y="6"/>
                    </a:lnTo>
                    <a:lnTo>
                      <a:pt x="20" y="6"/>
                    </a:lnTo>
                    <a:lnTo>
                      <a:pt x="19" y="5"/>
                    </a:lnTo>
                    <a:lnTo>
                      <a:pt x="19" y="4"/>
                    </a:lnTo>
                    <a:lnTo>
                      <a:pt x="18" y="4"/>
                    </a:lnTo>
                    <a:lnTo>
                      <a:pt x="18" y="3"/>
                    </a:lnTo>
                    <a:lnTo>
                      <a:pt x="18" y="2"/>
                    </a:lnTo>
                    <a:lnTo>
                      <a:pt x="17" y="1"/>
                    </a:lnTo>
                    <a:lnTo>
                      <a:pt x="16" y="0"/>
                    </a:lnTo>
                    <a:lnTo>
                      <a:pt x="15" y="0"/>
                    </a:lnTo>
                    <a:lnTo>
                      <a:pt x="14" y="1"/>
                    </a:lnTo>
                    <a:lnTo>
                      <a:pt x="13" y="2"/>
                    </a:lnTo>
                    <a:lnTo>
                      <a:pt x="12" y="3"/>
                    </a:lnTo>
                    <a:lnTo>
                      <a:pt x="10" y="4"/>
                    </a:lnTo>
                    <a:lnTo>
                      <a:pt x="9" y="6"/>
                    </a:lnTo>
                    <a:lnTo>
                      <a:pt x="9" y="7"/>
                    </a:lnTo>
                    <a:lnTo>
                      <a:pt x="8" y="8"/>
                    </a:lnTo>
                    <a:lnTo>
                      <a:pt x="7" y="10"/>
                    </a:lnTo>
                    <a:lnTo>
                      <a:pt x="6" y="11"/>
                    </a:lnTo>
                    <a:lnTo>
                      <a:pt x="6" y="12"/>
                    </a:lnTo>
                    <a:lnTo>
                      <a:pt x="6" y="13"/>
                    </a:lnTo>
                    <a:lnTo>
                      <a:pt x="6" y="14"/>
                    </a:lnTo>
                    <a:lnTo>
                      <a:pt x="7" y="14"/>
                    </a:lnTo>
                    <a:lnTo>
                      <a:pt x="7" y="15"/>
                    </a:lnTo>
                    <a:lnTo>
                      <a:pt x="8" y="15"/>
                    </a:lnTo>
                    <a:lnTo>
                      <a:pt x="9" y="16"/>
                    </a:lnTo>
                    <a:lnTo>
                      <a:pt x="10" y="17"/>
                    </a:lnTo>
                    <a:lnTo>
                      <a:pt x="10" y="18"/>
                    </a:lnTo>
                    <a:lnTo>
                      <a:pt x="9" y="19"/>
                    </a:lnTo>
                    <a:lnTo>
                      <a:pt x="8" y="20"/>
                    </a:lnTo>
                    <a:lnTo>
                      <a:pt x="7" y="20"/>
                    </a:lnTo>
                    <a:lnTo>
                      <a:pt x="6" y="21"/>
                    </a:lnTo>
                    <a:lnTo>
                      <a:pt x="5" y="21"/>
                    </a:lnTo>
                    <a:lnTo>
                      <a:pt x="3" y="22"/>
                    </a:lnTo>
                    <a:lnTo>
                      <a:pt x="2" y="23"/>
                    </a:lnTo>
                    <a:lnTo>
                      <a:pt x="1" y="23"/>
                    </a:lnTo>
                    <a:lnTo>
                      <a:pt x="0" y="24"/>
                    </a:lnTo>
                    <a:lnTo>
                      <a:pt x="0" y="26"/>
                    </a:lnTo>
                    <a:close/>
                  </a:path>
                </a:pathLst>
              </a:custGeom>
              <a:solidFill>
                <a:srgbClr val="E0E0E0"/>
              </a:solidFill>
              <a:ln w="0">
                <a:solidFill>
                  <a:srgbClr val="E0E0E0"/>
                </a:solidFill>
                <a:prstDash val="solid"/>
                <a:round/>
                <a:headEnd/>
                <a:tailEnd/>
              </a:ln>
            </p:spPr>
            <p:txBody>
              <a:bodyPr/>
              <a:lstStyle/>
              <a:p>
                <a:endParaRPr lang="fr-FR"/>
              </a:p>
            </p:txBody>
          </p:sp>
          <p:sp>
            <p:nvSpPr>
              <p:cNvPr id="5393" name="Freeform 272"/>
              <p:cNvSpPr>
                <a:spLocks/>
              </p:cNvSpPr>
              <p:nvPr/>
            </p:nvSpPr>
            <p:spPr bwMode="auto">
              <a:xfrm>
                <a:off x="1249" y="2384"/>
                <a:ext cx="34" cy="32"/>
              </a:xfrm>
              <a:custGeom>
                <a:avLst/>
                <a:gdLst>
                  <a:gd name="T0" fmla="*/ 0 w 34"/>
                  <a:gd name="T1" fmla="*/ 22 h 32"/>
                  <a:gd name="T2" fmla="*/ 1 w 34"/>
                  <a:gd name="T3" fmla="*/ 25 h 32"/>
                  <a:gd name="T4" fmla="*/ 2 w 34"/>
                  <a:gd name="T5" fmla="*/ 27 h 32"/>
                  <a:gd name="T6" fmla="*/ 4 w 34"/>
                  <a:gd name="T7" fmla="*/ 29 h 32"/>
                  <a:gd name="T8" fmla="*/ 6 w 34"/>
                  <a:gd name="T9" fmla="*/ 31 h 32"/>
                  <a:gd name="T10" fmla="*/ 8 w 34"/>
                  <a:gd name="T11" fmla="*/ 31 h 32"/>
                  <a:gd name="T12" fmla="*/ 9 w 34"/>
                  <a:gd name="T13" fmla="*/ 31 h 32"/>
                  <a:gd name="T14" fmla="*/ 10 w 34"/>
                  <a:gd name="T15" fmla="*/ 29 h 32"/>
                  <a:gd name="T16" fmla="*/ 11 w 34"/>
                  <a:gd name="T17" fmla="*/ 27 h 32"/>
                  <a:gd name="T18" fmla="*/ 12 w 34"/>
                  <a:gd name="T19" fmla="*/ 26 h 32"/>
                  <a:gd name="T20" fmla="*/ 13 w 34"/>
                  <a:gd name="T21" fmla="*/ 26 h 32"/>
                  <a:gd name="T22" fmla="*/ 15 w 34"/>
                  <a:gd name="T23" fmla="*/ 27 h 32"/>
                  <a:gd name="T24" fmla="*/ 16 w 34"/>
                  <a:gd name="T25" fmla="*/ 29 h 32"/>
                  <a:gd name="T26" fmla="*/ 17 w 34"/>
                  <a:gd name="T27" fmla="*/ 31 h 32"/>
                  <a:gd name="T28" fmla="*/ 19 w 34"/>
                  <a:gd name="T29" fmla="*/ 32 h 32"/>
                  <a:gd name="T30" fmla="*/ 20 w 34"/>
                  <a:gd name="T31" fmla="*/ 32 h 32"/>
                  <a:gd name="T32" fmla="*/ 22 w 34"/>
                  <a:gd name="T33" fmla="*/ 31 h 32"/>
                  <a:gd name="T34" fmla="*/ 24 w 34"/>
                  <a:gd name="T35" fmla="*/ 30 h 32"/>
                  <a:gd name="T36" fmla="*/ 26 w 34"/>
                  <a:gd name="T37" fmla="*/ 29 h 32"/>
                  <a:gd name="T38" fmla="*/ 27 w 34"/>
                  <a:gd name="T39" fmla="*/ 27 h 32"/>
                  <a:gd name="T40" fmla="*/ 28 w 34"/>
                  <a:gd name="T41" fmla="*/ 26 h 32"/>
                  <a:gd name="T42" fmla="*/ 29 w 34"/>
                  <a:gd name="T43" fmla="*/ 24 h 32"/>
                  <a:gd name="T44" fmla="*/ 29 w 34"/>
                  <a:gd name="T45" fmla="*/ 23 h 32"/>
                  <a:gd name="T46" fmla="*/ 29 w 34"/>
                  <a:gd name="T47" fmla="*/ 21 h 32"/>
                  <a:gd name="T48" fmla="*/ 29 w 34"/>
                  <a:gd name="T49" fmla="*/ 19 h 32"/>
                  <a:gd name="T50" fmla="*/ 30 w 34"/>
                  <a:gd name="T51" fmla="*/ 18 h 32"/>
                  <a:gd name="T52" fmla="*/ 31 w 34"/>
                  <a:gd name="T53" fmla="*/ 17 h 32"/>
                  <a:gd name="T54" fmla="*/ 32 w 34"/>
                  <a:gd name="T55" fmla="*/ 16 h 32"/>
                  <a:gd name="T56" fmla="*/ 34 w 34"/>
                  <a:gd name="T57" fmla="*/ 15 h 32"/>
                  <a:gd name="T58" fmla="*/ 34 w 34"/>
                  <a:gd name="T59" fmla="*/ 14 h 32"/>
                  <a:gd name="T60" fmla="*/ 33 w 34"/>
                  <a:gd name="T61" fmla="*/ 12 h 32"/>
                  <a:gd name="T62" fmla="*/ 31 w 34"/>
                  <a:gd name="T63" fmla="*/ 9 h 32"/>
                  <a:gd name="T64" fmla="*/ 29 w 34"/>
                  <a:gd name="T65" fmla="*/ 6 h 32"/>
                  <a:gd name="T66" fmla="*/ 27 w 34"/>
                  <a:gd name="T67" fmla="*/ 4 h 32"/>
                  <a:gd name="T68" fmla="*/ 24 w 34"/>
                  <a:gd name="T69" fmla="*/ 2 h 32"/>
                  <a:gd name="T70" fmla="*/ 22 w 34"/>
                  <a:gd name="T71" fmla="*/ 1 h 32"/>
                  <a:gd name="T72" fmla="*/ 21 w 34"/>
                  <a:gd name="T73" fmla="*/ 1 h 32"/>
                  <a:gd name="T74" fmla="*/ 20 w 34"/>
                  <a:gd name="T75" fmla="*/ 2 h 32"/>
                  <a:gd name="T76" fmla="*/ 19 w 34"/>
                  <a:gd name="T77" fmla="*/ 4 h 32"/>
                  <a:gd name="T78" fmla="*/ 18 w 34"/>
                  <a:gd name="T79" fmla="*/ 5 h 32"/>
                  <a:gd name="T80" fmla="*/ 17 w 34"/>
                  <a:gd name="T81" fmla="*/ 4 h 32"/>
                  <a:gd name="T82" fmla="*/ 16 w 34"/>
                  <a:gd name="T83" fmla="*/ 4 h 32"/>
                  <a:gd name="T84" fmla="*/ 15 w 34"/>
                  <a:gd name="T85" fmla="*/ 2 h 32"/>
                  <a:gd name="T86" fmla="*/ 14 w 34"/>
                  <a:gd name="T87" fmla="*/ 1 h 32"/>
                  <a:gd name="T88" fmla="*/ 13 w 34"/>
                  <a:gd name="T89" fmla="*/ 0 h 32"/>
                  <a:gd name="T90" fmla="*/ 12 w 34"/>
                  <a:gd name="T91" fmla="*/ 1 h 32"/>
                  <a:gd name="T92" fmla="*/ 10 w 34"/>
                  <a:gd name="T93" fmla="*/ 2 h 32"/>
                  <a:gd name="T94" fmla="*/ 9 w 34"/>
                  <a:gd name="T95" fmla="*/ 4 h 32"/>
                  <a:gd name="T96" fmla="*/ 7 w 34"/>
                  <a:gd name="T97" fmla="*/ 7 h 32"/>
                  <a:gd name="T98" fmla="*/ 6 w 34"/>
                  <a:gd name="T99" fmla="*/ 9 h 32"/>
                  <a:gd name="T100" fmla="*/ 6 w 34"/>
                  <a:gd name="T101" fmla="*/ 10 h 32"/>
                  <a:gd name="T102" fmla="*/ 7 w 34"/>
                  <a:gd name="T103" fmla="*/ 11 h 32"/>
                  <a:gd name="T104" fmla="*/ 8 w 34"/>
                  <a:gd name="T105" fmla="*/ 12 h 32"/>
                  <a:gd name="T106" fmla="*/ 9 w 34"/>
                  <a:gd name="T107" fmla="*/ 13 h 32"/>
                  <a:gd name="T108" fmla="*/ 9 w 34"/>
                  <a:gd name="T109" fmla="*/ 14 h 32"/>
                  <a:gd name="T110" fmla="*/ 8 w 34"/>
                  <a:gd name="T111" fmla="*/ 15 h 32"/>
                  <a:gd name="T112" fmla="*/ 6 w 34"/>
                  <a:gd name="T113" fmla="*/ 16 h 32"/>
                  <a:gd name="T114" fmla="*/ 4 w 34"/>
                  <a:gd name="T115" fmla="*/ 17 h 32"/>
                  <a:gd name="T116" fmla="*/ 2 w 34"/>
                  <a:gd name="T117" fmla="*/ 18 h 32"/>
                  <a:gd name="T118" fmla="*/ 1 w 34"/>
                  <a:gd name="T119" fmla="*/ 20 h 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4"/>
                  <a:gd name="T181" fmla="*/ 0 h 32"/>
                  <a:gd name="T182" fmla="*/ 34 w 34"/>
                  <a:gd name="T183" fmla="*/ 32 h 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4" h="32">
                    <a:moveTo>
                      <a:pt x="0" y="21"/>
                    </a:moveTo>
                    <a:lnTo>
                      <a:pt x="0" y="22"/>
                    </a:lnTo>
                    <a:lnTo>
                      <a:pt x="1" y="23"/>
                    </a:lnTo>
                    <a:lnTo>
                      <a:pt x="1" y="25"/>
                    </a:lnTo>
                    <a:lnTo>
                      <a:pt x="2" y="26"/>
                    </a:lnTo>
                    <a:lnTo>
                      <a:pt x="2" y="27"/>
                    </a:lnTo>
                    <a:lnTo>
                      <a:pt x="3" y="28"/>
                    </a:lnTo>
                    <a:lnTo>
                      <a:pt x="4" y="29"/>
                    </a:lnTo>
                    <a:lnTo>
                      <a:pt x="5" y="30"/>
                    </a:lnTo>
                    <a:lnTo>
                      <a:pt x="6" y="31"/>
                    </a:lnTo>
                    <a:lnTo>
                      <a:pt x="7" y="31"/>
                    </a:lnTo>
                    <a:lnTo>
                      <a:pt x="8" y="31"/>
                    </a:lnTo>
                    <a:lnTo>
                      <a:pt x="9" y="31"/>
                    </a:lnTo>
                    <a:lnTo>
                      <a:pt x="9" y="30"/>
                    </a:lnTo>
                    <a:lnTo>
                      <a:pt x="10" y="29"/>
                    </a:lnTo>
                    <a:lnTo>
                      <a:pt x="10" y="28"/>
                    </a:lnTo>
                    <a:lnTo>
                      <a:pt x="11" y="27"/>
                    </a:lnTo>
                    <a:lnTo>
                      <a:pt x="12" y="26"/>
                    </a:lnTo>
                    <a:lnTo>
                      <a:pt x="13" y="26"/>
                    </a:lnTo>
                    <a:lnTo>
                      <a:pt x="14" y="27"/>
                    </a:lnTo>
                    <a:lnTo>
                      <a:pt x="15" y="27"/>
                    </a:lnTo>
                    <a:lnTo>
                      <a:pt x="15" y="28"/>
                    </a:lnTo>
                    <a:lnTo>
                      <a:pt x="16" y="29"/>
                    </a:lnTo>
                    <a:lnTo>
                      <a:pt x="17" y="30"/>
                    </a:lnTo>
                    <a:lnTo>
                      <a:pt x="17" y="31"/>
                    </a:lnTo>
                    <a:lnTo>
                      <a:pt x="18" y="31"/>
                    </a:lnTo>
                    <a:lnTo>
                      <a:pt x="19" y="32"/>
                    </a:lnTo>
                    <a:lnTo>
                      <a:pt x="20" y="32"/>
                    </a:lnTo>
                    <a:lnTo>
                      <a:pt x="21" y="32"/>
                    </a:lnTo>
                    <a:lnTo>
                      <a:pt x="22" y="31"/>
                    </a:lnTo>
                    <a:lnTo>
                      <a:pt x="23" y="31"/>
                    </a:lnTo>
                    <a:lnTo>
                      <a:pt x="24" y="30"/>
                    </a:lnTo>
                    <a:lnTo>
                      <a:pt x="25" y="30"/>
                    </a:lnTo>
                    <a:lnTo>
                      <a:pt x="26" y="29"/>
                    </a:lnTo>
                    <a:lnTo>
                      <a:pt x="27" y="28"/>
                    </a:lnTo>
                    <a:lnTo>
                      <a:pt x="27" y="27"/>
                    </a:lnTo>
                    <a:lnTo>
                      <a:pt x="28" y="27"/>
                    </a:lnTo>
                    <a:lnTo>
                      <a:pt x="28" y="26"/>
                    </a:lnTo>
                    <a:lnTo>
                      <a:pt x="29" y="25"/>
                    </a:lnTo>
                    <a:lnTo>
                      <a:pt x="29" y="24"/>
                    </a:lnTo>
                    <a:lnTo>
                      <a:pt x="29" y="23"/>
                    </a:lnTo>
                    <a:lnTo>
                      <a:pt x="29" y="22"/>
                    </a:lnTo>
                    <a:lnTo>
                      <a:pt x="29" y="21"/>
                    </a:lnTo>
                    <a:lnTo>
                      <a:pt x="29" y="20"/>
                    </a:lnTo>
                    <a:lnTo>
                      <a:pt x="29" y="19"/>
                    </a:lnTo>
                    <a:lnTo>
                      <a:pt x="30" y="18"/>
                    </a:lnTo>
                    <a:lnTo>
                      <a:pt x="30" y="17"/>
                    </a:lnTo>
                    <a:lnTo>
                      <a:pt x="31" y="17"/>
                    </a:lnTo>
                    <a:lnTo>
                      <a:pt x="32" y="17"/>
                    </a:lnTo>
                    <a:lnTo>
                      <a:pt x="32" y="16"/>
                    </a:lnTo>
                    <a:lnTo>
                      <a:pt x="33" y="16"/>
                    </a:lnTo>
                    <a:lnTo>
                      <a:pt x="34" y="15"/>
                    </a:lnTo>
                    <a:lnTo>
                      <a:pt x="34" y="14"/>
                    </a:lnTo>
                    <a:lnTo>
                      <a:pt x="34" y="13"/>
                    </a:lnTo>
                    <a:lnTo>
                      <a:pt x="33" y="12"/>
                    </a:lnTo>
                    <a:lnTo>
                      <a:pt x="32" y="10"/>
                    </a:lnTo>
                    <a:lnTo>
                      <a:pt x="31" y="9"/>
                    </a:lnTo>
                    <a:lnTo>
                      <a:pt x="30" y="8"/>
                    </a:lnTo>
                    <a:lnTo>
                      <a:pt x="29" y="6"/>
                    </a:lnTo>
                    <a:lnTo>
                      <a:pt x="28" y="5"/>
                    </a:lnTo>
                    <a:lnTo>
                      <a:pt x="27" y="4"/>
                    </a:lnTo>
                    <a:lnTo>
                      <a:pt x="25" y="3"/>
                    </a:lnTo>
                    <a:lnTo>
                      <a:pt x="24" y="2"/>
                    </a:lnTo>
                    <a:lnTo>
                      <a:pt x="23" y="1"/>
                    </a:lnTo>
                    <a:lnTo>
                      <a:pt x="22" y="1"/>
                    </a:lnTo>
                    <a:lnTo>
                      <a:pt x="21" y="1"/>
                    </a:lnTo>
                    <a:lnTo>
                      <a:pt x="20" y="2"/>
                    </a:lnTo>
                    <a:lnTo>
                      <a:pt x="19" y="3"/>
                    </a:lnTo>
                    <a:lnTo>
                      <a:pt x="19" y="4"/>
                    </a:lnTo>
                    <a:lnTo>
                      <a:pt x="18" y="5"/>
                    </a:lnTo>
                    <a:lnTo>
                      <a:pt x="17" y="4"/>
                    </a:lnTo>
                    <a:lnTo>
                      <a:pt x="16" y="4"/>
                    </a:lnTo>
                    <a:lnTo>
                      <a:pt x="16" y="3"/>
                    </a:lnTo>
                    <a:lnTo>
                      <a:pt x="15" y="2"/>
                    </a:lnTo>
                    <a:lnTo>
                      <a:pt x="15" y="1"/>
                    </a:lnTo>
                    <a:lnTo>
                      <a:pt x="14" y="1"/>
                    </a:lnTo>
                    <a:lnTo>
                      <a:pt x="14" y="0"/>
                    </a:lnTo>
                    <a:lnTo>
                      <a:pt x="13" y="0"/>
                    </a:lnTo>
                    <a:lnTo>
                      <a:pt x="12" y="1"/>
                    </a:lnTo>
                    <a:lnTo>
                      <a:pt x="11" y="1"/>
                    </a:lnTo>
                    <a:lnTo>
                      <a:pt x="10" y="2"/>
                    </a:lnTo>
                    <a:lnTo>
                      <a:pt x="9" y="3"/>
                    </a:lnTo>
                    <a:lnTo>
                      <a:pt x="9" y="4"/>
                    </a:lnTo>
                    <a:lnTo>
                      <a:pt x="8" y="5"/>
                    </a:lnTo>
                    <a:lnTo>
                      <a:pt x="7" y="7"/>
                    </a:lnTo>
                    <a:lnTo>
                      <a:pt x="7" y="8"/>
                    </a:lnTo>
                    <a:lnTo>
                      <a:pt x="6" y="9"/>
                    </a:lnTo>
                    <a:lnTo>
                      <a:pt x="6" y="10"/>
                    </a:lnTo>
                    <a:lnTo>
                      <a:pt x="6" y="11"/>
                    </a:lnTo>
                    <a:lnTo>
                      <a:pt x="7" y="11"/>
                    </a:lnTo>
                    <a:lnTo>
                      <a:pt x="7" y="12"/>
                    </a:lnTo>
                    <a:lnTo>
                      <a:pt x="8" y="12"/>
                    </a:lnTo>
                    <a:lnTo>
                      <a:pt x="8" y="13"/>
                    </a:lnTo>
                    <a:lnTo>
                      <a:pt x="9" y="13"/>
                    </a:lnTo>
                    <a:lnTo>
                      <a:pt x="9" y="14"/>
                    </a:lnTo>
                    <a:lnTo>
                      <a:pt x="9" y="15"/>
                    </a:lnTo>
                    <a:lnTo>
                      <a:pt x="8" y="15"/>
                    </a:lnTo>
                    <a:lnTo>
                      <a:pt x="7" y="16"/>
                    </a:lnTo>
                    <a:lnTo>
                      <a:pt x="6" y="16"/>
                    </a:lnTo>
                    <a:lnTo>
                      <a:pt x="5" y="17"/>
                    </a:lnTo>
                    <a:lnTo>
                      <a:pt x="4" y="17"/>
                    </a:lnTo>
                    <a:lnTo>
                      <a:pt x="3" y="18"/>
                    </a:lnTo>
                    <a:lnTo>
                      <a:pt x="2" y="18"/>
                    </a:lnTo>
                    <a:lnTo>
                      <a:pt x="1" y="19"/>
                    </a:lnTo>
                    <a:lnTo>
                      <a:pt x="1" y="20"/>
                    </a:lnTo>
                    <a:lnTo>
                      <a:pt x="0" y="21"/>
                    </a:lnTo>
                    <a:close/>
                  </a:path>
                </a:pathLst>
              </a:custGeom>
              <a:solidFill>
                <a:srgbClr val="E0E0E0"/>
              </a:solidFill>
              <a:ln w="0">
                <a:solidFill>
                  <a:srgbClr val="E0E0E0"/>
                </a:solidFill>
                <a:prstDash val="solid"/>
                <a:round/>
                <a:headEnd/>
                <a:tailEnd/>
              </a:ln>
            </p:spPr>
            <p:txBody>
              <a:bodyPr/>
              <a:lstStyle/>
              <a:p>
                <a:endParaRPr lang="fr-FR"/>
              </a:p>
            </p:txBody>
          </p:sp>
          <p:sp>
            <p:nvSpPr>
              <p:cNvPr id="5394" name="Freeform 273"/>
              <p:cNvSpPr>
                <a:spLocks/>
              </p:cNvSpPr>
              <p:nvPr/>
            </p:nvSpPr>
            <p:spPr bwMode="auto">
              <a:xfrm>
                <a:off x="1252" y="2385"/>
                <a:ext cx="27" cy="28"/>
              </a:xfrm>
              <a:custGeom>
                <a:avLst/>
                <a:gdLst>
                  <a:gd name="T0" fmla="*/ 3 w 27"/>
                  <a:gd name="T1" fmla="*/ 24 h 28"/>
                  <a:gd name="T2" fmla="*/ 4 w 27"/>
                  <a:gd name="T3" fmla="*/ 25 h 28"/>
                  <a:gd name="T4" fmla="*/ 6 w 27"/>
                  <a:gd name="T5" fmla="*/ 26 h 28"/>
                  <a:gd name="T6" fmla="*/ 8 w 27"/>
                  <a:gd name="T7" fmla="*/ 27 h 28"/>
                  <a:gd name="T8" fmla="*/ 10 w 27"/>
                  <a:gd name="T9" fmla="*/ 28 h 28"/>
                  <a:gd name="T10" fmla="*/ 12 w 27"/>
                  <a:gd name="T11" fmla="*/ 28 h 28"/>
                  <a:gd name="T12" fmla="*/ 14 w 27"/>
                  <a:gd name="T13" fmla="*/ 28 h 28"/>
                  <a:gd name="T14" fmla="*/ 16 w 27"/>
                  <a:gd name="T15" fmla="*/ 27 h 28"/>
                  <a:gd name="T16" fmla="*/ 19 w 27"/>
                  <a:gd name="T17" fmla="*/ 27 h 28"/>
                  <a:gd name="T18" fmla="*/ 20 w 27"/>
                  <a:gd name="T19" fmla="*/ 26 h 28"/>
                  <a:gd name="T20" fmla="*/ 22 w 27"/>
                  <a:gd name="T21" fmla="*/ 24 h 28"/>
                  <a:gd name="T22" fmla="*/ 24 w 27"/>
                  <a:gd name="T23" fmla="*/ 22 h 28"/>
                  <a:gd name="T24" fmla="*/ 25 w 27"/>
                  <a:gd name="T25" fmla="*/ 21 h 28"/>
                  <a:gd name="T26" fmla="*/ 26 w 27"/>
                  <a:gd name="T27" fmla="*/ 19 h 28"/>
                  <a:gd name="T28" fmla="*/ 27 w 27"/>
                  <a:gd name="T29" fmla="*/ 16 h 28"/>
                  <a:gd name="T30" fmla="*/ 27 w 27"/>
                  <a:gd name="T31" fmla="*/ 14 h 28"/>
                  <a:gd name="T32" fmla="*/ 27 w 27"/>
                  <a:gd name="T33" fmla="*/ 12 h 28"/>
                  <a:gd name="T34" fmla="*/ 27 w 27"/>
                  <a:gd name="T35" fmla="*/ 10 h 28"/>
                  <a:gd name="T36" fmla="*/ 27 w 27"/>
                  <a:gd name="T37" fmla="*/ 8 h 28"/>
                  <a:gd name="T38" fmla="*/ 26 w 27"/>
                  <a:gd name="T39" fmla="*/ 6 h 28"/>
                  <a:gd name="T40" fmla="*/ 24 w 27"/>
                  <a:gd name="T41" fmla="*/ 5 h 28"/>
                  <a:gd name="T42" fmla="*/ 23 w 27"/>
                  <a:gd name="T43" fmla="*/ 3 h 28"/>
                  <a:gd name="T44" fmla="*/ 21 w 27"/>
                  <a:gd name="T45" fmla="*/ 2 h 28"/>
                  <a:gd name="T46" fmla="*/ 19 w 27"/>
                  <a:gd name="T47" fmla="*/ 1 h 28"/>
                  <a:gd name="T48" fmla="*/ 17 w 27"/>
                  <a:gd name="T49" fmla="*/ 1 h 28"/>
                  <a:gd name="T50" fmla="*/ 15 w 27"/>
                  <a:gd name="T51" fmla="*/ 0 h 28"/>
                  <a:gd name="T52" fmla="*/ 13 w 27"/>
                  <a:gd name="T53" fmla="*/ 0 h 28"/>
                  <a:gd name="T54" fmla="*/ 11 w 27"/>
                  <a:gd name="T55" fmla="*/ 1 h 28"/>
                  <a:gd name="T56" fmla="*/ 8 w 27"/>
                  <a:gd name="T57" fmla="*/ 2 h 28"/>
                  <a:gd name="T58" fmla="*/ 7 w 27"/>
                  <a:gd name="T59" fmla="*/ 3 h 28"/>
                  <a:gd name="T60" fmla="*/ 5 w 27"/>
                  <a:gd name="T61" fmla="*/ 4 h 28"/>
                  <a:gd name="T62" fmla="*/ 3 w 27"/>
                  <a:gd name="T63" fmla="*/ 6 h 28"/>
                  <a:gd name="T64" fmla="*/ 2 w 27"/>
                  <a:gd name="T65" fmla="*/ 8 h 28"/>
                  <a:gd name="T66" fmla="*/ 1 w 27"/>
                  <a:gd name="T67" fmla="*/ 10 h 28"/>
                  <a:gd name="T68" fmla="*/ 0 w 27"/>
                  <a:gd name="T69" fmla="*/ 12 h 28"/>
                  <a:gd name="T70" fmla="*/ 0 w 27"/>
                  <a:gd name="T71" fmla="*/ 14 h 28"/>
                  <a:gd name="T72" fmla="*/ 0 w 27"/>
                  <a:gd name="T73" fmla="*/ 16 h 28"/>
                  <a:gd name="T74" fmla="*/ 0 w 27"/>
                  <a:gd name="T75" fmla="*/ 18 h 28"/>
                  <a:gd name="T76" fmla="*/ 1 w 27"/>
                  <a:gd name="T77" fmla="*/ 20 h 28"/>
                  <a:gd name="T78" fmla="*/ 2 w 27"/>
                  <a:gd name="T79" fmla="*/ 22 h 28"/>
                  <a:gd name="T80" fmla="*/ 3 w 27"/>
                  <a:gd name="T81" fmla="*/ 24 h 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
                  <a:gd name="T124" fmla="*/ 0 h 28"/>
                  <a:gd name="T125" fmla="*/ 27 w 27"/>
                  <a:gd name="T126" fmla="*/ 28 h 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 h="28">
                    <a:moveTo>
                      <a:pt x="3" y="24"/>
                    </a:moveTo>
                    <a:lnTo>
                      <a:pt x="4" y="25"/>
                    </a:lnTo>
                    <a:lnTo>
                      <a:pt x="6" y="26"/>
                    </a:lnTo>
                    <a:lnTo>
                      <a:pt x="8" y="27"/>
                    </a:lnTo>
                    <a:lnTo>
                      <a:pt x="10" y="28"/>
                    </a:lnTo>
                    <a:lnTo>
                      <a:pt x="12" y="28"/>
                    </a:lnTo>
                    <a:lnTo>
                      <a:pt x="14" y="28"/>
                    </a:lnTo>
                    <a:lnTo>
                      <a:pt x="16" y="27"/>
                    </a:lnTo>
                    <a:lnTo>
                      <a:pt x="19" y="27"/>
                    </a:lnTo>
                    <a:lnTo>
                      <a:pt x="20" y="26"/>
                    </a:lnTo>
                    <a:lnTo>
                      <a:pt x="22" y="24"/>
                    </a:lnTo>
                    <a:lnTo>
                      <a:pt x="24" y="22"/>
                    </a:lnTo>
                    <a:lnTo>
                      <a:pt x="25" y="21"/>
                    </a:lnTo>
                    <a:lnTo>
                      <a:pt x="26" y="19"/>
                    </a:lnTo>
                    <a:lnTo>
                      <a:pt x="27" y="16"/>
                    </a:lnTo>
                    <a:lnTo>
                      <a:pt x="27" y="14"/>
                    </a:lnTo>
                    <a:lnTo>
                      <a:pt x="27" y="12"/>
                    </a:lnTo>
                    <a:lnTo>
                      <a:pt x="27" y="10"/>
                    </a:lnTo>
                    <a:lnTo>
                      <a:pt x="27" y="8"/>
                    </a:lnTo>
                    <a:lnTo>
                      <a:pt x="26" y="6"/>
                    </a:lnTo>
                    <a:lnTo>
                      <a:pt x="24" y="5"/>
                    </a:lnTo>
                    <a:lnTo>
                      <a:pt x="23" y="3"/>
                    </a:lnTo>
                    <a:lnTo>
                      <a:pt x="21" y="2"/>
                    </a:lnTo>
                    <a:lnTo>
                      <a:pt x="19" y="1"/>
                    </a:lnTo>
                    <a:lnTo>
                      <a:pt x="17" y="1"/>
                    </a:lnTo>
                    <a:lnTo>
                      <a:pt x="15" y="0"/>
                    </a:lnTo>
                    <a:lnTo>
                      <a:pt x="13" y="0"/>
                    </a:lnTo>
                    <a:lnTo>
                      <a:pt x="11" y="1"/>
                    </a:lnTo>
                    <a:lnTo>
                      <a:pt x="8" y="2"/>
                    </a:lnTo>
                    <a:lnTo>
                      <a:pt x="7" y="3"/>
                    </a:lnTo>
                    <a:lnTo>
                      <a:pt x="5" y="4"/>
                    </a:lnTo>
                    <a:lnTo>
                      <a:pt x="3" y="6"/>
                    </a:lnTo>
                    <a:lnTo>
                      <a:pt x="2" y="8"/>
                    </a:lnTo>
                    <a:lnTo>
                      <a:pt x="1" y="10"/>
                    </a:lnTo>
                    <a:lnTo>
                      <a:pt x="0" y="12"/>
                    </a:lnTo>
                    <a:lnTo>
                      <a:pt x="0" y="14"/>
                    </a:lnTo>
                    <a:lnTo>
                      <a:pt x="0" y="16"/>
                    </a:lnTo>
                    <a:lnTo>
                      <a:pt x="0" y="18"/>
                    </a:lnTo>
                    <a:lnTo>
                      <a:pt x="1" y="20"/>
                    </a:lnTo>
                    <a:lnTo>
                      <a:pt x="2" y="22"/>
                    </a:lnTo>
                    <a:lnTo>
                      <a:pt x="3" y="24"/>
                    </a:lnTo>
                    <a:close/>
                  </a:path>
                </a:pathLst>
              </a:custGeom>
              <a:solidFill>
                <a:srgbClr val="D0D0D0"/>
              </a:solidFill>
              <a:ln w="0">
                <a:solidFill>
                  <a:srgbClr val="D0D0D0"/>
                </a:solidFill>
                <a:prstDash val="solid"/>
                <a:round/>
                <a:headEnd/>
                <a:tailEnd/>
              </a:ln>
            </p:spPr>
            <p:txBody>
              <a:bodyPr/>
              <a:lstStyle/>
              <a:p>
                <a:endParaRPr lang="fr-FR"/>
              </a:p>
            </p:txBody>
          </p:sp>
          <p:sp>
            <p:nvSpPr>
              <p:cNvPr id="5395" name="Freeform 274"/>
              <p:cNvSpPr>
                <a:spLocks/>
              </p:cNvSpPr>
              <p:nvPr/>
            </p:nvSpPr>
            <p:spPr bwMode="auto">
              <a:xfrm>
                <a:off x="1253" y="2386"/>
                <a:ext cx="28" cy="28"/>
              </a:xfrm>
              <a:custGeom>
                <a:avLst/>
                <a:gdLst>
                  <a:gd name="T0" fmla="*/ 4 w 28"/>
                  <a:gd name="T1" fmla="*/ 24 h 28"/>
                  <a:gd name="T2" fmla="*/ 5 w 28"/>
                  <a:gd name="T3" fmla="*/ 25 h 28"/>
                  <a:gd name="T4" fmla="*/ 7 w 28"/>
                  <a:gd name="T5" fmla="*/ 26 h 28"/>
                  <a:gd name="T6" fmla="*/ 9 w 28"/>
                  <a:gd name="T7" fmla="*/ 27 h 28"/>
                  <a:gd name="T8" fmla="*/ 11 w 28"/>
                  <a:gd name="T9" fmla="*/ 28 h 28"/>
                  <a:gd name="T10" fmla="*/ 13 w 28"/>
                  <a:gd name="T11" fmla="*/ 28 h 28"/>
                  <a:gd name="T12" fmla="*/ 15 w 28"/>
                  <a:gd name="T13" fmla="*/ 28 h 28"/>
                  <a:gd name="T14" fmla="*/ 17 w 28"/>
                  <a:gd name="T15" fmla="*/ 27 h 28"/>
                  <a:gd name="T16" fmla="*/ 19 w 28"/>
                  <a:gd name="T17" fmla="*/ 26 h 28"/>
                  <a:gd name="T18" fmla="*/ 21 w 28"/>
                  <a:gd name="T19" fmla="*/ 25 h 28"/>
                  <a:gd name="T20" fmla="*/ 23 w 28"/>
                  <a:gd name="T21" fmla="*/ 24 h 28"/>
                  <a:gd name="T22" fmla="*/ 25 w 28"/>
                  <a:gd name="T23" fmla="*/ 22 h 28"/>
                  <a:gd name="T24" fmla="*/ 26 w 28"/>
                  <a:gd name="T25" fmla="*/ 20 h 28"/>
                  <a:gd name="T26" fmla="*/ 27 w 28"/>
                  <a:gd name="T27" fmla="*/ 18 h 28"/>
                  <a:gd name="T28" fmla="*/ 28 w 28"/>
                  <a:gd name="T29" fmla="*/ 16 h 28"/>
                  <a:gd name="T30" fmla="*/ 28 w 28"/>
                  <a:gd name="T31" fmla="*/ 14 h 28"/>
                  <a:gd name="T32" fmla="*/ 28 w 28"/>
                  <a:gd name="T33" fmla="*/ 12 h 28"/>
                  <a:gd name="T34" fmla="*/ 28 w 28"/>
                  <a:gd name="T35" fmla="*/ 10 h 28"/>
                  <a:gd name="T36" fmla="*/ 27 w 28"/>
                  <a:gd name="T37" fmla="*/ 8 h 28"/>
                  <a:gd name="T38" fmla="*/ 26 w 28"/>
                  <a:gd name="T39" fmla="*/ 6 h 28"/>
                  <a:gd name="T40" fmla="*/ 25 w 28"/>
                  <a:gd name="T41" fmla="*/ 5 h 28"/>
                  <a:gd name="T42" fmla="*/ 24 w 28"/>
                  <a:gd name="T43" fmla="*/ 3 h 28"/>
                  <a:gd name="T44" fmla="*/ 22 w 28"/>
                  <a:gd name="T45" fmla="*/ 2 h 28"/>
                  <a:gd name="T46" fmla="*/ 20 w 28"/>
                  <a:gd name="T47" fmla="*/ 1 h 28"/>
                  <a:gd name="T48" fmla="*/ 18 w 28"/>
                  <a:gd name="T49" fmla="*/ 1 h 28"/>
                  <a:gd name="T50" fmla="*/ 16 w 28"/>
                  <a:gd name="T51" fmla="*/ 0 h 28"/>
                  <a:gd name="T52" fmla="*/ 14 w 28"/>
                  <a:gd name="T53" fmla="*/ 0 h 28"/>
                  <a:gd name="T54" fmla="*/ 11 w 28"/>
                  <a:gd name="T55" fmla="*/ 1 h 28"/>
                  <a:gd name="T56" fmla="*/ 9 w 28"/>
                  <a:gd name="T57" fmla="*/ 2 h 28"/>
                  <a:gd name="T58" fmla="*/ 7 w 28"/>
                  <a:gd name="T59" fmla="*/ 3 h 28"/>
                  <a:gd name="T60" fmla="*/ 6 w 28"/>
                  <a:gd name="T61" fmla="*/ 4 h 28"/>
                  <a:gd name="T62" fmla="*/ 4 w 28"/>
                  <a:gd name="T63" fmla="*/ 6 h 28"/>
                  <a:gd name="T64" fmla="*/ 2 w 28"/>
                  <a:gd name="T65" fmla="*/ 8 h 28"/>
                  <a:gd name="T66" fmla="*/ 2 w 28"/>
                  <a:gd name="T67" fmla="*/ 10 h 28"/>
                  <a:gd name="T68" fmla="*/ 1 w 28"/>
                  <a:gd name="T69" fmla="*/ 12 h 28"/>
                  <a:gd name="T70" fmla="*/ 0 w 28"/>
                  <a:gd name="T71" fmla="*/ 14 h 28"/>
                  <a:gd name="T72" fmla="*/ 0 w 28"/>
                  <a:gd name="T73" fmla="*/ 16 h 28"/>
                  <a:gd name="T74" fmla="*/ 1 w 28"/>
                  <a:gd name="T75" fmla="*/ 18 h 28"/>
                  <a:gd name="T76" fmla="*/ 1 w 28"/>
                  <a:gd name="T77" fmla="*/ 20 h 28"/>
                  <a:gd name="T78" fmla="*/ 2 w 28"/>
                  <a:gd name="T79" fmla="*/ 22 h 28"/>
                  <a:gd name="T80" fmla="*/ 4 w 28"/>
                  <a:gd name="T81" fmla="*/ 24 h 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8"/>
                  <a:gd name="T124" fmla="*/ 0 h 28"/>
                  <a:gd name="T125" fmla="*/ 28 w 28"/>
                  <a:gd name="T126" fmla="*/ 28 h 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8" h="28">
                    <a:moveTo>
                      <a:pt x="4" y="24"/>
                    </a:moveTo>
                    <a:lnTo>
                      <a:pt x="5" y="25"/>
                    </a:lnTo>
                    <a:lnTo>
                      <a:pt x="7" y="26"/>
                    </a:lnTo>
                    <a:lnTo>
                      <a:pt x="9" y="27"/>
                    </a:lnTo>
                    <a:lnTo>
                      <a:pt x="11" y="28"/>
                    </a:lnTo>
                    <a:lnTo>
                      <a:pt x="13" y="28"/>
                    </a:lnTo>
                    <a:lnTo>
                      <a:pt x="15" y="28"/>
                    </a:lnTo>
                    <a:lnTo>
                      <a:pt x="17" y="27"/>
                    </a:lnTo>
                    <a:lnTo>
                      <a:pt x="19" y="26"/>
                    </a:lnTo>
                    <a:lnTo>
                      <a:pt x="21" y="25"/>
                    </a:lnTo>
                    <a:lnTo>
                      <a:pt x="23" y="24"/>
                    </a:lnTo>
                    <a:lnTo>
                      <a:pt x="25" y="22"/>
                    </a:lnTo>
                    <a:lnTo>
                      <a:pt x="26" y="20"/>
                    </a:lnTo>
                    <a:lnTo>
                      <a:pt x="27" y="18"/>
                    </a:lnTo>
                    <a:lnTo>
                      <a:pt x="28" y="16"/>
                    </a:lnTo>
                    <a:lnTo>
                      <a:pt x="28" y="14"/>
                    </a:lnTo>
                    <a:lnTo>
                      <a:pt x="28" y="12"/>
                    </a:lnTo>
                    <a:lnTo>
                      <a:pt x="28" y="10"/>
                    </a:lnTo>
                    <a:lnTo>
                      <a:pt x="27" y="8"/>
                    </a:lnTo>
                    <a:lnTo>
                      <a:pt x="26" y="6"/>
                    </a:lnTo>
                    <a:lnTo>
                      <a:pt x="25" y="5"/>
                    </a:lnTo>
                    <a:lnTo>
                      <a:pt x="24" y="3"/>
                    </a:lnTo>
                    <a:lnTo>
                      <a:pt x="22" y="2"/>
                    </a:lnTo>
                    <a:lnTo>
                      <a:pt x="20" y="1"/>
                    </a:lnTo>
                    <a:lnTo>
                      <a:pt x="18" y="1"/>
                    </a:lnTo>
                    <a:lnTo>
                      <a:pt x="16" y="0"/>
                    </a:lnTo>
                    <a:lnTo>
                      <a:pt x="14" y="0"/>
                    </a:lnTo>
                    <a:lnTo>
                      <a:pt x="11" y="1"/>
                    </a:lnTo>
                    <a:lnTo>
                      <a:pt x="9" y="2"/>
                    </a:lnTo>
                    <a:lnTo>
                      <a:pt x="7" y="3"/>
                    </a:lnTo>
                    <a:lnTo>
                      <a:pt x="6" y="4"/>
                    </a:lnTo>
                    <a:lnTo>
                      <a:pt x="4" y="6"/>
                    </a:lnTo>
                    <a:lnTo>
                      <a:pt x="2" y="8"/>
                    </a:lnTo>
                    <a:lnTo>
                      <a:pt x="2" y="10"/>
                    </a:lnTo>
                    <a:lnTo>
                      <a:pt x="1" y="12"/>
                    </a:lnTo>
                    <a:lnTo>
                      <a:pt x="0" y="14"/>
                    </a:lnTo>
                    <a:lnTo>
                      <a:pt x="0" y="16"/>
                    </a:lnTo>
                    <a:lnTo>
                      <a:pt x="1" y="18"/>
                    </a:lnTo>
                    <a:lnTo>
                      <a:pt x="1" y="20"/>
                    </a:lnTo>
                    <a:lnTo>
                      <a:pt x="2" y="22"/>
                    </a:lnTo>
                    <a:lnTo>
                      <a:pt x="4" y="24"/>
                    </a:lnTo>
                    <a:close/>
                  </a:path>
                </a:pathLst>
              </a:custGeom>
              <a:solidFill>
                <a:srgbClr val="FFFFFF"/>
              </a:solidFill>
              <a:ln w="0">
                <a:solidFill>
                  <a:srgbClr val="C0C0C0"/>
                </a:solidFill>
                <a:prstDash val="solid"/>
                <a:round/>
                <a:headEnd/>
                <a:tailEnd/>
              </a:ln>
            </p:spPr>
            <p:txBody>
              <a:bodyPr/>
              <a:lstStyle/>
              <a:p>
                <a:endParaRPr lang="fr-FR"/>
              </a:p>
            </p:txBody>
          </p:sp>
          <p:sp>
            <p:nvSpPr>
              <p:cNvPr id="5396" name="Freeform 275"/>
              <p:cNvSpPr>
                <a:spLocks/>
              </p:cNvSpPr>
              <p:nvPr/>
            </p:nvSpPr>
            <p:spPr bwMode="auto">
              <a:xfrm>
                <a:off x="1453" y="2387"/>
                <a:ext cx="151" cy="212"/>
              </a:xfrm>
              <a:custGeom>
                <a:avLst/>
                <a:gdLst>
                  <a:gd name="T0" fmla="*/ 72 w 151"/>
                  <a:gd name="T1" fmla="*/ 24 h 212"/>
                  <a:gd name="T2" fmla="*/ 97 w 151"/>
                  <a:gd name="T3" fmla="*/ 48 h 212"/>
                  <a:gd name="T4" fmla="*/ 114 w 151"/>
                  <a:gd name="T5" fmla="*/ 79 h 212"/>
                  <a:gd name="T6" fmla="*/ 122 w 151"/>
                  <a:gd name="T7" fmla="*/ 106 h 212"/>
                  <a:gd name="T8" fmla="*/ 124 w 151"/>
                  <a:gd name="T9" fmla="*/ 124 h 212"/>
                  <a:gd name="T10" fmla="*/ 123 w 151"/>
                  <a:gd name="T11" fmla="*/ 137 h 212"/>
                  <a:gd name="T12" fmla="*/ 121 w 151"/>
                  <a:gd name="T13" fmla="*/ 150 h 212"/>
                  <a:gd name="T14" fmla="*/ 116 w 151"/>
                  <a:gd name="T15" fmla="*/ 164 h 212"/>
                  <a:gd name="T16" fmla="*/ 106 w 151"/>
                  <a:gd name="T17" fmla="*/ 178 h 212"/>
                  <a:gd name="T18" fmla="*/ 96 w 151"/>
                  <a:gd name="T19" fmla="*/ 190 h 212"/>
                  <a:gd name="T20" fmla="*/ 84 w 151"/>
                  <a:gd name="T21" fmla="*/ 191 h 212"/>
                  <a:gd name="T22" fmla="*/ 70 w 151"/>
                  <a:gd name="T23" fmla="*/ 172 h 212"/>
                  <a:gd name="T24" fmla="*/ 59 w 151"/>
                  <a:gd name="T25" fmla="*/ 155 h 212"/>
                  <a:gd name="T26" fmla="*/ 52 w 151"/>
                  <a:gd name="T27" fmla="*/ 157 h 212"/>
                  <a:gd name="T28" fmla="*/ 49 w 151"/>
                  <a:gd name="T29" fmla="*/ 160 h 212"/>
                  <a:gd name="T30" fmla="*/ 47 w 151"/>
                  <a:gd name="T31" fmla="*/ 164 h 212"/>
                  <a:gd name="T32" fmla="*/ 47 w 151"/>
                  <a:gd name="T33" fmla="*/ 169 h 212"/>
                  <a:gd name="T34" fmla="*/ 57 w 151"/>
                  <a:gd name="T35" fmla="*/ 191 h 212"/>
                  <a:gd name="T36" fmla="*/ 74 w 151"/>
                  <a:gd name="T37" fmla="*/ 209 h 212"/>
                  <a:gd name="T38" fmla="*/ 95 w 151"/>
                  <a:gd name="T39" fmla="*/ 208 h 212"/>
                  <a:gd name="T40" fmla="*/ 111 w 151"/>
                  <a:gd name="T41" fmla="*/ 197 h 212"/>
                  <a:gd name="T42" fmla="*/ 123 w 151"/>
                  <a:gd name="T43" fmla="*/ 189 h 212"/>
                  <a:gd name="T44" fmla="*/ 132 w 151"/>
                  <a:gd name="T45" fmla="*/ 183 h 212"/>
                  <a:gd name="T46" fmla="*/ 138 w 151"/>
                  <a:gd name="T47" fmla="*/ 178 h 212"/>
                  <a:gd name="T48" fmla="*/ 144 w 151"/>
                  <a:gd name="T49" fmla="*/ 170 h 212"/>
                  <a:gd name="T50" fmla="*/ 147 w 151"/>
                  <a:gd name="T51" fmla="*/ 161 h 212"/>
                  <a:gd name="T52" fmla="*/ 149 w 151"/>
                  <a:gd name="T53" fmla="*/ 150 h 212"/>
                  <a:gd name="T54" fmla="*/ 151 w 151"/>
                  <a:gd name="T55" fmla="*/ 137 h 212"/>
                  <a:gd name="T56" fmla="*/ 150 w 151"/>
                  <a:gd name="T57" fmla="*/ 125 h 212"/>
                  <a:gd name="T58" fmla="*/ 148 w 151"/>
                  <a:gd name="T59" fmla="*/ 112 h 212"/>
                  <a:gd name="T60" fmla="*/ 145 w 151"/>
                  <a:gd name="T61" fmla="*/ 97 h 212"/>
                  <a:gd name="T62" fmla="*/ 140 w 151"/>
                  <a:gd name="T63" fmla="*/ 80 h 212"/>
                  <a:gd name="T64" fmla="*/ 135 w 151"/>
                  <a:gd name="T65" fmla="*/ 62 h 212"/>
                  <a:gd name="T66" fmla="*/ 130 w 151"/>
                  <a:gd name="T67" fmla="*/ 47 h 212"/>
                  <a:gd name="T68" fmla="*/ 127 w 151"/>
                  <a:gd name="T69" fmla="*/ 33 h 212"/>
                  <a:gd name="T70" fmla="*/ 122 w 151"/>
                  <a:gd name="T71" fmla="*/ 20 h 212"/>
                  <a:gd name="T72" fmla="*/ 112 w 151"/>
                  <a:gd name="T73" fmla="*/ 8 h 212"/>
                  <a:gd name="T74" fmla="*/ 81 w 151"/>
                  <a:gd name="T75" fmla="*/ 1 h 212"/>
                  <a:gd name="T76" fmla="*/ 47 w 151"/>
                  <a:gd name="T77" fmla="*/ 2 h 212"/>
                  <a:gd name="T78" fmla="*/ 20 w 151"/>
                  <a:gd name="T79" fmla="*/ 9 h 212"/>
                  <a:gd name="T80" fmla="*/ 7 w 151"/>
                  <a:gd name="T81" fmla="*/ 19 h 212"/>
                  <a:gd name="T82" fmla="*/ 0 w 151"/>
                  <a:gd name="T83" fmla="*/ 28 h 212"/>
                  <a:gd name="T84" fmla="*/ 2 w 151"/>
                  <a:gd name="T85" fmla="*/ 36 h 212"/>
                  <a:gd name="T86" fmla="*/ 9 w 151"/>
                  <a:gd name="T87" fmla="*/ 38 h 212"/>
                  <a:gd name="T88" fmla="*/ 15 w 151"/>
                  <a:gd name="T89" fmla="*/ 31 h 212"/>
                  <a:gd name="T90" fmla="*/ 29 w 151"/>
                  <a:gd name="T91" fmla="*/ 22 h 212"/>
                  <a:gd name="T92" fmla="*/ 54 w 151"/>
                  <a:gd name="T93" fmla="*/ 19 h 2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1"/>
                  <a:gd name="T142" fmla="*/ 0 h 212"/>
                  <a:gd name="T143" fmla="*/ 151 w 151"/>
                  <a:gd name="T144" fmla="*/ 212 h 2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1" h="212">
                    <a:moveTo>
                      <a:pt x="54" y="19"/>
                    </a:moveTo>
                    <a:lnTo>
                      <a:pt x="63" y="20"/>
                    </a:lnTo>
                    <a:lnTo>
                      <a:pt x="72" y="24"/>
                    </a:lnTo>
                    <a:lnTo>
                      <a:pt x="81" y="30"/>
                    </a:lnTo>
                    <a:lnTo>
                      <a:pt x="89" y="38"/>
                    </a:lnTo>
                    <a:lnTo>
                      <a:pt x="97" y="48"/>
                    </a:lnTo>
                    <a:lnTo>
                      <a:pt x="103" y="58"/>
                    </a:lnTo>
                    <a:lnTo>
                      <a:pt x="109" y="69"/>
                    </a:lnTo>
                    <a:lnTo>
                      <a:pt x="114" y="79"/>
                    </a:lnTo>
                    <a:lnTo>
                      <a:pt x="118" y="89"/>
                    </a:lnTo>
                    <a:lnTo>
                      <a:pt x="121" y="99"/>
                    </a:lnTo>
                    <a:lnTo>
                      <a:pt x="122" y="106"/>
                    </a:lnTo>
                    <a:lnTo>
                      <a:pt x="123" y="113"/>
                    </a:lnTo>
                    <a:lnTo>
                      <a:pt x="124" y="119"/>
                    </a:lnTo>
                    <a:lnTo>
                      <a:pt x="124" y="124"/>
                    </a:lnTo>
                    <a:lnTo>
                      <a:pt x="124" y="128"/>
                    </a:lnTo>
                    <a:lnTo>
                      <a:pt x="124" y="133"/>
                    </a:lnTo>
                    <a:lnTo>
                      <a:pt x="123" y="137"/>
                    </a:lnTo>
                    <a:lnTo>
                      <a:pt x="123" y="141"/>
                    </a:lnTo>
                    <a:lnTo>
                      <a:pt x="122" y="145"/>
                    </a:lnTo>
                    <a:lnTo>
                      <a:pt x="121" y="150"/>
                    </a:lnTo>
                    <a:lnTo>
                      <a:pt x="120" y="155"/>
                    </a:lnTo>
                    <a:lnTo>
                      <a:pt x="118" y="160"/>
                    </a:lnTo>
                    <a:lnTo>
                      <a:pt x="116" y="164"/>
                    </a:lnTo>
                    <a:lnTo>
                      <a:pt x="113" y="169"/>
                    </a:lnTo>
                    <a:lnTo>
                      <a:pt x="110" y="174"/>
                    </a:lnTo>
                    <a:lnTo>
                      <a:pt x="106" y="178"/>
                    </a:lnTo>
                    <a:lnTo>
                      <a:pt x="103" y="182"/>
                    </a:lnTo>
                    <a:lnTo>
                      <a:pt x="99" y="186"/>
                    </a:lnTo>
                    <a:lnTo>
                      <a:pt x="96" y="190"/>
                    </a:lnTo>
                    <a:lnTo>
                      <a:pt x="94" y="193"/>
                    </a:lnTo>
                    <a:lnTo>
                      <a:pt x="89" y="194"/>
                    </a:lnTo>
                    <a:lnTo>
                      <a:pt x="84" y="191"/>
                    </a:lnTo>
                    <a:lnTo>
                      <a:pt x="80" y="186"/>
                    </a:lnTo>
                    <a:lnTo>
                      <a:pt x="75" y="179"/>
                    </a:lnTo>
                    <a:lnTo>
                      <a:pt x="70" y="172"/>
                    </a:lnTo>
                    <a:lnTo>
                      <a:pt x="66" y="164"/>
                    </a:lnTo>
                    <a:lnTo>
                      <a:pt x="62" y="159"/>
                    </a:lnTo>
                    <a:lnTo>
                      <a:pt x="59" y="155"/>
                    </a:lnTo>
                    <a:lnTo>
                      <a:pt x="56" y="154"/>
                    </a:lnTo>
                    <a:lnTo>
                      <a:pt x="53" y="157"/>
                    </a:lnTo>
                    <a:lnTo>
                      <a:pt x="52" y="157"/>
                    </a:lnTo>
                    <a:lnTo>
                      <a:pt x="51" y="158"/>
                    </a:lnTo>
                    <a:lnTo>
                      <a:pt x="50" y="158"/>
                    </a:lnTo>
                    <a:lnTo>
                      <a:pt x="49" y="160"/>
                    </a:lnTo>
                    <a:lnTo>
                      <a:pt x="48" y="161"/>
                    </a:lnTo>
                    <a:lnTo>
                      <a:pt x="48" y="163"/>
                    </a:lnTo>
                    <a:lnTo>
                      <a:pt x="47" y="164"/>
                    </a:lnTo>
                    <a:lnTo>
                      <a:pt x="47" y="166"/>
                    </a:lnTo>
                    <a:lnTo>
                      <a:pt x="47" y="168"/>
                    </a:lnTo>
                    <a:lnTo>
                      <a:pt x="47" y="169"/>
                    </a:lnTo>
                    <a:lnTo>
                      <a:pt x="49" y="176"/>
                    </a:lnTo>
                    <a:lnTo>
                      <a:pt x="53" y="183"/>
                    </a:lnTo>
                    <a:lnTo>
                      <a:pt x="57" y="191"/>
                    </a:lnTo>
                    <a:lnTo>
                      <a:pt x="62" y="198"/>
                    </a:lnTo>
                    <a:lnTo>
                      <a:pt x="68" y="205"/>
                    </a:lnTo>
                    <a:lnTo>
                      <a:pt x="74" y="209"/>
                    </a:lnTo>
                    <a:lnTo>
                      <a:pt x="81" y="212"/>
                    </a:lnTo>
                    <a:lnTo>
                      <a:pt x="88" y="212"/>
                    </a:lnTo>
                    <a:lnTo>
                      <a:pt x="95" y="208"/>
                    </a:lnTo>
                    <a:lnTo>
                      <a:pt x="103" y="200"/>
                    </a:lnTo>
                    <a:lnTo>
                      <a:pt x="107" y="199"/>
                    </a:lnTo>
                    <a:lnTo>
                      <a:pt x="111" y="197"/>
                    </a:lnTo>
                    <a:lnTo>
                      <a:pt x="115" y="194"/>
                    </a:lnTo>
                    <a:lnTo>
                      <a:pt x="119" y="192"/>
                    </a:lnTo>
                    <a:lnTo>
                      <a:pt x="123" y="189"/>
                    </a:lnTo>
                    <a:lnTo>
                      <a:pt x="127" y="187"/>
                    </a:lnTo>
                    <a:lnTo>
                      <a:pt x="130" y="185"/>
                    </a:lnTo>
                    <a:lnTo>
                      <a:pt x="132" y="183"/>
                    </a:lnTo>
                    <a:lnTo>
                      <a:pt x="134" y="181"/>
                    </a:lnTo>
                    <a:lnTo>
                      <a:pt x="136" y="180"/>
                    </a:lnTo>
                    <a:lnTo>
                      <a:pt x="138" y="178"/>
                    </a:lnTo>
                    <a:lnTo>
                      <a:pt x="140" y="175"/>
                    </a:lnTo>
                    <a:lnTo>
                      <a:pt x="142" y="173"/>
                    </a:lnTo>
                    <a:lnTo>
                      <a:pt x="144" y="170"/>
                    </a:lnTo>
                    <a:lnTo>
                      <a:pt x="145" y="167"/>
                    </a:lnTo>
                    <a:lnTo>
                      <a:pt x="146" y="164"/>
                    </a:lnTo>
                    <a:lnTo>
                      <a:pt x="147" y="161"/>
                    </a:lnTo>
                    <a:lnTo>
                      <a:pt x="147" y="158"/>
                    </a:lnTo>
                    <a:lnTo>
                      <a:pt x="148" y="154"/>
                    </a:lnTo>
                    <a:lnTo>
                      <a:pt x="149" y="150"/>
                    </a:lnTo>
                    <a:lnTo>
                      <a:pt x="150" y="145"/>
                    </a:lnTo>
                    <a:lnTo>
                      <a:pt x="151" y="141"/>
                    </a:lnTo>
                    <a:lnTo>
                      <a:pt x="151" y="137"/>
                    </a:lnTo>
                    <a:lnTo>
                      <a:pt x="151" y="133"/>
                    </a:lnTo>
                    <a:lnTo>
                      <a:pt x="151" y="129"/>
                    </a:lnTo>
                    <a:lnTo>
                      <a:pt x="150" y="125"/>
                    </a:lnTo>
                    <a:lnTo>
                      <a:pt x="150" y="121"/>
                    </a:lnTo>
                    <a:lnTo>
                      <a:pt x="149" y="117"/>
                    </a:lnTo>
                    <a:lnTo>
                      <a:pt x="148" y="112"/>
                    </a:lnTo>
                    <a:lnTo>
                      <a:pt x="147" y="107"/>
                    </a:lnTo>
                    <a:lnTo>
                      <a:pt x="146" y="102"/>
                    </a:lnTo>
                    <a:lnTo>
                      <a:pt x="145" y="97"/>
                    </a:lnTo>
                    <a:lnTo>
                      <a:pt x="143" y="91"/>
                    </a:lnTo>
                    <a:lnTo>
                      <a:pt x="142" y="86"/>
                    </a:lnTo>
                    <a:lnTo>
                      <a:pt x="140" y="80"/>
                    </a:lnTo>
                    <a:lnTo>
                      <a:pt x="139" y="74"/>
                    </a:lnTo>
                    <a:lnTo>
                      <a:pt x="137" y="68"/>
                    </a:lnTo>
                    <a:lnTo>
                      <a:pt x="135" y="62"/>
                    </a:lnTo>
                    <a:lnTo>
                      <a:pt x="133" y="57"/>
                    </a:lnTo>
                    <a:lnTo>
                      <a:pt x="131" y="52"/>
                    </a:lnTo>
                    <a:lnTo>
                      <a:pt x="130" y="47"/>
                    </a:lnTo>
                    <a:lnTo>
                      <a:pt x="129" y="42"/>
                    </a:lnTo>
                    <a:lnTo>
                      <a:pt x="128" y="37"/>
                    </a:lnTo>
                    <a:lnTo>
                      <a:pt x="127" y="33"/>
                    </a:lnTo>
                    <a:lnTo>
                      <a:pt x="126" y="28"/>
                    </a:lnTo>
                    <a:lnTo>
                      <a:pt x="124" y="24"/>
                    </a:lnTo>
                    <a:lnTo>
                      <a:pt x="122" y="20"/>
                    </a:lnTo>
                    <a:lnTo>
                      <a:pt x="119" y="15"/>
                    </a:lnTo>
                    <a:lnTo>
                      <a:pt x="116" y="11"/>
                    </a:lnTo>
                    <a:lnTo>
                      <a:pt x="112" y="8"/>
                    </a:lnTo>
                    <a:lnTo>
                      <a:pt x="103" y="4"/>
                    </a:lnTo>
                    <a:lnTo>
                      <a:pt x="92" y="2"/>
                    </a:lnTo>
                    <a:lnTo>
                      <a:pt x="81" y="1"/>
                    </a:lnTo>
                    <a:lnTo>
                      <a:pt x="70" y="0"/>
                    </a:lnTo>
                    <a:lnTo>
                      <a:pt x="58" y="1"/>
                    </a:lnTo>
                    <a:lnTo>
                      <a:pt x="47" y="2"/>
                    </a:lnTo>
                    <a:lnTo>
                      <a:pt x="36" y="4"/>
                    </a:lnTo>
                    <a:lnTo>
                      <a:pt x="27" y="6"/>
                    </a:lnTo>
                    <a:lnTo>
                      <a:pt x="20" y="9"/>
                    </a:lnTo>
                    <a:lnTo>
                      <a:pt x="14" y="12"/>
                    </a:lnTo>
                    <a:lnTo>
                      <a:pt x="10" y="16"/>
                    </a:lnTo>
                    <a:lnTo>
                      <a:pt x="7" y="19"/>
                    </a:lnTo>
                    <a:lnTo>
                      <a:pt x="4" y="23"/>
                    </a:lnTo>
                    <a:lnTo>
                      <a:pt x="2" y="26"/>
                    </a:lnTo>
                    <a:lnTo>
                      <a:pt x="0" y="28"/>
                    </a:lnTo>
                    <a:lnTo>
                      <a:pt x="0" y="31"/>
                    </a:lnTo>
                    <a:lnTo>
                      <a:pt x="0" y="33"/>
                    </a:lnTo>
                    <a:lnTo>
                      <a:pt x="2" y="36"/>
                    </a:lnTo>
                    <a:lnTo>
                      <a:pt x="4" y="37"/>
                    </a:lnTo>
                    <a:lnTo>
                      <a:pt x="8" y="39"/>
                    </a:lnTo>
                    <a:lnTo>
                      <a:pt x="9" y="38"/>
                    </a:lnTo>
                    <a:lnTo>
                      <a:pt x="10" y="36"/>
                    </a:lnTo>
                    <a:lnTo>
                      <a:pt x="12" y="34"/>
                    </a:lnTo>
                    <a:lnTo>
                      <a:pt x="15" y="31"/>
                    </a:lnTo>
                    <a:lnTo>
                      <a:pt x="19" y="28"/>
                    </a:lnTo>
                    <a:lnTo>
                      <a:pt x="23" y="25"/>
                    </a:lnTo>
                    <a:lnTo>
                      <a:pt x="29" y="22"/>
                    </a:lnTo>
                    <a:lnTo>
                      <a:pt x="36" y="20"/>
                    </a:lnTo>
                    <a:lnTo>
                      <a:pt x="44" y="19"/>
                    </a:lnTo>
                    <a:lnTo>
                      <a:pt x="54" y="19"/>
                    </a:lnTo>
                    <a:close/>
                  </a:path>
                </a:pathLst>
              </a:custGeom>
              <a:solidFill>
                <a:srgbClr val="FFFFFF"/>
              </a:solidFill>
              <a:ln w="0">
                <a:solidFill>
                  <a:srgbClr val="B0B0B0"/>
                </a:solidFill>
                <a:prstDash val="solid"/>
                <a:round/>
                <a:headEnd/>
                <a:tailEnd/>
              </a:ln>
            </p:spPr>
            <p:txBody>
              <a:bodyPr/>
              <a:lstStyle/>
              <a:p>
                <a:endParaRPr lang="fr-FR"/>
              </a:p>
            </p:txBody>
          </p:sp>
          <p:sp>
            <p:nvSpPr>
              <p:cNvPr id="5397" name="Freeform 276"/>
              <p:cNvSpPr>
                <a:spLocks/>
              </p:cNvSpPr>
              <p:nvPr/>
            </p:nvSpPr>
            <p:spPr bwMode="auto">
              <a:xfrm>
                <a:off x="1216" y="2415"/>
                <a:ext cx="390" cy="217"/>
              </a:xfrm>
              <a:custGeom>
                <a:avLst/>
                <a:gdLst>
                  <a:gd name="T0" fmla="*/ 194 w 390"/>
                  <a:gd name="T1" fmla="*/ 0 h 217"/>
                  <a:gd name="T2" fmla="*/ 390 w 390"/>
                  <a:gd name="T3" fmla="*/ 11 h 217"/>
                  <a:gd name="T4" fmla="*/ 190 w 390"/>
                  <a:gd name="T5" fmla="*/ 217 h 217"/>
                  <a:gd name="T6" fmla="*/ 0 w 390"/>
                  <a:gd name="T7" fmla="*/ 182 h 217"/>
                  <a:gd name="T8" fmla="*/ 194 w 390"/>
                  <a:gd name="T9" fmla="*/ 0 h 217"/>
                  <a:gd name="T10" fmla="*/ 0 60000 65536"/>
                  <a:gd name="T11" fmla="*/ 0 60000 65536"/>
                  <a:gd name="T12" fmla="*/ 0 60000 65536"/>
                  <a:gd name="T13" fmla="*/ 0 60000 65536"/>
                  <a:gd name="T14" fmla="*/ 0 60000 65536"/>
                  <a:gd name="T15" fmla="*/ 0 w 390"/>
                  <a:gd name="T16" fmla="*/ 0 h 217"/>
                  <a:gd name="T17" fmla="*/ 390 w 390"/>
                  <a:gd name="T18" fmla="*/ 217 h 217"/>
                </a:gdLst>
                <a:ahLst/>
                <a:cxnLst>
                  <a:cxn ang="T10">
                    <a:pos x="T0" y="T1"/>
                  </a:cxn>
                  <a:cxn ang="T11">
                    <a:pos x="T2" y="T3"/>
                  </a:cxn>
                  <a:cxn ang="T12">
                    <a:pos x="T4" y="T5"/>
                  </a:cxn>
                  <a:cxn ang="T13">
                    <a:pos x="T6" y="T7"/>
                  </a:cxn>
                  <a:cxn ang="T14">
                    <a:pos x="T8" y="T9"/>
                  </a:cxn>
                </a:cxnLst>
                <a:rect l="T15" t="T16" r="T17" b="T18"/>
                <a:pathLst>
                  <a:path w="390" h="217">
                    <a:moveTo>
                      <a:pt x="194" y="0"/>
                    </a:moveTo>
                    <a:lnTo>
                      <a:pt x="390" y="11"/>
                    </a:lnTo>
                    <a:lnTo>
                      <a:pt x="190" y="217"/>
                    </a:lnTo>
                    <a:lnTo>
                      <a:pt x="0" y="182"/>
                    </a:lnTo>
                    <a:lnTo>
                      <a:pt x="194" y="0"/>
                    </a:lnTo>
                    <a:close/>
                  </a:path>
                </a:pathLst>
              </a:custGeom>
              <a:solidFill>
                <a:srgbClr val="EDE599"/>
              </a:solidFill>
              <a:ln w="0">
                <a:solidFill>
                  <a:srgbClr val="007D00"/>
                </a:solidFill>
                <a:prstDash val="solid"/>
                <a:round/>
                <a:headEnd/>
                <a:tailEnd/>
              </a:ln>
            </p:spPr>
            <p:txBody>
              <a:bodyPr/>
              <a:lstStyle/>
              <a:p>
                <a:endParaRPr lang="fr-FR"/>
              </a:p>
            </p:txBody>
          </p:sp>
          <p:sp>
            <p:nvSpPr>
              <p:cNvPr id="5398" name="Freeform 277"/>
              <p:cNvSpPr>
                <a:spLocks/>
              </p:cNvSpPr>
              <p:nvPr/>
            </p:nvSpPr>
            <p:spPr bwMode="auto">
              <a:xfrm>
                <a:off x="1406" y="2425"/>
                <a:ext cx="204" cy="223"/>
              </a:xfrm>
              <a:custGeom>
                <a:avLst/>
                <a:gdLst>
                  <a:gd name="T0" fmla="*/ 6 w 204"/>
                  <a:gd name="T1" fmla="*/ 223 h 223"/>
                  <a:gd name="T2" fmla="*/ 0 w 204"/>
                  <a:gd name="T3" fmla="*/ 207 h 223"/>
                  <a:gd name="T4" fmla="*/ 200 w 204"/>
                  <a:gd name="T5" fmla="*/ 0 h 223"/>
                  <a:gd name="T6" fmla="*/ 204 w 204"/>
                  <a:gd name="T7" fmla="*/ 13 h 223"/>
                  <a:gd name="T8" fmla="*/ 6 w 204"/>
                  <a:gd name="T9" fmla="*/ 223 h 223"/>
                  <a:gd name="T10" fmla="*/ 0 60000 65536"/>
                  <a:gd name="T11" fmla="*/ 0 60000 65536"/>
                  <a:gd name="T12" fmla="*/ 0 60000 65536"/>
                  <a:gd name="T13" fmla="*/ 0 60000 65536"/>
                  <a:gd name="T14" fmla="*/ 0 60000 65536"/>
                  <a:gd name="T15" fmla="*/ 0 w 204"/>
                  <a:gd name="T16" fmla="*/ 0 h 223"/>
                  <a:gd name="T17" fmla="*/ 204 w 204"/>
                  <a:gd name="T18" fmla="*/ 223 h 223"/>
                </a:gdLst>
                <a:ahLst/>
                <a:cxnLst>
                  <a:cxn ang="T10">
                    <a:pos x="T0" y="T1"/>
                  </a:cxn>
                  <a:cxn ang="T11">
                    <a:pos x="T2" y="T3"/>
                  </a:cxn>
                  <a:cxn ang="T12">
                    <a:pos x="T4" y="T5"/>
                  </a:cxn>
                  <a:cxn ang="T13">
                    <a:pos x="T6" y="T7"/>
                  </a:cxn>
                  <a:cxn ang="T14">
                    <a:pos x="T8" y="T9"/>
                  </a:cxn>
                </a:cxnLst>
                <a:rect l="T15" t="T16" r="T17" b="T18"/>
                <a:pathLst>
                  <a:path w="204" h="223">
                    <a:moveTo>
                      <a:pt x="6" y="223"/>
                    </a:moveTo>
                    <a:lnTo>
                      <a:pt x="0" y="207"/>
                    </a:lnTo>
                    <a:lnTo>
                      <a:pt x="200" y="0"/>
                    </a:lnTo>
                    <a:lnTo>
                      <a:pt x="204" y="13"/>
                    </a:lnTo>
                    <a:lnTo>
                      <a:pt x="6" y="223"/>
                    </a:lnTo>
                    <a:close/>
                  </a:path>
                </a:pathLst>
              </a:custGeom>
              <a:solidFill>
                <a:srgbClr val="FFD966"/>
              </a:solidFill>
              <a:ln w="0">
                <a:solidFill>
                  <a:srgbClr val="007D00"/>
                </a:solidFill>
                <a:prstDash val="solid"/>
                <a:round/>
                <a:headEnd/>
                <a:tailEnd/>
              </a:ln>
            </p:spPr>
            <p:txBody>
              <a:bodyPr/>
              <a:lstStyle/>
              <a:p>
                <a:endParaRPr lang="fr-FR"/>
              </a:p>
            </p:txBody>
          </p:sp>
          <p:sp>
            <p:nvSpPr>
              <p:cNvPr id="5399" name="Freeform 278"/>
              <p:cNvSpPr>
                <a:spLocks/>
              </p:cNvSpPr>
              <p:nvPr/>
            </p:nvSpPr>
            <p:spPr bwMode="auto">
              <a:xfrm>
                <a:off x="1216" y="2597"/>
                <a:ext cx="195" cy="51"/>
              </a:xfrm>
              <a:custGeom>
                <a:avLst/>
                <a:gdLst>
                  <a:gd name="T0" fmla="*/ 0 w 195"/>
                  <a:gd name="T1" fmla="*/ 0 h 51"/>
                  <a:gd name="T2" fmla="*/ 7 w 195"/>
                  <a:gd name="T3" fmla="*/ 14 h 51"/>
                  <a:gd name="T4" fmla="*/ 195 w 195"/>
                  <a:gd name="T5" fmla="*/ 51 h 51"/>
                  <a:gd name="T6" fmla="*/ 190 w 195"/>
                  <a:gd name="T7" fmla="*/ 35 h 51"/>
                  <a:gd name="T8" fmla="*/ 0 w 195"/>
                  <a:gd name="T9" fmla="*/ 0 h 51"/>
                  <a:gd name="T10" fmla="*/ 0 60000 65536"/>
                  <a:gd name="T11" fmla="*/ 0 60000 65536"/>
                  <a:gd name="T12" fmla="*/ 0 60000 65536"/>
                  <a:gd name="T13" fmla="*/ 0 60000 65536"/>
                  <a:gd name="T14" fmla="*/ 0 60000 65536"/>
                  <a:gd name="T15" fmla="*/ 0 w 195"/>
                  <a:gd name="T16" fmla="*/ 0 h 51"/>
                  <a:gd name="T17" fmla="*/ 195 w 195"/>
                  <a:gd name="T18" fmla="*/ 51 h 51"/>
                </a:gdLst>
                <a:ahLst/>
                <a:cxnLst>
                  <a:cxn ang="T10">
                    <a:pos x="T0" y="T1"/>
                  </a:cxn>
                  <a:cxn ang="T11">
                    <a:pos x="T2" y="T3"/>
                  </a:cxn>
                  <a:cxn ang="T12">
                    <a:pos x="T4" y="T5"/>
                  </a:cxn>
                  <a:cxn ang="T13">
                    <a:pos x="T6" y="T7"/>
                  </a:cxn>
                  <a:cxn ang="T14">
                    <a:pos x="T8" y="T9"/>
                  </a:cxn>
                </a:cxnLst>
                <a:rect l="T15" t="T16" r="T17" b="T18"/>
                <a:pathLst>
                  <a:path w="195" h="51">
                    <a:moveTo>
                      <a:pt x="0" y="0"/>
                    </a:moveTo>
                    <a:lnTo>
                      <a:pt x="7" y="14"/>
                    </a:lnTo>
                    <a:lnTo>
                      <a:pt x="195" y="51"/>
                    </a:lnTo>
                    <a:lnTo>
                      <a:pt x="190" y="35"/>
                    </a:lnTo>
                    <a:lnTo>
                      <a:pt x="0" y="0"/>
                    </a:lnTo>
                    <a:close/>
                  </a:path>
                </a:pathLst>
              </a:custGeom>
              <a:solidFill>
                <a:srgbClr val="007D00"/>
              </a:solidFill>
              <a:ln w="0">
                <a:solidFill>
                  <a:srgbClr val="007D00"/>
                </a:solidFill>
                <a:prstDash val="solid"/>
                <a:round/>
                <a:headEnd/>
                <a:tailEnd/>
              </a:ln>
            </p:spPr>
            <p:txBody>
              <a:bodyPr/>
              <a:lstStyle/>
              <a:p>
                <a:endParaRPr lang="fr-FR"/>
              </a:p>
            </p:txBody>
          </p:sp>
          <p:sp>
            <p:nvSpPr>
              <p:cNvPr id="5400" name="Freeform 279"/>
              <p:cNvSpPr>
                <a:spLocks/>
              </p:cNvSpPr>
              <p:nvPr/>
            </p:nvSpPr>
            <p:spPr bwMode="auto">
              <a:xfrm>
                <a:off x="1346" y="2528"/>
                <a:ext cx="51" cy="35"/>
              </a:xfrm>
              <a:custGeom>
                <a:avLst/>
                <a:gdLst>
                  <a:gd name="T0" fmla="*/ 0 w 51"/>
                  <a:gd name="T1" fmla="*/ 35 h 35"/>
                  <a:gd name="T2" fmla="*/ 2 w 51"/>
                  <a:gd name="T3" fmla="*/ 33 h 35"/>
                  <a:gd name="T4" fmla="*/ 3 w 51"/>
                  <a:gd name="T5" fmla="*/ 32 h 35"/>
                  <a:gd name="T6" fmla="*/ 5 w 51"/>
                  <a:gd name="T7" fmla="*/ 31 h 35"/>
                  <a:gd name="T8" fmla="*/ 7 w 51"/>
                  <a:gd name="T9" fmla="*/ 30 h 35"/>
                  <a:gd name="T10" fmla="*/ 8 w 51"/>
                  <a:gd name="T11" fmla="*/ 29 h 35"/>
                  <a:gd name="T12" fmla="*/ 10 w 51"/>
                  <a:gd name="T13" fmla="*/ 28 h 35"/>
                  <a:gd name="T14" fmla="*/ 11 w 51"/>
                  <a:gd name="T15" fmla="*/ 26 h 35"/>
                  <a:gd name="T16" fmla="*/ 12 w 51"/>
                  <a:gd name="T17" fmla="*/ 23 h 35"/>
                  <a:gd name="T18" fmla="*/ 13 w 51"/>
                  <a:gd name="T19" fmla="*/ 20 h 35"/>
                  <a:gd name="T20" fmla="*/ 13 w 51"/>
                  <a:gd name="T21" fmla="*/ 16 h 35"/>
                  <a:gd name="T22" fmla="*/ 16 w 51"/>
                  <a:gd name="T23" fmla="*/ 14 h 35"/>
                  <a:gd name="T24" fmla="*/ 18 w 51"/>
                  <a:gd name="T25" fmla="*/ 12 h 35"/>
                  <a:gd name="T26" fmla="*/ 21 w 51"/>
                  <a:gd name="T27" fmla="*/ 11 h 35"/>
                  <a:gd name="T28" fmla="*/ 23 w 51"/>
                  <a:gd name="T29" fmla="*/ 10 h 35"/>
                  <a:gd name="T30" fmla="*/ 25 w 51"/>
                  <a:gd name="T31" fmla="*/ 9 h 35"/>
                  <a:gd name="T32" fmla="*/ 27 w 51"/>
                  <a:gd name="T33" fmla="*/ 8 h 35"/>
                  <a:gd name="T34" fmla="*/ 30 w 51"/>
                  <a:gd name="T35" fmla="*/ 7 h 35"/>
                  <a:gd name="T36" fmla="*/ 32 w 51"/>
                  <a:gd name="T37" fmla="*/ 6 h 35"/>
                  <a:gd name="T38" fmla="*/ 36 w 51"/>
                  <a:gd name="T39" fmla="*/ 6 h 35"/>
                  <a:gd name="T40" fmla="*/ 40 w 51"/>
                  <a:gd name="T41" fmla="*/ 5 h 35"/>
                  <a:gd name="T42" fmla="*/ 41 w 51"/>
                  <a:gd name="T43" fmla="*/ 5 h 35"/>
                  <a:gd name="T44" fmla="*/ 42 w 51"/>
                  <a:gd name="T45" fmla="*/ 4 h 35"/>
                  <a:gd name="T46" fmla="*/ 43 w 51"/>
                  <a:gd name="T47" fmla="*/ 3 h 35"/>
                  <a:gd name="T48" fmla="*/ 44 w 51"/>
                  <a:gd name="T49" fmla="*/ 3 h 35"/>
                  <a:gd name="T50" fmla="*/ 45 w 51"/>
                  <a:gd name="T51" fmla="*/ 2 h 35"/>
                  <a:gd name="T52" fmla="*/ 47 w 51"/>
                  <a:gd name="T53" fmla="*/ 2 h 35"/>
                  <a:gd name="T54" fmla="*/ 48 w 51"/>
                  <a:gd name="T55" fmla="*/ 1 h 35"/>
                  <a:gd name="T56" fmla="*/ 49 w 51"/>
                  <a:gd name="T57" fmla="*/ 1 h 35"/>
                  <a:gd name="T58" fmla="*/ 50 w 51"/>
                  <a:gd name="T59" fmla="*/ 0 h 35"/>
                  <a:gd name="T60" fmla="*/ 51 w 51"/>
                  <a:gd name="T61" fmla="*/ 0 h 35"/>
                  <a:gd name="T62" fmla="*/ 50 w 51"/>
                  <a:gd name="T63" fmla="*/ 1 h 35"/>
                  <a:gd name="T64" fmla="*/ 48 w 51"/>
                  <a:gd name="T65" fmla="*/ 2 h 35"/>
                  <a:gd name="T66" fmla="*/ 47 w 51"/>
                  <a:gd name="T67" fmla="*/ 3 h 35"/>
                  <a:gd name="T68" fmla="*/ 46 w 51"/>
                  <a:gd name="T69" fmla="*/ 4 h 35"/>
                  <a:gd name="T70" fmla="*/ 45 w 51"/>
                  <a:gd name="T71" fmla="*/ 5 h 35"/>
                  <a:gd name="T72" fmla="*/ 43 w 51"/>
                  <a:gd name="T73" fmla="*/ 6 h 35"/>
                  <a:gd name="T74" fmla="*/ 42 w 51"/>
                  <a:gd name="T75" fmla="*/ 8 h 35"/>
                  <a:gd name="T76" fmla="*/ 41 w 51"/>
                  <a:gd name="T77" fmla="*/ 9 h 35"/>
                  <a:gd name="T78" fmla="*/ 41 w 51"/>
                  <a:gd name="T79" fmla="*/ 11 h 35"/>
                  <a:gd name="T80" fmla="*/ 40 w 51"/>
                  <a:gd name="T81" fmla="*/ 12 h 35"/>
                  <a:gd name="T82" fmla="*/ 40 w 51"/>
                  <a:gd name="T83" fmla="*/ 14 h 35"/>
                  <a:gd name="T84" fmla="*/ 39 w 51"/>
                  <a:gd name="T85" fmla="*/ 16 h 35"/>
                  <a:gd name="T86" fmla="*/ 38 w 51"/>
                  <a:gd name="T87" fmla="*/ 18 h 35"/>
                  <a:gd name="T88" fmla="*/ 37 w 51"/>
                  <a:gd name="T89" fmla="*/ 20 h 35"/>
                  <a:gd name="T90" fmla="*/ 35 w 51"/>
                  <a:gd name="T91" fmla="*/ 22 h 35"/>
                  <a:gd name="T92" fmla="*/ 33 w 51"/>
                  <a:gd name="T93" fmla="*/ 23 h 35"/>
                  <a:gd name="T94" fmla="*/ 31 w 51"/>
                  <a:gd name="T95" fmla="*/ 25 h 35"/>
                  <a:gd name="T96" fmla="*/ 28 w 51"/>
                  <a:gd name="T97" fmla="*/ 26 h 35"/>
                  <a:gd name="T98" fmla="*/ 24 w 51"/>
                  <a:gd name="T99" fmla="*/ 27 h 35"/>
                  <a:gd name="T100" fmla="*/ 20 w 51"/>
                  <a:gd name="T101" fmla="*/ 28 h 35"/>
                  <a:gd name="T102" fmla="*/ 18 w 51"/>
                  <a:gd name="T103" fmla="*/ 28 h 35"/>
                  <a:gd name="T104" fmla="*/ 15 w 51"/>
                  <a:gd name="T105" fmla="*/ 29 h 35"/>
                  <a:gd name="T106" fmla="*/ 13 w 51"/>
                  <a:gd name="T107" fmla="*/ 29 h 35"/>
                  <a:gd name="T108" fmla="*/ 11 w 51"/>
                  <a:gd name="T109" fmla="*/ 30 h 35"/>
                  <a:gd name="T110" fmla="*/ 9 w 51"/>
                  <a:gd name="T111" fmla="*/ 31 h 35"/>
                  <a:gd name="T112" fmla="*/ 7 w 51"/>
                  <a:gd name="T113" fmla="*/ 31 h 35"/>
                  <a:gd name="T114" fmla="*/ 5 w 51"/>
                  <a:gd name="T115" fmla="*/ 32 h 35"/>
                  <a:gd name="T116" fmla="*/ 3 w 51"/>
                  <a:gd name="T117" fmla="*/ 33 h 35"/>
                  <a:gd name="T118" fmla="*/ 2 w 51"/>
                  <a:gd name="T119" fmla="*/ 34 h 35"/>
                  <a:gd name="T120" fmla="*/ 0 w 51"/>
                  <a:gd name="T121" fmla="*/ 35 h 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1"/>
                  <a:gd name="T184" fmla="*/ 0 h 35"/>
                  <a:gd name="T185" fmla="*/ 51 w 51"/>
                  <a:gd name="T186" fmla="*/ 35 h 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1" h="35">
                    <a:moveTo>
                      <a:pt x="0" y="35"/>
                    </a:moveTo>
                    <a:lnTo>
                      <a:pt x="2" y="33"/>
                    </a:lnTo>
                    <a:lnTo>
                      <a:pt x="3" y="32"/>
                    </a:lnTo>
                    <a:lnTo>
                      <a:pt x="5" y="31"/>
                    </a:lnTo>
                    <a:lnTo>
                      <a:pt x="7" y="30"/>
                    </a:lnTo>
                    <a:lnTo>
                      <a:pt x="8" y="29"/>
                    </a:lnTo>
                    <a:lnTo>
                      <a:pt x="10" y="28"/>
                    </a:lnTo>
                    <a:lnTo>
                      <a:pt x="11" y="26"/>
                    </a:lnTo>
                    <a:lnTo>
                      <a:pt x="12" y="23"/>
                    </a:lnTo>
                    <a:lnTo>
                      <a:pt x="13" y="20"/>
                    </a:lnTo>
                    <a:lnTo>
                      <a:pt x="13" y="16"/>
                    </a:lnTo>
                    <a:lnTo>
                      <a:pt x="16" y="14"/>
                    </a:lnTo>
                    <a:lnTo>
                      <a:pt x="18" y="12"/>
                    </a:lnTo>
                    <a:lnTo>
                      <a:pt x="21" y="11"/>
                    </a:lnTo>
                    <a:lnTo>
                      <a:pt x="23" y="10"/>
                    </a:lnTo>
                    <a:lnTo>
                      <a:pt x="25" y="9"/>
                    </a:lnTo>
                    <a:lnTo>
                      <a:pt x="27" y="8"/>
                    </a:lnTo>
                    <a:lnTo>
                      <a:pt x="30" y="7"/>
                    </a:lnTo>
                    <a:lnTo>
                      <a:pt x="32" y="6"/>
                    </a:lnTo>
                    <a:lnTo>
                      <a:pt x="36" y="6"/>
                    </a:lnTo>
                    <a:lnTo>
                      <a:pt x="40" y="5"/>
                    </a:lnTo>
                    <a:lnTo>
                      <a:pt x="41" y="5"/>
                    </a:lnTo>
                    <a:lnTo>
                      <a:pt x="42" y="4"/>
                    </a:lnTo>
                    <a:lnTo>
                      <a:pt x="43" y="3"/>
                    </a:lnTo>
                    <a:lnTo>
                      <a:pt x="44" y="3"/>
                    </a:lnTo>
                    <a:lnTo>
                      <a:pt x="45" y="2"/>
                    </a:lnTo>
                    <a:lnTo>
                      <a:pt x="47" y="2"/>
                    </a:lnTo>
                    <a:lnTo>
                      <a:pt x="48" y="1"/>
                    </a:lnTo>
                    <a:lnTo>
                      <a:pt x="49" y="1"/>
                    </a:lnTo>
                    <a:lnTo>
                      <a:pt x="50" y="0"/>
                    </a:lnTo>
                    <a:lnTo>
                      <a:pt x="51" y="0"/>
                    </a:lnTo>
                    <a:lnTo>
                      <a:pt x="50" y="1"/>
                    </a:lnTo>
                    <a:lnTo>
                      <a:pt x="48" y="2"/>
                    </a:lnTo>
                    <a:lnTo>
                      <a:pt x="47" y="3"/>
                    </a:lnTo>
                    <a:lnTo>
                      <a:pt x="46" y="4"/>
                    </a:lnTo>
                    <a:lnTo>
                      <a:pt x="45" y="5"/>
                    </a:lnTo>
                    <a:lnTo>
                      <a:pt x="43" y="6"/>
                    </a:lnTo>
                    <a:lnTo>
                      <a:pt x="42" y="8"/>
                    </a:lnTo>
                    <a:lnTo>
                      <a:pt x="41" y="9"/>
                    </a:lnTo>
                    <a:lnTo>
                      <a:pt x="41" y="11"/>
                    </a:lnTo>
                    <a:lnTo>
                      <a:pt x="40" y="12"/>
                    </a:lnTo>
                    <a:lnTo>
                      <a:pt x="40" y="14"/>
                    </a:lnTo>
                    <a:lnTo>
                      <a:pt x="39" y="16"/>
                    </a:lnTo>
                    <a:lnTo>
                      <a:pt x="38" y="18"/>
                    </a:lnTo>
                    <a:lnTo>
                      <a:pt x="37" y="20"/>
                    </a:lnTo>
                    <a:lnTo>
                      <a:pt x="35" y="22"/>
                    </a:lnTo>
                    <a:lnTo>
                      <a:pt x="33" y="23"/>
                    </a:lnTo>
                    <a:lnTo>
                      <a:pt x="31" y="25"/>
                    </a:lnTo>
                    <a:lnTo>
                      <a:pt x="28" y="26"/>
                    </a:lnTo>
                    <a:lnTo>
                      <a:pt x="24" y="27"/>
                    </a:lnTo>
                    <a:lnTo>
                      <a:pt x="20" y="28"/>
                    </a:lnTo>
                    <a:lnTo>
                      <a:pt x="18" y="28"/>
                    </a:lnTo>
                    <a:lnTo>
                      <a:pt x="15" y="29"/>
                    </a:lnTo>
                    <a:lnTo>
                      <a:pt x="13" y="29"/>
                    </a:lnTo>
                    <a:lnTo>
                      <a:pt x="11" y="30"/>
                    </a:lnTo>
                    <a:lnTo>
                      <a:pt x="9" y="31"/>
                    </a:lnTo>
                    <a:lnTo>
                      <a:pt x="7" y="31"/>
                    </a:lnTo>
                    <a:lnTo>
                      <a:pt x="5" y="32"/>
                    </a:lnTo>
                    <a:lnTo>
                      <a:pt x="3" y="33"/>
                    </a:lnTo>
                    <a:lnTo>
                      <a:pt x="2" y="34"/>
                    </a:lnTo>
                    <a:lnTo>
                      <a:pt x="0" y="35"/>
                    </a:lnTo>
                  </a:path>
                </a:pathLst>
              </a:custGeom>
              <a:noFill/>
              <a:ln w="0">
                <a:solidFill>
                  <a:srgbClr val="007D00"/>
                </a:solidFill>
                <a:prstDash val="solid"/>
                <a:round/>
                <a:headEnd/>
                <a:tailEnd/>
              </a:ln>
            </p:spPr>
            <p:txBody>
              <a:bodyPr/>
              <a:lstStyle/>
              <a:p>
                <a:endParaRPr lang="fr-FR"/>
              </a:p>
            </p:txBody>
          </p:sp>
          <p:sp>
            <p:nvSpPr>
              <p:cNvPr id="5401" name="Freeform 280"/>
              <p:cNvSpPr>
                <a:spLocks/>
              </p:cNvSpPr>
              <p:nvPr/>
            </p:nvSpPr>
            <p:spPr bwMode="auto">
              <a:xfrm>
                <a:off x="1334" y="2520"/>
                <a:ext cx="72" cy="54"/>
              </a:xfrm>
              <a:custGeom>
                <a:avLst/>
                <a:gdLst>
                  <a:gd name="T0" fmla="*/ 0 w 72"/>
                  <a:gd name="T1" fmla="*/ 54 h 54"/>
                  <a:gd name="T2" fmla="*/ 2 w 72"/>
                  <a:gd name="T3" fmla="*/ 51 h 54"/>
                  <a:gd name="T4" fmla="*/ 4 w 72"/>
                  <a:gd name="T5" fmla="*/ 49 h 54"/>
                  <a:gd name="T6" fmla="*/ 6 w 72"/>
                  <a:gd name="T7" fmla="*/ 46 h 54"/>
                  <a:gd name="T8" fmla="*/ 9 w 72"/>
                  <a:gd name="T9" fmla="*/ 43 h 54"/>
                  <a:gd name="T10" fmla="*/ 11 w 72"/>
                  <a:gd name="T11" fmla="*/ 40 h 54"/>
                  <a:gd name="T12" fmla="*/ 13 w 72"/>
                  <a:gd name="T13" fmla="*/ 37 h 54"/>
                  <a:gd name="T14" fmla="*/ 15 w 72"/>
                  <a:gd name="T15" fmla="*/ 34 h 54"/>
                  <a:gd name="T16" fmla="*/ 16 w 72"/>
                  <a:gd name="T17" fmla="*/ 31 h 54"/>
                  <a:gd name="T18" fmla="*/ 17 w 72"/>
                  <a:gd name="T19" fmla="*/ 29 h 54"/>
                  <a:gd name="T20" fmla="*/ 17 w 72"/>
                  <a:gd name="T21" fmla="*/ 27 h 54"/>
                  <a:gd name="T22" fmla="*/ 19 w 72"/>
                  <a:gd name="T23" fmla="*/ 23 h 54"/>
                  <a:gd name="T24" fmla="*/ 22 w 72"/>
                  <a:gd name="T25" fmla="*/ 19 h 54"/>
                  <a:gd name="T26" fmla="*/ 25 w 72"/>
                  <a:gd name="T27" fmla="*/ 16 h 54"/>
                  <a:gd name="T28" fmla="*/ 28 w 72"/>
                  <a:gd name="T29" fmla="*/ 14 h 54"/>
                  <a:gd name="T30" fmla="*/ 31 w 72"/>
                  <a:gd name="T31" fmla="*/ 13 h 54"/>
                  <a:gd name="T32" fmla="*/ 34 w 72"/>
                  <a:gd name="T33" fmla="*/ 12 h 54"/>
                  <a:gd name="T34" fmla="*/ 38 w 72"/>
                  <a:gd name="T35" fmla="*/ 11 h 54"/>
                  <a:gd name="T36" fmla="*/ 42 w 72"/>
                  <a:gd name="T37" fmla="*/ 10 h 54"/>
                  <a:gd name="T38" fmla="*/ 45 w 72"/>
                  <a:gd name="T39" fmla="*/ 9 h 54"/>
                  <a:gd name="T40" fmla="*/ 49 w 72"/>
                  <a:gd name="T41" fmla="*/ 8 h 54"/>
                  <a:gd name="T42" fmla="*/ 51 w 72"/>
                  <a:gd name="T43" fmla="*/ 7 h 54"/>
                  <a:gd name="T44" fmla="*/ 53 w 72"/>
                  <a:gd name="T45" fmla="*/ 6 h 54"/>
                  <a:gd name="T46" fmla="*/ 55 w 72"/>
                  <a:gd name="T47" fmla="*/ 5 h 54"/>
                  <a:gd name="T48" fmla="*/ 58 w 72"/>
                  <a:gd name="T49" fmla="*/ 5 h 54"/>
                  <a:gd name="T50" fmla="*/ 60 w 72"/>
                  <a:gd name="T51" fmla="*/ 4 h 54"/>
                  <a:gd name="T52" fmla="*/ 63 w 72"/>
                  <a:gd name="T53" fmla="*/ 3 h 54"/>
                  <a:gd name="T54" fmla="*/ 65 w 72"/>
                  <a:gd name="T55" fmla="*/ 2 h 54"/>
                  <a:gd name="T56" fmla="*/ 67 w 72"/>
                  <a:gd name="T57" fmla="*/ 1 h 54"/>
                  <a:gd name="T58" fmla="*/ 70 w 72"/>
                  <a:gd name="T59" fmla="*/ 0 h 54"/>
                  <a:gd name="T60" fmla="*/ 72 w 72"/>
                  <a:gd name="T61" fmla="*/ 0 h 54"/>
                  <a:gd name="T62" fmla="*/ 71 w 72"/>
                  <a:gd name="T63" fmla="*/ 1 h 54"/>
                  <a:gd name="T64" fmla="*/ 71 w 72"/>
                  <a:gd name="T65" fmla="*/ 3 h 54"/>
                  <a:gd name="T66" fmla="*/ 70 w 72"/>
                  <a:gd name="T67" fmla="*/ 5 h 54"/>
                  <a:gd name="T68" fmla="*/ 69 w 72"/>
                  <a:gd name="T69" fmla="*/ 7 h 54"/>
                  <a:gd name="T70" fmla="*/ 68 w 72"/>
                  <a:gd name="T71" fmla="*/ 8 h 54"/>
                  <a:gd name="T72" fmla="*/ 67 w 72"/>
                  <a:gd name="T73" fmla="*/ 10 h 54"/>
                  <a:gd name="T74" fmla="*/ 66 w 72"/>
                  <a:gd name="T75" fmla="*/ 12 h 54"/>
                  <a:gd name="T76" fmla="*/ 65 w 72"/>
                  <a:gd name="T77" fmla="*/ 13 h 54"/>
                  <a:gd name="T78" fmla="*/ 64 w 72"/>
                  <a:gd name="T79" fmla="*/ 15 h 54"/>
                  <a:gd name="T80" fmla="*/ 64 w 72"/>
                  <a:gd name="T81" fmla="*/ 17 h 54"/>
                  <a:gd name="T82" fmla="*/ 61 w 72"/>
                  <a:gd name="T83" fmla="*/ 22 h 54"/>
                  <a:gd name="T84" fmla="*/ 58 w 72"/>
                  <a:gd name="T85" fmla="*/ 26 h 54"/>
                  <a:gd name="T86" fmla="*/ 56 w 72"/>
                  <a:gd name="T87" fmla="*/ 30 h 54"/>
                  <a:gd name="T88" fmla="*/ 54 w 72"/>
                  <a:gd name="T89" fmla="*/ 33 h 54"/>
                  <a:gd name="T90" fmla="*/ 52 w 72"/>
                  <a:gd name="T91" fmla="*/ 35 h 54"/>
                  <a:gd name="T92" fmla="*/ 50 w 72"/>
                  <a:gd name="T93" fmla="*/ 37 h 54"/>
                  <a:gd name="T94" fmla="*/ 48 w 72"/>
                  <a:gd name="T95" fmla="*/ 38 h 54"/>
                  <a:gd name="T96" fmla="*/ 45 w 72"/>
                  <a:gd name="T97" fmla="*/ 39 h 54"/>
                  <a:gd name="T98" fmla="*/ 41 w 72"/>
                  <a:gd name="T99" fmla="*/ 41 h 54"/>
                  <a:gd name="T100" fmla="*/ 37 w 72"/>
                  <a:gd name="T101" fmla="*/ 42 h 54"/>
                  <a:gd name="T102" fmla="*/ 33 w 72"/>
                  <a:gd name="T103" fmla="*/ 42 h 54"/>
                  <a:gd name="T104" fmla="*/ 29 w 72"/>
                  <a:gd name="T105" fmla="*/ 42 h 54"/>
                  <a:gd name="T106" fmla="*/ 25 w 72"/>
                  <a:gd name="T107" fmla="*/ 42 h 54"/>
                  <a:gd name="T108" fmla="*/ 22 w 72"/>
                  <a:gd name="T109" fmla="*/ 43 h 54"/>
                  <a:gd name="T110" fmla="*/ 18 w 72"/>
                  <a:gd name="T111" fmla="*/ 44 h 54"/>
                  <a:gd name="T112" fmla="*/ 15 w 72"/>
                  <a:gd name="T113" fmla="*/ 45 h 54"/>
                  <a:gd name="T114" fmla="*/ 11 w 72"/>
                  <a:gd name="T115" fmla="*/ 46 h 54"/>
                  <a:gd name="T116" fmla="*/ 7 w 72"/>
                  <a:gd name="T117" fmla="*/ 48 h 54"/>
                  <a:gd name="T118" fmla="*/ 4 w 72"/>
                  <a:gd name="T119" fmla="*/ 51 h 54"/>
                  <a:gd name="T120" fmla="*/ 0 w 72"/>
                  <a:gd name="T121" fmla="*/ 54 h 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
                  <a:gd name="T184" fmla="*/ 0 h 54"/>
                  <a:gd name="T185" fmla="*/ 72 w 72"/>
                  <a:gd name="T186" fmla="*/ 54 h 5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 h="54">
                    <a:moveTo>
                      <a:pt x="0" y="54"/>
                    </a:moveTo>
                    <a:lnTo>
                      <a:pt x="2" y="51"/>
                    </a:lnTo>
                    <a:lnTo>
                      <a:pt x="4" y="49"/>
                    </a:lnTo>
                    <a:lnTo>
                      <a:pt x="6" y="46"/>
                    </a:lnTo>
                    <a:lnTo>
                      <a:pt x="9" y="43"/>
                    </a:lnTo>
                    <a:lnTo>
                      <a:pt x="11" y="40"/>
                    </a:lnTo>
                    <a:lnTo>
                      <a:pt x="13" y="37"/>
                    </a:lnTo>
                    <a:lnTo>
                      <a:pt x="15" y="34"/>
                    </a:lnTo>
                    <a:lnTo>
                      <a:pt x="16" y="31"/>
                    </a:lnTo>
                    <a:lnTo>
                      <a:pt x="17" y="29"/>
                    </a:lnTo>
                    <a:lnTo>
                      <a:pt x="17" y="27"/>
                    </a:lnTo>
                    <a:lnTo>
                      <a:pt x="19" y="23"/>
                    </a:lnTo>
                    <a:lnTo>
                      <a:pt x="22" y="19"/>
                    </a:lnTo>
                    <a:lnTo>
                      <a:pt x="25" y="16"/>
                    </a:lnTo>
                    <a:lnTo>
                      <a:pt x="28" y="14"/>
                    </a:lnTo>
                    <a:lnTo>
                      <a:pt x="31" y="13"/>
                    </a:lnTo>
                    <a:lnTo>
                      <a:pt x="34" y="12"/>
                    </a:lnTo>
                    <a:lnTo>
                      <a:pt x="38" y="11"/>
                    </a:lnTo>
                    <a:lnTo>
                      <a:pt x="42" y="10"/>
                    </a:lnTo>
                    <a:lnTo>
                      <a:pt x="45" y="9"/>
                    </a:lnTo>
                    <a:lnTo>
                      <a:pt x="49" y="8"/>
                    </a:lnTo>
                    <a:lnTo>
                      <a:pt x="51" y="7"/>
                    </a:lnTo>
                    <a:lnTo>
                      <a:pt x="53" y="6"/>
                    </a:lnTo>
                    <a:lnTo>
                      <a:pt x="55" y="5"/>
                    </a:lnTo>
                    <a:lnTo>
                      <a:pt x="58" y="5"/>
                    </a:lnTo>
                    <a:lnTo>
                      <a:pt x="60" y="4"/>
                    </a:lnTo>
                    <a:lnTo>
                      <a:pt x="63" y="3"/>
                    </a:lnTo>
                    <a:lnTo>
                      <a:pt x="65" y="2"/>
                    </a:lnTo>
                    <a:lnTo>
                      <a:pt x="67" y="1"/>
                    </a:lnTo>
                    <a:lnTo>
                      <a:pt x="70" y="0"/>
                    </a:lnTo>
                    <a:lnTo>
                      <a:pt x="72" y="0"/>
                    </a:lnTo>
                    <a:lnTo>
                      <a:pt x="71" y="1"/>
                    </a:lnTo>
                    <a:lnTo>
                      <a:pt x="71" y="3"/>
                    </a:lnTo>
                    <a:lnTo>
                      <a:pt x="70" y="5"/>
                    </a:lnTo>
                    <a:lnTo>
                      <a:pt x="69" y="7"/>
                    </a:lnTo>
                    <a:lnTo>
                      <a:pt x="68" y="8"/>
                    </a:lnTo>
                    <a:lnTo>
                      <a:pt x="67" y="10"/>
                    </a:lnTo>
                    <a:lnTo>
                      <a:pt x="66" y="12"/>
                    </a:lnTo>
                    <a:lnTo>
                      <a:pt x="65" y="13"/>
                    </a:lnTo>
                    <a:lnTo>
                      <a:pt x="64" y="15"/>
                    </a:lnTo>
                    <a:lnTo>
                      <a:pt x="64" y="17"/>
                    </a:lnTo>
                    <a:lnTo>
                      <a:pt x="61" y="22"/>
                    </a:lnTo>
                    <a:lnTo>
                      <a:pt x="58" y="26"/>
                    </a:lnTo>
                    <a:lnTo>
                      <a:pt x="56" y="30"/>
                    </a:lnTo>
                    <a:lnTo>
                      <a:pt x="54" y="33"/>
                    </a:lnTo>
                    <a:lnTo>
                      <a:pt x="52" y="35"/>
                    </a:lnTo>
                    <a:lnTo>
                      <a:pt x="50" y="37"/>
                    </a:lnTo>
                    <a:lnTo>
                      <a:pt x="48" y="38"/>
                    </a:lnTo>
                    <a:lnTo>
                      <a:pt x="45" y="39"/>
                    </a:lnTo>
                    <a:lnTo>
                      <a:pt x="41" y="41"/>
                    </a:lnTo>
                    <a:lnTo>
                      <a:pt x="37" y="42"/>
                    </a:lnTo>
                    <a:lnTo>
                      <a:pt x="33" y="42"/>
                    </a:lnTo>
                    <a:lnTo>
                      <a:pt x="29" y="42"/>
                    </a:lnTo>
                    <a:lnTo>
                      <a:pt x="25" y="42"/>
                    </a:lnTo>
                    <a:lnTo>
                      <a:pt x="22" y="43"/>
                    </a:lnTo>
                    <a:lnTo>
                      <a:pt x="18" y="44"/>
                    </a:lnTo>
                    <a:lnTo>
                      <a:pt x="15" y="45"/>
                    </a:lnTo>
                    <a:lnTo>
                      <a:pt x="11" y="46"/>
                    </a:lnTo>
                    <a:lnTo>
                      <a:pt x="7" y="48"/>
                    </a:lnTo>
                    <a:lnTo>
                      <a:pt x="4" y="51"/>
                    </a:lnTo>
                    <a:lnTo>
                      <a:pt x="0" y="54"/>
                    </a:lnTo>
                  </a:path>
                </a:pathLst>
              </a:custGeom>
              <a:noFill/>
              <a:ln w="0">
                <a:solidFill>
                  <a:srgbClr val="007D00"/>
                </a:solidFill>
                <a:prstDash val="solid"/>
                <a:round/>
                <a:headEnd/>
                <a:tailEnd/>
              </a:ln>
            </p:spPr>
            <p:txBody>
              <a:bodyPr/>
              <a:lstStyle/>
              <a:p>
                <a:endParaRPr lang="fr-FR"/>
              </a:p>
            </p:txBody>
          </p:sp>
          <p:sp>
            <p:nvSpPr>
              <p:cNvPr id="5402" name="Freeform 281"/>
              <p:cNvSpPr>
                <a:spLocks/>
              </p:cNvSpPr>
              <p:nvPr/>
            </p:nvSpPr>
            <p:spPr bwMode="auto">
              <a:xfrm>
                <a:off x="1263" y="2486"/>
                <a:ext cx="73" cy="26"/>
              </a:xfrm>
              <a:custGeom>
                <a:avLst/>
                <a:gdLst>
                  <a:gd name="T0" fmla="*/ 73 w 73"/>
                  <a:gd name="T1" fmla="*/ 4 h 26"/>
                  <a:gd name="T2" fmla="*/ 73 w 73"/>
                  <a:gd name="T3" fmla="*/ 6 h 26"/>
                  <a:gd name="T4" fmla="*/ 72 w 73"/>
                  <a:gd name="T5" fmla="*/ 8 h 26"/>
                  <a:gd name="T6" fmla="*/ 72 w 73"/>
                  <a:gd name="T7" fmla="*/ 10 h 26"/>
                  <a:gd name="T8" fmla="*/ 72 w 73"/>
                  <a:gd name="T9" fmla="*/ 12 h 26"/>
                  <a:gd name="T10" fmla="*/ 71 w 73"/>
                  <a:gd name="T11" fmla="*/ 14 h 26"/>
                  <a:gd name="T12" fmla="*/ 71 w 73"/>
                  <a:gd name="T13" fmla="*/ 16 h 26"/>
                  <a:gd name="T14" fmla="*/ 71 w 73"/>
                  <a:gd name="T15" fmla="*/ 17 h 26"/>
                  <a:gd name="T16" fmla="*/ 70 w 73"/>
                  <a:gd name="T17" fmla="*/ 19 h 26"/>
                  <a:gd name="T18" fmla="*/ 70 w 73"/>
                  <a:gd name="T19" fmla="*/ 21 h 26"/>
                  <a:gd name="T20" fmla="*/ 70 w 73"/>
                  <a:gd name="T21" fmla="*/ 23 h 26"/>
                  <a:gd name="T22" fmla="*/ 64 w 73"/>
                  <a:gd name="T23" fmla="*/ 24 h 26"/>
                  <a:gd name="T24" fmla="*/ 58 w 73"/>
                  <a:gd name="T25" fmla="*/ 24 h 26"/>
                  <a:gd name="T26" fmla="*/ 53 w 73"/>
                  <a:gd name="T27" fmla="*/ 25 h 26"/>
                  <a:gd name="T28" fmla="*/ 47 w 73"/>
                  <a:gd name="T29" fmla="*/ 25 h 26"/>
                  <a:gd name="T30" fmla="*/ 41 w 73"/>
                  <a:gd name="T31" fmla="*/ 26 h 26"/>
                  <a:gd name="T32" fmla="*/ 35 w 73"/>
                  <a:gd name="T33" fmla="*/ 26 h 26"/>
                  <a:gd name="T34" fmla="*/ 30 w 73"/>
                  <a:gd name="T35" fmla="*/ 26 h 26"/>
                  <a:gd name="T36" fmla="*/ 24 w 73"/>
                  <a:gd name="T37" fmla="*/ 26 h 26"/>
                  <a:gd name="T38" fmla="*/ 18 w 73"/>
                  <a:gd name="T39" fmla="*/ 25 h 26"/>
                  <a:gd name="T40" fmla="*/ 12 w 73"/>
                  <a:gd name="T41" fmla="*/ 25 h 26"/>
                  <a:gd name="T42" fmla="*/ 11 w 73"/>
                  <a:gd name="T43" fmla="*/ 22 h 26"/>
                  <a:gd name="T44" fmla="*/ 10 w 73"/>
                  <a:gd name="T45" fmla="*/ 20 h 26"/>
                  <a:gd name="T46" fmla="*/ 9 w 73"/>
                  <a:gd name="T47" fmla="*/ 17 h 26"/>
                  <a:gd name="T48" fmla="*/ 8 w 73"/>
                  <a:gd name="T49" fmla="*/ 15 h 26"/>
                  <a:gd name="T50" fmla="*/ 6 w 73"/>
                  <a:gd name="T51" fmla="*/ 12 h 26"/>
                  <a:gd name="T52" fmla="*/ 5 w 73"/>
                  <a:gd name="T53" fmla="*/ 10 h 26"/>
                  <a:gd name="T54" fmla="*/ 4 w 73"/>
                  <a:gd name="T55" fmla="*/ 7 h 26"/>
                  <a:gd name="T56" fmla="*/ 3 w 73"/>
                  <a:gd name="T57" fmla="*/ 4 h 26"/>
                  <a:gd name="T58" fmla="*/ 2 w 73"/>
                  <a:gd name="T59" fmla="*/ 2 h 26"/>
                  <a:gd name="T60" fmla="*/ 0 w 73"/>
                  <a:gd name="T61" fmla="*/ 0 h 26"/>
                  <a:gd name="T62" fmla="*/ 8 w 73"/>
                  <a:gd name="T63" fmla="*/ 0 h 26"/>
                  <a:gd name="T64" fmla="*/ 15 w 73"/>
                  <a:gd name="T65" fmla="*/ 0 h 26"/>
                  <a:gd name="T66" fmla="*/ 22 w 73"/>
                  <a:gd name="T67" fmla="*/ 0 h 26"/>
                  <a:gd name="T68" fmla="*/ 29 w 73"/>
                  <a:gd name="T69" fmla="*/ 0 h 26"/>
                  <a:gd name="T70" fmla="*/ 36 w 73"/>
                  <a:gd name="T71" fmla="*/ 1 h 26"/>
                  <a:gd name="T72" fmla="*/ 43 w 73"/>
                  <a:gd name="T73" fmla="*/ 1 h 26"/>
                  <a:gd name="T74" fmla="*/ 51 w 73"/>
                  <a:gd name="T75" fmla="*/ 2 h 26"/>
                  <a:gd name="T76" fmla="*/ 58 w 73"/>
                  <a:gd name="T77" fmla="*/ 3 h 26"/>
                  <a:gd name="T78" fmla="*/ 65 w 73"/>
                  <a:gd name="T79" fmla="*/ 3 h 26"/>
                  <a:gd name="T80" fmla="*/ 73 w 73"/>
                  <a:gd name="T81" fmla="*/ 4 h 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26"/>
                  <a:gd name="T125" fmla="*/ 73 w 73"/>
                  <a:gd name="T126" fmla="*/ 26 h 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26">
                    <a:moveTo>
                      <a:pt x="73" y="4"/>
                    </a:moveTo>
                    <a:lnTo>
                      <a:pt x="73" y="6"/>
                    </a:lnTo>
                    <a:lnTo>
                      <a:pt x="72" y="8"/>
                    </a:lnTo>
                    <a:lnTo>
                      <a:pt x="72" y="10"/>
                    </a:lnTo>
                    <a:lnTo>
                      <a:pt x="72" y="12"/>
                    </a:lnTo>
                    <a:lnTo>
                      <a:pt x="71" y="14"/>
                    </a:lnTo>
                    <a:lnTo>
                      <a:pt x="71" y="16"/>
                    </a:lnTo>
                    <a:lnTo>
                      <a:pt x="71" y="17"/>
                    </a:lnTo>
                    <a:lnTo>
                      <a:pt x="70" y="19"/>
                    </a:lnTo>
                    <a:lnTo>
                      <a:pt x="70" y="21"/>
                    </a:lnTo>
                    <a:lnTo>
                      <a:pt x="70" y="23"/>
                    </a:lnTo>
                    <a:lnTo>
                      <a:pt x="64" y="24"/>
                    </a:lnTo>
                    <a:lnTo>
                      <a:pt x="58" y="24"/>
                    </a:lnTo>
                    <a:lnTo>
                      <a:pt x="53" y="25"/>
                    </a:lnTo>
                    <a:lnTo>
                      <a:pt x="47" y="25"/>
                    </a:lnTo>
                    <a:lnTo>
                      <a:pt x="41" y="26"/>
                    </a:lnTo>
                    <a:lnTo>
                      <a:pt x="35" y="26"/>
                    </a:lnTo>
                    <a:lnTo>
                      <a:pt x="30" y="26"/>
                    </a:lnTo>
                    <a:lnTo>
                      <a:pt x="24" y="26"/>
                    </a:lnTo>
                    <a:lnTo>
                      <a:pt x="18" y="25"/>
                    </a:lnTo>
                    <a:lnTo>
                      <a:pt x="12" y="25"/>
                    </a:lnTo>
                    <a:lnTo>
                      <a:pt x="11" y="22"/>
                    </a:lnTo>
                    <a:lnTo>
                      <a:pt x="10" y="20"/>
                    </a:lnTo>
                    <a:lnTo>
                      <a:pt x="9" y="17"/>
                    </a:lnTo>
                    <a:lnTo>
                      <a:pt x="8" y="15"/>
                    </a:lnTo>
                    <a:lnTo>
                      <a:pt x="6" y="12"/>
                    </a:lnTo>
                    <a:lnTo>
                      <a:pt x="5" y="10"/>
                    </a:lnTo>
                    <a:lnTo>
                      <a:pt x="4" y="7"/>
                    </a:lnTo>
                    <a:lnTo>
                      <a:pt x="3" y="4"/>
                    </a:lnTo>
                    <a:lnTo>
                      <a:pt x="2" y="2"/>
                    </a:lnTo>
                    <a:lnTo>
                      <a:pt x="0" y="0"/>
                    </a:lnTo>
                    <a:lnTo>
                      <a:pt x="8" y="0"/>
                    </a:lnTo>
                    <a:lnTo>
                      <a:pt x="15" y="0"/>
                    </a:lnTo>
                    <a:lnTo>
                      <a:pt x="22" y="0"/>
                    </a:lnTo>
                    <a:lnTo>
                      <a:pt x="29" y="0"/>
                    </a:lnTo>
                    <a:lnTo>
                      <a:pt x="36" y="1"/>
                    </a:lnTo>
                    <a:lnTo>
                      <a:pt x="43" y="1"/>
                    </a:lnTo>
                    <a:lnTo>
                      <a:pt x="51" y="2"/>
                    </a:lnTo>
                    <a:lnTo>
                      <a:pt x="58" y="3"/>
                    </a:lnTo>
                    <a:lnTo>
                      <a:pt x="65" y="3"/>
                    </a:lnTo>
                    <a:lnTo>
                      <a:pt x="73" y="4"/>
                    </a:lnTo>
                    <a:close/>
                  </a:path>
                </a:pathLst>
              </a:custGeom>
              <a:solidFill>
                <a:srgbClr val="303030"/>
              </a:solidFill>
              <a:ln w="0">
                <a:solidFill>
                  <a:srgbClr val="000000"/>
                </a:solidFill>
                <a:prstDash val="solid"/>
                <a:round/>
                <a:headEnd/>
                <a:tailEnd/>
              </a:ln>
            </p:spPr>
            <p:txBody>
              <a:bodyPr/>
              <a:lstStyle/>
              <a:p>
                <a:endParaRPr lang="fr-FR"/>
              </a:p>
            </p:txBody>
          </p:sp>
          <p:sp>
            <p:nvSpPr>
              <p:cNvPr id="5403" name="Freeform 282"/>
              <p:cNvSpPr>
                <a:spLocks/>
              </p:cNvSpPr>
              <p:nvPr/>
            </p:nvSpPr>
            <p:spPr bwMode="auto">
              <a:xfrm>
                <a:off x="1510" y="2477"/>
                <a:ext cx="68" cy="107"/>
              </a:xfrm>
              <a:custGeom>
                <a:avLst/>
                <a:gdLst>
                  <a:gd name="T0" fmla="*/ 0 w 68"/>
                  <a:gd name="T1" fmla="*/ 68 h 107"/>
                  <a:gd name="T2" fmla="*/ 6 w 68"/>
                  <a:gd name="T3" fmla="*/ 61 h 107"/>
                  <a:gd name="T4" fmla="*/ 13 w 68"/>
                  <a:gd name="T5" fmla="*/ 55 h 107"/>
                  <a:gd name="T6" fmla="*/ 19 w 68"/>
                  <a:gd name="T7" fmla="*/ 48 h 107"/>
                  <a:gd name="T8" fmla="*/ 26 w 68"/>
                  <a:gd name="T9" fmla="*/ 41 h 107"/>
                  <a:gd name="T10" fmla="*/ 32 w 68"/>
                  <a:gd name="T11" fmla="*/ 34 h 107"/>
                  <a:gd name="T12" fmla="*/ 39 w 68"/>
                  <a:gd name="T13" fmla="*/ 27 h 107"/>
                  <a:gd name="T14" fmla="*/ 45 w 68"/>
                  <a:gd name="T15" fmla="*/ 20 h 107"/>
                  <a:gd name="T16" fmla="*/ 52 w 68"/>
                  <a:gd name="T17" fmla="*/ 13 h 107"/>
                  <a:gd name="T18" fmla="*/ 58 w 68"/>
                  <a:gd name="T19" fmla="*/ 6 h 107"/>
                  <a:gd name="T20" fmla="*/ 64 w 68"/>
                  <a:gd name="T21" fmla="*/ 0 h 107"/>
                  <a:gd name="T22" fmla="*/ 66 w 68"/>
                  <a:gd name="T23" fmla="*/ 12 h 107"/>
                  <a:gd name="T24" fmla="*/ 67 w 68"/>
                  <a:gd name="T25" fmla="*/ 25 h 107"/>
                  <a:gd name="T26" fmla="*/ 68 w 68"/>
                  <a:gd name="T27" fmla="*/ 37 h 107"/>
                  <a:gd name="T28" fmla="*/ 67 w 68"/>
                  <a:gd name="T29" fmla="*/ 49 h 107"/>
                  <a:gd name="T30" fmla="*/ 66 w 68"/>
                  <a:gd name="T31" fmla="*/ 60 h 107"/>
                  <a:gd name="T32" fmla="*/ 63 w 68"/>
                  <a:gd name="T33" fmla="*/ 70 h 107"/>
                  <a:gd name="T34" fmla="*/ 58 w 68"/>
                  <a:gd name="T35" fmla="*/ 81 h 107"/>
                  <a:gd name="T36" fmla="*/ 52 w 68"/>
                  <a:gd name="T37" fmla="*/ 90 h 107"/>
                  <a:gd name="T38" fmla="*/ 43 w 68"/>
                  <a:gd name="T39" fmla="*/ 99 h 107"/>
                  <a:gd name="T40" fmla="*/ 32 w 68"/>
                  <a:gd name="T41" fmla="*/ 106 h 107"/>
                  <a:gd name="T42" fmla="*/ 28 w 68"/>
                  <a:gd name="T43" fmla="*/ 107 h 107"/>
                  <a:gd name="T44" fmla="*/ 25 w 68"/>
                  <a:gd name="T45" fmla="*/ 106 h 107"/>
                  <a:gd name="T46" fmla="*/ 22 w 68"/>
                  <a:gd name="T47" fmla="*/ 104 h 107"/>
                  <a:gd name="T48" fmla="*/ 18 w 68"/>
                  <a:gd name="T49" fmla="*/ 101 h 107"/>
                  <a:gd name="T50" fmla="*/ 15 w 68"/>
                  <a:gd name="T51" fmla="*/ 97 h 107"/>
                  <a:gd name="T52" fmla="*/ 12 w 68"/>
                  <a:gd name="T53" fmla="*/ 93 h 107"/>
                  <a:gd name="T54" fmla="*/ 9 w 68"/>
                  <a:gd name="T55" fmla="*/ 87 h 107"/>
                  <a:gd name="T56" fmla="*/ 6 w 68"/>
                  <a:gd name="T57" fmla="*/ 82 h 107"/>
                  <a:gd name="T58" fmla="*/ 3 w 68"/>
                  <a:gd name="T59" fmla="*/ 75 h 107"/>
                  <a:gd name="T60" fmla="*/ 0 w 68"/>
                  <a:gd name="T61" fmla="*/ 68 h 10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8"/>
                  <a:gd name="T94" fmla="*/ 0 h 107"/>
                  <a:gd name="T95" fmla="*/ 68 w 68"/>
                  <a:gd name="T96" fmla="*/ 107 h 10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8" h="107">
                    <a:moveTo>
                      <a:pt x="0" y="68"/>
                    </a:moveTo>
                    <a:lnTo>
                      <a:pt x="6" y="61"/>
                    </a:lnTo>
                    <a:lnTo>
                      <a:pt x="13" y="55"/>
                    </a:lnTo>
                    <a:lnTo>
                      <a:pt x="19" y="48"/>
                    </a:lnTo>
                    <a:lnTo>
                      <a:pt x="26" y="41"/>
                    </a:lnTo>
                    <a:lnTo>
                      <a:pt x="32" y="34"/>
                    </a:lnTo>
                    <a:lnTo>
                      <a:pt x="39" y="27"/>
                    </a:lnTo>
                    <a:lnTo>
                      <a:pt x="45" y="20"/>
                    </a:lnTo>
                    <a:lnTo>
                      <a:pt x="52" y="13"/>
                    </a:lnTo>
                    <a:lnTo>
                      <a:pt x="58" y="6"/>
                    </a:lnTo>
                    <a:lnTo>
                      <a:pt x="64" y="0"/>
                    </a:lnTo>
                    <a:lnTo>
                      <a:pt x="66" y="12"/>
                    </a:lnTo>
                    <a:lnTo>
                      <a:pt x="67" y="25"/>
                    </a:lnTo>
                    <a:lnTo>
                      <a:pt x="68" y="37"/>
                    </a:lnTo>
                    <a:lnTo>
                      <a:pt x="67" y="49"/>
                    </a:lnTo>
                    <a:lnTo>
                      <a:pt x="66" y="60"/>
                    </a:lnTo>
                    <a:lnTo>
                      <a:pt x="63" y="70"/>
                    </a:lnTo>
                    <a:lnTo>
                      <a:pt x="58" y="81"/>
                    </a:lnTo>
                    <a:lnTo>
                      <a:pt x="52" y="90"/>
                    </a:lnTo>
                    <a:lnTo>
                      <a:pt x="43" y="99"/>
                    </a:lnTo>
                    <a:lnTo>
                      <a:pt x="32" y="106"/>
                    </a:lnTo>
                    <a:lnTo>
                      <a:pt x="28" y="107"/>
                    </a:lnTo>
                    <a:lnTo>
                      <a:pt x="25" y="106"/>
                    </a:lnTo>
                    <a:lnTo>
                      <a:pt x="22" y="104"/>
                    </a:lnTo>
                    <a:lnTo>
                      <a:pt x="18" y="101"/>
                    </a:lnTo>
                    <a:lnTo>
                      <a:pt x="15" y="97"/>
                    </a:lnTo>
                    <a:lnTo>
                      <a:pt x="12" y="93"/>
                    </a:lnTo>
                    <a:lnTo>
                      <a:pt x="9" y="87"/>
                    </a:lnTo>
                    <a:lnTo>
                      <a:pt x="6" y="82"/>
                    </a:lnTo>
                    <a:lnTo>
                      <a:pt x="3" y="75"/>
                    </a:lnTo>
                    <a:lnTo>
                      <a:pt x="0" y="68"/>
                    </a:lnTo>
                    <a:close/>
                  </a:path>
                </a:pathLst>
              </a:custGeom>
              <a:solidFill>
                <a:srgbClr val="F0F0F0"/>
              </a:solidFill>
              <a:ln w="0">
                <a:solidFill>
                  <a:srgbClr val="F0F0F0"/>
                </a:solidFill>
                <a:prstDash val="solid"/>
                <a:round/>
                <a:headEnd/>
                <a:tailEnd/>
              </a:ln>
            </p:spPr>
            <p:txBody>
              <a:bodyPr/>
              <a:lstStyle/>
              <a:p>
                <a:endParaRPr lang="fr-FR"/>
              </a:p>
            </p:txBody>
          </p:sp>
          <p:sp>
            <p:nvSpPr>
              <p:cNvPr id="5404" name="Freeform 283"/>
              <p:cNvSpPr>
                <a:spLocks/>
              </p:cNvSpPr>
              <p:nvPr/>
            </p:nvSpPr>
            <p:spPr bwMode="auto">
              <a:xfrm>
                <a:off x="1513" y="2477"/>
                <a:ext cx="64" cy="103"/>
              </a:xfrm>
              <a:custGeom>
                <a:avLst/>
                <a:gdLst>
                  <a:gd name="T0" fmla="*/ 0 w 64"/>
                  <a:gd name="T1" fmla="*/ 66 h 103"/>
                  <a:gd name="T2" fmla="*/ 5 w 64"/>
                  <a:gd name="T3" fmla="*/ 59 h 103"/>
                  <a:gd name="T4" fmla="*/ 12 w 64"/>
                  <a:gd name="T5" fmla="*/ 53 h 103"/>
                  <a:gd name="T6" fmla="*/ 18 w 64"/>
                  <a:gd name="T7" fmla="*/ 46 h 103"/>
                  <a:gd name="T8" fmla="*/ 24 w 64"/>
                  <a:gd name="T9" fmla="*/ 39 h 103"/>
                  <a:gd name="T10" fmla="*/ 30 w 64"/>
                  <a:gd name="T11" fmla="*/ 33 h 103"/>
                  <a:gd name="T12" fmla="*/ 36 w 64"/>
                  <a:gd name="T13" fmla="*/ 26 h 103"/>
                  <a:gd name="T14" fmla="*/ 43 w 64"/>
                  <a:gd name="T15" fmla="*/ 20 h 103"/>
                  <a:gd name="T16" fmla="*/ 49 w 64"/>
                  <a:gd name="T17" fmla="*/ 13 h 103"/>
                  <a:gd name="T18" fmla="*/ 55 w 64"/>
                  <a:gd name="T19" fmla="*/ 7 h 103"/>
                  <a:gd name="T20" fmla="*/ 61 w 64"/>
                  <a:gd name="T21" fmla="*/ 0 h 103"/>
                  <a:gd name="T22" fmla="*/ 62 w 64"/>
                  <a:gd name="T23" fmla="*/ 12 h 103"/>
                  <a:gd name="T24" fmla="*/ 64 w 64"/>
                  <a:gd name="T25" fmla="*/ 24 h 103"/>
                  <a:gd name="T26" fmla="*/ 64 w 64"/>
                  <a:gd name="T27" fmla="*/ 36 h 103"/>
                  <a:gd name="T28" fmla="*/ 64 w 64"/>
                  <a:gd name="T29" fmla="*/ 47 h 103"/>
                  <a:gd name="T30" fmla="*/ 62 w 64"/>
                  <a:gd name="T31" fmla="*/ 58 h 103"/>
                  <a:gd name="T32" fmla="*/ 59 w 64"/>
                  <a:gd name="T33" fmla="*/ 68 h 103"/>
                  <a:gd name="T34" fmla="*/ 55 w 64"/>
                  <a:gd name="T35" fmla="*/ 78 h 103"/>
                  <a:gd name="T36" fmla="*/ 49 w 64"/>
                  <a:gd name="T37" fmla="*/ 87 h 103"/>
                  <a:gd name="T38" fmla="*/ 40 w 64"/>
                  <a:gd name="T39" fmla="*/ 95 h 103"/>
                  <a:gd name="T40" fmla="*/ 30 w 64"/>
                  <a:gd name="T41" fmla="*/ 103 h 103"/>
                  <a:gd name="T42" fmla="*/ 26 w 64"/>
                  <a:gd name="T43" fmla="*/ 102 h 103"/>
                  <a:gd name="T44" fmla="*/ 22 w 64"/>
                  <a:gd name="T45" fmla="*/ 101 h 103"/>
                  <a:gd name="T46" fmla="*/ 19 w 64"/>
                  <a:gd name="T47" fmla="*/ 99 h 103"/>
                  <a:gd name="T48" fmla="*/ 16 w 64"/>
                  <a:gd name="T49" fmla="*/ 97 h 103"/>
                  <a:gd name="T50" fmla="*/ 13 w 64"/>
                  <a:gd name="T51" fmla="*/ 93 h 103"/>
                  <a:gd name="T52" fmla="*/ 10 w 64"/>
                  <a:gd name="T53" fmla="*/ 89 h 103"/>
                  <a:gd name="T54" fmla="*/ 8 w 64"/>
                  <a:gd name="T55" fmla="*/ 84 h 103"/>
                  <a:gd name="T56" fmla="*/ 5 w 64"/>
                  <a:gd name="T57" fmla="*/ 78 h 103"/>
                  <a:gd name="T58" fmla="*/ 2 w 64"/>
                  <a:gd name="T59" fmla="*/ 72 h 103"/>
                  <a:gd name="T60" fmla="*/ 0 w 64"/>
                  <a:gd name="T61" fmla="*/ 66 h 1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103"/>
                  <a:gd name="T95" fmla="*/ 64 w 64"/>
                  <a:gd name="T96" fmla="*/ 103 h 10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103">
                    <a:moveTo>
                      <a:pt x="0" y="66"/>
                    </a:moveTo>
                    <a:lnTo>
                      <a:pt x="5" y="59"/>
                    </a:lnTo>
                    <a:lnTo>
                      <a:pt x="12" y="53"/>
                    </a:lnTo>
                    <a:lnTo>
                      <a:pt x="18" y="46"/>
                    </a:lnTo>
                    <a:lnTo>
                      <a:pt x="24" y="39"/>
                    </a:lnTo>
                    <a:lnTo>
                      <a:pt x="30" y="33"/>
                    </a:lnTo>
                    <a:lnTo>
                      <a:pt x="36" y="26"/>
                    </a:lnTo>
                    <a:lnTo>
                      <a:pt x="43" y="20"/>
                    </a:lnTo>
                    <a:lnTo>
                      <a:pt x="49" y="13"/>
                    </a:lnTo>
                    <a:lnTo>
                      <a:pt x="55" y="7"/>
                    </a:lnTo>
                    <a:lnTo>
                      <a:pt x="61" y="0"/>
                    </a:lnTo>
                    <a:lnTo>
                      <a:pt x="62" y="12"/>
                    </a:lnTo>
                    <a:lnTo>
                      <a:pt x="64" y="24"/>
                    </a:lnTo>
                    <a:lnTo>
                      <a:pt x="64" y="36"/>
                    </a:lnTo>
                    <a:lnTo>
                      <a:pt x="64" y="47"/>
                    </a:lnTo>
                    <a:lnTo>
                      <a:pt x="62" y="58"/>
                    </a:lnTo>
                    <a:lnTo>
                      <a:pt x="59" y="68"/>
                    </a:lnTo>
                    <a:lnTo>
                      <a:pt x="55" y="78"/>
                    </a:lnTo>
                    <a:lnTo>
                      <a:pt x="49" y="87"/>
                    </a:lnTo>
                    <a:lnTo>
                      <a:pt x="40" y="95"/>
                    </a:lnTo>
                    <a:lnTo>
                      <a:pt x="30" y="103"/>
                    </a:lnTo>
                    <a:lnTo>
                      <a:pt x="26" y="102"/>
                    </a:lnTo>
                    <a:lnTo>
                      <a:pt x="22" y="101"/>
                    </a:lnTo>
                    <a:lnTo>
                      <a:pt x="19" y="99"/>
                    </a:lnTo>
                    <a:lnTo>
                      <a:pt x="16" y="97"/>
                    </a:lnTo>
                    <a:lnTo>
                      <a:pt x="13" y="93"/>
                    </a:lnTo>
                    <a:lnTo>
                      <a:pt x="10" y="89"/>
                    </a:lnTo>
                    <a:lnTo>
                      <a:pt x="8" y="84"/>
                    </a:lnTo>
                    <a:lnTo>
                      <a:pt x="5" y="78"/>
                    </a:lnTo>
                    <a:lnTo>
                      <a:pt x="2" y="72"/>
                    </a:lnTo>
                    <a:lnTo>
                      <a:pt x="0" y="66"/>
                    </a:lnTo>
                    <a:close/>
                  </a:path>
                </a:pathLst>
              </a:custGeom>
              <a:solidFill>
                <a:srgbClr val="E0E0E0"/>
              </a:solidFill>
              <a:ln w="0">
                <a:solidFill>
                  <a:srgbClr val="E0E0E0"/>
                </a:solidFill>
                <a:prstDash val="solid"/>
                <a:round/>
                <a:headEnd/>
                <a:tailEnd/>
              </a:ln>
            </p:spPr>
            <p:txBody>
              <a:bodyPr/>
              <a:lstStyle/>
              <a:p>
                <a:endParaRPr lang="fr-FR"/>
              </a:p>
            </p:txBody>
          </p:sp>
          <p:sp>
            <p:nvSpPr>
              <p:cNvPr id="5405" name="Freeform 284"/>
              <p:cNvSpPr>
                <a:spLocks/>
              </p:cNvSpPr>
              <p:nvPr/>
            </p:nvSpPr>
            <p:spPr bwMode="auto">
              <a:xfrm>
                <a:off x="1515" y="2477"/>
                <a:ext cx="62" cy="99"/>
              </a:xfrm>
              <a:custGeom>
                <a:avLst/>
                <a:gdLst>
                  <a:gd name="T0" fmla="*/ 0 w 62"/>
                  <a:gd name="T1" fmla="*/ 63 h 99"/>
                  <a:gd name="T2" fmla="*/ 6 w 62"/>
                  <a:gd name="T3" fmla="*/ 56 h 99"/>
                  <a:gd name="T4" fmla="*/ 11 w 62"/>
                  <a:gd name="T5" fmla="*/ 50 h 99"/>
                  <a:gd name="T6" fmla="*/ 17 w 62"/>
                  <a:gd name="T7" fmla="*/ 44 h 99"/>
                  <a:gd name="T8" fmla="*/ 23 w 62"/>
                  <a:gd name="T9" fmla="*/ 38 h 99"/>
                  <a:gd name="T10" fmla="*/ 29 w 62"/>
                  <a:gd name="T11" fmla="*/ 32 h 99"/>
                  <a:gd name="T12" fmla="*/ 35 w 62"/>
                  <a:gd name="T13" fmla="*/ 25 h 99"/>
                  <a:gd name="T14" fmla="*/ 41 w 62"/>
                  <a:gd name="T15" fmla="*/ 19 h 99"/>
                  <a:gd name="T16" fmla="*/ 47 w 62"/>
                  <a:gd name="T17" fmla="*/ 13 h 99"/>
                  <a:gd name="T18" fmla="*/ 52 w 62"/>
                  <a:gd name="T19" fmla="*/ 7 h 99"/>
                  <a:gd name="T20" fmla="*/ 58 w 62"/>
                  <a:gd name="T21" fmla="*/ 0 h 99"/>
                  <a:gd name="T22" fmla="*/ 60 w 62"/>
                  <a:gd name="T23" fmla="*/ 12 h 99"/>
                  <a:gd name="T24" fmla="*/ 61 w 62"/>
                  <a:gd name="T25" fmla="*/ 24 h 99"/>
                  <a:gd name="T26" fmla="*/ 62 w 62"/>
                  <a:gd name="T27" fmla="*/ 35 h 99"/>
                  <a:gd name="T28" fmla="*/ 61 w 62"/>
                  <a:gd name="T29" fmla="*/ 46 h 99"/>
                  <a:gd name="T30" fmla="*/ 60 w 62"/>
                  <a:gd name="T31" fmla="*/ 56 h 99"/>
                  <a:gd name="T32" fmla="*/ 57 w 62"/>
                  <a:gd name="T33" fmla="*/ 66 h 99"/>
                  <a:gd name="T34" fmla="*/ 53 w 62"/>
                  <a:gd name="T35" fmla="*/ 75 h 99"/>
                  <a:gd name="T36" fmla="*/ 47 w 62"/>
                  <a:gd name="T37" fmla="*/ 84 h 99"/>
                  <a:gd name="T38" fmla="*/ 39 w 62"/>
                  <a:gd name="T39" fmla="*/ 92 h 99"/>
                  <a:gd name="T40" fmla="*/ 29 w 62"/>
                  <a:gd name="T41" fmla="*/ 99 h 99"/>
                  <a:gd name="T42" fmla="*/ 25 w 62"/>
                  <a:gd name="T43" fmla="*/ 98 h 99"/>
                  <a:gd name="T44" fmla="*/ 21 w 62"/>
                  <a:gd name="T45" fmla="*/ 97 h 99"/>
                  <a:gd name="T46" fmla="*/ 18 w 62"/>
                  <a:gd name="T47" fmla="*/ 95 h 99"/>
                  <a:gd name="T48" fmla="*/ 15 w 62"/>
                  <a:gd name="T49" fmla="*/ 92 h 99"/>
                  <a:gd name="T50" fmla="*/ 12 w 62"/>
                  <a:gd name="T51" fmla="*/ 89 h 99"/>
                  <a:gd name="T52" fmla="*/ 10 w 62"/>
                  <a:gd name="T53" fmla="*/ 85 h 99"/>
                  <a:gd name="T54" fmla="*/ 7 w 62"/>
                  <a:gd name="T55" fmla="*/ 80 h 99"/>
                  <a:gd name="T56" fmla="*/ 5 w 62"/>
                  <a:gd name="T57" fmla="*/ 75 h 99"/>
                  <a:gd name="T58" fmla="*/ 3 w 62"/>
                  <a:gd name="T59" fmla="*/ 69 h 99"/>
                  <a:gd name="T60" fmla="*/ 0 w 62"/>
                  <a:gd name="T61" fmla="*/ 63 h 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2"/>
                  <a:gd name="T94" fmla="*/ 0 h 99"/>
                  <a:gd name="T95" fmla="*/ 62 w 62"/>
                  <a:gd name="T96" fmla="*/ 99 h 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2" h="99">
                    <a:moveTo>
                      <a:pt x="0" y="63"/>
                    </a:moveTo>
                    <a:lnTo>
                      <a:pt x="6" y="56"/>
                    </a:lnTo>
                    <a:lnTo>
                      <a:pt x="11" y="50"/>
                    </a:lnTo>
                    <a:lnTo>
                      <a:pt x="17" y="44"/>
                    </a:lnTo>
                    <a:lnTo>
                      <a:pt x="23" y="38"/>
                    </a:lnTo>
                    <a:lnTo>
                      <a:pt x="29" y="32"/>
                    </a:lnTo>
                    <a:lnTo>
                      <a:pt x="35" y="25"/>
                    </a:lnTo>
                    <a:lnTo>
                      <a:pt x="41" y="19"/>
                    </a:lnTo>
                    <a:lnTo>
                      <a:pt x="47" y="13"/>
                    </a:lnTo>
                    <a:lnTo>
                      <a:pt x="52" y="7"/>
                    </a:lnTo>
                    <a:lnTo>
                      <a:pt x="58" y="0"/>
                    </a:lnTo>
                    <a:lnTo>
                      <a:pt x="60" y="12"/>
                    </a:lnTo>
                    <a:lnTo>
                      <a:pt x="61" y="24"/>
                    </a:lnTo>
                    <a:lnTo>
                      <a:pt x="62" y="35"/>
                    </a:lnTo>
                    <a:lnTo>
                      <a:pt x="61" y="46"/>
                    </a:lnTo>
                    <a:lnTo>
                      <a:pt x="60" y="56"/>
                    </a:lnTo>
                    <a:lnTo>
                      <a:pt x="57" y="66"/>
                    </a:lnTo>
                    <a:lnTo>
                      <a:pt x="53" y="75"/>
                    </a:lnTo>
                    <a:lnTo>
                      <a:pt x="47" y="84"/>
                    </a:lnTo>
                    <a:lnTo>
                      <a:pt x="39" y="92"/>
                    </a:lnTo>
                    <a:lnTo>
                      <a:pt x="29" y="99"/>
                    </a:lnTo>
                    <a:lnTo>
                      <a:pt x="25" y="98"/>
                    </a:lnTo>
                    <a:lnTo>
                      <a:pt x="21" y="97"/>
                    </a:lnTo>
                    <a:lnTo>
                      <a:pt x="18" y="95"/>
                    </a:lnTo>
                    <a:lnTo>
                      <a:pt x="15" y="92"/>
                    </a:lnTo>
                    <a:lnTo>
                      <a:pt x="12" y="89"/>
                    </a:lnTo>
                    <a:lnTo>
                      <a:pt x="10" y="85"/>
                    </a:lnTo>
                    <a:lnTo>
                      <a:pt x="7" y="80"/>
                    </a:lnTo>
                    <a:lnTo>
                      <a:pt x="5" y="75"/>
                    </a:lnTo>
                    <a:lnTo>
                      <a:pt x="3" y="69"/>
                    </a:lnTo>
                    <a:lnTo>
                      <a:pt x="0" y="63"/>
                    </a:lnTo>
                    <a:close/>
                  </a:path>
                </a:pathLst>
              </a:custGeom>
              <a:solidFill>
                <a:srgbClr val="D0D0D0"/>
              </a:solidFill>
              <a:ln w="0">
                <a:solidFill>
                  <a:srgbClr val="D0D0D0"/>
                </a:solidFill>
                <a:prstDash val="solid"/>
                <a:round/>
                <a:headEnd/>
                <a:tailEnd/>
              </a:ln>
            </p:spPr>
            <p:txBody>
              <a:bodyPr/>
              <a:lstStyle/>
              <a:p>
                <a:endParaRPr lang="fr-FR"/>
              </a:p>
            </p:txBody>
          </p:sp>
          <p:sp>
            <p:nvSpPr>
              <p:cNvPr id="5406" name="Freeform 285"/>
              <p:cNvSpPr>
                <a:spLocks/>
              </p:cNvSpPr>
              <p:nvPr/>
            </p:nvSpPr>
            <p:spPr bwMode="auto">
              <a:xfrm>
                <a:off x="1517" y="2478"/>
                <a:ext cx="59" cy="94"/>
              </a:xfrm>
              <a:custGeom>
                <a:avLst/>
                <a:gdLst>
                  <a:gd name="T0" fmla="*/ 0 w 59"/>
                  <a:gd name="T1" fmla="*/ 59 h 94"/>
                  <a:gd name="T2" fmla="*/ 6 w 59"/>
                  <a:gd name="T3" fmla="*/ 53 h 94"/>
                  <a:gd name="T4" fmla="*/ 11 w 59"/>
                  <a:gd name="T5" fmla="*/ 47 h 94"/>
                  <a:gd name="T6" fmla="*/ 17 w 59"/>
                  <a:gd name="T7" fmla="*/ 41 h 94"/>
                  <a:gd name="T8" fmla="*/ 23 w 59"/>
                  <a:gd name="T9" fmla="*/ 35 h 94"/>
                  <a:gd name="T10" fmla="*/ 28 w 59"/>
                  <a:gd name="T11" fmla="*/ 29 h 94"/>
                  <a:gd name="T12" fmla="*/ 34 w 59"/>
                  <a:gd name="T13" fmla="*/ 23 h 94"/>
                  <a:gd name="T14" fmla="*/ 39 w 59"/>
                  <a:gd name="T15" fmla="*/ 17 h 94"/>
                  <a:gd name="T16" fmla="*/ 45 w 59"/>
                  <a:gd name="T17" fmla="*/ 11 h 94"/>
                  <a:gd name="T18" fmla="*/ 50 w 59"/>
                  <a:gd name="T19" fmla="*/ 6 h 94"/>
                  <a:gd name="T20" fmla="*/ 56 w 59"/>
                  <a:gd name="T21" fmla="*/ 0 h 94"/>
                  <a:gd name="T22" fmla="*/ 57 w 59"/>
                  <a:gd name="T23" fmla="*/ 11 h 94"/>
                  <a:gd name="T24" fmla="*/ 59 w 59"/>
                  <a:gd name="T25" fmla="*/ 22 h 94"/>
                  <a:gd name="T26" fmla="*/ 59 w 59"/>
                  <a:gd name="T27" fmla="*/ 33 h 94"/>
                  <a:gd name="T28" fmla="*/ 59 w 59"/>
                  <a:gd name="T29" fmla="*/ 43 h 94"/>
                  <a:gd name="T30" fmla="*/ 58 w 59"/>
                  <a:gd name="T31" fmla="*/ 53 h 94"/>
                  <a:gd name="T32" fmla="*/ 55 w 59"/>
                  <a:gd name="T33" fmla="*/ 62 h 94"/>
                  <a:gd name="T34" fmla="*/ 51 w 59"/>
                  <a:gd name="T35" fmla="*/ 71 h 94"/>
                  <a:gd name="T36" fmla="*/ 45 w 59"/>
                  <a:gd name="T37" fmla="*/ 80 h 94"/>
                  <a:gd name="T38" fmla="*/ 38 w 59"/>
                  <a:gd name="T39" fmla="*/ 87 h 94"/>
                  <a:gd name="T40" fmla="*/ 28 w 59"/>
                  <a:gd name="T41" fmla="*/ 94 h 94"/>
                  <a:gd name="T42" fmla="*/ 23 w 59"/>
                  <a:gd name="T43" fmla="*/ 93 h 94"/>
                  <a:gd name="T44" fmla="*/ 19 w 59"/>
                  <a:gd name="T45" fmla="*/ 91 h 94"/>
                  <a:gd name="T46" fmla="*/ 16 w 59"/>
                  <a:gd name="T47" fmla="*/ 89 h 94"/>
                  <a:gd name="T48" fmla="*/ 13 w 59"/>
                  <a:gd name="T49" fmla="*/ 87 h 94"/>
                  <a:gd name="T50" fmla="*/ 11 w 59"/>
                  <a:gd name="T51" fmla="*/ 84 h 94"/>
                  <a:gd name="T52" fmla="*/ 9 w 59"/>
                  <a:gd name="T53" fmla="*/ 80 h 94"/>
                  <a:gd name="T54" fmla="*/ 7 w 59"/>
                  <a:gd name="T55" fmla="*/ 76 h 94"/>
                  <a:gd name="T56" fmla="*/ 5 w 59"/>
                  <a:gd name="T57" fmla="*/ 71 h 94"/>
                  <a:gd name="T58" fmla="*/ 3 w 59"/>
                  <a:gd name="T59" fmla="*/ 66 h 94"/>
                  <a:gd name="T60" fmla="*/ 0 w 59"/>
                  <a:gd name="T61" fmla="*/ 59 h 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9"/>
                  <a:gd name="T94" fmla="*/ 0 h 94"/>
                  <a:gd name="T95" fmla="*/ 59 w 59"/>
                  <a:gd name="T96" fmla="*/ 94 h 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9" h="94">
                    <a:moveTo>
                      <a:pt x="0" y="59"/>
                    </a:moveTo>
                    <a:lnTo>
                      <a:pt x="6" y="53"/>
                    </a:lnTo>
                    <a:lnTo>
                      <a:pt x="11" y="47"/>
                    </a:lnTo>
                    <a:lnTo>
                      <a:pt x="17" y="41"/>
                    </a:lnTo>
                    <a:lnTo>
                      <a:pt x="23" y="35"/>
                    </a:lnTo>
                    <a:lnTo>
                      <a:pt x="28" y="29"/>
                    </a:lnTo>
                    <a:lnTo>
                      <a:pt x="34" y="23"/>
                    </a:lnTo>
                    <a:lnTo>
                      <a:pt x="39" y="17"/>
                    </a:lnTo>
                    <a:lnTo>
                      <a:pt x="45" y="11"/>
                    </a:lnTo>
                    <a:lnTo>
                      <a:pt x="50" y="6"/>
                    </a:lnTo>
                    <a:lnTo>
                      <a:pt x="56" y="0"/>
                    </a:lnTo>
                    <a:lnTo>
                      <a:pt x="57" y="11"/>
                    </a:lnTo>
                    <a:lnTo>
                      <a:pt x="59" y="22"/>
                    </a:lnTo>
                    <a:lnTo>
                      <a:pt x="59" y="33"/>
                    </a:lnTo>
                    <a:lnTo>
                      <a:pt x="59" y="43"/>
                    </a:lnTo>
                    <a:lnTo>
                      <a:pt x="58" y="53"/>
                    </a:lnTo>
                    <a:lnTo>
                      <a:pt x="55" y="62"/>
                    </a:lnTo>
                    <a:lnTo>
                      <a:pt x="51" y="71"/>
                    </a:lnTo>
                    <a:lnTo>
                      <a:pt x="45" y="80"/>
                    </a:lnTo>
                    <a:lnTo>
                      <a:pt x="38" y="87"/>
                    </a:lnTo>
                    <a:lnTo>
                      <a:pt x="28" y="94"/>
                    </a:lnTo>
                    <a:lnTo>
                      <a:pt x="23" y="93"/>
                    </a:lnTo>
                    <a:lnTo>
                      <a:pt x="19" y="91"/>
                    </a:lnTo>
                    <a:lnTo>
                      <a:pt x="16" y="89"/>
                    </a:lnTo>
                    <a:lnTo>
                      <a:pt x="13" y="87"/>
                    </a:lnTo>
                    <a:lnTo>
                      <a:pt x="11" y="84"/>
                    </a:lnTo>
                    <a:lnTo>
                      <a:pt x="9" y="80"/>
                    </a:lnTo>
                    <a:lnTo>
                      <a:pt x="7" y="76"/>
                    </a:lnTo>
                    <a:lnTo>
                      <a:pt x="5" y="71"/>
                    </a:lnTo>
                    <a:lnTo>
                      <a:pt x="3" y="66"/>
                    </a:lnTo>
                    <a:lnTo>
                      <a:pt x="0" y="59"/>
                    </a:lnTo>
                    <a:close/>
                  </a:path>
                </a:pathLst>
              </a:custGeom>
              <a:solidFill>
                <a:srgbClr val="C0C0C0"/>
              </a:solidFill>
              <a:ln w="0">
                <a:solidFill>
                  <a:srgbClr val="C0C0C0"/>
                </a:solidFill>
                <a:prstDash val="solid"/>
                <a:round/>
                <a:headEnd/>
                <a:tailEnd/>
              </a:ln>
            </p:spPr>
            <p:txBody>
              <a:bodyPr/>
              <a:lstStyle/>
              <a:p>
                <a:endParaRPr lang="fr-FR"/>
              </a:p>
            </p:txBody>
          </p:sp>
          <p:sp>
            <p:nvSpPr>
              <p:cNvPr id="5407" name="Freeform 286"/>
              <p:cNvSpPr>
                <a:spLocks/>
              </p:cNvSpPr>
              <p:nvPr/>
            </p:nvSpPr>
            <p:spPr bwMode="auto">
              <a:xfrm>
                <a:off x="1520" y="2478"/>
                <a:ext cx="56" cy="90"/>
              </a:xfrm>
              <a:custGeom>
                <a:avLst/>
                <a:gdLst>
                  <a:gd name="T0" fmla="*/ 0 w 56"/>
                  <a:gd name="T1" fmla="*/ 57 h 90"/>
                  <a:gd name="T2" fmla="*/ 53 w 56"/>
                  <a:gd name="T3" fmla="*/ 0 h 90"/>
                  <a:gd name="T4" fmla="*/ 54 w 56"/>
                  <a:gd name="T5" fmla="*/ 11 h 90"/>
                  <a:gd name="T6" fmla="*/ 55 w 56"/>
                  <a:gd name="T7" fmla="*/ 21 h 90"/>
                  <a:gd name="T8" fmla="*/ 56 w 56"/>
                  <a:gd name="T9" fmla="*/ 32 h 90"/>
                  <a:gd name="T10" fmla="*/ 56 w 56"/>
                  <a:gd name="T11" fmla="*/ 42 h 90"/>
                  <a:gd name="T12" fmla="*/ 54 w 56"/>
                  <a:gd name="T13" fmla="*/ 51 h 90"/>
                  <a:gd name="T14" fmla="*/ 52 w 56"/>
                  <a:gd name="T15" fmla="*/ 60 h 90"/>
                  <a:gd name="T16" fmla="*/ 48 w 56"/>
                  <a:gd name="T17" fmla="*/ 69 h 90"/>
                  <a:gd name="T18" fmla="*/ 43 w 56"/>
                  <a:gd name="T19" fmla="*/ 76 h 90"/>
                  <a:gd name="T20" fmla="*/ 35 w 56"/>
                  <a:gd name="T21" fmla="*/ 84 h 90"/>
                  <a:gd name="T22" fmla="*/ 26 w 56"/>
                  <a:gd name="T23" fmla="*/ 90 h 90"/>
                  <a:gd name="T24" fmla="*/ 21 w 56"/>
                  <a:gd name="T25" fmla="*/ 89 h 90"/>
                  <a:gd name="T26" fmla="*/ 17 w 56"/>
                  <a:gd name="T27" fmla="*/ 87 h 90"/>
                  <a:gd name="T28" fmla="*/ 14 w 56"/>
                  <a:gd name="T29" fmla="*/ 85 h 90"/>
                  <a:gd name="T30" fmla="*/ 11 w 56"/>
                  <a:gd name="T31" fmla="*/ 83 h 90"/>
                  <a:gd name="T32" fmla="*/ 9 w 56"/>
                  <a:gd name="T33" fmla="*/ 80 h 90"/>
                  <a:gd name="T34" fmla="*/ 7 w 56"/>
                  <a:gd name="T35" fmla="*/ 76 h 90"/>
                  <a:gd name="T36" fmla="*/ 5 w 56"/>
                  <a:gd name="T37" fmla="*/ 72 h 90"/>
                  <a:gd name="T38" fmla="*/ 4 w 56"/>
                  <a:gd name="T39" fmla="*/ 68 h 90"/>
                  <a:gd name="T40" fmla="*/ 2 w 56"/>
                  <a:gd name="T41" fmla="*/ 63 h 90"/>
                  <a:gd name="T42" fmla="*/ 0 w 56"/>
                  <a:gd name="T43" fmla="*/ 57 h 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
                  <a:gd name="T67" fmla="*/ 0 h 90"/>
                  <a:gd name="T68" fmla="*/ 56 w 56"/>
                  <a:gd name="T69" fmla="*/ 90 h 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 h="90">
                    <a:moveTo>
                      <a:pt x="0" y="57"/>
                    </a:moveTo>
                    <a:lnTo>
                      <a:pt x="53" y="0"/>
                    </a:lnTo>
                    <a:lnTo>
                      <a:pt x="54" y="11"/>
                    </a:lnTo>
                    <a:lnTo>
                      <a:pt x="55" y="21"/>
                    </a:lnTo>
                    <a:lnTo>
                      <a:pt x="56" y="32"/>
                    </a:lnTo>
                    <a:lnTo>
                      <a:pt x="56" y="42"/>
                    </a:lnTo>
                    <a:lnTo>
                      <a:pt x="54" y="51"/>
                    </a:lnTo>
                    <a:lnTo>
                      <a:pt x="52" y="60"/>
                    </a:lnTo>
                    <a:lnTo>
                      <a:pt x="48" y="69"/>
                    </a:lnTo>
                    <a:lnTo>
                      <a:pt x="43" y="76"/>
                    </a:lnTo>
                    <a:lnTo>
                      <a:pt x="35" y="84"/>
                    </a:lnTo>
                    <a:lnTo>
                      <a:pt x="26" y="90"/>
                    </a:lnTo>
                    <a:lnTo>
                      <a:pt x="21" y="89"/>
                    </a:lnTo>
                    <a:lnTo>
                      <a:pt x="17" y="87"/>
                    </a:lnTo>
                    <a:lnTo>
                      <a:pt x="14" y="85"/>
                    </a:lnTo>
                    <a:lnTo>
                      <a:pt x="11" y="83"/>
                    </a:lnTo>
                    <a:lnTo>
                      <a:pt x="9" y="80"/>
                    </a:lnTo>
                    <a:lnTo>
                      <a:pt x="7" y="76"/>
                    </a:lnTo>
                    <a:lnTo>
                      <a:pt x="5" y="72"/>
                    </a:lnTo>
                    <a:lnTo>
                      <a:pt x="4" y="68"/>
                    </a:lnTo>
                    <a:lnTo>
                      <a:pt x="2" y="63"/>
                    </a:lnTo>
                    <a:lnTo>
                      <a:pt x="0" y="57"/>
                    </a:lnTo>
                    <a:close/>
                  </a:path>
                </a:pathLst>
              </a:custGeom>
              <a:solidFill>
                <a:srgbClr val="B0B0B0"/>
              </a:solidFill>
              <a:ln w="0">
                <a:solidFill>
                  <a:srgbClr val="B0B0B0"/>
                </a:solidFill>
                <a:prstDash val="solid"/>
                <a:round/>
                <a:headEnd/>
                <a:tailEnd/>
              </a:ln>
            </p:spPr>
            <p:txBody>
              <a:bodyPr/>
              <a:lstStyle/>
              <a:p>
                <a:endParaRPr lang="fr-FR"/>
              </a:p>
            </p:txBody>
          </p:sp>
          <p:sp>
            <p:nvSpPr>
              <p:cNvPr id="5408" name="Freeform 287"/>
              <p:cNvSpPr>
                <a:spLocks/>
              </p:cNvSpPr>
              <p:nvPr/>
            </p:nvSpPr>
            <p:spPr bwMode="auto">
              <a:xfrm>
                <a:off x="1366" y="2546"/>
                <a:ext cx="22" cy="18"/>
              </a:xfrm>
              <a:custGeom>
                <a:avLst/>
                <a:gdLst>
                  <a:gd name="T0" fmla="*/ 2 w 22"/>
                  <a:gd name="T1" fmla="*/ 6 h 18"/>
                  <a:gd name="T2" fmla="*/ 20 w 22"/>
                  <a:gd name="T3" fmla="*/ 0 h 18"/>
                  <a:gd name="T4" fmla="*/ 22 w 22"/>
                  <a:gd name="T5" fmla="*/ 10 h 18"/>
                  <a:gd name="T6" fmla="*/ 0 w 22"/>
                  <a:gd name="T7" fmla="*/ 18 h 18"/>
                  <a:gd name="T8" fmla="*/ 2 w 22"/>
                  <a:gd name="T9" fmla="*/ 6 h 18"/>
                  <a:gd name="T10" fmla="*/ 0 60000 65536"/>
                  <a:gd name="T11" fmla="*/ 0 60000 65536"/>
                  <a:gd name="T12" fmla="*/ 0 60000 65536"/>
                  <a:gd name="T13" fmla="*/ 0 60000 65536"/>
                  <a:gd name="T14" fmla="*/ 0 60000 65536"/>
                  <a:gd name="T15" fmla="*/ 0 w 22"/>
                  <a:gd name="T16" fmla="*/ 0 h 18"/>
                  <a:gd name="T17" fmla="*/ 22 w 22"/>
                  <a:gd name="T18" fmla="*/ 18 h 18"/>
                </a:gdLst>
                <a:ahLst/>
                <a:cxnLst>
                  <a:cxn ang="T10">
                    <a:pos x="T0" y="T1"/>
                  </a:cxn>
                  <a:cxn ang="T11">
                    <a:pos x="T2" y="T3"/>
                  </a:cxn>
                  <a:cxn ang="T12">
                    <a:pos x="T4" y="T5"/>
                  </a:cxn>
                  <a:cxn ang="T13">
                    <a:pos x="T6" y="T7"/>
                  </a:cxn>
                  <a:cxn ang="T14">
                    <a:pos x="T8" y="T9"/>
                  </a:cxn>
                </a:cxnLst>
                <a:rect l="T15" t="T16" r="T17" b="T18"/>
                <a:pathLst>
                  <a:path w="22" h="18">
                    <a:moveTo>
                      <a:pt x="2" y="6"/>
                    </a:moveTo>
                    <a:lnTo>
                      <a:pt x="20" y="0"/>
                    </a:lnTo>
                    <a:lnTo>
                      <a:pt x="22" y="10"/>
                    </a:lnTo>
                    <a:lnTo>
                      <a:pt x="0" y="18"/>
                    </a:lnTo>
                    <a:lnTo>
                      <a:pt x="2" y="6"/>
                    </a:lnTo>
                    <a:close/>
                  </a:path>
                </a:pathLst>
              </a:custGeom>
              <a:solidFill>
                <a:srgbClr val="FF7400"/>
              </a:solidFill>
              <a:ln w="0">
                <a:solidFill>
                  <a:srgbClr val="BF1800"/>
                </a:solidFill>
                <a:prstDash val="solid"/>
                <a:round/>
                <a:headEnd/>
                <a:tailEnd/>
              </a:ln>
            </p:spPr>
            <p:txBody>
              <a:bodyPr/>
              <a:lstStyle/>
              <a:p>
                <a:endParaRPr lang="fr-FR"/>
              </a:p>
            </p:txBody>
          </p:sp>
          <p:sp>
            <p:nvSpPr>
              <p:cNvPr id="5409" name="Freeform 288"/>
              <p:cNvSpPr>
                <a:spLocks/>
              </p:cNvSpPr>
              <p:nvPr/>
            </p:nvSpPr>
            <p:spPr bwMode="auto">
              <a:xfrm>
                <a:off x="1366" y="2556"/>
                <a:ext cx="24" cy="12"/>
              </a:xfrm>
              <a:custGeom>
                <a:avLst/>
                <a:gdLst>
                  <a:gd name="T0" fmla="*/ 0 w 24"/>
                  <a:gd name="T1" fmla="*/ 8 h 12"/>
                  <a:gd name="T2" fmla="*/ 3 w 24"/>
                  <a:gd name="T3" fmla="*/ 12 h 12"/>
                  <a:gd name="T4" fmla="*/ 24 w 24"/>
                  <a:gd name="T5" fmla="*/ 5 h 12"/>
                  <a:gd name="T6" fmla="*/ 22 w 24"/>
                  <a:gd name="T7" fmla="*/ 0 h 12"/>
                  <a:gd name="T8" fmla="*/ 0 w 24"/>
                  <a:gd name="T9" fmla="*/ 8 h 12"/>
                  <a:gd name="T10" fmla="*/ 0 60000 65536"/>
                  <a:gd name="T11" fmla="*/ 0 60000 65536"/>
                  <a:gd name="T12" fmla="*/ 0 60000 65536"/>
                  <a:gd name="T13" fmla="*/ 0 60000 65536"/>
                  <a:gd name="T14" fmla="*/ 0 60000 65536"/>
                  <a:gd name="T15" fmla="*/ 0 w 24"/>
                  <a:gd name="T16" fmla="*/ 0 h 12"/>
                  <a:gd name="T17" fmla="*/ 24 w 24"/>
                  <a:gd name="T18" fmla="*/ 12 h 12"/>
                </a:gdLst>
                <a:ahLst/>
                <a:cxnLst>
                  <a:cxn ang="T10">
                    <a:pos x="T0" y="T1"/>
                  </a:cxn>
                  <a:cxn ang="T11">
                    <a:pos x="T2" y="T3"/>
                  </a:cxn>
                  <a:cxn ang="T12">
                    <a:pos x="T4" y="T5"/>
                  </a:cxn>
                  <a:cxn ang="T13">
                    <a:pos x="T6" y="T7"/>
                  </a:cxn>
                  <a:cxn ang="T14">
                    <a:pos x="T8" y="T9"/>
                  </a:cxn>
                </a:cxnLst>
                <a:rect l="T15" t="T16" r="T17" b="T18"/>
                <a:pathLst>
                  <a:path w="24" h="12">
                    <a:moveTo>
                      <a:pt x="0" y="8"/>
                    </a:moveTo>
                    <a:lnTo>
                      <a:pt x="3" y="12"/>
                    </a:lnTo>
                    <a:lnTo>
                      <a:pt x="24" y="5"/>
                    </a:lnTo>
                    <a:lnTo>
                      <a:pt x="22" y="0"/>
                    </a:lnTo>
                    <a:lnTo>
                      <a:pt x="0" y="8"/>
                    </a:lnTo>
                    <a:close/>
                  </a:path>
                </a:pathLst>
              </a:custGeom>
              <a:solidFill>
                <a:srgbClr val="FF9000"/>
              </a:solidFill>
              <a:ln w="0">
                <a:solidFill>
                  <a:srgbClr val="BF1800"/>
                </a:solidFill>
                <a:prstDash val="solid"/>
                <a:round/>
                <a:headEnd/>
                <a:tailEnd/>
              </a:ln>
            </p:spPr>
            <p:txBody>
              <a:bodyPr/>
              <a:lstStyle/>
              <a:p>
                <a:endParaRPr lang="fr-FR"/>
              </a:p>
            </p:txBody>
          </p:sp>
          <p:sp>
            <p:nvSpPr>
              <p:cNvPr id="5410" name="Freeform 289"/>
              <p:cNvSpPr>
                <a:spLocks/>
              </p:cNvSpPr>
              <p:nvPr/>
            </p:nvSpPr>
            <p:spPr bwMode="auto">
              <a:xfrm>
                <a:off x="1386" y="2546"/>
                <a:ext cx="4" cy="15"/>
              </a:xfrm>
              <a:custGeom>
                <a:avLst/>
                <a:gdLst>
                  <a:gd name="T0" fmla="*/ 2 w 4"/>
                  <a:gd name="T1" fmla="*/ 10 h 15"/>
                  <a:gd name="T2" fmla="*/ 4 w 4"/>
                  <a:gd name="T3" fmla="*/ 15 h 15"/>
                  <a:gd name="T4" fmla="*/ 2 w 4"/>
                  <a:gd name="T5" fmla="*/ 4 h 15"/>
                  <a:gd name="T6" fmla="*/ 0 w 4"/>
                  <a:gd name="T7" fmla="*/ 0 h 15"/>
                  <a:gd name="T8" fmla="*/ 2 w 4"/>
                  <a:gd name="T9" fmla="*/ 10 h 15"/>
                  <a:gd name="T10" fmla="*/ 0 60000 65536"/>
                  <a:gd name="T11" fmla="*/ 0 60000 65536"/>
                  <a:gd name="T12" fmla="*/ 0 60000 65536"/>
                  <a:gd name="T13" fmla="*/ 0 60000 65536"/>
                  <a:gd name="T14" fmla="*/ 0 60000 65536"/>
                  <a:gd name="T15" fmla="*/ 0 w 4"/>
                  <a:gd name="T16" fmla="*/ 0 h 15"/>
                  <a:gd name="T17" fmla="*/ 4 w 4"/>
                  <a:gd name="T18" fmla="*/ 15 h 15"/>
                </a:gdLst>
                <a:ahLst/>
                <a:cxnLst>
                  <a:cxn ang="T10">
                    <a:pos x="T0" y="T1"/>
                  </a:cxn>
                  <a:cxn ang="T11">
                    <a:pos x="T2" y="T3"/>
                  </a:cxn>
                  <a:cxn ang="T12">
                    <a:pos x="T4" y="T5"/>
                  </a:cxn>
                  <a:cxn ang="T13">
                    <a:pos x="T6" y="T7"/>
                  </a:cxn>
                  <a:cxn ang="T14">
                    <a:pos x="T8" y="T9"/>
                  </a:cxn>
                </a:cxnLst>
                <a:rect l="T15" t="T16" r="T17" b="T18"/>
                <a:pathLst>
                  <a:path w="4" h="15">
                    <a:moveTo>
                      <a:pt x="2" y="10"/>
                    </a:moveTo>
                    <a:lnTo>
                      <a:pt x="4" y="15"/>
                    </a:lnTo>
                    <a:lnTo>
                      <a:pt x="2" y="4"/>
                    </a:lnTo>
                    <a:lnTo>
                      <a:pt x="0" y="0"/>
                    </a:lnTo>
                    <a:lnTo>
                      <a:pt x="2" y="10"/>
                    </a:lnTo>
                    <a:close/>
                  </a:path>
                </a:pathLst>
              </a:custGeom>
              <a:solidFill>
                <a:srgbClr val="DF1C00"/>
              </a:solidFill>
              <a:ln w="0">
                <a:solidFill>
                  <a:srgbClr val="BF1800"/>
                </a:solidFill>
                <a:prstDash val="solid"/>
                <a:round/>
                <a:headEnd/>
                <a:tailEnd/>
              </a:ln>
            </p:spPr>
            <p:txBody>
              <a:bodyPr/>
              <a:lstStyle/>
              <a:p>
                <a:endParaRPr lang="fr-FR"/>
              </a:p>
            </p:txBody>
          </p:sp>
          <p:sp>
            <p:nvSpPr>
              <p:cNvPr id="5411" name="Freeform 290"/>
              <p:cNvSpPr>
                <a:spLocks/>
              </p:cNvSpPr>
              <p:nvPr/>
            </p:nvSpPr>
            <p:spPr bwMode="auto">
              <a:xfrm>
                <a:off x="1385" y="2573"/>
                <a:ext cx="18" cy="15"/>
              </a:xfrm>
              <a:custGeom>
                <a:avLst/>
                <a:gdLst>
                  <a:gd name="T0" fmla="*/ 2 w 18"/>
                  <a:gd name="T1" fmla="*/ 5 h 15"/>
                  <a:gd name="T2" fmla="*/ 17 w 18"/>
                  <a:gd name="T3" fmla="*/ 0 h 15"/>
                  <a:gd name="T4" fmla="*/ 18 w 18"/>
                  <a:gd name="T5" fmla="*/ 8 h 15"/>
                  <a:gd name="T6" fmla="*/ 0 w 18"/>
                  <a:gd name="T7" fmla="*/ 15 h 15"/>
                  <a:gd name="T8" fmla="*/ 2 w 18"/>
                  <a:gd name="T9" fmla="*/ 5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2" y="5"/>
                    </a:moveTo>
                    <a:lnTo>
                      <a:pt x="17" y="0"/>
                    </a:lnTo>
                    <a:lnTo>
                      <a:pt x="18" y="8"/>
                    </a:lnTo>
                    <a:lnTo>
                      <a:pt x="0" y="15"/>
                    </a:lnTo>
                    <a:lnTo>
                      <a:pt x="2" y="5"/>
                    </a:lnTo>
                    <a:close/>
                  </a:path>
                </a:pathLst>
              </a:custGeom>
              <a:solidFill>
                <a:srgbClr val="FF7400"/>
              </a:solidFill>
              <a:ln w="0">
                <a:solidFill>
                  <a:srgbClr val="BF1800"/>
                </a:solidFill>
                <a:prstDash val="solid"/>
                <a:round/>
                <a:headEnd/>
                <a:tailEnd/>
              </a:ln>
            </p:spPr>
            <p:txBody>
              <a:bodyPr/>
              <a:lstStyle/>
              <a:p>
                <a:endParaRPr lang="fr-FR"/>
              </a:p>
            </p:txBody>
          </p:sp>
          <p:sp>
            <p:nvSpPr>
              <p:cNvPr id="5412" name="Freeform 291"/>
              <p:cNvSpPr>
                <a:spLocks/>
              </p:cNvSpPr>
              <p:nvPr/>
            </p:nvSpPr>
            <p:spPr bwMode="auto">
              <a:xfrm>
                <a:off x="1385" y="2581"/>
                <a:ext cx="20" cy="11"/>
              </a:xfrm>
              <a:custGeom>
                <a:avLst/>
                <a:gdLst>
                  <a:gd name="T0" fmla="*/ 0 w 20"/>
                  <a:gd name="T1" fmla="*/ 7 h 11"/>
                  <a:gd name="T2" fmla="*/ 3 w 20"/>
                  <a:gd name="T3" fmla="*/ 11 h 11"/>
                  <a:gd name="T4" fmla="*/ 20 w 20"/>
                  <a:gd name="T5" fmla="*/ 4 h 11"/>
                  <a:gd name="T6" fmla="*/ 18 w 20"/>
                  <a:gd name="T7" fmla="*/ 0 h 11"/>
                  <a:gd name="T8" fmla="*/ 0 w 20"/>
                  <a:gd name="T9" fmla="*/ 7 h 11"/>
                  <a:gd name="T10" fmla="*/ 0 60000 65536"/>
                  <a:gd name="T11" fmla="*/ 0 60000 65536"/>
                  <a:gd name="T12" fmla="*/ 0 60000 65536"/>
                  <a:gd name="T13" fmla="*/ 0 60000 65536"/>
                  <a:gd name="T14" fmla="*/ 0 60000 65536"/>
                  <a:gd name="T15" fmla="*/ 0 w 20"/>
                  <a:gd name="T16" fmla="*/ 0 h 11"/>
                  <a:gd name="T17" fmla="*/ 20 w 20"/>
                  <a:gd name="T18" fmla="*/ 11 h 11"/>
                </a:gdLst>
                <a:ahLst/>
                <a:cxnLst>
                  <a:cxn ang="T10">
                    <a:pos x="T0" y="T1"/>
                  </a:cxn>
                  <a:cxn ang="T11">
                    <a:pos x="T2" y="T3"/>
                  </a:cxn>
                  <a:cxn ang="T12">
                    <a:pos x="T4" y="T5"/>
                  </a:cxn>
                  <a:cxn ang="T13">
                    <a:pos x="T6" y="T7"/>
                  </a:cxn>
                  <a:cxn ang="T14">
                    <a:pos x="T8" y="T9"/>
                  </a:cxn>
                </a:cxnLst>
                <a:rect l="T15" t="T16" r="T17" b="T18"/>
                <a:pathLst>
                  <a:path w="20" h="11">
                    <a:moveTo>
                      <a:pt x="0" y="7"/>
                    </a:moveTo>
                    <a:lnTo>
                      <a:pt x="3" y="11"/>
                    </a:lnTo>
                    <a:lnTo>
                      <a:pt x="20" y="4"/>
                    </a:lnTo>
                    <a:lnTo>
                      <a:pt x="18" y="0"/>
                    </a:lnTo>
                    <a:lnTo>
                      <a:pt x="0" y="7"/>
                    </a:lnTo>
                    <a:close/>
                  </a:path>
                </a:pathLst>
              </a:custGeom>
              <a:solidFill>
                <a:srgbClr val="FF9000"/>
              </a:solidFill>
              <a:ln w="0">
                <a:solidFill>
                  <a:srgbClr val="BF1800"/>
                </a:solidFill>
                <a:prstDash val="solid"/>
                <a:round/>
                <a:headEnd/>
                <a:tailEnd/>
              </a:ln>
            </p:spPr>
            <p:txBody>
              <a:bodyPr/>
              <a:lstStyle/>
              <a:p>
                <a:endParaRPr lang="fr-FR"/>
              </a:p>
            </p:txBody>
          </p:sp>
          <p:sp>
            <p:nvSpPr>
              <p:cNvPr id="5413" name="Freeform 292"/>
              <p:cNvSpPr>
                <a:spLocks/>
              </p:cNvSpPr>
              <p:nvPr/>
            </p:nvSpPr>
            <p:spPr bwMode="auto">
              <a:xfrm>
                <a:off x="1402" y="2573"/>
                <a:ext cx="3" cy="12"/>
              </a:xfrm>
              <a:custGeom>
                <a:avLst/>
                <a:gdLst>
                  <a:gd name="T0" fmla="*/ 1 w 3"/>
                  <a:gd name="T1" fmla="*/ 9 h 12"/>
                  <a:gd name="T2" fmla="*/ 3 w 3"/>
                  <a:gd name="T3" fmla="*/ 12 h 12"/>
                  <a:gd name="T4" fmla="*/ 1 w 3"/>
                  <a:gd name="T5" fmla="*/ 3 h 12"/>
                  <a:gd name="T6" fmla="*/ 0 w 3"/>
                  <a:gd name="T7" fmla="*/ 0 h 12"/>
                  <a:gd name="T8" fmla="*/ 1 w 3"/>
                  <a:gd name="T9" fmla="*/ 9 h 12"/>
                  <a:gd name="T10" fmla="*/ 0 60000 65536"/>
                  <a:gd name="T11" fmla="*/ 0 60000 65536"/>
                  <a:gd name="T12" fmla="*/ 0 60000 65536"/>
                  <a:gd name="T13" fmla="*/ 0 60000 65536"/>
                  <a:gd name="T14" fmla="*/ 0 60000 65536"/>
                  <a:gd name="T15" fmla="*/ 0 w 3"/>
                  <a:gd name="T16" fmla="*/ 0 h 12"/>
                  <a:gd name="T17" fmla="*/ 3 w 3"/>
                  <a:gd name="T18" fmla="*/ 12 h 12"/>
                </a:gdLst>
                <a:ahLst/>
                <a:cxnLst>
                  <a:cxn ang="T10">
                    <a:pos x="T0" y="T1"/>
                  </a:cxn>
                  <a:cxn ang="T11">
                    <a:pos x="T2" y="T3"/>
                  </a:cxn>
                  <a:cxn ang="T12">
                    <a:pos x="T4" y="T5"/>
                  </a:cxn>
                  <a:cxn ang="T13">
                    <a:pos x="T6" y="T7"/>
                  </a:cxn>
                  <a:cxn ang="T14">
                    <a:pos x="T8" y="T9"/>
                  </a:cxn>
                </a:cxnLst>
                <a:rect l="T15" t="T16" r="T17" b="T18"/>
                <a:pathLst>
                  <a:path w="3" h="12">
                    <a:moveTo>
                      <a:pt x="1" y="9"/>
                    </a:moveTo>
                    <a:lnTo>
                      <a:pt x="3" y="12"/>
                    </a:lnTo>
                    <a:lnTo>
                      <a:pt x="1" y="3"/>
                    </a:lnTo>
                    <a:lnTo>
                      <a:pt x="0" y="0"/>
                    </a:lnTo>
                    <a:lnTo>
                      <a:pt x="1" y="9"/>
                    </a:lnTo>
                    <a:close/>
                  </a:path>
                </a:pathLst>
              </a:custGeom>
              <a:solidFill>
                <a:srgbClr val="DF1C00"/>
              </a:solidFill>
              <a:ln w="0">
                <a:solidFill>
                  <a:srgbClr val="BF1800"/>
                </a:solidFill>
                <a:prstDash val="solid"/>
                <a:round/>
                <a:headEnd/>
                <a:tailEnd/>
              </a:ln>
            </p:spPr>
            <p:txBody>
              <a:bodyPr/>
              <a:lstStyle/>
              <a:p>
                <a:endParaRPr lang="fr-FR"/>
              </a:p>
            </p:txBody>
          </p:sp>
          <p:sp>
            <p:nvSpPr>
              <p:cNvPr id="5414" name="Freeform 293"/>
              <p:cNvSpPr>
                <a:spLocks/>
              </p:cNvSpPr>
              <p:nvPr/>
            </p:nvSpPr>
            <p:spPr bwMode="auto">
              <a:xfrm>
                <a:off x="1354" y="2632"/>
                <a:ext cx="16" cy="21"/>
              </a:xfrm>
              <a:custGeom>
                <a:avLst/>
                <a:gdLst>
                  <a:gd name="T0" fmla="*/ 0 w 16"/>
                  <a:gd name="T1" fmla="*/ 11 h 21"/>
                  <a:gd name="T2" fmla="*/ 11 w 16"/>
                  <a:gd name="T3" fmla="*/ 0 h 21"/>
                  <a:gd name="T4" fmla="*/ 16 w 16"/>
                  <a:gd name="T5" fmla="*/ 7 h 21"/>
                  <a:gd name="T6" fmla="*/ 3 w 16"/>
                  <a:gd name="T7" fmla="*/ 21 h 21"/>
                  <a:gd name="T8" fmla="*/ 0 w 16"/>
                  <a:gd name="T9" fmla="*/ 11 h 21"/>
                  <a:gd name="T10" fmla="*/ 0 60000 65536"/>
                  <a:gd name="T11" fmla="*/ 0 60000 65536"/>
                  <a:gd name="T12" fmla="*/ 0 60000 65536"/>
                  <a:gd name="T13" fmla="*/ 0 60000 65536"/>
                  <a:gd name="T14" fmla="*/ 0 60000 65536"/>
                  <a:gd name="T15" fmla="*/ 0 w 16"/>
                  <a:gd name="T16" fmla="*/ 0 h 21"/>
                  <a:gd name="T17" fmla="*/ 16 w 16"/>
                  <a:gd name="T18" fmla="*/ 21 h 21"/>
                </a:gdLst>
                <a:ahLst/>
                <a:cxnLst>
                  <a:cxn ang="T10">
                    <a:pos x="T0" y="T1"/>
                  </a:cxn>
                  <a:cxn ang="T11">
                    <a:pos x="T2" y="T3"/>
                  </a:cxn>
                  <a:cxn ang="T12">
                    <a:pos x="T4" y="T5"/>
                  </a:cxn>
                  <a:cxn ang="T13">
                    <a:pos x="T6" y="T7"/>
                  </a:cxn>
                  <a:cxn ang="T14">
                    <a:pos x="T8" y="T9"/>
                  </a:cxn>
                </a:cxnLst>
                <a:rect l="T15" t="T16" r="T17" b="T18"/>
                <a:pathLst>
                  <a:path w="16" h="21">
                    <a:moveTo>
                      <a:pt x="0" y="11"/>
                    </a:moveTo>
                    <a:lnTo>
                      <a:pt x="11" y="0"/>
                    </a:lnTo>
                    <a:lnTo>
                      <a:pt x="16" y="7"/>
                    </a:lnTo>
                    <a:lnTo>
                      <a:pt x="3" y="21"/>
                    </a:lnTo>
                    <a:lnTo>
                      <a:pt x="0" y="11"/>
                    </a:lnTo>
                    <a:close/>
                  </a:path>
                </a:pathLst>
              </a:custGeom>
              <a:solidFill>
                <a:srgbClr val="FF7400"/>
              </a:solidFill>
              <a:ln w="0">
                <a:solidFill>
                  <a:srgbClr val="BF1800"/>
                </a:solidFill>
                <a:prstDash val="solid"/>
                <a:round/>
                <a:headEnd/>
                <a:tailEnd/>
              </a:ln>
            </p:spPr>
            <p:txBody>
              <a:bodyPr/>
              <a:lstStyle/>
              <a:p>
                <a:endParaRPr lang="fr-FR"/>
              </a:p>
            </p:txBody>
          </p:sp>
          <p:sp>
            <p:nvSpPr>
              <p:cNvPr id="5415" name="Freeform 294"/>
              <p:cNvSpPr>
                <a:spLocks/>
              </p:cNvSpPr>
              <p:nvPr/>
            </p:nvSpPr>
            <p:spPr bwMode="auto">
              <a:xfrm>
                <a:off x="1357" y="2639"/>
                <a:ext cx="16" cy="16"/>
              </a:xfrm>
              <a:custGeom>
                <a:avLst/>
                <a:gdLst>
                  <a:gd name="T0" fmla="*/ 0 w 16"/>
                  <a:gd name="T1" fmla="*/ 14 h 16"/>
                  <a:gd name="T2" fmla="*/ 4 w 16"/>
                  <a:gd name="T3" fmla="*/ 16 h 16"/>
                  <a:gd name="T4" fmla="*/ 16 w 16"/>
                  <a:gd name="T5" fmla="*/ 3 h 16"/>
                  <a:gd name="T6" fmla="*/ 13 w 16"/>
                  <a:gd name="T7" fmla="*/ 0 h 16"/>
                  <a:gd name="T8" fmla="*/ 0 w 16"/>
                  <a:gd name="T9" fmla="*/ 14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14"/>
                    </a:moveTo>
                    <a:lnTo>
                      <a:pt x="4" y="16"/>
                    </a:lnTo>
                    <a:lnTo>
                      <a:pt x="16" y="3"/>
                    </a:lnTo>
                    <a:lnTo>
                      <a:pt x="13" y="0"/>
                    </a:lnTo>
                    <a:lnTo>
                      <a:pt x="0" y="14"/>
                    </a:lnTo>
                    <a:close/>
                  </a:path>
                </a:pathLst>
              </a:custGeom>
              <a:solidFill>
                <a:srgbClr val="FF9000"/>
              </a:solidFill>
              <a:ln w="0">
                <a:solidFill>
                  <a:srgbClr val="BF1800"/>
                </a:solidFill>
                <a:prstDash val="solid"/>
                <a:round/>
                <a:headEnd/>
                <a:tailEnd/>
              </a:ln>
            </p:spPr>
            <p:txBody>
              <a:bodyPr/>
              <a:lstStyle/>
              <a:p>
                <a:endParaRPr lang="fr-FR"/>
              </a:p>
            </p:txBody>
          </p:sp>
          <p:sp>
            <p:nvSpPr>
              <p:cNvPr id="5416" name="Freeform 295"/>
              <p:cNvSpPr>
                <a:spLocks/>
              </p:cNvSpPr>
              <p:nvPr/>
            </p:nvSpPr>
            <p:spPr bwMode="auto">
              <a:xfrm>
                <a:off x="1365" y="2633"/>
                <a:ext cx="8" cy="9"/>
              </a:xfrm>
              <a:custGeom>
                <a:avLst/>
                <a:gdLst>
                  <a:gd name="T0" fmla="*/ 5 w 8"/>
                  <a:gd name="T1" fmla="*/ 7 h 9"/>
                  <a:gd name="T2" fmla="*/ 8 w 8"/>
                  <a:gd name="T3" fmla="*/ 9 h 9"/>
                  <a:gd name="T4" fmla="*/ 3 w 8"/>
                  <a:gd name="T5" fmla="*/ 1 h 9"/>
                  <a:gd name="T6" fmla="*/ 0 w 8"/>
                  <a:gd name="T7" fmla="*/ 0 h 9"/>
                  <a:gd name="T8" fmla="*/ 5 w 8"/>
                  <a:gd name="T9" fmla="*/ 7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5" y="7"/>
                    </a:moveTo>
                    <a:lnTo>
                      <a:pt x="8" y="9"/>
                    </a:lnTo>
                    <a:lnTo>
                      <a:pt x="3" y="1"/>
                    </a:lnTo>
                    <a:lnTo>
                      <a:pt x="0" y="0"/>
                    </a:lnTo>
                    <a:lnTo>
                      <a:pt x="5" y="7"/>
                    </a:lnTo>
                    <a:close/>
                  </a:path>
                </a:pathLst>
              </a:custGeom>
              <a:solidFill>
                <a:srgbClr val="DF1C00"/>
              </a:solidFill>
              <a:ln w="0">
                <a:solidFill>
                  <a:srgbClr val="BF1800"/>
                </a:solidFill>
                <a:prstDash val="solid"/>
                <a:round/>
                <a:headEnd/>
                <a:tailEnd/>
              </a:ln>
            </p:spPr>
            <p:txBody>
              <a:bodyPr/>
              <a:lstStyle/>
              <a:p>
                <a:endParaRPr lang="fr-FR"/>
              </a:p>
            </p:txBody>
          </p:sp>
          <p:sp>
            <p:nvSpPr>
              <p:cNvPr id="5417" name="Freeform 296"/>
              <p:cNvSpPr>
                <a:spLocks/>
              </p:cNvSpPr>
              <p:nvPr/>
            </p:nvSpPr>
            <p:spPr bwMode="auto">
              <a:xfrm>
                <a:off x="1163" y="2437"/>
                <a:ext cx="153" cy="100"/>
              </a:xfrm>
              <a:custGeom>
                <a:avLst/>
                <a:gdLst>
                  <a:gd name="T0" fmla="*/ 35 w 153"/>
                  <a:gd name="T1" fmla="*/ 5 h 100"/>
                  <a:gd name="T2" fmla="*/ 51 w 153"/>
                  <a:gd name="T3" fmla="*/ 4 h 100"/>
                  <a:gd name="T4" fmla="*/ 66 w 153"/>
                  <a:gd name="T5" fmla="*/ 3 h 100"/>
                  <a:gd name="T6" fmla="*/ 76 w 153"/>
                  <a:gd name="T7" fmla="*/ 2 h 100"/>
                  <a:gd name="T8" fmla="*/ 81 w 153"/>
                  <a:gd name="T9" fmla="*/ 1 h 100"/>
                  <a:gd name="T10" fmla="*/ 86 w 153"/>
                  <a:gd name="T11" fmla="*/ 0 h 100"/>
                  <a:gd name="T12" fmla="*/ 92 w 153"/>
                  <a:gd name="T13" fmla="*/ 0 h 100"/>
                  <a:gd name="T14" fmla="*/ 101 w 153"/>
                  <a:gd name="T15" fmla="*/ 4 h 100"/>
                  <a:gd name="T16" fmla="*/ 112 w 153"/>
                  <a:gd name="T17" fmla="*/ 15 h 100"/>
                  <a:gd name="T18" fmla="*/ 126 w 153"/>
                  <a:gd name="T19" fmla="*/ 29 h 100"/>
                  <a:gd name="T20" fmla="*/ 135 w 153"/>
                  <a:gd name="T21" fmla="*/ 38 h 100"/>
                  <a:gd name="T22" fmla="*/ 141 w 153"/>
                  <a:gd name="T23" fmla="*/ 46 h 100"/>
                  <a:gd name="T24" fmla="*/ 146 w 153"/>
                  <a:gd name="T25" fmla="*/ 55 h 100"/>
                  <a:gd name="T26" fmla="*/ 149 w 153"/>
                  <a:gd name="T27" fmla="*/ 63 h 100"/>
                  <a:gd name="T28" fmla="*/ 150 w 153"/>
                  <a:gd name="T29" fmla="*/ 69 h 100"/>
                  <a:gd name="T30" fmla="*/ 152 w 153"/>
                  <a:gd name="T31" fmla="*/ 75 h 100"/>
                  <a:gd name="T32" fmla="*/ 153 w 153"/>
                  <a:gd name="T33" fmla="*/ 80 h 100"/>
                  <a:gd name="T34" fmla="*/ 151 w 153"/>
                  <a:gd name="T35" fmla="*/ 88 h 100"/>
                  <a:gd name="T36" fmla="*/ 145 w 153"/>
                  <a:gd name="T37" fmla="*/ 90 h 100"/>
                  <a:gd name="T38" fmla="*/ 139 w 153"/>
                  <a:gd name="T39" fmla="*/ 88 h 100"/>
                  <a:gd name="T40" fmla="*/ 135 w 153"/>
                  <a:gd name="T41" fmla="*/ 83 h 100"/>
                  <a:gd name="T42" fmla="*/ 134 w 153"/>
                  <a:gd name="T43" fmla="*/ 77 h 100"/>
                  <a:gd name="T44" fmla="*/ 133 w 153"/>
                  <a:gd name="T45" fmla="*/ 72 h 100"/>
                  <a:gd name="T46" fmla="*/ 127 w 153"/>
                  <a:gd name="T47" fmla="*/ 66 h 100"/>
                  <a:gd name="T48" fmla="*/ 116 w 153"/>
                  <a:gd name="T49" fmla="*/ 58 h 100"/>
                  <a:gd name="T50" fmla="*/ 106 w 153"/>
                  <a:gd name="T51" fmla="*/ 49 h 100"/>
                  <a:gd name="T52" fmla="*/ 97 w 153"/>
                  <a:gd name="T53" fmla="*/ 41 h 100"/>
                  <a:gd name="T54" fmla="*/ 102 w 153"/>
                  <a:gd name="T55" fmla="*/ 49 h 100"/>
                  <a:gd name="T56" fmla="*/ 108 w 153"/>
                  <a:gd name="T57" fmla="*/ 56 h 100"/>
                  <a:gd name="T58" fmla="*/ 114 w 153"/>
                  <a:gd name="T59" fmla="*/ 63 h 100"/>
                  <a:gd name="T60" fmla="*/ 117 w 153"/>
                  <a:gd name="T61" fmla="*/ 71 h 100"/>
                  <a:gd name="T62" fmla="*/ 118 w 153"/>
                  <a:gd name="T63" fmla="*/ 77 h 100"/>
                  <a:gd name="T64" fmla="*/ 118 w 153"/>
                  <a:gd name="T65" fmla="*/ 80 h 100"/>
                  <a:gd name="T66" fmla="*/ 117 w 153"/>
                  <a:gd name="T67" fmla="*/ 84 h 100"/>
                  <a:gd name="T68" fmla="*/ 114 w 153"/>
                  <a:gd name="T69" fmla="*/ 88 h 100"/>
                  <a:gd name="T70" fmla="*/ 108 w 153"/>
                  <a:gd name="T71" fmla="*/ 89 h 100"/>
                  <a:gd name="T72" fmla="*/ 102 w 153"/>
                  <a:gd name="T73" fmla="*/ 89 h 100"/>
                  <a:gd name="T74" fmla="*/ 100 w 153"/>
                  <a:gd name="T75" fmla="*/ 87 h 100"/>
                  <a:gd name="T76" fmla="*/ 98 w 153"/>
                  <a:gd name="T77" fmla="*/ 86 h 100"/>
                  <a:gd name="T78" fmla="*/ 97 w 153"/>
                  <a:gd name="T79" fmla="*/ 85 h 100"/>
                  <a:gd name="T80" fmla="*/ 91 w 153"/>
                  <a:gd name="T81" fmla="*/ 90 h 100"/>
                  <a:gd name="T82" fmla="*/ 83 w 153"/>
                  <a:gd name="T83" fmla="*/ 94 h 100"/>
                  <a:gd name="T84" fmla="*/ 76 w 153"/>
                  <a:gd name="T85" fmla="*/ 91 h 100"/>
                  <a:gd name="T86" fmla="*/ 73 w 153"/>
                  <a:gd name="T87" fmla="*/ 90 h 100"/>
                  <a:gd name="T88" fmla="*/ 70 w 153"/>
                  <a:gd name="T89" fmla="*/ 97 h 100"/>
                  <a:gd name="T90" fmla="*/ 64 w 153"/>
                  <a:gd name="T91" fmla="*/ 100 h 100"/>
                  <a:gd name="T92" fmla="*/ 54 w 153"/>
                  <a:gd name="T93" fmla="*/ 98 h 100"/>
                  <a:gd name="T94" fmla="*/ 50 w 153"/>
                  <a:gd name="T95" fmla="*/ 94 h 100"/>
                  <a:gd name="T96" fmla="*/ 46 w 153"/>
                  <a:gd name="T97" fmla="*/ 90 h 100"/>
                  <a:gd name="T98" fmla="*/ 41 w 153"/>
                  <a:gd name="T99" fmla="*/ 86 h 100"/>
                  <a:gd name="T100" fmla="*/ 30 w 153"/>
                  <a:gd name="T101" fmla="*/ 83 h 100"/>
                  <a:gd name="T102" fmla="*/ 17 w 153"/>
                  <a:gd name="T103" fmla="*/ 82 h 100"/>
                  <a:gd name="T104" fmla="*/ 6 w 153"/>
                  <a:gd name="T105" fmla="*/ 79 h 100"/>
                  <a:gd name="T106" fmla="*/ 0 w 153"/>
                  <a:gd name="T107" fmla="*/ 68 h 100"/>
                  <a:gd name="T108" fmla="*/ 2 w 153"/>
                  <a:gd name="T109" fmla="*/ 44 h 100"/>
                  <a:gd name="T110" fmla="*/ 9 w 153"/>
                  <a:gd name="T111" fmla="*/ 23 h 100"/>
                  <a:gd name="T112" fmla="*/ 24 w 153"/>
                  <a:gd name="T113" fmla="*/ 5 h 1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3"/>
                  <a:gd name="T172" fmla="*/ 0 h 100"/>
                  <a:gd name="T173" fmla="*/ 153 w 153"/>
                  <a:gd name="T174" fmla="*/ 100 h 10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3" h="100">
                    <a:moveTo>
                      <a:pt x="24" y="5"/>
                    </a:moveTo>
                    <a:lnTo>
                      <a:pt x="30" y="5"/>
                    </a:lnTo>
                    <a:lnTo>
                      <a:pt x="35" y="5"/>
                    </a:lnTo>
                    <a:lnTo>
                      <a:pt x="41" y="4"/>
                    </a:lnTo>
                    <a:lnTo>
                      <a:pt x="46" y="4"/>
                    </a:lnTo>
                    <a:lnTo>
                      <a:pt x="51" y="4"/>
                    </a:lnTo>
                    <a:lnTo>
                      <a:pt x="56" y="4"/>
                    </a:lnTo>
                    <a:lnTo>
                      <a:pt x="61" y="3"/>
                    </a:lnTo>
                    <a:lnTo>
                      <a:pt x="66" y="3"/>
                    </a:lnTo>
                    <a:lnTo>
                      <a:pt x="70" y="3"/>
                    </a:lnTo>
                    <a:lnTo>
                      <a:pt x="74" y="3"/>
                    </a:lnTo>
                    <a:lnTo>
                      <a:pt x="76" y="2"/>
                    </a:lnTo>
                    <a:lnTo>
                      <a:pt x="78" y="2"/>
                    </a:lnTo>
                    <a:lnTo>
                      <a:pt x="79" y="1"/>
                    </a:lnTo>
                    <a:lnTo>
                      <a:pt x="81" y="1"/>
                    </a:lnTo>
                    <a:lnTo>
                      <a:pt x="82" y="1"/>
                    </a:lnTo>
                    <a:lnTo>
                      <a:pt x="84" y="0"/>
                    </a:lnTo>
                    <a:lnTo>
                      <a:pt x="86" y="0"/>
                    </a:lnTo>
                    <a:lnTo>
                      <a:pt x="88" y="0"/>
                    </a:lnTo>
                    <a:lnTo>
                      <a:pt x="89" y="0"/>
                    </a:lnTo>
                    <a:lnTo>
                      <a:pt x="92" y="0"/>
                    </a:lnTo>
                    <a:lnTo>
                      <a:pt x="95" y="1"/>
                    </a:lnTo>
                    <a:lnTo>
                      <a:pt x="98" y="2"/>
                    </a:lnTo>
                    <a:lnTo>
                      <a:pt x="101" y="4"/>
                    </a:lnTo>
                    <a:lnTo>
                      <a:pt x="104" y="7"/>
                    </a:lnTo>
                    <a:lnTo>
                      <a:pt x="108" y="11"/>
                    </a:lnTo>
                    <a:lnTo>
                      <a:pt x="112" y="15"/>
                    </a:lnTo>
                    <a:lnTo>
                      <a:pt x="116" y="19"/>
                    </a:lnTo>
                    <a:lnTo>
                      <a:pt x="121" y="24"/>
                    </a:lnTo>
                    <a:lnTo>
                      <a:pt x="126" y="29"/>
                    </a:lnTo>
                    <a:lnTo>
                      <a:pt x="132" y="33"/>
                    </a:lnTo>
                    <a:lnTo>
                      <a:pt x="133" y="36"/>
                    </a:lnTo>
                    <a:lnTo>
                      <a:pt x="135" y="38"/>
                    </a:lnTo>
                    <a:lnTo>
                      <a:pt x="137" y="41"/>
                    </a:lnTo>
                    <a:lnTo>
                      <a:pt x="139" y="43"/>
                    </a:lnTo>
                    <a:lnTo>
                      <a:pt x="141" y="46"/>
                    </a:lnTo>
                    <a:lnTo>
                      <a:pt x="143" y="49"/>
                    </a:lnTo>
                    <a:lnTo>
                      <a:pt x="145" y="52"/>
                    </a:lnTo>
                    <a:lnTo>
                      <a:pt x="146" y="55"/>
                    </a:lnTo>
                    <a:lnTo>
                      <a:pt x="147" y="58"/>
                    </a:lnTo>
                    <a:lnTo>
                      <a:pt x="148" y="61"/>
                    </a:lnTo>
                    <a:lnTo>
                      <a:pt x="149" y="63"/>
                    </a:lnTo>
                    <a:lnTo>
                      <a:pt x="149" y="65"/>
                    </a:lnTo>
                    <a:lnTo>
                      <a:pt x="150" y="67"/>
                    </a:lnTo>
                    <a:lnTo>
                      <a:pt x="150" y="69"/>
                    </a:lnTo>
                    <a:lnTo>
                      <a:pt x="151" y="71"/>
                    </a:lnTo>
                    <a:lnTo>
                      <a:pt x="151" y="73"/>
                    </a:lnTo>
                    <a:lnTo>
                      <a:pt x="152" y="75"/>
                    </a:lnTo>
                    <a:lnTo>
                      <a:pt x="152" y="76"/>
                    </a:lnTo>
                    <a:lnTo>
                      <a:pt x="153" y="78"/>
                    </a:lnTo>
                    <a:lnTo>
                      <a:pt x="153" y="80"/>
                    </a:lnTo>
                    <a:lnTo>
                      <a:pt x="153" y="83"/>
                    </a:lnTo>
                    <a:lnTo>
                      <a:pt x="152" y="86"/>
                    </a:lnTo>
                    <a:lnTo>
                      <a:pt x="151" y="88"/>
                    </a:lnTo>
                    <a:lnTo>
                      <a:pt x="149" y="89"/>
                    </a:lnTo>
                    <a:lnTo>
                      <a:pt x="148" y="90"/>
                    </a:lnTo>
                    <a:lnTo>
                      <a:pt x="145" y="90"/>
                    </a:lnTo>
                    <a:lnTo>
                      <a:pt x="143" y="89"/>
                    </a:lnTo>
                    <a:lnTo>
                      <a:pt x="141" y="89"/>
                    </a:lnTo>
                    <a:lnTo>
                      <a:pt x="139" y="88"/>
                    </a:lnTo>
                    <a:lnTo>
                      <a:pt x="136" y="86"/>
                    </a:lnTo>
                    <a:lnTo>
                      <a:pt x="136" y="84"/>
                    </a:lnTo>
                    <a:lnTo>
                      <a:pt x="135" y="83"/>
                    </a:lnTo>
                    <a:lnTo>
                      <a:pt x="135" y="81"/>
                    </a:lnTo>
                    <a:lnTo>
                      <a:pt x="134" y="79"/>
                    </a:lnTo>
                    <a:lnTo>
                      <a:pt x="134" y="77"/>
                    </a:lnTo>
                    <a:lnTo>
                      <a:pt x="133" y="76"/>
                    </a:lnTo>
                    <a:lnTo>
                      <a:pt x="133" y="74"/>
                    </a:lnTo>
                    <a:lnTo>
                      <a:pt x="133" y="72"/>
                    </a:lnTo>
                    <a:lnTo>
                      <a:pt x="132" y="71"/>
                    </a:lnTo>
                    <a:lnTo>
                      <a:pt x="132" y="69"/>
                    </a:lnTo>
                    <a:lnTo>
                      <a:pt x="127" y="66"/>
                    </a:lnTo>
                    <a:lnTo>
                      <a:pt x="123" y="63"/>
                    </a:lnTo>
                    <a:lnTo>
                      <a:pt x="120" y="60"/>
                    </a:lnTo>
                    <a:lnTo>
                      <a:pt x="116" y="58"/>
                    </a:lnTo>
                    <a:lnTo>
                      <a:pt x="113" y="55"/>
                    </a:lnTo>
                    <a:lnTo>
                      <a:pt x="109" y="52"/>
                    </a:lnTo>
                    <a:lnTo>
                      <a:pt x="106" y="49"/>
                    </a:lnTo>
                    <a:lnTo>
                      <a:pt x="103" y="47"/>
                    </a:lnTo>
                    <a:lnTo>
                      <a:pt x="100" y="44"/>
                    </a:lnTo>
                    <a:lnTo>
                      <a:pt x="97" y="41"/>
                    </a:lnTo>
                    <a:lnTo>
                      <a:pt x="99" y="44"/>
                    </a:lnTo>
                    <a:lnTo>
                      <a:pt x="101" y="46"/>
                    </a:lnTo>
                    <a:lnTo>
                      <a:pt x="102" y="49"/>
                    </a:lnTo>
                    <a:lnTo>
                      <a:pt x="104" y="51"/>
                    </a:lnTo>
                    <a:lnTo>
                      <a:pt x="106" y="54"/>
                    </a:lnTo>
                    <a:lnTo>
                      <a:pt x="108" y="56"/>
                    </a:lnTo>
                    <a:lnTo>
                      <a:pt x="110" y="58"/>
                    </a:lnTo>
                    <a:lnTo>
                      <a:pt x="112" y="61"/>
                    </a:lnTo>
                    <a:lnTo>
                      <a:pt x="114" y="63"/>
                    </a:lnTo>
                    <a:lnTo>
                      <a:pt x="116" y="66"/>
                    </a:lnTo>
                    <a:lnTo>
                      <a:pt x="117" y="69"/>
                    </a:lnTo>
                    <a:lnTo>
                      <a:pt x="117" y="71"/>
                    </a:lnTo>
                    <a:lnTo>
                      <a:pt x="118" y="73"/>
                    </a:lnTo>
                    <a:lnTo>
                      <a:pt x="118" y="75"/>
                    </a:lnTo>
                    <a:lnTo>
                      <a:pt x="118" y="77"/>
                    </a:lnTo>
                    <a:lnTo>
                      <a:pt x="118" y="78"/>
                    </a:lnTo>
                    <a:lnTo>
                      <a:pt x="118" y="79"/>
                    </a:lnTo>
                    <a:lnTo>
                      <a:pt x="118" y="80"/>
                    </a:lnTo>
                    <a:lnTo>
                      <a:pt x="118" y="81"/>
                    </a:lnTo>
                    <a:lnTo>
                      <a:pt x="118" y="83"/>
                    </a:lnTo>
                    <a:lnTo>
                      <a:pt x="117" y="84"/>
                    </a:lnTo>
                    <a:lnTo>
                      <a:pt x="116" y="86"/>
                    </a:lnTo>
                    <a:lnTo>
                      <a:pt x="115" y="87"/>
                    </a:lnTo>
                    <a:lnTo>
                      <a:pt x="114" y="88"/>
                    </a:lnTo>
                    <a:lnTo>
                      <a:pt x="112" y="89"/>
                    </a:lnTo>
                    <a:lnTo>
                      <a:pt x="110" y="89"/>
                    </a:lnTo>
                    <a:lnTo>
                      <a:pt x="108" y="89"/>
                    </a:lnTo>
                    <a:lnTo>
                      <a:pt x="106" y="89"/>
                    </a:lnTo>
                    <a:lnTo>
                      <a:pt x="104" y="89"/>
                    </a:lnTo>
                    <a:lnTo>
                      <a:pt x="102" y="89"/>
                    </a:lnTo>
                    <a:lnTo>
                      <a:pt x="101" y="88"/>
                    </a:lnTo>
                    <a:lnTo>
                      <a:pt x="100" y="87"/>
                    </a:lnTo>
                    <a:lnTo>
                      <a:pt x="99" y="87"/>
                    </a:lnTo>
                    <a:lnTo>
                      <a:pt x="98" y="86"/>
                    </a:lnTo>
                    <a:lnTo>
                      <a:pt x="97" y="85"/>
                    </a:lnTo>
                    <a:lnTo>
                      <a:pt x="97" y="84"/>
                    </a:lnTo>
                    <a:lnTo>
                      <a:pt x="94" y="88"/>
                    </a:lnTo>
                    <a:lnTo>
                      <a:pt x="91" y="90"/>
                    </a:lnTo>
                    <a:lnTo>
                      <a:pt x="88" y="92"/>
                    </a:lnTo>
                    <a:lnTo>
                      <a:pt x="86" y="93"/>
                    </a:lnTo>
                    <a:lnTo>
                      <a:pt x="83" y="94"/>
                    </a:lnTo>
                    <a:lnTo>
                      <a:pt x="81" y="93"/>
                    </a:lnTo>
                    <a:lnTo>
                      <a:pt x="78" y="92"/>
                    </a:lnTo>
                    <a:lnTo>
                      <a:pt x="76" y="91"/>
                    </a:lnTo>
                    <a:lnTo>
                      <a:pt x="75" y="89"/>
                    </a:lnTo>
                    <a:lnTo>
                      <a:pt x="73" y="87"/>
                    </a:lnTo>
                    <a:lnTo>
                      <a:pt x="73" y="90"/>
                    </a:lnTo>
                    <a:lnTo>
                      <a:pt x="72" y="92"/>
                    </a:lnTo>
                    <a:lnTo>
                      <a:pt x="72" y="94"/>
                    </a:lnTo>
                    <a:lnTo>
                      <a:pt x="70" y="97"/>
                    </a:lnTo>
                    <a:lnTo>
                      <a:pt x="69" y="98"/>
                    </a:lnTo>
                    <a:lnTo>
                      <a:pt x="67" y="99"/>
                    </a:lnTo>
                    <a:lnTo>
                      <a:pt x="64" y="100"/>
                    </a:lnTo>
                    <a:lnTo>
                      <a:pt x="61" y="100"/>
                    </a:lnTo>
                    <a:lnTo>
                      <a:pt x="58" y="100"/>
                    </a:lnTo>
                    <a:lnTo>
                      <a:pt x="54" y="98"/>
                    </a:lnTo>
                    <a:lnTo>
                      <a:pt x="52" y="96"/>
                    </a:lnTo>
                    <a:lnTo>
                      <a:pt x="51" y="95"/>
                    </a:lnTo>
                    <a:lnTo>
                      <a:pt x="50" y="94"/>
                    </a:lnTo>
                    <a:lnTo>
                      <a:pt x="48" y="92"/>
                    </a:lnTo>
                    <a:lnTo>
                      <a:pt x="47" y="91"/>
                    </a:lnTo>
                    <a:lnTo>
                      <a:pt x="46" y="90"/>
                    </a:lnTo>
                    <a:lnTo>
                      <a:pt x="44" y="89"/>
                    </a:lnTo>
                    <a:lnTo>
                      <a:pt x="43" y="88"/>
                    </a:lnTo>
                    <a:lnTo>
                      <a:pt x="41" y="86"/>
                    </a:lnTo>
                    <a:lnTo>
                      <a:pt x="40" y="84"/>
                    </a:lnTo>
                    <a:lnTo>
                      <a:pt x="35" y="84"/>
                    </a:lnTo>
                    <a:lnTo>
                      <a:pt x="30" y="83"/>
                    </a:lnTo>
                    <a:lnTo>
                      <a:pt x="25" y="83"/>
                    </a:lnTo>
                    <a:lnTo>
                      <a:pt x="21" y="83"/>
                    </a:lnTo>
                    <a:lnTo>
                      <a:pt x="17" y="82"/>
                    </a:lnTo>
                    <a:lnTo>
                      <a:pt x="13" y="81"/>
                    </a:lnTo>
                    <a:lnTo>
                      <a:pt x="9" y="80"/>
                    </a:lnTo>
                    <a:lnTo>
                      <a:pt x="6" y="79"/>
                    </a:lnTo>
                    <a:lnTo>
                      <a:pt x="3" y="78"/>
                    </a:lnTo>
                    <a:lnTo>
                      <a:pt x="1" y="77"/>
                    </a:lnTo>
                    <a:lnTo>
                      <a:pt x="0" y="68"/>
                    </a:lnTo>
                    <a:lnTo>
                      <a:pt x="0" y="60"/>
                    </a:lnTo>
                    <a:lnTo>
                      <a:pt x="1" y="52"/>
                    </a:lnTo>
                    <a:lnTo>
                      <a:pt x="2" y="44"/>
                    </a:lnTo>
                    <a:lnTo>
                      <a:pt x="4" y="37"/>
                    </a:lnTo>
                    <a:lnTo>
                      <a:pt x="6" y="29"/>
                    </a:lnTo>
                    <a:lnTo>
                      <a:pt x="9" y="23"/>
                    </a:lnTo>
                    <a:lnTo>
                      <a:pt x="13" y="16"/>
                    </a:lnTo>
                    <a:lnTo>
                      <a:pt x="18" y="10"/>
                    </a:lnTo>
                    <a:lnTo>
                      <a:pt x="24" y="5"/>
                    </a:lnTo>
                    <a:close/>
                  </a:path>
                </a:pathLst>
              </a:custGeom>
              <a:solidFill>
                <a:srgbClr val="FFAB9F"/>
              </a:solidFill>
              <a:ln w="4763">
                <a:solidFill>
                  <a:srgbClr val="FF9D8F"/>
                </a:solidFill>
                <a:prstDash val="solid"/>
                <a:round/>
                <a:headEnd/>
                <a:tailEnd/>
              </a:ln>
            </p:spPr>
            <p:txBody>
              <a:bodyPr/>
              <a:lstStyle/>
              <a:p>
                <a:endParaRPr lang="fr-FR"/>
              </a:p>
            </p:txBody>
          </p:sp>
          <p:sp>
            <p:nvSpPr>
              <p:cNvPr id="5418" name="Freeform 297"/>
              <p:cNvSpPr>
                <a:spLocks/>
              </p:cNvSpPr>
              <p:nvPr/>
            </p:nvSpPr>
            <p:spPr bwMode="auto">
              <a:xfrm>
                <a:off x="1307" y="2462"/>
                <a:ext cx="264" cy="153"/>
              </a:xfrm>
              <a:custGeom>
                <a:avLst/>
                <a:gdLst>
                  <a:gd name="T0" fmla="*/ 0 w 264"/>
                  <a:gd name="T1" fmla="*/ 153 h 153"/>
                  <a:gd name="T2" fmla="*/ 1 w 264"/>
                  <a:gd name="T3" fmla="*/ 149 h 153"/>
                  <a:gd name="T4" fmla="*/ 4 w 264"/>
                  <a:gd name="T5" fmla="*/ 144 h 153"/>
                  <a:gd name="T6" fmla="*/ 9 w 264"/>
                  <a:gd name="T7" fmla="*/ 139 h 153"/>
                  <a:gd name="T8" fmla="*/ 14 w 264"/>
                  <a:gd name="T9" fmla="*/ 133 h 153"/>
                  <a:gd name="T10" fmla="*/ 19 w 264"/>
                  <a:gd name="T11" fmla="*/ 128 h 153"/>
                  <a:gd name="T12" fmla="*/ 25 w 264"/>
                  <a:gd name="T13" fmla="*/ 122 h 153"/>
                  <a:gd name="T14" fmla="*/ 31 w 264"/>
                  <a:gd name="T15" fmla="*/ 117 h 153"/>
                  <a:gd name="T16" fmla="*/ 36 w 264"/>
                  <a:gd name="T17" fmla="*/ 114 h 153"/>
                  <a:gd name="T18" fmla="*/ 41 w 264"/>
                  <a:gd name="T19" fmla="*/ 111 h 153"/>
                  <a:gd name="T20" fmla="*/ 45 w 264"/>
                  <a:gd name="T21" fmla="*/ 110 h 153"/>
                  <a:gd name="T22" fmla="*/ 51 w 264"/>
                  <a:gd name="T23" fmla="*/ 108 h 153"/>
                  <a:gd name="T24" fmla="*/ 57 w 264"/>
                  <a:gd name="T25" fmla="*/ 108 h 153"/>
                  <a:gd name="T26" fmla="*/ 62 w 264"/>
                  <a:gd name="T27" fmla="*/ 107 h 153"/>
                  <a:gd name="T28" fmla="*/ 67 w 264"/>
                  <a:gd name="T29" fmla="*/ 107 h 153"/>
                  <a:gd name="T30" fmla="*/ 72 w 264"/>
                  <a:gd name="T31" fmla="*/ 107 h 153"/>
                  <a:gd name="T32" fmla="*/ 76 w 264"/>
                  <a:gd name="T33" fmla="*/ 106 h 153"/>
                  <a:gd name="T34" fmla="*/ 81 w 264"/>
                  <a:gd name="T35" fmla="*/ 104 h 153"/>
                  <a:gd name="T36" fmla="*/ 85 w 264"/>
                  <a:gd name="T37" fmla="*/ 101 h 153"/>
                  <a:gd name="T38" fmla="*/ 90 w 264"/>
                  <a:gd name="T39" fmla="*/ 97 h 153"/>
                  <a:gd name="T40" fmla="*/ 95 w 264"/>
                  <a:gd name="T41" fmla="*/ 91 h 153"/>
                  <a:gd name="T42" fmla="*/ 96 w 264"/>
                  <a:gd name="T43" fmla="*/ 89 h 153"/>
                  <a:gd name="T44" fmla="*/ 97 w 264"/>
                  <a:gd name="T45" fmla="*/ 87 h 153"/>
                  <a:gd name="T46" fmla="*/ 98 w 264"/>
                  <a:gd name="T47" fmla="*/ 85 h 153"/>
                  <a:gd name="T48" fmla="*/ 99 w 264"/>
                  <a:gd name="T49" fmla="*/ 83 h 153"/>
                  <a:gd name="T50" fmla="*/ 99 w 264"/>
                  <a:gd name="T51" fmla="*/ 81 h 153"/>
                  <a:gd name="T52" fmla="*/ 100 w 264"/>
                  <a:gd name="T53" fmla="*/ 79 h 153"/>
                  <a:gd name="T54" fmla="*/ 101 w 264"/>
                  <a:gd name="T55" fmla="*/ 76 h 153"/>
                  <a:gd name="T56" fmla="*/ 102 w 264"/>
                  <a:gd name="T57" fmla="*/ 74 h 153"/>
                  <a:gd name="T58" fmla="*/ 103 w 264"/>
                  <a:gd name="T59" fmla="*/ 72 h 153"/>
                  <a:gd name="T60" fmla="*/ 105 w 264"/>
                  <a:gd name="T61" fmla="*/ 70 h 153"/>
                  <a:gd name="T62" fmla="*/ 110 w 264"/>
                  <a:gd name="T63" fmla="*/ 65 h 153"/>
                  <a:gd name="T64" fmla="*/ 116 w 264"/>
                  <a:gd name="T65" fmla="*/ 60 h 153"/>
                  <a:gd name="T66" fmla="*/ 121 w 264"/>
                  <a:gd name="T67" fmla="*/ 56 h 153"/>
                  <a:gd name="T68" fmla="*/ 127 w 264"/>
                  <a:gd name="T69" fmla="*/ 53 h 153"/>
                  <a:gd name="T70" fmla="*/ 134 w 264"/>
                  <a:gd name="T71" fmla="*/ 50 h 153"/>
                  <a:gd name="T72" fmla="*/ 140 w 264"/>
                  <a:gd name="T73" fmla="*/ 48 h 153"/>
                  <a:gd name="T74" fmla="*/ 147 w 264"/>
                  <a:gd name="T75" fmla="*/ 47 h 153"/>
                  <a:gd name="T76" fmla="*/ 154 w 264"/>
                  <a:gd name="T77" fmla="*/ 45 h 153"/>
                  <a:gd name="T78" fmla="*/ 161 w 264"/>
                  <a:gd name="T79" fmla="*/ 44 h 153"/>
                  <a:gd name="T80" fmla="*/ 169 w 264"/>
                  <a:gd name="T81" fmla="*/ 43 h 153"/>
                  <a:gd name="T82" fmla="*/ 174 w 264"/>
                  <a:gd name="T83" fmla="*/ 44 h 153"/>
                  <a:gd name="T84" fmla="*/ 183 w 264"/>
                  <a:gd name="T85" fmla="*/ 42 h 153"/>
                  <a:gd name="T86" fmla="*/ 194 w 264"/>
                  <a:gd name="T87" fmla="*/ 39 h 153"/>
                  <a:gd name="T88" fmla="*/ 206 w 264"/>
                  <a:gd name="T89" fmla="*/ 33 h 153"/>
                  <a:gd name="T90" fmla="*/ 219 w 264"/>
                  <a:gd name="T91" fmla="*/ 27 h 153"/>
                  <a:gd name="T92" fmla="*/ 232 w 264"/>
                  <a:gd name="T93" fmla="*/ 21 h 153"/>
                  <a:gd name="T94" fmla="*/ 243 w 264"/>
                  <a:gd name="T95" fmla="*/ 14 h 153"/>
                  <a:gd name="T96" fmla="*/ 253 w 264"/>
                  <a:gd name="T97" fmla="*/ 8 h 153"/>
                  <a:gd name="T98" fmla="*/ 260 w 264"/>
                  <a:gd name="T99" fmla="*/ 3 h 153"/>
                  <a:gd name="T100" fmla="*/ 264 w 264"/>
                  <a:gd name="T101" fmla="*/ 0 h 15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4"/>
                  <a:gd name="T154" fmla="*/ 0 h 153"/>
                  <a:gd name="T155" fmla="*/ 264 w 264"/>
                  <a:gd name="T156" fmla="*/ 153 h 15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4" h="153">
                    <a:moveTo>
                      <a:pt x="0" y="153"/>
                    </a:moveTo>
                    <a:lnTo>
                      <a:pt x="1" y="149"/>
                    </a:lnTo>
                    <a:lnTo>
                      <a:pt x="4" y="144"/>
                    </a:lnTo>
                    <a:lnTo>
                      <a:pt x="9" y="139"/>
                    </a:lnTo>
                    <a:lnTo>
                      <a:pt x="14" y="133"/>
                    </a:lnTo>
                    <a:lnTo>
                      <a:pt x="19" y="128"/>
                    </a:lnTo>
                    <a:lnTo>
                      <a:pt x="25" y="122"/>
                    </a:lnTo>
                    <a:lnTo>
                      <a:pt x="31" y="117"/>
                    </a:lnTo>
                    <a:lnTo>
                      <a:pt x="36" y="114"/>
                    </a:lnTo>
                    <a:lnTo>
                      <a:pt x="41" y="111"/>
                    </a:lnTo>
                    <a:lnTo>
                      <a:pt x="45" y="110"/>
                    </a:lnTo>
                    <a:lnTo>
                      <a:pt x="51" y="108"/>
                    </a:lnTo>
                    <a:lnTo>
                      <a:pt x="57" y="108"/>
                    </a:lnTo>
                    <a:lnTo>
                      <a:pt x="62" y="107"/>
                    </a:lnTo>
                    <a:lnTo>
                      <a:pt x="67" y="107"/>
                    </a:lnTo>
                    <a:lnTo>
                      <a:pt x="72" y="107"/>
                    </a:lnTo>
                    <a:lnTo>
                      <a:pt x="76" y="106"/>
                    </a:lnTo>
                    <a:lnTo>
                      <a:pt x="81" y="104"/>
                    </a:lnTo>
                    <a:lnTo>
                      <a:pt x="85" y="101"/>
                    </a:lnTo>
                    <a:lnTo>
                      <a:pt x="90" y="97"/>
                    </a:lnTo>
                    <a:lnTo>
                      <a:pt x="95" y="91"/>
                    </a:lnTo>
                    <a:lnTo>
                      <a:pt x="96" y="89"/>
                    </a:lnTo>
                    <a:lnTo>
                      <a:pt x="97" y="87"/>
                    </a:lnTo>
                    <a:lnTo>
                      <a:pt x="98" y="85"/>
                    </a:lnTo>
                    <a:lnTo>
                      <a:pt x="99" y="83"/>
                    </a:lnTo>
                    <a:lnTo>
                      <a:pt x="99" y="81"/>
                    </a:lnTo>
                    <a:lnTo>
                      <a:pt x="100" y="79"/>
                    </a:lnTo>
                    <a:lnTo>
                      <a:pt x="101" y="76"/>
                    </a:lnTo>
                    <a:lnTo>
                      <a:pt x="102" y="74"/>
                    </a:lnTo>
                    <a:lnTo>
                      <a:pt x="103" y="72"/>
                    </a:lnTo>
                    <a:lnTo>
                      <a:pt x="105" y="70"/>
                    </a:lnTo>
                    <a:lnTo>
                      <a:pt x="110" y="65"/>
                    </a:lnTo>
                    <a:lnTo>
                      <a:pt x="116" y="60"/>
                    </a:lnTo>
                    <a:lnTo>
                      <a:pt x="121" y="56"/>
                    </a:lnTo>
                    <a:lnTo>
                      <a:pt x="127" y="53"/>
                    </a:lnTo>
                    <a:lnTo>
                      <a:pt x="134" y="50"/>
                    </a:lnTo>
                    <a:lnTo>
                      <a:pt x="140" y="48"/>
                    </a:lnTo>
                    <a:lnTo>
                      <a:pt x="147" y="47"/>
                    </a:lnTo>
                    <a:lnTo>
                      <a:pt x="154" y="45"/>
                    </a:lnTo>
                    <a:lnTo>
                      <a:pt x="161" y="44"/>
                    </a:lnTo>
                    <a:lnTo>
                      <a:pt x="169" y="43"/>
                    </a:lnTo>
                    <a:lnTo>
                      <a:pt x="174" y="44"/>
                    </a:lnTo>
                    <a:lnTo>
                      <a:pt x="183" y="42"/>
                    </a:lnTo>
                    <a:lnTo>
                      <a:pt x="194" y="39"/>
                    </a:lnTo>
                    <a:lnTo>
                      <a:pt x="206" y="33"/>
                    </a:lnTo>
                    <a:lnTo>
                      <a:pt x="219" y="27"/>
                    </a:lnTo>
                    <a:lnTo>
                      <a:pt x="232" y="21"/>
                    </a:lnTo>
                    <a:lnTo>
                      <a:pt x="243" y="14"/>
                    </a:lnTo>
                    <a:lnTo>
                      <a:pt x="253" y="8"/>
                    </a:lnTo>
                    <a:lnTo>
                      <a:pt x="260" y="3"/>
                    </a:lnTo>
                    <a:lnTo>
                      <a:pt x="264" y="0"/>
                    </a:lnTo>
                  </a:path>
                </a:pathLst>
              </a:custGeom>
              <a:noFill/>
              <a:ln w="0">
                <a:solidFill>
                  <a:srgbClr val="007D00"/>
                </a:solidFill>
                <a:prstDash val="solid"/>
                <a:round/>
                <a:headEnd/>
                <a:tailEnd/>
              </a:ln>
            </p:spPr>
            <p:txBody>
              <a:bodyPr/>
              <a:lstStyle/>
              <a:p>
                <a:endParaRPr lang="fr-FR"/>
              </a:p>
            </p:txBody>
          </p:sp>
          <p:sp>
            <p:nvSpPr>
              <p:cNvPr id="5419" name="Freeform 298"/>
              <p:cNvSpPr>
                <a:spLocks/>
              </p:cNvSpPr>
              <p:nvPr/>
            </p:nvSpPr>
            <p:spPr bwMode="auto">
              <a:xfrm>
                <a:off x="1290" y="2425"/>
                <a:ext cx="301" cy="185"/>
              </a:xfrm>
              <a:custGeom>
                <a:avLst/>
                <a:gdLst>
                  <a:gd name="T0" fmla="*/ 0 w 301"/>
                  <a:gd name="T1" fmla="*/ 185 h 185"/>
                  <a:gd name="T2" fmla="*/ 4 w 301"/>
                  <a:gd name="T3" fmla="*/ 183 h 185"/>
                  <a:gd name="T4" fmla="*/ 9 w 301"/>
                  <a:gd name="T5" fmla="*/ 179 h 185"/>
                  <a:gd name="T6" fmla="*/ 15 w 301"/>
                  <a:gd name="T7" fmla="*/ 173 h 185"/>
                  <a:gd name="T8" fmla="*/ 21 w 301"/>
                  <a:gd name="T9" fmla="*/ 167 h 185"/>
                  <a:gd name="T10" fmla="*/ 28 w 301"/>
                  <a:gd name="T11" fmla="*/ 161 h 185"/>
                  <a:gd name="T12" fmla="*/ 34 w 301"/>
                  <a:gd name="T13" fmla="*/ 154 h 185"/>
                  <a:gd name="T14" fmla="*/ 40 w 301"/>
                  <a:gd name="T15" fmla="*/ 148 h 185"/>
                  <a:gd name="T16" fmla="*/ 45 w 301"/>
                  <a:gd name="T17" fmla="*/ 141 h 185"/>
                  <a:gd name="T18" fmla="*/ 49 w 301"/>
                  <a:gd name="T19" fmla="*/ 136 h 185"/>
                  <a:gd name="T20" fmla="*/ 50 w 301"/>
                  <a:gd name="T21" fmla="*/ 132 h 185"/>
                  <a:gd name="T22" fmla="*/ 54 w 301"/>
                  <a:gd name="T23" fmla="*/ 125 h 185"/>
                  <a:gd name="T24" fmla="*/ 57 w 301"/>
                  <a:gd name="T25" fmla="*/ 120 h 185"/>
                  <a:gd name="T26" fmla="*/ 59 w 301"/>
                  <a:gd name="T27" fmla="*/ 115 h 185"/>
                  <a:gd name="T28" fmla="*/ 60 w 301"/>
                  <a:gd name="T29" fmla="*/ 112 h 185"/>
                  <a:gd name="T30" fmla="*/ 62 w 301"/>
                  <a:gd name="T31" fmla="*/ 109 h 185"/>
                  <a:gd name="T32" fmla="*/ 65 w 301"/>
                  <a:gd name="T33" fmla="*/ 106 h 185"/>
                  <a:gd name="T34" fmla="*/ 69 w 301"/>
                  <a:gd name="T35" fmla="*/ 103 h 185"/>
                  <a:gd name="T36" fmla="*/ 74 w 301"/>
                  <a:gd name="T37" fmla="*/ 101 h 185"/>
                  <a:gd name="T38" fmla="*/ 81 w 301"/>
                  <a:gd name="T39" fmla="*/ 98 h 185"/>
                  <a:gd name="T40" fmla="*/ 90 w 301"/>
                  <a:gd name="T41" fmla="*/ 95 h 185"/>
                  <a:gd name="T42" fmla="*/ 94 w 301"/>
                  <a:gd name="T43" fmla="*/ 94 h 185"/>
                  <a:gd name="T44" fmla="*/ 97 w 301"/>
                  <a:gd name="T45" fmla="*/ 94 h 185"/>
                  <a:gd name="T46" fmla="*/ 101 w 301"/>
                  <a:gd name="T47" fmla="*/ 93 h 185"/>
                  <a:gd name="T48" fmla="*/ 105 w 301"/>
                  <a:gd name="T49" fmla="*/ 93 h 185"/>
                  <a:gd name="T50" fmla="*/ 110 w 301"/>
                  <a:gd name="T51" fmla="*/ 92 h 185"/>
                  <a:gd name="T52" fmla="*/ 114 w 301"/>
                  <a:gd name="T53" fmla="*/ 91 h 185"/>
                  <a:gd name="T54" fmla="*/ 118 w 301"/>
                  <a:gd name="T55" fmla="*/ 91 h 185"/>
                  <a:gd name="T56" fmla="*/ 123 w 301"/>
                  <a:gd name="T57" fmla="*/ 90 h 185"/>
                  <a:gd name="T58" fmla="*/ 127 w 301"/>
                  <a:gd name="T59" fmla="*/ 90 h 185"/>
                  <a:gd name="T60" fmla="*/ 131 w 301"/>
                  <a:gd name="T61" fmla="*/ 89 h 185"/>
                  <a:gd name="T62" fmla="*/ 139 w 301"/>
                  <a:gd name="T63" fmla="*/ 87 h 185"/>
                  <a:gd name="T64" fmla="*/ 148 w 301"/>
                  <a:gd name="T65" fmla="*/ 85 h 185"/>
                  <a:gd name="T66" fmla="*/ 156 w 301"/>
                  <a:gd name="T67" fmla="*/ 82 h 185"/>
                  <a:gd name="T68" fmla="*/ 165 w 301"/>
                  <a:gd name="T69" fmla="*/ 79 h 185"/>
                  <a:gd name="T70" fmla="*/ 173 w 301"/>
                  <a:gd name="T71" fmla="*/ 76 h 185"/>
                  <a:gd name="T72" fmla="*/ 181 w 301"/>
                  <a:gd name="T73" fmla="*/ 73 h 185"/>
                  <a:gd name="T74" fmla="*/ 190 w 301"/>
                  <a:gd name="T75" fmla="*/ 69 h 185"/>
                  <a:gd name="T76" fmla="*/ 197 w 301"/>
                  <a:gd name="T77" fmla="*/ 66 h 185"/>
                  <a:gd name="T78" fmla="*/ 205 w 301"/>
                  <a:gd name="T79" fmla="*/ 63 h 185"/>
                  <a:gd name="T80" fmla="*/ 212 w 301"/>
                  <a:gd name="T81" fmla="*/ 60 h 185"/>
                  <a:gd name="T82" fmla="*/ 222 w 301"/>
                  <a:gd name="T83" fmla="*/ 52 h 185"/>
                  <a:gd name="T84" fmla="*/ 232 w 301"/>
                  <a:gd name="T85" fmla="*/ 45 h 185"/>
                  <a:gd name="T86" fmla="*/ 242 w 301"/>
                  <a:gd name="T87" fmla="*/ 37 h 185"/>
                  <a:gd name="T88" fmla="*/ 252 w 301"/>
                  <a:gd name="T89" fmla="*/ 29 h 185"/>
                  <a:gd name="T90" fmla="*/ 261 w 301"/>
                  <a:gd name="T91" fmla="*/ 22 h 185"/>
                  <a:gd name="T92" fmla="*/ 270 w 301"/>
                  <a:gd name="T93" fmla="*/ 16 h 185"/>
                  <a:gd name="T94" fmla="*/ 279 w 301"/>
                  <a:gd name="T95" fmla="*/ 10 h 185"/>
                  <a:gd name="T96" fmla="*/ 287 w 301"/>
                  <a:gd name="T97" fmla="*/ 6 h 185"/>
                  <a:gd name="T98" fmla="*/ 295 w 301"/>
                  <a:gd name="T99" fmla="*/ 2 h 185"/>
                  <a:gd name="T100" fmla="*/ 301 w 301"/>
                  <a:gd name="T101" fmla="*/ 0 h 18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1"/>
                  <a:gd name="T154" fmla="*/ 0 h 185"/>
                  <a:gd name="T155" fmla="*/ 301 w 301"/>
                  <a:gd name="T156" fmla="*/ 185 h 18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1" h="185">
                    <a:moveTo>
                      <a:pt x="0" y="185"/>
                    </a:moveTo>
                    <a:lnTo>
                      <a:pt x="4" y="183"/>
                    </a:lnTo>
                    <a:lnTo>
                      <a:pt x="9" y="179"/>
                    </a:lnTo>
                    <a:lnTo>
                      <a:pt x="15" y="173"/>
                    </a:lnTo>
                    <a:lnTo>
                      <a:pt x="21" y="167"/>
                    </a:lnTo>
                    <a:lnTo>
                      <a:pt x="28" y="161"/>
                    </a:lnTo>
                    <a:lnTo>
                      <a:pt x="34" y="154"/>
                    </a:lnTo>
                    <a:lnTo>
                      <a:pt x="40" y="148"/>
                    </a:lnTo>
                    <a:lnTo>
                      <a:pt x="45" y="141"/>
                    </a:lnTo>
                    <a:lnTo>
                      <a:pt x="49" y="136"/>
                    </a:lnTo>
                    <a:lnTo>
                      <a:pt x="50" y="132"/>
                    </a:lnTo>
                    <a:lnTo>
                      <a:pt x="54" y="125"/>
                    </a:lnTo>
                    <a:lnTo>
                      <a:pt x="57" y="120"/>
                    </a:lnTo>
                    <a:lnTo>
                      <a:pt x="59" y="115"/>
                    </a:lnTo>
                    <a:lnTo>
                      <a:pt x="60" y="112"/>
                    </a:lnTo>
                    <a:lnTo>
                      <a:pt x="62" y="109"/>
                    </a:lnTo>
                    <a:lnTo>
                      <a:pt x="65" y="106"/>
                    </a:lnTo>
                    <a:lnTo>
                      <a:pt x="69" y="103"/>
                    </a:lnTo>
                    <a:lnTo>
                      <a:pt x="74" y="101"/>
                    </a:lnTo>
                    <a:lnTo>
                      <a:pt x="81" y="98"/>
                    </a:lnTo>
                    <a:lnTo>
                      <a:pt x="90" y="95"/>
                    </a:lnTo>
                    <a:lnTo>
                      <a:pt x="94" y="94"/>
                    </a:lnTo>
                    <a:lnTo>
                      <a:pt x="97" y="94"/>
                    </a:lnTo>
                    <a:lnTo>
                      <a:pt x="101" y="93"/>
                    </a:lnTo>
                    <a:lnTo>
                      <a:pt x="105" y="93"/>
                    </a:lnTo>
                    <a:lnTo>
                      <a:pt x="110" y="92"/>
                    </a:lnTo>
                    <a:lnTo>
                      <a:pt x="114" y="91"/>
                    </a:lnTo>
                    <a:lnTo>
                      <a:pt x="118" y="91"/>
                    </a:lnTo>
                    <a:lnTo>
                      <a:pt x="123" y="90"/>
                    </a:lnTo>
                    <a:lnTo>
                      <a:pt x="127" y="90"/>
                    </a:lnTo>
                    <a:lnTo>
                      <a:pt x="131" y="89"/>
                    </a:lnTo>
                    <a:lnTo>
                      <a:pt x="139" y="87"/>
                    </a:lnTo>
                    <a:lnTo>
                      <a:pt x="148" y="85"/>
                    </a:lnTo>
                    <a:lnTo>
                      <a:pt x="156" y="82"/>
                    </a:lnTo>
                    <a:lnTo>
                      <a:pt x="165" y="79"/>
                    </a:lnTo>
                    <a:lnTo>
                      <a:pt x="173" y="76"/>
                    </a:lnTo>
                    <a:lnTo>
                      <a:pt x="181" y="73"/>
                    </a:lnTo>
                    <a:lnTo>
                      <a:pt x="190" y="69"/>
                    </a:lnTo>
                    <a:lnTo>
                      <a:pt x="197" y="66"/>
                    </a:lnTo>
                    <a:lnTo>
                      <a:pt x="205" y="63"/>
                    </a:lnTo>
                    <a:lnTo>
                      <a:pt x="212" y="60"/>
                    </a:lnTo>
                    <a:lnTo>
                      <a:pt x="222" y="52"/>
                    </a:lnTo>
                    <a:lnTo>
                      <a:pt x="232" y="45"/>
                    </a:lnTo>
                    <a:lnTo>
                      <a:pt x="242" y="37"/>
                    </a:lnTo>
                    <a:lnTo>
                      <a:pt x="252" y="29"/>
                    </a:lnTo>
                    <a:lnTo>
                      <a:pt x="261" y="22"/>
                    </a:lnTo>
                    <a:lnTo>
                      <a:pt x="270" y="16"/>
                    </a:lnTo>
                    <a:lnTo>
                      <a:pt x="279" y="10"/>
                    </a:lnTo>
                    <a:lnTo>
                      <a:pt x="287" y="6"/>
                    </a:lnTo>
                    <a:lnTo>
                      <a:pt x="295" y="2"/>
                    </a:lnTo>
                    <a:lnTo>
                      <a:pt x="301" y="0"/>
                    </a:lnTo>
                  </a:path>
                </a:pathLst>
              </a:custGeom>
              <a:noFill/>
              <a:ln w="0">
                <a:solidFill>
                  <a:srgbClr val="007D00"/>
                </a:solidFill>
                <a:prstDash val="solid"/>
                <a:round/>
                <a:headEnd/>
                <a:tailEnd/>
              </a:ln>
            </p:spPr>
            <p:txBody>
              <a:bodyPr/>
              <a:lstStyle/>
              <a:p>
                <a:endParaRPr lang="fr-FR"/>
              </a:p>
            </p:txBody>
          </p:sp>
          <p:sp>
            <p:nvSpPr>
              <p:cNvPr id="5420" name="Freeform 299"/>
              <p:cNvSpPr>
                <a:spLocks/>
              </p:cNvSpPr>
              <p:nvPr/>
            </p:nvSpPr>
            <p:spPr bwMode="auto">
              <a:xfrm>
                <a:off x="1328" y="2512"/>
                <a:ext cx="196" cy="107"/>
              </a:xfrm>
              <a:custGeom>
                <a:avLst/>
                <a:gdLst>
                  <a:gd name="T0" fmla="*/ 0 w 196"/>
                  <a:gd name="T1" fmla="*/ 107 h 107"/>
                  <a:gd name="T2" fmla="*/ 1 w 196"/>
                  <a:gd name="T3" fmla="*/ 105 h 107"/>
                  <a:gd name="T4" fmla="*/ 2 w 196"/>
                  <a:gd name="T5" fmla="*/ 103 h 107"/>
                  <a:gd name="T6" fmla="*/ 4 w 196"/>
                  <a:gd name="T7" fmla="*/ 99 h 107"/>
                  <a:gd name="T8" fmla="*/ 5 w 196"/>
                  <a:gd name="T9" fmla="*/ 95 h 107"/>
                  <a:gd name="T10" fmla="*/ 8 w 196"/>
                  <a:gd name="T11" fmla="*/ 91 h 107"/>
                  <a:gd name="T12" fmla="*/ 11 w 196"/>
                  <a:gd name="T13" fmla="*/ 86 h 107"/>
                  <a:gd name="T14" fmla="*/ 16 w 196"/>
                  <a:gd name="T15" fmla="*/ 81 h 107"/>
                  <a:gd name="T16" fmla="*/ 21 w 196"/>
                  <a:gd name="T17" fmla="*/ 76 h 107"/>
                  <a:gd name="T18" fmla="*/ 28 w 196"/>
                  <a:gd name="T19" fmla="*/ 71 h 107"/>
                  <a:gd name="T20" fmla="*/ 36 w 196"/>
                  <a:gd name="T21" fmla="*/ 66 h 107"/>
                  <a:gd name="T22" fmla="*/ 43 w 196"/>
                  <a:gd name="T23" fmla="*/ 64 h 107"/>
                  <a:gd name="T24" fmla="*/ 48 w 196"/>
                  <a:gd name="T25" fmla="*/ 63 h 107"/>
                  <a:gd name="T26" fmla="*/ 53 w 196"/>
                  <a:gd name="T27" fmla="*/ 62 h 107"/>
                  <a:gd name="T28" fmla="*/ 57 w 196"/>
                  <a:gd name="T29" fmla="*/ 62 h 107"/>
                  <a:gd name="T30" fmla="*/ 62 w 196"/>
                  <a:gd name="T31" fmla="*/ 62 h 107"/>
                  <a:gd name="T32" fmla="*/ 66 w 196"/>
                  <a:gd name="T33" fmla="*/ 60 h 107"/>
                  <a:gd name="T34" fmla="*/ 71 w 196"/>
                  <a:gd name="T35" fmla="*/ 58 h 107"/>
                  <a:gd name="T36" fmla="*/ 77 w 196"/>
                  <a:gd name="T37" fmla="*/ 54 h 107"/>
                  <a:gd name="T38" fmla="*/ 84 w 196"/>
                  <a:gd name="T39" fmla="*/ 48 h 107"/>
                  <a:gd name="T40" fmla="*/ 92 w 196"/>
                  <a:gd name="T41" fmla="*/ 39 h 107"/>
                  <a:gd name="T42" fmla="*/ 96 w 196"/>
                  <a:gd name="T43" fmla="*/ 33 h 107"/>
                  <a:gd name="T44" fmla="*/ 99 w 196"/>
                  <a:gd name="T45" fmla="*/ 28 h 107"/>
                  <a:gd name="T46" fmla="*/ 103 w 196"/>
                  <a:gd name="T47" fmla="*/ 23 h 107"/>
                  <a:gd name="T48" fmla="*/ 106 w 196"/>
                  <a:gd name="T49" fmla="*/ 20 h 107"/>
                  <a:gd name="T50" fmla="*/ 110 w 196"/>
                  <a:gd name="T51" fmla="*/ 17 h 107"/>
                  <a:gd name="T52" fmla="*/ 114 w 196"/>
                  <a:gd name="T53" fmla="*/ 15 h 107"/>
                  <a:gd name="T54" fmla="*/ 118 w 196"/>
                  <a:gd name="T55" fmla="*/ 13 h 107"/>
                  <a:gd name="T56" fmla="*/ 123 w 196"/>
                  <a:gd name="T57" fmla="*/ 11 h 107"/>
                  <a:gd name="T58" fmla="*/ 129 w 196"/>
                  <a:gd name="T59" fmla="*/ 10 h 107"/>
                  <a:gd name="T60" fmla="*/ 135 w 196"/>
                  <a:gd name="T61" fmla="*/ 8 h 107"/>
                  <a:gd name="T62" fmla="*/ 137 w 196"/>
                  <a:gd name="T63" fmla="*/ 9 h 107"/>
                  <a:gd name="T64" fmla="*/ 142 w 196"/>
                  <a:gd name="T65" fmla="*/ 9 h 107"/>
                  <a:gd name="T66" fmla="*/ 149 w 196"/>
                  <a:gd name="T67" fmla="*/ 9 h 107"/>
                  <a:gd name="T68" fmla="*/ 157 w 196"/>
                  <a:gd name="T69" fmla="*/ 8 h 107"/>
                  <a:gd name="T70" fmla="*/ 165 w 196"/>
                  <a:gd name="T71" fmla="*/ 7 h 107"/>
                  <a:gd name="T72" fmla="*/ 174 w 196"/>
                  <a:gd name="T73" fmla="*/ 5 h 107"/>
                  <a:gd name="T74" fmla="*/ 181 w 196"/>
                  <a:gd name="T75" fmla="*/ 4 h 107"/>
                  <a:gd name="T76" fmla="*/ 188 w 196"/>
                  <a:gd name="T77" fmla="*/ 2 h 107"/>
                  <a:gd name="T78" fmla="*/ 193 w 196"/>
                  <a:gd name="T79" fmla="*/ 1 h 107"/>
                  <a:gd name="T80" fmla="*/ 196 w 196"/>
                  <a:gd name="T81" fmla="*/ 0 h 1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6"/>
                  <a:gd name="T124" fmla="*/ 0 h 107"/>
                  <a:gd name="T125" fmla="*/ 196 w 196"/>
                  <a:gd name="T126" fmla="*/ 107 h 10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6" h="107">
                    <a:moveTo>
                      <a:pt x="0" y="107"/>
                    </a:moveTo>
                    <a:lnTo>
                      <a:pt x="1" y="105"/>
                    </a:lnTo>
                    <a:lnTo>
                      <a:pt x="2" y="103"/>
                    </a:lnTo>
                    <a:lnTo>
                      <a:pt x="4" y="99"/>
                    </a:lnTo>
                    <a:lnTo>
                      <a:pt x="5" y="95"/>
                    </a:lnTo>
                    <a:lnTo>
                      <a:pt x="8" y="91"/>
                    </a:lnTo>
                    <a:lnTo>
                      <a:pt x="11" y="86"/>
                    </a:lnTo>
                    <a:lnTo>
                      <a:pt x="16" y="81"/>
                    </a:lnTo>
                    <a:lnTo>
                      <a:pt x="21" y="76"/>
                    </a:lnTo>
                    <a:lnTo>
                      <a:pt x="28" y="71"/>
                    </a:lnTo>
                    <a:lnTo>
                      <a:pt x="36" y="66"/>
                    </a:lnTo>
                    <a:lnTo>
                      <a:pt x="43" y="64"/>
                    </a:lnTo>
                    <a:lnTo>
                      <a:pt x="48" y="63"/>
                    </a:lnTo>
                    <a:lnTo>
                      <a:pt x="53" y="62"/>
                    </a:lnTo>
                    <a:lnTo>
                      <a:pt x="57" y="62"/>
                    </a:lnTo>
                    <a:lnTo>
                      <a:pt x="62" y="62"/>
                    </a:lnTo>
                    <a:lnTo>
                      <a:pt x="66" y="60"/>
                    </a:lnTo>
                    <a:lnTo>
                      <a:pt x="71" y="58"/>
                    </a:lnTo>
                    <a:lnTo>
                      <a:pt x="77" y="54"/>
                    </a:lnTo>
                    <a:lnTo>
                      <a:pt x="84" y="48"/>
                    </a:lnTo>
                    <a:lnTo>
                      <a:pt x="92" y="39"/>
                    </a:lnTo>
                    <a:lnTo>
                      <a:pt x="96" y="33"/>
                    </a:lnTo>
                    <a:lnTo>
                      <a:pt x="99" y="28"/>
                    </a:lnTo>
                    <a:lnTo>
                      <a:pt x="103" y="23"/>
                    </a:lnTo>
                    <a:lnTo>
                      <a:pt x="106" y="20"/>
                    </a:lnTo>
                    <a:lnTo>
                      <a:pt x="110" y="17"/>
                    </a:lnTo>
                    <a:lnTo>
                      <a:pt x="114" y="15"/>
                    </a:lnTo>
                    <a:lnTo>
                      <a:pt x="118" y="13"/>
                    </a:lnTo>
                    <a:lnTo>
                      <a:pt x="123" y="11"/>
                    </a:lnTo>
                    <a:lnTo>
                      <a:pt x="129" y="10"/>
                    </a:lnTo>
                    <a:lnTo>
                      <a:pt x="135" y="8"/>
                    </a:lnTo>
                    <a:lnTo>
                      <a:pt x="137" y="9"/>
                    </a:lnTo>
                    <a:lnTo>
                      <a:pt x="142" y="9"/>
                    </a:lnTo>
                    <a:lnTo>
                      <a:pt x="149" y="9"/>
                    </a:lnTo>
                    <a:lnTo>
                      <a:pt x="157" y="8"/>
                    </a:lnTo>
                    <a:lnTo>
                      <a:pt x="165" y="7"/>
                    </a:lnTo>
                    <a:lnTo>
                      <a:pt x="174" y="5"/>
                    </a:lnTo>
                    <a:lnTo>
                      <a:pt x="181" y="4"/>
                    </a:lnTo>
                    <a:lnTo>
                      <a:pt x="188" y="2"/>
                    </a:lnTo>
                    <a:lnTo>
                      <a:pt x="193" y="1"/>
                    </a:lnTo>
                    <a:lnTo>
                      <a:pt x="196" y="0"/>
                    </a:lnTo>
                  </a:path>
                </a:pathLst>
              </a:custGeom>
              <a:noFill/>
              <a:ln w="0">
                <a:solidFill>
                  <a:srgbClr val="007D00"/>
                </a:solidFill>
                <a:prstDash val="solid"/>
                <a:round/>
                <a:headEnd/>
                <a:tailEnd/>
              </a:ln>
            </p:spPr>
            <p:txBody>
              <a:bodyPr/>
              <a:lstStyle/>
              <a:p>
                <a:endParaRPr lang="fr-FR"/>
              </a:p>
            </p:txBody>
          </p:sp>
          <p:sp>
            <p:nvSpPr>
              <p:cNvPr id="5421" name="Freeform 300"/>
              <p:cNvSpPr>
                <a:spLocks/>
              </p:cNvSpPr>
              <p:nvPr/>
            </p:nvSpPr>
            <p:spPr bwMode="auto">
              <a:xfrm>
                <a:off x="1344" y="2533"/>
                <a:ext cx="157" cy="87"/>
              </a:xfrm>
              <a:custGeom>
                <a:avLst/>
                <a:gdLst>
                  <a:gd name="T0" fmla="*/ 0 w 157"/>
                  <a:gd name="T1" fmla="*/ 87 h 87"/>
                  <a:gd name="T2" fmla="*/ 4 w 157"/>
                  <a:gd name="T3" fmla="*/ 80 h 87"/>
                  <a:gd name="T4" fmla="*/ 9 w 157"/>
                  <a:gd name="T5" fmla="*/ 75 h 87"/>
                  <a:gd name="T6" fmla="*/ 15 w 157"/>
                  <a:gd name="T7" fmla="*/ 71 h 87"/>
                  <a:gd name="T8" fmla="*/ 22 w 157"/>
                  <a:gd name="T9" fmla="*/ 67 h 87"/>
                  <a:gd name="T10" fmla="*/ 30 w 157"/>
                  <a:gd name="T11" fmla="*/ 63 h 87"/>
                  <a:gd name="T12" fmla="*/ 39 w 157"/>
                  <a:gd name="T13" fmla="*/ 60 h 87"/>
                  <a:gd name="T14" fmla="*/ 49 w 157"/>
                  <a:gd name="T15" fmla="*/ 55 h 87"/>
                  <a:gd name="T16" fmla="*/ 59 w 157"/>
                  <a:gd name="T17" fmla="*/ 50 h 87"/>
                  <a:gd name="T18" fmla="*/ 69 w 157"/>
                  <a:gd name="T19" fmla="*/ 43 h 87"/>
                  <a:gd name="T20" fmla="*/ 80 w 157"/>
                  <a:gd name="T21" fmla="*/ 35 h 87"/>
                  <a:gd name="T22" fmla="*/ 85 w 157"/>
                  <a:gd name="T23" fmla="*/ 28 h 87"/>
                  <a:gd name="T24" fmla="*/ 92 w 157"/>
                  <a:gd name="T25" fmla="*/ 22 h 87"/>
                  <a:gd name="T26" fmla="*/ 100 w 157"/>
                  <a:gd name="T27" fmla="*/ 17 h 87"/>
                  <a:gd name="T28" fmla="*/ 109 w 157"/>
                  <a:gd name="T29" fmla="*/ 13 h 87"/>
                  <a:gd name="T30" fmla="*/ 117 w 157"/>
                  <a:gd name="T31" fmla="*/ 9 h 87"/>
                  <a:gd name="T32" fmla="*/ 126 w 157"/>
                  <a:gd name="T33" fmla="*/ 6 h 87"/>
                  <a:gd name="T34" fmla="*/ 135 w 157"/>
                  <a:gd name="T35" fmla="*/ 4 h 87"/>
                  <a:gd name="T36" fmla="*/ 143 w 157"/>
                  <a:gd name="T37" fmla="*/ 2 h 87"/>
                  <a:gd name="T38" fmla="*/ 150 w 157"/>
                  <a:gd name="T39" fmla="*/ 1 h 87"/>
                  <a:gd name="T40" fmla="*/ 157 w 157"/>
                  <a:gd name="T41" fmla="*/ 0 h 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7"/>
                  <a:gd name="T64" fmla="*/ 0 h 87"/>
                  <a:gd name="T65" fmla="*/ 157 w 157"/>
                  <a:gd name="T66" fmla="*/ 87 h 8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7" h="87">
                    <a:moveTo>
                      <a:pt x="0" y="87"/>
                    </a:moveTo>
                    <a:lnTo>
                      <a:pt x="4" y="80"/>
                    </a:lnTo>
                    <a:lnTo>
                      <a:pt x="9" y="75"/>
                    </a:lnTo>
                    <a:lnTo>
                      <a:pt x="15" y="71"/>
                    </a:lnTo>
                    <a:lnTo>
                      <a:pt x="22" y="67"/>
                    </a:lnTo>
                    <a:lnTo>
                      <a:pt x="30" y="63"/>
                    </a:lnTo>
                    <a:lnTo>
                      <a:pt x="39" y="60"/>
                    </a:lnTo>
                    <a:lnTo>
                      <a:pt x="49" y="55"/>
                    </a:lnTo>
                    <a:lnTo>
                      <a:pt x="59" y="50"/>
                    </a:lnTo>
                    <a:lnTo>
                      <a:pt x="69" y="43"/>
                    </a:lnTo>
                    <a:lnTo>
                      <a:pt x="80" y="35"/>
                    </a:lnTo>
                    <a:lnTo>
                      <a:pt x="85" y="28"/>
                    </a:lnTo>
                    <a:lnTo>
                      <a:pt x="92" y="22"/>
                    </a:lnTo>
                    <a:lnTo>
                      <a:pt x="100" y="17"/>
                    </a:lnTo>
                    <a:lnTo>
                      <a:pt x="109" y="13"/>
                    </a:lnTo>
                    <a:lnTo>
                      <a:pt x="117" y="9"/>
                    </a:lnTo>
                    <a:lnTo>
                      <a:pt x="126" y="6"/>
                    </a:lnTo>
                    <a:lnTo>
                      <a:pt x="135" y="4"/>
                    </a:lnTo>
                    <a:lnTo>
                      <a:pt x="143" y="2"/>
                    </a:lnTo>
                    <a:lnTo>
                      <a:pt x="150" y="1"/>
                    </a:lnTo>
                    <a:lnTo>
                      <a:pt x="157" y="0"/>
                    </a:lnTo>
                  </a:path>
                </a:pathLst>
              </a:custGeom>
              <a:noFill/>
              <a:ln w="0">
                <a:solidFill>
                  <a:srgbClr val="007D00"/>
                </a:solidFill>
                <a:prstDash val="solid"/>
                <a:round/>
                <a:headEnd/>
                <a:tailEnd/>
              </a:ln>
            </p:spPr>
            <p:txBody>
              <a:bodyPr/>
              <a:lstStyle/>
              <a:p>
                <a:endParaRPr lang="fr-FR"/>
              </a:p>
            </p:txBody>
          </p:sp>
          <p:sp>
            <p:nvSpPr>
              <p:cNvPr id="5422" name="Freeform 301"/>
              <p:cNvSpPr>
                <a:spLocks/>
              </p:cNvSpPr>
              <p:nvPr/>
            </p:nvSpPr>
            <p:spPr bwMode="auto">
              <a:xfrm>
                <a:off x="1260" y="2425"/>
                <a:ext cx="317" cy="180"/>
              </a:xfrm>
              <a:custGeom>
                <a:avLst/>
                <a:gdLst>
                  <a:gd name="T0" fmla="*/ 0 w 317"/>
                  <a:gd name="T1" fmla="*/ 180 h 180"/>
                  <a:gd name="T2" fmla="*/ 2 w 317"/>
                  <a:gd name="T3" fmla="*/ 180 h 180"/>
                  <a:gd name="T4" fmla="*/ 5 w 317"/>
                  <a:gd name="T5" fmla="*/ 180 h 180"/>
                  <a:gd name="T6" fmla="*/ 10 w 317"/>
                  <a:gd name="T7" fmla="*/ 179 h 180"/>
                  <a:gd name="T8" fmla="*/ 15 w 317"/>
                  <a:gd name="T9" fmla="*/ 177 h 180"/>
                  <a:gd name="T10" fmla="*/ 21 w 317"/>
                  <a:gd name="T11" fmla="*/ 174 h 180"/>
                  <a:gd name="T12" fmla="*/ 28 w 317"/>
                  <a:gd name="T13" fmla="*/ 171 h 180"/>
                  <a:gd name="T14" fmla="*/ 34 w 317"/>
                  <a:gd name="T15" fmla="*/ 166 h 180"/>
                  <a:gd name="T16" fmla="*/ 40 w 317"/>
                  <a:gd name="T17" fmla="*/ 162 h 180"/>
                  <a:gd name="T18" fmla="*/ 46 w 317"/>
                  <a:gd name="T19" fmla="*/ 156 h 180"/>
                  <a:gd name="T20" fmla="*/ 51 w 317"/>
                  <a:gd name="T21" fmla="*/ 151 h 180"/>
                  <a:gd name="T22" fmla="*/ 52 w 317"/>
                  <a:gd name="T23" fmla="*/ 150 h 180"/>
                  <a:gd name="T24" fmla="*/ 52 w 317"/>
                  <a:gd name="T25" fmla="*/ 149 h 180"/>
                  <a:gd name="T26" fmla="*/ 54 w 317"/>
                  <a:gd name="T27" fmla="*/ 148 h 180"/>
                  <a:gd name="T28" fmla="*/ 55 w 317"/>
                  <a:gd name="T29" fmla="*/ 146 h 180"/>
                  <a:gd name="T30" fmla="*/ 56 w 317"/>
                  <a:gd name="T31" fmla="*/ 145 h 180"/>
                  <a:gd name="T32" fmla="*/ 58 w 317"/>
                  <a:gd name="T33" fmla="*/ 143 h 180"/>
                  <a:gd name="T34" fmla="*/ 60 w 317"/>
                  <a:gd name="T35" fmla="*/ 141 h 180"/>
                  <a:gd name="T36" fmla="*/ 63 w 317"/>
                  <a:gd name="T37" fmla="*/ 137 h 180"/>
                  <a:gd name="T38" fmla="*/ 66 w 317"/>
                  <a:gd name="T39" fmla="*/ 133 h 180"/>
                  <a:gd name="T40" fmla="*/ 70 w 317"/>
                  <a:gd name="T41" fmla="*/ 128 h 180"/>
                  <a:gd name="T42" fmla="*/ 74 w 317"/>
                  <a:gd name="T43" fmla="*/ 121 h 180"/>
                  <a:gd name="T44" fmla="*/ 78 w 317"/>
                  <a:gd name="T45" fmla="*/ 115 h 180"/>
                  <a:gd name="T46" fmla="*/ 81 w 317"/>
                  <a:gd name="T47" fmla="*/ 110 h 180"/>
                  <a:gd name="T48" fmla="*/ 84 w 317"/>
                  <a:gd name="T49" fmla="*/ 105 h 180"/>
                  <a:gd name="T50" fmla="*/ 88 w 317"/>
                  <a:gd name="T51" fmla="*/ 100 h 180"/>
                  <a:gd name="T52" fmla="*/ 92 w 317"/>
                  <a:gd name="T53" fmla="*/ 96 h 180"/>
                  <a:gd name="T54" fmla="*/ 97 w 317"/>
                  <a:gd name="T55" fmla="*/ 93 h 180"/>
                  <a:gd name="T56" fmla="*/ 105 w 317"/>
                  <a:gd name="T57" fmla="*/ 89 h 180"/>
                  <a:gd name="T58" fmla="*/ 114 w 317"/>
                  <a:gd name="T59" fmla="*/ 86 h 180"/>
                  <a:gd name="T60" fmla="*/ 127 w 317"/>
                  <a:gd name="T61" fmla="*/ 83 h 180"/>
                  <a:gd name="T62" fmla="*/ 139 w 317"/>
                  <a:gd name="T63" fmla="*/ 80 h 180"/>
                  <a:gd name="T64" fmla="*/ 150 w 317"/>
                  <a:gd name="T65" fmla="*/ 78 h 180"/>
                  <a:gd name="T66" fmla="*/ 160 w 317"/>
                  <a:gd name="T67" fmla="*/ 77 h 180"/>
                  <a:gd name="T68" fmla="*/ 168 w 317"/>
                  <a:gd name="T69" fmla="*/ 75 h 180"/>
                  <a:gd name="T70" fmla="*/ 176 w 317"/>
                  <a:gd name="T71" fmla="*/ 73 h 180"/>
                  <a:gd name="T72" fmla="*/ 183 w 317"/>
                  <a:gd name="T73" fmla="*/ 69 h 180"/>
                  <a:gd name="T74" fmla="*/ 190 w 317"/>
                  <a:gd name="T75" fmla="*/ 65 h 180"/>
                  <a:gd name="T76" fmla="*/ 199 w 317"/>
                  <a:gd name="T77" fmla="*/ 59 h 180"/>
                  <a:gd name="T78" fmla="*/ 208 w 317"/>
                  <a:gd name="T79" fmla="*/ 51 h 180"/>
                  <a:gd name="T80" fmla="*/ 218 w 317"/>
                  <a:gd name="T81" fmla="*/ 41 h 180"/>
                  <a:gd name="T82" fmla="*/ 229 w 317"/>
                  <a:gd name="T83" fmla="*/ 34 h 180"/>
                  <a:gd name="T84" fmla="*/ 239 w 317"/>
                  <a:gd name="T85" fmla="*/ 27 h 180"/>
                  <a:gd name="T86" fmla="*/ 249 w 317"/>
                  <a:gd name="T87" fmla="*/ 21 h 180"/>
                  <a:gd name="T88" fmla="*/ 259 w 317"/>
                  <a:gd name="T89" fmla="*/ 15 h 180"/>
                  <a:gd name="T90" fmla="*/ 268 w 317"/>
                  <a:gd name="T91" fmla="*/ 10 h 180"/>
                  <a:gd name="T92" fmla="*/ 278 w 317"/>
                  <a:gd name="T93" fmla="*/ 6 h 180"/>
                  <a:gd name="T94" fmla="*/ 287 w 317"/>
                  <a:gd name="T95" fmla="*/ 3 h 180"/>
                  <a:gd name="T96" fmla="*/ 297 w 317"/>
                  <a:gd name="T97" fmla="*/ 1 h 180"/>
                  <a:gd name="T98" fmla="*/ 306 w 317"/>
                  <a:gd name="T99" fmla="*/ 0 h 180"/>
                  <a:gd name="T100" fmla="*/ 317 w 317"/>
                  <a:gd name="T101" fmla="*/ 0 h 1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7"/>
                  <a:gd name="T154" fmla="*/ 0 h 180"/>
                  <a:gd name="T155" fmla="*/ 317 w 317"/>
                  <a:gd name="T156" fmla="*/ 180 h 18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7" h="180">
                    <a:moveTo>
                      <a:pt x="0" y="180"/>
                    </a:moveTo>
                    <a:lnTo>
                      <a:pt x="2" y="180"/>
                    </a:lnTo>
                    <a:lnTo>
                      <a:pt x="5" y="180"/>
                    </a:lnTo>
                    <a:lnTo>
                      <a:pt x="10" y="179"/>
                    </a:lnTo>
                    <a:lnTo>
                      <a:pt x="15" y="177"/>
                    </a:lnTo>
                    <a:lnTo>
                      <a:pt x="21" y="174"/>
                    </a:lnTo>
                    <a:lnTo>
                      <a:pt x="28" y="171"/>
                    </a:lnTo>
                    <a:lnTo>
                      <a:pt x="34" y="166"/>
                    </a:lnTo>
                    <a:lnTo>
                      <a:pt x="40" y="162"/>
                    </a:lnTo>
                    <a:lnTo>
                      <a:pt x="46" y="156"/>
                    </a:lnTo>
                    <a:lnTo>
                      <a:pt x="51" y="151"/>
                    </a:lnTo>
                    <a:lnTo>
                      <a:pt x="52" y="150"/>
                    </a:lnTo>
                    <a:lnTo>
                      <a:pt x="52" y="149"/>
                    </a:lnTo>
                    <a:lnTo>
                      <a:pt x="54" y="148"/>
                    </a:lnTo>
                    <a:lnTo>
                      <a:pt x="55" y="146"/>
                    </a:lnTo>
                    <a:lnTo>
                      <a:pt x="56" y="145"/>
                    </a:lnTo>
                    <a:lnTo>
                      <a:pt x="58" y="143"/>
                    </a:lnTo>
                    <a:lnTo>
                      <a:pt x="60" y="141"/>
                    </a:lnTo>
                    <a:lnTo>
                      <a:pt x="63" y="137"/>
                    </a:lnTo>
                    <a:lnTo>
                      <a:pt x="66" y="133"/>
                    </a:lnTo>
                    <a:lnTo>
                      <a:pt x="70" y="128"/>
                    </a:lnTo>
                    <a:lnTo>
                      <a:pt x="74" y="121"/>
                    </a:lnTo>
                    <a:lnTo>
                      <a:pt x="78" y="115"/>
                    </a:lnTo>
                    <a:lnTo>
                      <a:pt x="81" y="110"/>
                    </a:lnTo>
                    <a:lnTo>
                      <a:pt x="84" y="105"/>
                    </a:lnTo>
                    <a:lnTo>
                      <a:pt x="88" y="100"/>
                    </a:lnTo>
                    <a:lnTo>
                      <a:pt x="92" y="96"/>
                    </a:lnTo>
                    <a:lnTo>
                      <a:pt x="97" y="93"/>
                    </a:lnTo>
                    <a:lnTo>
                      <a:pt x="105" y="89"/>
                    </a:lnTo>
                    <a:lnTo>
                      <a:pt x="114" y="86"/>
                    </a:lnTo>
                    <a:lnTo>
                      <a:pt x="127" y="83"/>
                    </a:lnTo>
                    <a:lnTo>
                      <a:pt x="139" y="80"/>
                    </a:lnTo>
                    <a:lnTo>
                      <a:pt x="150" y="78"/>
                    </a:lnTo>
                    <a:lnTo>
                      <a:pt x="160" y="77"/>
                    </a:lnTo>
                    <a:lnTo>
                      <a:pt x="168" y="75"/>
                    </a:lnTo>
                    <a:lnTo>
                      <a:pt x="176" y="73"/>
                    </a:lnTo>
                    <a:lnTo>
                      <a:pt x="183" y="69"/>
                    </a:lnTo>
                    <a:lnTo>
                      <a:pt x="190" y="65"/>
                    </a:lnTo>
                    <a:lnTo>
                      <a:pt x="199" y="59"/>
                    </a:lnTo>
                    <a:lnTo>
                      <a:pt x="208" y="51"/>
                    </a:lnTo>
                    <a:lnTo>
                      <a:pt x="218" y="41"/>
                    </a:lnTo>
                    <a:lnTo>
                      <a:pt x="229" y="34"/>
                    </a:lnTo>
                    <a:lnTo>
                      <a:pt x="239" y="27"/>
                    </a:lnTo>
                    <a:lnTo>
                      <a:pt x="249" y="21"/>
                    </a:lnTo>
                    <a:lnTo>
                      <a:pt x="259" y="15"/>
                    </a:lnTo>
                    <a:lnTo>
                      <a:pt x="268" y="10"/>
                    </a:lnTo>
                    <a:lnTo>
                      <a:pt x="278" y="6"/>
                    </a:lnTo>
                    <a:lnTo>
                      <a:pt x="287" y="3"/>
                    </a:lnTo>
                    <a:lnTo>
                      <a:pt x="297" y="1"/>
                    </a:lnTo>
                    <a:lnTo>
                      <a:pt x="306" y="0"/>
                    </a:lnTo>
                    <a:lnTo>
                      <a:pt x="317" y="0"/>
                    </a:lnTo>
                  </a:path>
                </a:pathLst>
              </a:custGeom>
              <a:noFill/>
              <a:ln w="0">
                <a:solidFill>
                  <a:srgbClr val="007D00"/>
                </a:solidFill>
                <a:prstDash val="solid"/>
                <a:round/>
                <a:headEnd/>
                <a:tailEnd/>
              </a:ln>
            </p:spPr>
            <p:txBody>
              <a:bodyPr/>
              <a:lstStyle/>
              <a:p>
                <a:endParaRPr lang="fr-FR"/>
              </a:p>
            </p:txBody>
          </p:sp>
          <p:sp>
            <p:nvSpPr>
              <p:cNvPr id="5423" name="Freeform 302"/>
              <p:cNvSpPr>
                <a:spLocks/>
              </p:cNvSpPr>
              <p:nvPr/>
            </p:nvSpPr>
            <p:spPr bwMode="auto">
              <a:xfrm>
                <a:off x="1250" y="2420"/>
                <a:ext cx="242" cy="184"/>
              </a:xfrm>
              <a:custGeom>
                <a:avLst/>
                <a:gdLst>
                  <a:gd name="T0" fmla="*/ 242 w 242"/>
                  <a:gd name="T1" fmla="*/ 0 h 184"/>
                  <a:gd name="T2" fmla="*/ 238 w 242"/>
                  <a:gd name="T3" fmla="*/ 9 h 184"/>
                  <a:gd name="T4" fmla="*/ 232 w 242"/>
                  <a:gd name="T5" fmla="*/ 20 h 184"/>
                  <a:gd name="T6" fmla="*/ 223 w 242"/>
                  <a:gd name="T7" fmla="*/ 30 h 184"/>
                  <a:gd name="T8" fmla="*/ 213 w 242"/>
                  <a:gd name="T9" fmla="*/ 41 h 184"/>
                  <a:gd name="T10" fmla="*/ 201 w 242"/>
                  <a:gd name="T11" fmla="*/ 50 h 184"/>
                  <a:gd name="T12" fmla="*/ 188 w 242"/>
                  <a:gd name="T13" fmla="*/ 59 h 184"/>
                  <a:gd name="T14" fmla="*/ 175 w 242"/>
                  <a:gd name="T15" fmla="*/ 66 h 184"/>
                  <a:gd name="T16" fmla="*/ 163 w 242"/>
                  <a:gd name="T17" fmla="*/ 71 h 184"/>
                  <a:gd name="T18" fmla="*/ 151 w 242"/>
                  <a:gd name="T19" fmla="*/ 74 h 184"/>
                  <a:gd name="T20" fmla="*/ 140 w 242"/>
                  <a:gd name="T21" fmla="*/ 74 h 184"/>
                  <a:gd name="T22" fmla="*/ 136 w 242"/>
                  <a:gd name="T23" fmla="*/ 74 h 184"/>
                  <a:gd name="T24" fmla="*/ 132 w 242"/>
                  <a:gd name="T25" fmla="*/ 74 h 184"/>
                  <a:gd name="T26" fmla="*/ 126 w 242"/>
                  <a:gd name="T27" fmla="*/ 76 h 184"/>
                  <a:gd name="T28" fmla="*/ 119 w 242"/>
                  <a:gd name="T29" fmla="*/ 77 h 184"/>
                  <a:gd name="T30" fmla="*/ 112 w 242"/>
                  <a:gd name="T31" fmla="*/ 80 h 184"/>
                  <a:gd name="T32" fmla="*/ 105 w 242"/>
                  <a:gd name="T33" fmla="*/ 82 h 184"/>
                  <a:gd name="T34" fmla="*/ 98 w 242"/>
                  <a:gd name="T35" fmla="*/ 85 h 184"/>
                  <a:gd name="T36" fmla="*/ 92 w 242"/>
                  <a:gd name="T37" fmla="*/ 88 h 184"/>
                  <a:gd name="T38" fmla="*/ 87 w 242"/>
                  <a:gd name="T39" fmla="*/ 92 h 184"/>
                  <a:gd name="T40" fmla="*/ 82 w 242"/>
                  <a:gd name="T41" fmla="*/ 96 h 184"/>
                  <a:gd name="T42" fmla="*/ 79 w 242"/>
                  <a:gd name="T43" fmla="*/ 101 h 184"/>
                  <a:gd name="T44" fmla="*/ 74 w 242"/>
                  <a:gd name="T45" fmla="*/ 108 h 184"/>
                  <a:gd name="T46" fmla="*/ 68 w 242"/>
                  <a:gd name="T47" fmla="*/ 117 h 184"/>
                  <a:gd name="T48" fmla="*/ 61 w 242"/>
                  <a:gd name="T49" fmla="*/ 127 h 184"/>
                  <a:gd name="T50" fmla="*/ 53 w 242"/>
                  <a:gd name="T51" fmla="*/ 137 h 184"/>
                  <a:gd name="T52" fmla="*/ 44 w 242"/>
                  <a:gd name="T53" fmla="*/ 148 h 184"/>
                  <a:gd name="T54" fmla="*/ 35 w 242"/>
                  <a:gd name="T55" fmla="*/ 159 h 184"/>
                  <a:gd name="T56" fmla="*/ 24 w 242"/>
                  <a:gd name="T57" fmla="*/ 168 h 184"/>
                  <a:gd name="T58" fmla="*/ 12 w 242"/>
                  <a:gd name="T59" fmla="*/ 177 h 184"/>
                  <a:gd name="T60" fmla="*/ 0 w 242"/>
                  <a:gd name="T61" fmla="*/ 184 h 1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2"/>
                  <a:gd name="T94" fmla="*/ 0 h 184"/>
                  <a:gd name="T95" fmla="*/ 242 w 242"/>
                  <a:gd name="T96" fmla="*/ 184 h 18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2" h="184">
                    <a:moveTo>
                      <a:pt x="242" y="0"/>
                    </a:moveTo>
                    <a:lnTo>
                      <a:pt x="238" y="9"/>
                    </a:lnTo>
                    <a:lnTo>
                      <a:pt x="232" y="20"/>
                    </a:lnTo>
                    <a:lnTo>
                      <a:pt x="223" y="30"/>
                    </a:lnTo>
                    <a:lnTo>
                      <a:pt x="213" y="41"/>
                    </a:lnTo>
                    <a:lnTo>
                      <a:pt x="201" y="50"/>
                    </a:lnTo>
                    <a:lnTo>
                      <a:pt x="188" y="59"/>
                    </a:lnTo>
                    <a:lnTo>
                      <a:pt x="175" y="66"/>
                    </a:lnTo>
                    <a:lnTo>
                      <a:pt x="163" y="71"/>
                    </a:lnTo>
                    <a:lnTo>
                      <a:pt x="151" y="74"/>
                    </a:lnTo>
                    <a:lnTo>
                      <a:pt x="140" y="74"/>
                    </a:lnTo>
                    <a:lnTo>
                      <a:pt x="136" y="74"/>
                    </a:lnTo>
                    <a:lnTo>
                      <a:pt x="132" y="74"/>
                    </a:lnTo>
                    <a:lnTo>
                      <a:pt x="126" y="76"/>
                    </a:lnTo>
                    <a:lnTo>
                      <a:pt x="119" y="77"/>
                    </a:lnTo>
                    <a:lnTo>
                      <a:pt x="112" y="80"/>
                    </a:lnTo>
                    <a:lnTo>
                      <a:pt x="105" y="82"/>
                    </a:lnTo>
                    <a:lnTo>
                      <a:pt x="98" y="85"/>
                    </a:lnTo>
                    <a:lnTo>
                      <a:pt x="92" y="88"/>
                    </a:lnTo>
                    <a:lnTo>
                      <a:pt x="87" y="92"/>
                    </a:lnTo>
                    <a:lnTo>
                      <a:pt x="82" y="96"/>
                    </a:lnTo>
                    <a:lnTo>
                      <a:pt x="79" y="101"/>
                    </a:lnTo>
                    <a:lnTo>
                      <a:pt x="74" y="108"/>
                    </a:lnTo>
                    <a:lnTo>
                      <a:pt x="68" y="117"/>
                    </a:lnTo>
                    <a:lnTo>
                      <a:pt x="61" y="127"/>
                    </a:lnTo>
                    <a:lnTo>
                      <a:pt x="53" y="137"/>
                    </a:lnTo>
                    <a:lnTo>
                      <a:pt x="44" y="148"/>
                    </a:lnTo>
                    <a:lnTo>
                      <a:pt x="35" y="159"/>
                    </a:lnTo>
                    <a:lnTo>
                      <a:pt x="24" y="168"/>
                    </a:lnTo>
                    <a:lnTo>
                      <a:pt x="12" y="177"/>
                    </a:lnTo>
                    <a:lnTo>
                      <a:pt x="0" y="184"/>
                    </a:lnTo>
                  </a:path>
                </a:pathLst>
              </a:custGeom>
              <a:noFill/>
              <a:ln w="0">
                <a:solidFill>
                  <a:srgbClr val="007D00"/>
                </a:solidFill>
                <a:prstDash val="solid"/>
                <a:round/>
                <a:headEnd/>
                <a:tailEnd/>
              </a:ln>
            </p:spPr>
            <p:txBody>
              <a:bodyPr/>
              <a:lstStyle/>
              <a:p>
                <a:endParaRPr lang="fr-FR"/>
              </a:p>
            </p:txBody>
          </p:sp>
          <p:sp>
            <p:nvSpPr>
              <p:cNvPr id="5424" name="Freeform 303"/>
              <p:cNvSpPr>
                <a:spLocks/>
              </p:cNvSpPr>
              <p:nvPr/>
            </p:nvSpPr>
            <p:spPr bwMode="auto">
              <a:xfrm>
                <a:off x="1235" y="2520"/>
                <a:ext cx="62" cy="81"/>
              </a:xfrm>
              <a:custGeom>
                <a:avLst/>
                <a:gdLst>
                  <a:gd name="T0" fmla="*/ 0 w 62"/>
                  <a:gd name="T1" fmla="*/ 81 h 81"/>
                  <a:gd name="T2" fmla="*/ 12 w 62"/>
                  <a:gd name="T3" fmla="*/ 71 h 81"/>
                  <a:gd name="T4" fmla="*/ 22 w 62"/>
                  <a:gd name="T5" fmla="*/ 63 h 81"/>
                  <a:gd name="T6" fmla="*/ 31 w 62"/>
                  <a:gd name="T7" fmla="*/ 55 h 81"/>
                  <a:gd name="T8" fmla="*/ 38 w 62"/>
                  <a:gd name="T9" fmla="*/ 48 h 81"/>
                  <a:gd name="T10" fmla="*/ 44 w 62"/>
                  <a:gd name="T11" fmla="*/ 41 h 81"/>
                  <a:gd name="T12" fmla="*/ 49 w 62"/>
                  <a:gd name="T13" fmla="*/ 34 h 81"/>
                  <a:gd name="T14" fmla="*/ 53 w 62"/>
                  <a:gd name="T15" fmla="*/ 27 h 81"/>
                  <a:gd name="T16" fmla="*/ 57 w 62"/>
                  <a:gd name="T17" fmla="*/ 19 h 81"/>
                  <a:gd name="T18" fmla="*/ 59 w 62"/>
                  <a:gd name="T19" fmla="*/ 10 h 81"/>
                  <a:gd name="T20" fmla="*/ 62 w 62"/>
                  <a:gd name="T21" fmla="*/ 0 h 8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81"/>
                  <a:gd name="T35" fmla="*/ 62 w 62"/>
                  <a:gd name="T36" fmla="*/ 81 h 8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81">
                    <a:moveTo>
                      <a:pt x="0" y="81"/>
                    </a:moveTo>
                    <a:lnTo>
                      <a:pt x="12" y="71"/>
                    </a:lnTo>
                    <a:lnTo>
                      <a:pt x="22" y="63"/>
                    </a:lnTo>
                    <a:lnTo>
                      <a:pt x="31" y="55"/>
                    </a:lnTo>
                    <a:lnTo>
                      <a:pt x="38" y="48"/>
                    </a:lnTo>
                    <a:lnTo>
                      <a:pt x="44" y="41"/>
                    </a:lnTo>
                    <a:lnTo>
                      <a:pt x="49" y="34"/>
                    </a:lnTo>
                    <a:lnTo>
                      <a:pt x="53" y="27"/>
                    </a:lnTo>
                    <a:lnTo>
                      <a:pt x="57" y="19"/>
                    </a:lnTo>
                    <a:lnTo>
                      <a:pt x="59" y="10"/>
                    </a:lnTo>
                    <a:lnTo>
                      <a:pt x="62" y="0"/>
                    </a:lnTo>
                  </a:path>
                </a:pathLst>
              </a:custGeom>
              <a:noFill/>
              <a:ln w="0">
                <a:solidFill>
                  <a:srgbClr val="007D00"/>
                </a:solidFill>
                <a:prstDash val="solid"/>
                <a:round/>
                <a:headEnd/>
                <a:tailEnd/>
              </a:ln>
            </p:spPr>
            <p:txBody>
              <a:bodyPr/>
              <a:lstStyle/>
              <a:p>
                <a:endParaRPr lang="fr-FR"/>
              </a:p>
            </p:txBody>
          </p:sp>
          <p:sp>
            <p:nvSpPr>
              <p:cNvPr id="5425" name="Freeform 304"/>
              <p:cNvSpPr>
                <a:spLocks/>
              </p:cNvSpPr>
              <p:nvPr/>
            </p:nvSpPr>
            <p:spPr bwMode="auto">
              <a:xfrm>
                <a:off x="1355" y="2419"/>
                <a:ext cx="122" cy="73"/>
              </a:xfrm>
              <a:custGeom>
                <a:avLst/>
                <a:gdLst>
                  <a:gd name="T0" fmla="*/ 0 w 122"/>
                  <a:gd name="T1" fmla="*/ 73 h 73"/>
                  <a:gd name="T2" fmla="*/ 3 w 122"/>
                  <a:gd name="T3" fmla="*/ 72 h 73"/>
                  <a:gd name="T4" fmla="*/ 7 w 122"/>
                  <a:gd name="T5" fmla="*/ 72 h 73"/>
                  <a:gd name="T6" fmla="*/ 12 w 122"/>
                  <a:gd name="T7" fmla="*/ 70 h 73"/>
                  <a:gd name="T8" fmla="*/ 18 w 122"/>
                  <a:gd name="T9" fmla="*/ 69 h 73"/>
                  <a:gd name="T10" fmla="*/ 24 w 122"/>
                  <a:gd name="T11" fmla="*/ 67 h 73"/>
                  <a:gd name="T12" fmla="*/ 30 w 122"/>
                  <a:gd name="T13" fmla="*/ 66 h 73"/>
                  <a:gd name="T14" fmla="*/ 35 w 122"/>
                  <a:gd name="T15" fmla="*/ 64 h 73"/>
                  <a:gd name="T16" fmla="*/ 40 w 122"/>
                  <a:gd name="T17" fmla="*/ 63 h 73"/>
                  <a:gd name="T18" fmla="*/ 45 w 122"/>
                  <a:gd name="T19" fmla="*/ 61 h 73"/>
                  <a:gd name="T20" fmla="*/ 48 w 122"/>
                  <a:gd name="T21" fmla="*/ 60 h 73"/>
                  <a:gd name="T22" fmla="*/ 55 w 122"/>
                  <a:gd name="T23" fmla="*/ 59 h 73"/>
                  <a:gd name="T24" fmla="*/ 63 w 122"/>
                  <a:gd name="T25" fmla="*/ 56 h 73"/>
                  <a:gd name="T26" fmla="*/ 72 w 122"/>
                  <a:gd name="T27" fmla="*/ 50 h 73"/>
                  <a:gd name="T28" fmla="*/ 82 w 122"/>
                  <a:gd name="T29" fmla="*/ 42 h 73"/>
                  <a:gd name="T30" fmla="*/ 91 w 122"/>
                  <a:gd name="T31" fmla="*/ 34 h 73"/>
                  <a:gd name="T32" fmla="*/ 100 w 122"/>
                  <a:gd name="T33" fmla="*/ 25 h 73"/>
                  <a:gd name="T34" fmla="*/ 108 w 122"/>
                  <a:gd name="T35" fmla="*/ 17 h 73"/>
                  <a:gd name="T36" fmla="*/ 115 w 122"/>
                  <a:gd name="T37" fmla="*/ 10 h 73"/>
                  <a:gd name="T38" fmla="*/ 119 w 122"/>
                  <a:gd name="T39" fmla="*/ 4 h 73"/>
                  <a:gd name="T40" fmla="*/ 122 w 122"/>
                  <a:gd name="T41" fmla="*/ 0 h 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2"/>
                  <a:gd name="T64" fmla="*/ 0 h 73"/>
                  <a:gd name="T65" fmla="*/ 122 w 122"/>
                  <a:gd name="T66" fmla="*/ 73 h 7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2" h="73">
                    <a:moveTo>
                      <a:pt x="0" y="73"/>
                    </a:moveTo>
                    <a:lnTo>
                      <a:pt x="3" y="72"/>
                    </a:lnTo>
                    <a:lnTo>
                      <a:pt x="7" y="72"/>
                    </a:lnTo>
                    <a:lnTo>
                      <a:pt x="12" y="70"/>
                    </a:lnTo>
                    <a:lnTo>
                      <a:pt x="18" y="69"/>
                    </a:lnTo>
                    <a:lnTo>
                      <a:pt x="24" y="67"/>
                    </a:lnTo>
                    <a:lnTo>
                      <a:pt x="30" y="66"/>
                    </a:lnTo>
                    <a:lnTo>
                      <a:pt x="35" y="64"/>
                    </a:lnTo>
                    <a:lnTo>
                      <a:pt x="40" y="63"/>
                    </a:lnTo>
                    <a:lnTo>
                      <a:pt x="45" y="61"/>
                    </a:lnTo>
                    <a:lnTo>
                      <a:pt x="48" y="60"/>
                    </a:lnTo>
                    <a:lnTo>
                      <a:pt x="55" y="59"/>
                    </a:lnTo>
                    <a:lnTo>
                      <a:pt x="63" y="56"/>
                    </a:lnTo>
                    <a:lnTo>
                      <a:pt x="72" y="50"/>
                    </a:lnTo>
                    <a:lnTo>
                      <a:pt x="82" y="42"/>
                    </a:lnTo>
                    <a:lnTo>
                      <a:pt x="91" y="34"/>
                    </a:lnTo>
                    <a:lnTo>
                      <a:pt x="100" y="25"/>
                    </a:lnTo>
                    <a:lnTo>
                      <a:pt x="108" y="17"/>
                    </a:lnTo>
                    <a:lnTo>
                      <a:pt x="115" y="10"/>
                    </a:lnTo>
                    <a:lnTo>
                      <a:pt x="119" y="4"/>
                    </a:lnTo>
                    <a:lnTo>
                      <a:pt x="122" y="0"/>
                    </a:lnTo>
                  </a:path>
                </a:pathLst>
              </a:custGeom>
              <a:noFill/>
              <a:ln w="0">
                <a:solidFill>
                  <a:srgbClr val="007D00"/>
                </a:solidFill>
                <a:prstDash val="solid"/>
                <a:round/>
                <a:headEnd/>
                <a:tailEnd/>
              </a:ln>
            </p:spPr>
            <p:txBody>
              <a:bodyPr/>
              <a:lstStyle/>
              <a:p>
                <a:endParaRPr lang="fr-FR"/>
              </a:p>
            </p:txBody>
          </p:sp>
          <p:sp>
            <p:nvSpPr>
              <p:cNvPr id="5426" name="Freeform 305"/>
              <p:cNvSpPr>
                <a:spLocks/>
              </p:cNvSpPr>
              <p:nvPr/>
            </p:nvSpPr>
            <p:spPr bwMode="auto">
              <a:xfrm>
                <a:off x="1349" y="2418"/>
                <a:ext cx="101" cy="57"/>
              </a:xfrm>
              <a:custGeom>
                <a:avLst/>
                <a:gdLst>
                  <a:gd name="T0" fmla="*/ 0 w 101"/>
                  <a:gd name="T1" fmla="*/ 57 h 57"/>
                  <a:gd name="T2" fmla="*/ 10 w 101"/>
                  <a:gd name="T3" fmla="*/ 53 h 57"/>
                  <a:gd name="T4" fmla="*/ 20 w 101"/>
                  <a:gd name="T5" fmla="*/ 50 h 57"/>
                  <a:gd name="T6" fmla="*/ 31 w 101"/>
                  <a:gd name="T7" fmla="*/ 47 h 57"/>
                  <a:gd name="T8" fmla="*/ 42 w 101"/>
                  <a:gd name="T9" fmla="*/ 45 h 57"/>
                  <a:gd name="T10" fmla="*/ 53 w 101"/>
                  <a:gd name="T11" fmla="*/ 42 h 57"/>
                  <a:gd name="T12" fmla="*/ 64 w 101"/>
                  <a:gd name="T13" fmla="*/ 39 h 57"/>
                  <a:gd name="T14" fmla="*/ 75 w 101"/>
                  <a:gd name="T15" fmla="*/ 33 h 57"/>
                  <a:gd name="T16" fmla="*/ 84 w 101"/>
                  <a:gd name="T17" fmla="*/ 25 h 57"/>
                  <a:gd name="T18" fmla="*/ 93 w 101"/>
                  <a:gd name="T19" fmla="*/ 14 h 57"/>
                  <a:gd name="T20" fmla="*/ 101 w 101"/>
                  <a:gd name="T21" fmla="*/ 0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57"/>
                  <a:gd name="T35" fmla="*/ 101 w 101"/>
                  <a:gd name="T36" fmla="*/ 57 h 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57">
                    <a:moveTo>
                      <a:pt x="0" y="57"/>
                    </a:moveTo>
                    <a:lnTo>
                      <a:pt x="10" y="53"/>
                    </a:lnTo>
                    <a:lnTo>
                      <a:pt x="20" y="50"/>
                    </a:lnTo>
                    <a:lnTo>
                      <a:pt x="31" y="47"/>
                    </a:lnTo>
                    <a:lnTo>
                      <a:pt x="42" y="45"/>
                    </a:lnTo>
                    <a:lnTo>
                      <a:pt x="53" y="42"/>
                    </a:lnTo>
                    <a:lnTo>
                      <a:pt x="64" y="39"/>
                    </a:lnTo>
                    <a:lnTo>
                      <a:pt x="75" y="33"/>
                    </a:lnTo>
                    <a:lnTo>
                      <a:pt x="84" y="25"/>
                    </a:lnTo>
                    <a:lnTo>
                      <a:pt x="93" y="14"/>
                    </a:lnTo>
                    <a:lnTo>
                      <a:pt x="101" y="0"/>
                    </a:lnTo>
                  </a:path>
                </a:pathLst>
              </a:custGeom>
              <a:noFill/>
              <a:ln w="0">
                <a:solidFill>
                  <a:srgbClr val="007D00"/>
                </a:solidFill>
                <a:prstDash val="solid"/>
                <a:round/>
                <a:headEnd/>
                <a:tailEnd/>
              </a:ln>
            </p:spPr>
            <p:txBody>
              <a:bodyPr/>
              <a:lstStyle/>
              <a:p>
                <a:endParaRPr lang="fr-FR"/>
              </a:p>
            </p:txBody>
          </p:sp>
          <p:sp>
            <p:nvSpPr>
              <p:cNvPr id="5427" name="Freeform 306"/>
              <p:cNvSpPr>
                <a:spLocks/>
              </p:cNvSpPr>
              <p:nvPr/>
            </p:nvSpPr>
            <p:spPr bwMode="auto">
              <a:xfrm>
                <a:off x="1376" y="2562"/>
                <a:ext cx="97" cy="64"/>
              </a:xfrm>
              <a:custGeom>
                <a:avLst/>
                <a:gdLst>
                  <a:gd name="T0" fmla="*/ 0 w 97"/>
                  <a:gd name="T1" fmla="*/ 64 h 64"/>
                  <a:gd name="T2" fmla="*/ 1 w 97"/>
                  <a:gd name="T3" fmla="*/ 60 h 64"/>
                  <a:gd name="T4" fmla="*/ 2 w 97"/>
                  <a:gd name="T5" fmla="*/ 57 h 64"/>
                  <a:gd name="T6" fmla="*/ 5 w 97"/>
                  <a:gd name="T7" fmla="*/ 54 h 64"/>
                  <a:gd name="T8" fmla="*/ 8 w 97"/>
                  <a:gd name="T9" fmla="*/ 51 h 64"/>
                  <a:gd name="T10" fmla="*/ 12 w 97"/>
                  <a:gd name="T11" fmla="*/ 49 h 64"/>
                  <a:gd name="T12" fmla="*/ 16 w 97"/>
                  <a:gd name="T13" fmla="*/ 46 h 64"/>
                  <a:gd name="T14" fmla="*/ 22 w 97"/>
                  <a:gd name="T15" fmla="*/ 44 h 64"/>
                  <a:gd name="T16" fmla="*/ 28 w 97"/>
                  <a:gd name="T17" fmla="*/ 42 h 64"/>
                  <a:gd name="T18" fmla="*/ 34 w 97"/>
                  <a:gd name="T19" fmla="*/ 40 h 64"/>
                  <a:gd name="T20" fmla="*/ 42 w 97"/>
                  <a:gd name="T21" fmla="*/ 38 h 64"/>
                  <a:gd name="T22" fmla="*/ 50 w 97"/>
                  <a:gd name="T23" fmla="*/ 35 h 64"/>
                  <a:gd name="T24" fmla="*/ 57 w 97"/>
                  <a:gd name="T25" fmla="*/ 31 h 64"/>
                  <a:gd name="T26" fmla="*/ 64 w 97"/>
                  <a:gd name="T27" fmla="*/ 27 h 64"/>
                  <a:gd name="T28" fmla="*/ 71 w 97"/>
                  <a:gd name="T29" fmla="*/ 23 h 64"/>
                  <a:gd name="T30" fmla="*/ 77 w 97"/>
                  <a:gd name="T31" fmla="*/ 18 h 64"/>
                  <a:gd name="T32" fmla="*/ 83 w 97"/>
                  <a:gd name="T33" fmla="*/ 13 h 64"/>
                  <a:gd name="T34" fmla="*/ 88 w 97"/>
                  <a:gd name="T35" fmla="*/ 9 h 64"/>
                  <a:gd name="T36" fmla="*/ 92 w 97"/>
                  <a:gd name="T37" fmla="*/ 5 h 64"/>
                  <a:gd name="T38" fmla="*/ 95 w 97"/>
                  <a:gd name="T39" fmla="*/ 2 h 64"/>
                  <a:gd name="T40" fmla="*/ 97 w 97"/>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
                  <a:gd name="T64" fmla="*/ 0 h 64"/>
                  <a:gd name="T65" fmla="*/ 97 w 97"/>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 h="64">
                    <a:moveTo>
                      <a:pt x="0" y="64"/>
                    </a:moveTo>
                    <a:lnTo>
                      <a:pt x="1" y="60"/>
                    </a:lnTo>
                    <a:lnTo>
                      <a:pt x="2" y="57"/>
                    </a:lnTo>
                    <a:lnTo>
                      <a:pt x="5" y="54"/>
                    </a:lnTo>
                    <a:lnTo>
                      <a:pt x="8" y="51"/>
                    </a:lnTo>
                    <a:lnTo>
                      <a:pt x="12" y="49"/>
                    </a:lnTo>
                    <a:lnTo>
                      <a:pt x="16" y="46"/>
                    </a:lnTo>
                    <a:lnTo>
                      <a:pt x="22" y="44"/>
                    </a:lnTo>
                    <a:lnTo>
                      <a:pt x="28" y="42"/>
                    </a:lnTo>
                    <a:lnTo>
                      <a:pt x="34" y="40"/>
                    </a:lnTo>
                    <a:lnTo>
                      <a:pt x="42" y="38"/>
                    </a:lnTo>
                    <a:lnTo>
                      <a:pt x="50" y="35"/>
                    </a:lnTo>
                    <a:lnTo>
                      <a:pt x="57" y="31"/>
                    </a:lnTo>
                    <a:lnTo>
                      <a:pt x="64" y="27"/>
                    </a:lnTo>
                    <a:lnTo>
                      <a:pt x="71" y="23"/>
                    </a:lnTo>
                    <a:lnTo>
                      <a:pt x="77" y="18"/>
                    </a:lnTo>
                    <a:lnTo>
                      <a:pt x="83" y="13"/>
                    </a:lnTo>
                    <a:lnTo>
                      <a:pt x="88" y="9"/>
                    </a:lnTo>
                    <a:lnTo>
                      <a:pt x="92" y="5"/>
                    </a:lnTo>
                    <a:lnTo>
                      <a:pt x="95" y="2"/>
                    </a:lnTo>
                    <a:lnTo>
                      <a:pt x="97" y="0"/>
                    </a:lnTo>
                  </a:path>
                </a:pathLst>
              </a:custGeom>
              <a:noFill/>
              <a:ln w="0">
                <a:solidFill>
                  <a:srgbClr val="007D00"/>
                </a:solidFill>
                <a:prstDash val="solid"/>
                <a:round/>
                <a:headEnd/>
                <a:tailEnd/>
              </a:ln>
            </p:spPr>
            <p:txBody>
              <a:bodyPr/>
              <a:lstStyle/>
              <a:p>
                <a:endParaRPr lang="fr-FR"/>
              </a:p>
            </p:txBody>
          </p:sp>
          <p:sp>
            <p:nvSpPr>
              <p:cNvPr id="5428" name="Freeform 307"/>
              <p:cNvSpPr>
                <a:spLocks/>
              </p:cNvSpPr>
              <p:nvPr/>
            </p:nvSpPr>
            <p:spPr bwMode="auto">
              <a:xfrm>
                <a:off x="1305" y="2361"/>
                <a:ext cx="59" cy="66"/>
              </a:xfrm>
              <a:custGeom>
                <a:avLst/>
                <a:gdLst>
                  <a:gd name="T0" fmla="*/ 34 w 59"/>
                  <a:gd name="T1" fmla="*/ 1 h 66"/>
                  <a:gd name="T2" fmla="*/ 27 w 59"/>
                  <a:gd name="T3" fmla="*/ 1 h 66"/>
                  <a:gd name="T4" fmla="*/ 23 w 59"/>
                  <a:gd name="T5" fmla="*/ 4 h 66"/>
                  <a:gd name="T6" fmla="*/ 19 w 59"/>
                  <a:gd name="T7" fmla="*/ 10 h 66"/>
                  <a:gd name="T8" fmla="*/ 14 w 59"/>
                  <a:gd name="T9" fmla="*/ 15 h 66"/>
                  <a:gd name="T10" fmla="*/ 10 w 59"/>
                  <a:gd name="T11" fmla="*/ 18 h 66"/>
                  <a:gd name="T12" fmla="*/ 7 w 59"/>
                  <a:gd name="T13" fmla="*/ 20 h 66"/>
                  <a:gd name="T14" fmla="*/ 3 w 59"/>
                  <a:gd name="T15" fmla="*/ 22 h 66"/>
                  <a:gd name="T16" fmla="*/ 0 w 59"/>
                  <a:gd name="T17" fmla="*/ 27 h 66"/>
                  <a:gd name="T18" fmla="*/ 2 w 59"/>
                  <a:gd name="T19" fmla="*/ 35 h 66"/>
                  <a:gd name="T20" fmla="*/ 6 w 59"/>
                  <a:gd name="T21" fmla="*/ 43 h 66"/>
                  <a:gd name="T22" fmla="*/ 7 w 59"/>
                  <a:gd name="T23" fmla="*/ 44 h 66"/>
                  <a:gd name="T24" fmla="*/ 8 w 59"/>
                  <a:gd name="T25" fmla="*/ 45 h 66"/>
                  <a:gd name="T26" fmla="*/ 9 w 59"/>
                  <a:gd name="T27" fmla="*/ 45 h 66"/>
                  <a:gd name="T28" fmla="*/ 11 w 59"/>
                  <a:gd name="T29" fmla="*/ 47 h 66"/>
                  <a:gd name="T30" fmla="*/ 13 w 59"/>
                  <a:gd name="T31" fmla="*/ 49 h 66"/>
                  <a:gd name="T32" fmla="*/ 14 w 59"/>
                  <a:gd name="T33" fmla="*/ 52 h 66"/>
                  <a:gd name="T34" fmla="*/ 15 w 59"/>
                  <a:gd name="T35" fmla="*/ 57 h 66"/>
                  <a:gd name="T36" fmla="*/ 16 w 59"/>
                  <a:gd name="T37" fmla="*/ 61 h 66"/>
                  <a:gd name="T38" fmla="*/ 17 w 59"/>
                  <a:gd name="T39" fmla="*/ 64 h 66"/>
                  <a:gd name="T40" fmla="*/ 20 w 59"/>
                  <a:gd name="T41" fmla="*/ 65 h 66"/>
                  <a:gd name="T42" fmla="*/ 24 w 59"/>
                  <a:gd name="T43" fmla="*/ 66 h 66"/>
                  <a:gd name="T44" fmla="*/ 29 w 59"/>
                  <a:gd name="T45" fmla="*/ 66 h 66"/>
                  <a:gd name="T46" fmla="*/ 34 w 59"/>
                  <a:gd name="T47" fmla="*/ 65 h 66"/>
                  <a:gd name="T48" fmla="*/ 38 w 59"/>
                  <a:gd name="T49" fmla="*/ 63 h 66"/>
                  <a:gd name="T50" fmla="*/ 42 w 59"/>
                  <a:gd name="T51" fmla="*/ 59 h 66"/>
                  <a:gd name="T52" fmla="*/ 44 w 59"/>
                  <a:gd name="T53" fmla="*/ 56 h 66"/>
                  <a:gd name="T54" fmla="*/ 44 w 59"/>
                  <a:gd name="T55" fmla="*/ 52 h 66"/>
                  <a:gd name="T56" fmla="*/ 44 w 59"/>
                  <a:gd name="T57" fmla="*/ 48 h 66"/>
                  <a:gd name="T58" fmla="*/ 45 w 59"/>
                  <a:gd name="T59" fmla="*/ 44 h 66"/>
                  <a:gd name="T60" fmla="*/ 46 w 59"/>
                  <a:gd name="T61" fmla="*/ 42 h 66"/>
                  <a:gd name="T62" fmla="*/ 49 w 59"/>
                  <a:gd name="T63" fmla="*/ 41 h 66"/>
                  <a:gd name="T64" fmla="*/ 52 w 59"/>
                  <a:gd name="T65" fmla="*/ 40 h 66"/>
                  <a:gd name="T66" fmla="*/ 55 w 59"/>
                  <a:gd name="T67" fmla="*/ 38 h 66"/>
                  <a:gd name="T68" fmla="*/ 58 w 59"/>
                  <a:gd name="T69" fmla="*/ 34 h 66"/>
                  <a:gd name="T70" fmla="*/ 58 w 59"/>
                  <a:gd name="T71" fmla="*/ 28 h 66"/>
                  <a:gd name="T72" fmla="*/ 55 w 59"/>
                  <a:gd name="T73" fmla="*/ 24 h 66"/>
                  <a:gd name="T74" fmla="*/ 50 w 59"/>
                  <a:gd name="T75" fmla="*/ 23 h 66"/>
                  <a:gd name="T76" fmla="*/ 44 w 59"/>
                  <a:gd name="T77" fmla="*/ 21 h 66"/>
                  <a:gd name="T78" fmla="*/ 41 w 59"/>
                  <a:gd name="T79" fmla="*/ 19 h 66"/>
                  <a:gd name="T80" fmla="*/ 40 w 59"/>
                  <a:gd name="T81" fmla="*/ 14 h 66"/>
                  <a:gd name="T82" fmla="*/ 40 w 59"/>
                  <a:gd name="T83" fmla="*/ 8 h 66"/>
                  <a:gd name="T84" fmla="*/ 40 w 59"/>
                  <a:gd name="T85" fmla="*/ 6 h 66"/>
                  <a:gd name="T86" fmla="*/ 40 w 59"/>
                  <a:gd name="T87" fmla="*/ 4 h 66"/>
                  <a:gd name="T88" fmla="*/ 39 w 59"/>
                  <a:gd name="T89" fmla="*/ 3 h 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66"/>
                  <a:gd name="T137" fmla="*/ 59 w 59"/>
                  <a:gd name="T138" fmla="*/ 66 h 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66">
                    <a:moveTo>
                      <a:pt x="39" y="3"/>
                    </a:moveTo>
                    <a:lnTo>
                      <a:pt x="34" y="1"/>
                    </a:lnTo>
                    <a:lnTo>
                      <a:pt x="30" y="0"/>
                    </a:lnTo>
                    <a:lnTo>
                      <a:pt x="27" y="1"/>
                    </a:lnTo>
                    <a:lnTo>
                      <a:pt x="25" y="2"/>
                    </a:lnTo>
                    <a:lnTo>
                      <a:pt x="23" y="4"/>
                    </a:lnTo>
                    <a:lnTo>
                      <a:pt x="21" y="7"/>
                    </a:lnTo>
                    <a:lnTo>
                      <a:pt x="19" y="10"/>
                    </a:lnTo>
                    <a:lnTo>
                      <a:pt x="16" y="13"/>
                    </a:lnTo>
                    <a:lnTo>
                      <a:pt x="14" y="15"/>
                    </a:lnTo>
                    <a:lnTo>
                      <a:pt x="11" y="17"/>
                    </a:lnTo>
                    <a:lnTo>
                      <a:pt x="10" y="18"/>
                    </a:lnTo>
                    <a:lnTo>
                      <a:pt x="8" y="19"/>
                    </a:lnTo>
                    <a:lnTo>
                      <a:pt x="7" y="20"/>
                    </a:lnTo>
                    <a:lnTo>
                      <a:pt x="4" y="21"/>
                    </a:lnTo>
                    <a:lnTo>
                      <a:pt x="3" y="22"/>
                    </a:lnTo>
                    <a:lnTo>
                      <a:pt x="1" y="24"/>
                    </a:lnTo>
                    <a:lnTo>
                      <a:pt x="0" y="27"/>
                    </a:lnTo>
                    <a:lnTo>
                      <a:pt x="1" y="31"/>
                    </a:lnTo>
                    <a:lnTo>
                      <a:pt x="2" y="35"/>
                    </a:lnTo>
                    <a:lnTo>
                      <a:pt x="5" y="41"/>
                    </a:lnTo>
                    <a:lnTo>
                      <a:pt x="6" y="43"/>
                    </a:lnTo>
                    <a:lnTo>
                      <a:pt x="7" y="44"/>
                    </a:lnTo>
                    <a:lnTo>
                      <a:pt x="8" y="45"/>
                    </a:lnTo>
                    <a:lnTo>
                      <a:pt x="9" y="45"/>
                    </a:lnTo>
                    <a:lnTo>
                      <a:pt x="10" y="46"/>
                    </a:lnTo>
                    <a:lnTo>
                      <a:pt x="11" y="47"/>
                    </a:lnTo>
                    <a:lnTo>
                      <a:pt x="12" y="48"/>
                    </a:lnTo>
                    <a:lnTo>
                      <a:pt x="13" y="49"/>
                    </a:lnTo>
                    <a:lnTo>
                      <a:pt x="14" y="50"/>
                    </a:lnTo>
                    <a:lnTo>
                      <a:pt x="14" y="52"/>
                    </a:lnTo>
                    <a:lnTo>
                      <a:pt x="15" y="55"/>
                    </a:lnTo>
                    <a:lnTo>
                      <a:pt x="15" y="57"/>
                    </a:lnTo>
                    <a:lnTo>
                      <a:pt x="15" y="59"/>
                    </a:lnTo>
                    <a:lnTo>
                      <a:pt x="16" y="61"/>
                    </a:lnTo>
                    <a:lnTo>
                      <a:pt x="16" y="62"/>
                    </a:lnTo>
                    <a:lnTo>
                      <a:pt x="17" y="64"/>
                    </a:lnTo>
                    <a:lnTo>
                      <a:pt x="19" y="64"/>
                    </a:lnTo>
                    <a:lnTo>
                      <a:pt x="20" y="65"/>
                    </a:lnTo>
                    <a:lnTo>
                      <a:pt x="22" y="66"/>
                    </a:lnTo>
                    <a:lnTo>
                      <a:pt x="24" y="66"/>
                    </a:lnTo>
                    <a:lnTo>
                      <a:pt x="27" y="66"/>
                    </a:lnTo>
                    <a:lnTo>
                      <a:pt x="29" y="66"/>
                    </a:lnTo>
                    <a:lnTo>
                      <a:pt x="31" y="66"/>
                    </a:lnTo>
                    <a:lnTo>
                      <a:pt x="34" y="65"/>
                    </a:lnTo>
                    <a:lnTo>
                      <a:pt x="36" y="64"/>
                    </a:lnTo>
                    <a:lnTo>
                      <a:pt x="38" y="63"/>
                    </a:lnTo>
                    <a:lnTo>
                      <a:pt x="40" y="61"/>
                    </a:lnTo>
                    <a:lnTo>
                      <a:pt x="42" y="59"/>
                    </a:lnTo>
                    <a:lnTo>
                      <a:pt x="43" y="58"/>
                    </a:lnTo>
                    <a:lnTo>
                      <a:pt x="44" y="56"/>
                    </a:lnTo>
                    <a:lnTo>
                      <a:pt x="44" y="54"/>
                    </a:lnTo>
                    <a:lnTo>
                      <a:pt x="44" y="52"/>
                    </a:lnTo>
                    <a:lnTo>
                      <a:pt x="44" y="50"/>
                    </a:lnTo>
                    <a:lnTo>
                      <a:pt x="44" y="48"/>
                    </a:lnTo>
                    <a:lnTo>
                      <a:pt x="44" y="46"/>
                    </a:lnTo>
                    <a:lnTo>
                      <a:pt x="45" y="44"/>
                    </a:lnTo>
                    <a:lnTo>
                      <a:pt x="45" y="43"/>
                    </a:lnTo>
                    <a:lnTo>
                      <a:pt x="46" y="42"/>
                    </a:lnTo>
                    <a:lnTo>
                      <a:pt x="47" y="41"/>
                    </a:lnTo>
                    <a:lnTo>
                      <a:pt x="49" y="41"/>
                    </a:lnTo>
                    <a:lnTo>
                      <a:pt x="50" y="41"/>
                    </a:lnTo>
                    <a:lnTo>
                      <a:pt x="52" y="40"/>
                    </a:lnTo>
                    <a:lnTo>
                      <a:pt x="53" y="40"/>
                    </a:lnTo>
                    <a:lnTo>
                      <a:pt x="55" y="38"/>
                    </a:lnTo>
                    <a:lnTo>
                      <a:pt x="56" y="37"/>
                    </a:lnTo>
                    <a:lnTo>
                      <a:pt x="58" y="34"/>
                    </a:lnTo>
                    <a:lnTo>
                      <a:pt x="59" y="31"/>
                    </a:lnTo>
                    <a:lnTo>
                      <a:pt x="58" y="28"/>
                    </a:lnTo>
                    <a:lnTo>
                      <a:pt x="57" y="26"/>
                    </a:lnTo>
                    <a:lnTo>
                      <a:pt x="55" y="24"/>
                    </a:lnTo>
                    <a:lnTo>
                      <a:pt x="52" y="23"/>
                    </a:lnTo>
                    <a:lnTo>
                      <a:pt x="50" y="23"/>
                    </a:lnTo>
                    <a:lnTo>
                      <a:pt x="47" y="22"/>
                    </a:lnTo>
                    <a:lnTo>
                      <a:pt x="44" y="21"/>
                    </a:lnTo>
                    <a:lnTo>
                      <a:pt x="42" y="20"/>
                    </a:lnTo>
                    <a:lnTo>
                      <a:pt x="41" y="19"/>
                    </a:lnTo>
                    <a:lnTo>
                      <a:pt x="40" y="18"/>
                    </a:lnTo>
                    <a:lnTo>
                      <a:pt x="40" y="14"/>
                    </a:lnTo>
                    <a:lnTo>
                      <a:pt x="40" y="11"/>
                    </a:lnTo>
                    <a:lnTo>
                      <a:pt x="40" y="8"/>
                    </a:lnTo>
                    <a:lnTo>
                      <a:pt x="40" y="7"/>
                    </a:lnTo>
                    <a:lnTo>
                      <a:pt x="40" y="6"/>
                    </a:lnTo>
                    <a:lnTo>
                      <a:pt x="40" y="5"/>
                    </a:lnTo>
                    <a:lnTo>
                      <a:pt x="40" y="4"/>
                    </a:lnTo>
                    <a:lnTo>
                      <a:pt x="39" y="4"/>
                    </a:lnTo>
                    <a:lnTo>
                      <a:pt x="39" y="3"/>
                    </a:lnTo>
                    <a:close/>
                  </a:path>
                </a:pathLst>
              </a:custGeom>
              <a:solidFill>
                <a:srgbClr val="FFFFFF"/>
              </a:solidFill>
              <a:ln w="0">
                <a:solidFill>
                  <a:srgbClr val="FFFFFF"/>
                </a:solidFill>
                <a:prstDash val="solid"/>
                <a:round/>
                <a:headEnd/>
                <a:tailEnd/>
              </a:ln>
            </p:spPr>
            <p:txBody>
              <a:bodyPr/>
              <a:lstStyle/>
              <a:p>
                <a:endParaRPr lang="fr-FR"/>
              </a:p>
            </p:txBody>
          </p:sp>
          <p:sp>
            <p:nvSpPr>
              <p:cNvPr id="5429" name="Freeform 308"/>
              <p:cNvSpPr>
                <a:spLocks/>
              </p:cNvSpPr>
              <p:nvPr/>
            </p:nvSpPr>
            <p:spPr bwMode="auto">
              <a:xfrm>
                <a:off x="1307" y="2365"/>
                <a:ext cx="53" cy="58"/>
              </a:xfrm>
              <a:custGeom>
                <a:avLst/>
                <a:gdLst>
                  <a:gd name="T0" fmla="*/ 31 w 53"/>
                  <a:gd name="T1" fmla="*/ 0 h 58"/>
                  <a:gd name="T2" fmla="*/ 25 w 53"/>
                  <a:gd name="T3" fmla="*/ 0 h 58"/>
                  <a:gd name="T4" fmla="*/ 21 w 53"/>
                  <a:gd name="T5" fmla="*/ 4 h 58"/>
                  <a:gd name="T6" fmla="*/ 17 w 53"/>
                  <a:gd name="T7" fmla="*/ 9 h 58"/>
                  <a:gd name="T8" fmla="*/ 12 w 53"/>
                  <a:gd name="T9" fmla="*/ 13 h 58"/>
                  <a:gd name="T10" fmla="*/ 9 w 53"/>
                  <a:gd name="T11" fmla="*/ 16 h 58"/>
                  <a:gd name="T12" fmla="*/ 6 w 53"/>
                  <a:gd name="T13" fmla="*/ 17 h 58"/>
                  <a:gd name="T14" fmla="*/ 2 w 53"/>
                  <a:gd name="T15" fmla="*/ 19 h 58"/>
                  <a:gd name="T16" fmla="*/ 0 w 53"/>
                  <a:gd name="T17" fmla="*/ 24 h 58"/>
                  <a:gd name="T18" fmla="*/ 1 w 53"/>
                  <a:gd name="T19" fmla="*/ 31 h 58"/>
                  <a:gd name="T20" fmla="*/ 4 w 53"/>
                  <a:gd name="T21" fmla="*/ 37 h 58"/>
                  <a:gd name="T22" fmla="*/ 6 w 53"/>
                  <a:gd name="T23" fmla="*/ 39 h 58"/>
                  <a:gd name="T24" fmla="*/ 7 w 53"/>
                  <a:gd name="T25" fmla="*/ 39 h 58"/>
                  <a:gd name="T26" fmla="*/ 8 w 53"/>
                  <a:gd name="T27" fmla="*/ 40 h 58"/>
                  <a:gd name="T28" fmla="*/ 10 w 53"/>
                  <a:gd name="T29" fmla="*/ 41 h 58"/>
                  <a:gd name="T30" fmla="*/ 12 w 53"/>
                  <a:gd name="T31" fmla="*/ 43 h 58"/>
                  <a:gd name="T32" fmla="*/ 13 w 53"/>
                  <a:gd name="T33" fmla="*/ 46 h 58"/>
                  <a:gd name="T34" fmla="*/ 14 w 53"/>
                  <a:gd name="T35" fmla="*/ 50 h 58"/>
                  <a:gd name="T36" fmla="*/ 14 w 53"/>
                  <a:gd name="T37" fmla="*/ 54 h 58"/>
                  <a:gd name="T38" fmla="*/ 16 w 53"/>
                  <a:gd name="T39" fmla="*/ 56 h 58"/>
                  <a:gd name="T40" fmla="*/ 18 w 53"/>
                  <a:gd name="T41" fmla="*/ 57 h 58"/>
                  <a:gd name="T42" fmla="*/ 22 w 53"/>
                  <a:gd name="T43" fmla="*/ 58 h 58"/>
                  <a:gd name="T44" fmla="*/ 27 w 53"/>
                  <a:gd name="T45" fmla="*/ 58 h 58"/>
                  <a:gd name="T46" fmla="*/ 31 w 53"/>
                  <a:gd name="T47" fmla="*/ 57 h 58"/>
                  <a:gd name="T48" fmla="*/ 35 w 53"/>
                  <a:gd name="T49" fmla="*/ 55 h 58"/>
                  <a:gd name="T50" fmla="*/ 38 w 53"/>
                  <a:gd name="T51" fmla="*/ 52 h 58"/>
                  <a:gd name="T52" fmla="*/ 40 w 53"/>
                  <a:gd name="T53" fmla="*/ 49 h 58"/>
                  <a:gd name="T54" fmla="*/ 40 w 53"/>
                  <a:gd name="T55" fmla="*/ 46 h 58"/>
                  <a:gd name="T56" fmla="*/ 40 w 53"/>
                  <a:gd name="T57" fmla="*/ 42 h 58"/>
                  <a:gd name="T58" fmla="*/ 41 w 53"/>
                  <a:gd name="T59" fmla="*/ 39 h 58"/>
                  <a:gd name="T60" fmla="*/ 42 w 53"/>
                  <a:gd name="T61" fmla="*/ 37 h 58"/>
                  <a:gd name="T62" fmla="*/ 44 w 53"/>
                  <a:gd name="T63" fmla="*/ 36 h 58"/>
                  <a:gd name="T64" fmla="*/ 47 w 53"/>
                  <a:gd name="T65" fmla="*/ 35 h 58"/>
                  <a:gd name="T66" fmla="*/ 50 w 53"/>
                  <a:gd name="T67" fmla="*/ 34 h 58"/>
                  <a:gd name="T68" fmla="*/ 52 w 53"/>
                  <a:gd name="T69" fmla="*/ 30 h 58"/>
                  <a:gd name="T70" fmla="*/ 53 w 53"/>
                  <a:gd name="T71" fmla="*/ 24 h 58"/>
                  <a:gd name="T72" fmla="*/ 50 w 53"/>
                  <a:gd name="T73" fmla="*/ 21 h 58"/>
                  <a:gd name="T74" fmla="*/ 45 w 53"/>
                  <a:gd name="T75" fmla="*/ 20 h 58"/>
                  <a:gd name="T76" fmla="*/ 40 w 53"/>
                  <a:gd name="T77" fmla="*/ 18 h 58"/>
                  <a:gd name="T78" fmla="*/ 37 w 53"/>
                  <a:gd name="T79" fmla="*/ 17 h 58"/>
                  <a:gd name="T80" fmla="*/ 37 w 53"/>
                  <a:gd name="T81" fmla="*/ 12 h 58"/>
                  <a:gd name="T82" fmla="*/ 37 w 53"/>
                  <a:gd name="T83" fmla="*/ 7 h 58"/>
                  <a:gd name="T84" fmla="*/ 36 w 53"/>
                  <a:gd name="T85" fmla="*/ 5 h 58"/>
                  <a:gd name="T86" fmla="*/ 36 w 53"/>
                  <a:gd name="T87" fmla="*/ 3 h 58"/>
                  <a:gd name="T88" fmla="*/ 35 w 53"/>
                  <a:gd name="T89" fmla="*/ 3 h 5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
                  <a:gd name="T136" fmla="*/ 0 h 58"/>
                  <a:gd name="T137" fmla="*/ 53 w 53"/>
                  <a:gd name="T138" fmla="*/ 58 h 5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 h="58">
                    <a:moveTo>
                      <a:pt x="34" y="2"/>
                    </a:moveTo>
                    <a:lnTo>
                      <a:pt x="31" y="0"/>
                    </a:lnTo>
                    <a:lnTo>
                      <a:pt x="27" y="0"/>
                    </a:lnTo>
                    <a:lnTo>
                      <a:pt x="25" y="0"/>
                    </a:lnTo>
                    <a:lnTo>
                      <a:pt x="23" y="2"/>
                    </a:lnTo>
                    <a:lnTo>
                      <a:pt x="21" y="4"/>
                    </a:lnTo>
                    <a:lnTo>
                      <a:pt x="19" y="6"/>
                    </a:lnTo>
                    <a:lnTo>
                      <a:pt x="17" y="9"/>
                    </a:lnTo>
                    <a:lnTo>
                      <a:pt x="15" y="11"/>
                    </a:lnTo>
                    <a:lnTo>
                      <a:pt x="12" y="13"/>
                    </a:lnTo>
                    <a:lnTo>
                      <a:pt x="10" y="15"/>
                    </a:lnTo>
                    <a:lnTo>
                      <a:pt x="9" y="16"/>
                    </a:lnTo>
                    <a:lnTo>
                      <a:pt x="8" y="16"/>
                    </a:lnTo>
                    <a:lnTo>
                      <a:pt x="6" y="17"/>
                    </a:lnTo>
                    <a:lnTo>
                      <a:pt x="4" y="18"/>
                    </a:lnTo>
                    <a:lnTo>
                      <a:pt x="2" y="19"/>
                    </a:lnTo>
                    <a:lnTo>
                      <a:pt x="1" y="21"/>
                    </a:lnTo>
                    <a:lnTo>
                      <a:pt x="0" y="24"/>
                    </a:lnTo>
                    <a:lnTo>
                      <a:pt x="0" y="27"/>
                    </a:lnTo>
                    <a:lnTo>
                      <a:pt x="1" y="31"/>
                    </a:lnTo>
                    <a:lnTo>
                      <a:pt x="4" y="36"/>
                    </a:lnTo>
                    <a:lnTo>
                      <a:pt x="4" y="37"/>
                    </a:lnTo>
                    <a:lnTo>
                      <a:pt x="5" y="38"/>
                    </a:lnTo>
                    <a:lnTo>
                      <a:pt x="6" y="39"/>
                    </a:lnTo>
                    <a:lnTo>
                      <a:pt x="7" y="39"/>
                    </a:lnTo>
                    <a:lnTo>
                      <a:pt x="8" y="40"/>
                    </a:lnTo>
                    <a:lnTo>
                      <a:pt x="9" y="40"/>
                    </a:lnTo>
                    <a:lnTo>
                      <a:pt x="10" y="41"/>
                    </a:lnTo>
                    <a:lnTo>
                      <a:pt x="11" y="42"/>
                    </a:lnTo>
                    <a:lnTo>
                      <a:pt x="12" y="43"/>
                    </a:lnTo>
                    <a:lnTo>
                      <a:pt x="12" y="44"/>
                    </a:lnTo>
                    <a:lnTo>
                      <a:pt x="13" y="46"/>
                    </a:lnTo>
                    <a:lnTo>
                      <a:pt x="13" y="48"/>
                    </a:lnTo>
                    <a:lnTo>
                      <a:pt x="14" y="50"/>
                    </a:lnTo>
                    <a:lnTo>
                      <a:pt x="14" y="52"/>
                    </a:lnTo>
                    <a:lnTo>
                      <a:pt x="14" y="54"/>
                    </a:lnTo>
                    <a:lnTo>
                      <a:pt x="15" y="55"/>
                    </a:lnTo>
                    <a:lnTo>
                      <a:pt x="16" y="56"/>
                    </a:lnTo>
                    <a:lnTo>
                      <a:pt x="17" y="57"/>
                    </a:lnTo>
                    <a:lnTo>
                      <a:pt x="18" y="57"/>
                    </a:lnTo>
                    <a:lnTo>
                      <a:pt x="20" y="58"/>
                    </a:lnTo>
                    <a:lnTo>
                      <a:pt x="22" y="58"/>
                    </a:lnTo>
                    <a:lnTo>
                      <a:pt x="24" y="58"/>
                    </a:lnTo>
                    <a:lnTo>
                      <a:pt x="27" y="58"/>
                    </a:lnTo>
                    <a:lnTo>
                      <a:pt x="29" y="58"/>
                    </a:lnTo>
                    <a:lnTo>
                      <a:pt x="31" y="57"/>
                    </a:lnTo>
                    <a:lnTo>
                      <a:pt x="33" y="56"/>
                    </a:lnTo>
                    <a:lnTo>
                      <a:pt x="35" y="55"/>
                    </a:lnTo>
                    <a:lnTo>
                      <a:pt x="37" y="53"/>
                    </a:lnTo>
                    <a:lnTo>
                      <a:pt x="38" y="52"/>
                    </a:lnTo>
                    <a:lnTo>
                      <a:pt x="39" y="51"/>
                    </a:lnTo>
                    <a:lnTo>
                      <a:pt x="40" y="49"/>
                    </a:lnTo>
                    <a:lnTo>
                      <a:pt x="40" y="47"/>
                    </a:lnTo>
                    <a:lnTo>
                      <a:pt x="40" y="46"/>
                    </a:lnTo>
                    <a:lnTo>
                      <a:pt x="40" y="44"/>
                    </a:lnTo>
                    <a:lnTo>
                      <a:pt x="40" y="42"/>
                    </a:lnTo>
                    <a:lnTo>
                      <a:pt x="40" y="40"/>
                    </a:lnTo>
                    <a:lnTo>
                      <a:pt x="41" y="39"/>
                    </a:lnTo>
                    <a:lnTo>
                      <a:pt x="41" y="37"/>
                    </a:lnTo>
                    <a:lnTo>
                      <a:pt x="42" y="37"/>
                    </a:lnTo>
                    <a:lnTo>
                      <a:pt x="43" y="36"/>
                    </a:lnTo>
                    <a:lnTo>
                      <a:pt x="44" y="36"/>
                    </a:lnTo>
                    <a:lnTo>
                      <a:pt x="45" y="36"/>
                    </a:lnTo>
                    <a:lnTo>
                      <a:pt x="47" y="35"/>
                    </a:lnTo>
                    <a:lnTo>
                      <a:pt x="48" y="35"/>
                    </a:lnTo>
                    <a:lnTo>
                      <a:pt x="50" y="34"/>
                    </a:lnTo>
                    <a:lnTo>
                      <a:pt x="51" y="32"/>
                    </a:lnTo>
                    <a:lnTo>
                      <a:pt x="52" y="30"/>
                    </a:lnTo>
                    <a:lnTo>
                      <a:pt x="53" y="27"/>
                    </a:lnTo>
                    <a:lnTo>
                      <a:pt x="53" y="24"/>
                    </a:lnTo>
                    <a:lnTo>
                      <a:pt x="52" y="22"/>
                    </a:lnTo>
                    <a:lnTo>
                      <a:pt x="50" y="21"/>
                    </a:lnTo>
                    <a:lnTo>
                      <a:pt x="47" y="20"/>
                    </a:lnTo>
                    <a:lnTo>
                      <a:pt x="45" y="20"/>
                    </a:lnTo>
                    <a:lnTo>
                      <a:pt x="43" y="19"/>
                    </a:lnTo>
                    <a:lnTo>
                      <a:pt x="40" y="18"/>
                    </a:lnTo>
                    <a:lnTo>
                      <a:pt x="38" y="18"/>
                    </a:lnTo>
                    <a:lnTo>
                      <a:pt x="37" y="17"/>
                    </a:lnTo>
                    <a:lnTo>
                      <a:pt x="37" y="15"/>
                    </a:lnTo>
                    <a:lnTo>
                      <a:pt x="37" y="12"/>
                    </a:lnTo>
                    <a:lnTo>
                      <a:pt x="37" y="9"/>
                    </a:lnTo>
                    <a:lnTo>
                      <a:pt x="37" y="7"/>
                    </a:lnTo>
                    <a:lnTo>
                      <a:pt x="37" y="6"/>
                    </a:lnTo>
                    <a:lnTo>
                      <a:pt x="36" y="5"/>
                    </a:lnTo>
                    <a:lnTo>
                      <a:pt x="36" y="4"/>
                    </a:lnTo>
                    <a:lnTo>
                      <a:pt x="36" y="3"/>
                    </a:lnTo>
                    <a:lnTo>
                      <a:pt x="35" y="3"/>
                    </a:lnTo>
                    <a:lnTo>
                      <a:pt x="34" y="2"/>
                    </a:lnTo>
                    <a:close/>
                  </a:path>
                </a:pathLst>
              </a:custGeom>
              <a:solidFill>
                <a:srgbClr val="F8F8F8"/>
              </a:solidFill>
              <a:ln w="0">
                <a:solidFill>
                  <a:srgbClr val="F8F8F8"/>
                </a:solidFill>
                <a:prstDash val="solid"/>
                <a:round/>
                <a:headEnd/>
                <a:tailEnd/>
              </a:ln>
            </p:spPr>
            <p:txBody>
              <a:bodyPr/>
              <a:lstStyle/>
              <a:p>
                <a:endParaRPr lang="fr-FR"/>
              </a:p>
            </p:txBody>
          </p:sp>
          <p:sp>
            <p:nvSpPr>
              <p:cNvPr id="5430" name="Freeform 309"/>
              <p:cNvSpPr>
                <a:spLocks/>
              </p:cNvSpPr>
              <p:nvPr/>
            </p:nvSpPr>
            <p:spPr bwMode="auto">
              <a:xfrm>
                <a:off x="1308" y="2368"/>
                <a:ext cx="48" cy="51"/>
              </a:xfrm>
              <a:custGeom>
                <a:avLst/>
                <a:gdLst>
                  <a:gd name="T0" fmla="*/ 28 w 48"/>
                  <a:gd name="T1" fmla="*/ 1 h 51"/>
                  <a:gd name="T2" fmla="*/ 23 w 48"/>
                  <a:gd name="T3" fmla="*/ 1 h 51"/>
                  <a:gd name="T4" fmla="*/ 19 w 48"/>
                  <a:gd name="T5" fmla="*/ 4 h 51"/>
                  <a:gd name="T6" fmla="*/ 16 w 48"/>
                  <a:gd name="T7" fmla="*/ 8 h 51"/>
                  <a:gd name="T8" fmla="*/ 12 w 48"/>
                  <a:gd name="T9" fmla="*/ 12 h 51"/>
                  <a:gd name="T10" fmla="*/ 9 w 48"/>
                  <a:gd name="T11" fmla="*/ 15 h 51"/>
                  <a:gd name="T12" fmla="*/ 6 w 48"/>
                  <a:gd name="T13" fmla="*/ 16 h 51"/>
                  <a:gd name="T14" fmla="*/ 3 w 48"/>
                  <a:gd name="T15" fmla="*/ 18 h 51"/>
                  <a:gd name="T16" fmla="*/ 1 w 48"/>
                  <a:gd name="T17" fmla="*/ 21 h 51"/>
                  <a:gd name="T18" fmla="*/ 1 w 48"/>
                  <a:gd name="T19" fmla="*/ 28 h 51"/>
                  <a:gd name="T20" fmla="*/ 4 w 48"/>
                  <a:gd name="T21" fmla="*/ 33 h 51"/>
                  <a:gd name="T22" fmla="*/ 5 w 48"/>
                  <a:gd name="T23" fmla="*/ 34 h 51"/>
                  <a:gd name="T24" fmla="*/ 7 w 48"/>
                  <a:gd name="T25" fmla="*/ 35 h 51"/>
                  <a:gd name="T26" fmla="*/ 8 w 48"/>
                  <a:gd name="T27" fmla="*/ 36 h 51"/>
                  <a:gd name="T28" fmla="*/ 10 w 48"/>
                  <a:gd name="T29" fmla="*/ 36 h 51"/>
                  <a:gd name="T30" fmla="*/ 11 w 48"/>
                  <a:gd name="T31" fmla="*/ 38 h 51"/>
                  <a:gd name="T32" fmla="*/ 12 w 48"/>
                  <a:gd name="T33" fmla="*/ 41 h 51"/>
                  <a:gd name="T34" fmla="*/ 13 w 48"/>
                  <a:gd name="T35" fmla="*/ 44 h 51"/>
                  <a:gd name="T36" fmla="*/ 14 w 48"/>
                  <a:gd name="T37" fmla="*/ 47 h 51"/>
                  <a:gd name="T38" fmla="*/ 15 w 48"/>
                  <a:gd name="T39" fmla="*/ 49 h 51"/>
                  <a:gd name="T40" fmla="*/ 18 w 48"/>
                  <a:gd name="T41" fmla="*/ 50 h 51"/>
                  <a:gd name="T42" fmla="*/ 21 w 48"/>
                  <a:gd name="T43" fmla="*/ 51 h 51"/>
                  <a:gd name="T44" fmla="*/ 25 w 48"/>
                  <a:gd name="T45" fmla="*/ 51 h 51"/>
                  <a:gd name="T46" fmla="*/ 29 w 48"/>
                  <a:gd name="T47" fmla="*/ 51 h 51"/>
                  <a:gd name="T48" fmla="*/ 33 w 48"/>
                  <a:gd name="T49" fmla="*/ 49 h 51"/>
                  <a:gd name="T50" fmla="*/ 36 w 48"/>
                  <a:gd name="T51" fmla="*/ 46 h 51"/>
                  <a:gd name="T52" fmla="*/ 37 w 48"/>
                  <a:gd name="T53" fmla="*/ 43 h 51"/>
                  <a:gd name="T54" fmla="*/ 37 w 48"/>
                  <a:gd name="T55" fmla="*/ 40 h 51"/>
                  <a:gd name="T56" fmla="*/ 37 w 48"/>
                  <a:gd name="T57" fmla="*/ 37 h 51"/>
                  <a:gd name="T58" fmla="*/ 38 w 48"/>
                  <a:gd name="T59" fmla="*/ 34 h 51"/>
                  <a:gd name="T60" fmla="*/ 39 w 48"/>
                  <a:gd name="T61" fmla="*/ 32 h 51"/>
                  <a:gd name="T62" fmla="*/ 41 w 48"/>
                  <a:gd name="T63" fmla="*/ 32 h 51"/>
                  <a:gd name="T64" fmla="*/ 43 w 48"/>
                  <a:gd name="T65" fmla="*/ 31 h 51"/>
                  <a:gd name="T66" fmla="*/ 46 w 48"/>
                  <a:gd name="T67" fmla="*/ 30 h 51"/>
                  <a:gd name="T68" fmla="*/ 48 w 48"/>
                  <a:gd name="T69" fmla="*/ 26 h 51"/>
                  <a:gd name="T70" fmla="*/ 48 w 48"/>
                  <a:gd name="T71" fmla="*/ 21 h 51"/>
                  <a:gd name="T72" fmla="*/ 45 w 48"/>
                  <a:gd name="T73" fmla="*/ 19 h 51"/>
                  <a:gd name="T74" fmla="*/ 41 w 48"/>
                  <a:gd name="T75" fmla="*/ 17 h 51"/>
                  <a:gd name="T76" fmla="*/ 37 w 48"/>
                  <a:gd name="T77" fmla="*/ 17 h 51"/>
                  <a:gd name="T78" fmla="*/ 35 w 48"/>
                  <a:gd name="T79" fmla="*/ 15 h 51"/>
                  <a:gd name="T80" fmla="*/ 34 w 48"/>
                  <a:gd name="T81" fmla="*/ 11 h 51"/>
                  <a:gd name="T82" fmla="*/ 34 w 48"/>
                  <a:gd name="T83" fmla="*/ 7 h 51"/>
                  <a:gd name="T84" fmla="*/ 33 w 48"/>
                  <a:gd name="T85" fmla="*/ 5 h 51"/>
                  <a:gd name="T86" fmla="*/ 33 w 48"/>
                  <a:gd name="T87" fmla="*/ 3 h 51"/>
                  <a:gd name="T88" fmla="*/ 32 w 48"/>
                  <a:gd name="T89" fmla="*/ 3 h 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8"/>
                  <a:gd name="T136" fmla="*/ 0 h 51"/>
                  <a:gd name="T137" fmla="*/ 48 w 48"/>
                  <a:gd name="T138" fmla="*/ 51 h 5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8" h="51">
                    <a:moveTo>
                      <a:pt x="32" y="2"/>
                    </a:moveTo>
                    <a:lnTo>
                      <a:pt x="28" y="1"/>
                    </a:lnTo>
                    <a:lnTo>
                      <a:pt x="26" y="0"/>
                    </a:lnTo>
                    <a:lnTo>
                      <a:pt x="23" y="1"/>
                    </a:lnTo>
                    <a:lnTo>
                      <a:pt x="21" y="2"/>
                    </a:lnTo>
                    <a:lnTo>
                      <a:pt x="19" y="4"/>
                    </a:lnTo>
                    <a:lnTo>
                      <a:pt x="18" y="6"/>
                    </a:lnTo>
                    <a:lnTo>
                      <a:pt x="16" y="8"/>
                    </a:lnTo>
                    <a:lnTo>
                      <a:pt x="14" y="11"/>
                    </a:lnTo>
                    <a:lnTo>
                      <a:pt x="12" y="12"/>
                    </a:lnTo>
                    <a:lnTo>
                      <a:pt x="10" y="14"/>
                    </a:lnTo>
                    <a:lnTo>
                      <a:pt x="9" y="15"/>
                    </a:lnTo>
                    <a:lnTo>
                      <a:pt x="8" y="15"/>
                    </a:lnTo>
                    <a:lnTo>
                      <a:pt x="6" y="16"/>
                    </a:lnTo>
                    <a:lnTo>
                      <a:pt x="4" y="16"/>
                    </a:lnTo>
                    <a:lnTo>
                      <a:pt x="3" y="18"/>
                    </a:lnTo>
                    <a:lnTo>
                      <a:pt x="1" y="19"/>
                    </a:lnTo>
                    <a:lnTo>
                      <a:pt x="1" y="21"/>
                    </a:lnTo>
                    <a:lnTo>
                      <a:pt x="0" y="24"/>
                    </a:lnTo>
                    <a:lnTo>
                      <a:pt x="1" y="28"/>
                    </a:lnTo>
                    <a:lnTo>
                      <a:pt x="4" y="32"/>
                    </a:lnTo>
                    <a:lnTo>
                      <a:pt x="4" y="33"/>
                    </a:lnTo>
                    <a:lnTo>
                      <a:pt x="5" y="34"/>
                    </a:lnTo>
                    <a:lnTo>
                      <a:pt x="6" y="35"/>
                    </a:lnTo>
                    <a:lnTo>
                      <a:pt x="7" y="35"/>
                    </a:lnTo>
                    <a:lnTo>
                      <a:pt x="8" y="35"/>
                    </a:lnTo>
                    <a:lnTo>
                      <a:pt x="8" y="36"/>
                    </a:lnTo>
                    <a:lnTo>
                      <a:pt x="9" y="36"/>
                    </a:lnTo>
                    <a:lnTo>
                      <a:pt x="10" y="36"/>
                    </a:lnTo>
                    <a:lnTo>
                      <a:pt x="11" y="37"/>
                    </a:lnTo>
                    <a:lnTo>
                      <a:pt x="11" y="38"/>
                    </a:lnTo>
                    <a:lnTo>
                      <a:pt x="12" y="39"/>
                    </a:lnTo>
                    <a:lnTo>
                      <a:pt x="12" y="41"/>
                    </a:lnTo>
                    <a:lnTo>
                      <a:pt x="13" y="43"/>
                    </a:lnTo>
                    <a:lnTo>
                      <a:pt x="13" y="44"/>
                    </a:lnTo>
                    <a:lnTo>
                      <a:pt x="14" y="46"/>
                    </a:lnTo>
                    <a:lnTo>
                      <a:pt x="14" y="47"/>
                    </a:lnTo>
                    <a:lnTo>
                      <a:pt x="15" y="48"/>
                    </a:lnTo>
                    <a:lnTo>
                      <a:pt x="15" y="49"/>
                    </a:lnTo>
                    <a:lnTo>
                      <a:pt x="16" y="49"/>
                    </a:lnTo>
                    <a:lnTo>
                      <a:pt x="18" y="50"/>
                    </a:lnTo>
                    <a:lnTo>
                      <a:pt x="19" y="51"/>
                    </a:lnTo>
                    <a:lnTo>
                      <a:pt x="21" y="51"/>
                    </a:lnTo>
                    <a:lnTo>
                      <a:pt x="23" y="51"/>
                    </a:lnTo>
                    <a:lnTo>
                      <a:pt x="25" y="51"/>
                    </a:lnTo>
                    <a:lnTo>
                      <a:pt x="27" y="51"/>
                    </a:lnTo>
                    <a:lnTo>
                      <a:pt x="29" y="51"/>
                    </a:lnTo>
                    <a:lnTo>
                      <a:pt x="31" y="50"/>
                    </a:lnTo>
                    <a:lnTo>
                      <a:pt x="33" y="49"/>
                    </a:lnTo>
                    <a:lnTo>
                      <a:pt x="34" y="47"/>
                    </a:lnTo>
                    <a:lnTo>
                      <a:pt x="36" y="46"/>
                    </a:lnTo>
                    <a:lnTo>
                      <a:pt x="36" y="45"/>
                    </a:lnTo>
                    <a:lnTo>
                      <a:pt x="37" y="43"/>
                    </a:lnTo>
                    <a:lnTo>
                      <a:pt x="37" y="42"/>
                    </a:lnTo>
                    <a:lnTo>
                      <a:pt x="37" y="40"/>
                    </a:lnTo>
                    <a:lnTo>
                      <a:pt x="37" y="39"/>
                    </a:lnTo>
                    <a:lnTo>
                      <a:pt x="37" y="37"/>
                    </a:lnTo>
                    <a:lnTo>
                      <a:pt x="37" y="36"/>
                    </a:lnTo>
                    <a:lnTo>
                      <a:pt x="38" y="34"/>
                    </a:lnTo>
                    <a:lnTo>
                      <a:pt x="38" y="33"/>
                    </a:lnTo>
                    <a:lnTo>
                      <a:pt x="39" y="32"/>
                    </a:lnTo>
                    <a:lnTo>
                      <a:pt x="40" y="32"/>
                    </a:lnTo>
                    <a:lnTo>
                      <a:pt x="41" y="32"/>
                    </a:lnTo>
                    <a:lnTo>
                      <a:pt x="42" y="31"/>
                    </a:lnTo>
                    <a:lnTo>
                      <a:pt x="43" y="31"/>
                    </a:lnTo>
                    <a:lnTo>
                      <a:pt x="44" y="31"/>
                    </a:lnTo>
                    <a:lnTo>
                      <a:pt x="46" y="30"/>
                    </a:lnTo>
                    <a:lnTo>
                      <a:pt x="47" y="28"/>
                    </a:lnTo>
                    <a:lnTo>
                      <a:pt x="48" y="26"/>
                    </a:lnTo>
                    <a:lnTo>
                      <a:pt x="48" y="24"/>
                    </a:lnTo>
                    <a:lnTo>
                      <a:pt x="48" y="21"/>
                    </a:lnTo>
                    <a:lnTo>
                      <a:pt x="47" y="20"/>
                    </a:lnTo>
                    <a:lnTo>
                      <a:pt x="45" y="19"/>
                    </a:lnTo>
                    <a:lnTo>
                      <a:pt x="44" y="18"/>
                    </a:lnTo>
                    <a:lnTo>
                      <a:pt x="41" y="17"/>
                    </a:lnTo>
                    <a:lnTo>
                      <a:pt x="39" y="17"/>
                    </a:lnTo>
                    <a:lnTo>
                      <a:pt x="37" y="17"/>
                    </a:lnTo>
                    <a:lnTo>
                      <a:pt x="36" y="16"/>
                    </a:lnTo>
                    <a:lnTo>
                      <a:pt x="35" y="15"/>
                    </a:lnTo>
                    <a:lnTo>
                      <a:pt x="34" y="14"/>
                    </a:lnTo>
                    <a:lnTo>
                      <a:pt x="34" y="11"/>
                    </a:lnTo>
                    <a:lnTo>
                      <a:pt x="34" y="9"/>
                    </a:lnTo>
                    <a:lnTo>
                      <a:pt x="34" y="7"/>
                    </a:lnTo>
                    <a:lnTo>
                      <a:pt x="34" y="6"/>
                    </a:lnTo>
                    <a:lnTo>
                      <a:pt x="33" y="5"/>
                    </a:lnTo>
                    <a:lnTo>
                      <a:pt x="33" y="4"/>
                    </a:lnTo>
                    <a:lnTo>
                      <a:pt x="33" y="3"/>
                    </a:lnTo>
                    <a:lnTo>
                      <a:pt x="32" y="3"/>
                    </a:lnTo>
                    <a:lnTo>
                      <a:pt x="32" y="2"/>
                    </a:lnTo>
                    <a:close/>
                  </a:path>
                </a:pathLst>
              </a:custGeom>
              <a:solidFill>
                <a:srgbClr val="F0F0F0"/>
              </a:solidFill>
              <a:ln w="0">
                <a:solidFill>
                  <a:srgbClr val="F0F0F0"/>
                </a:solidFill>
                <a:prstDash val="solid"/>
                <a:round/>
                <a:headEnd/>
                <a:tailEnd/>
              </a:ln>
            </p:spPr>
            <p:txBody>
              <a:bodyPr/>
              <a:lstStyle/>
              <a:p>
                <a:endParaRPr lang="fr-FR"/>
              </a:p>
            </p:txBody>
          </p:sp>
          <p:sp>
            <p:nvSpPr>
              <p:cNvPr id="5431" name="Freeform 310"/>
              <p:cNvSpPr>
                <a:spLocks/>
              </p:cNvSpPr>
              <p:nvPr/>
            </p:nvSpPr>
            <p:spPr bwMode="auto">
              <a:xfrm>
                <a:off x="1310" y="2372"/>
                <a:ext cx="43" cy="43"/>
              </a:xfrm>
              <a:custGeom>
                <a:avLst/>
                <a:gdLst>
                  <a:gd name="T0" fmla="*/ 25 w 43"/>
                  <a:gd name="T1" fmla="*/ 0 h 43"/>
                  <a:gd name="T2" fmla="*/ 20 w 43"/>
                  <a:gd name="T3" fmla="*/ 0 h 43"/>
                  <a:gd name="T4" fmla="*/ 17 w 43"/>
                  <a:gd name="T5" fmla="*/ 3 h 43"/>
                  <a:gd name="T6" fmla="*/ 14 w 43"/>
                  <a:gd name="T7" fmla="*/ 7 h 43"/>
                  <a:gd name="T8" fmla="*/ 11 w 43"/>
                  <a:gd name="T9" fmla="*/ 10 h 43"/>
                  <a:gd name="T10" fmla="*/ 8 w 43"/>
                  <a:gd name="T11" fmla="*/ 12 h 43"/>
                  <a:gd name="T12" fmla="*/ 6 w 43"/>
                  <a:gd name="T13" fmla="*/ 13 h 43"/>
                  <a:gd name="T14" fmla="*/ 2 w 43"/>
                  <a:gd name="T15" fmla="*/ 15 h 43"/>
                  <a:gd name="T16" fmla="*/ 0 w 43"/>
                  <a:gd name="T17" fmla="*/ 18 h 43"/>
                  <a:gd name="T18" fmla="*/ 1 w 43"/>
                  <a:gd name="T19" fmla="*/ 23 h 43"/>
                  <a:gd name="T20" fmla="*/ 3 w 43"/>
                  <a:gd name="T21" fmla="*/ 28 h 43"/>
                  <a:gd name="T22" fmla="*/ 5 w 43"/>
                  <a:gd name="T23" fmla="*/ 29 h 43"/>
                  <a:gd name="T24" fmla="*/ 6 w 43"/>
                  <a:gd name="T25" fmla="*/ 30 h 43"/>
                  <a:gd name="T26" fmla="*/ 7 w 43"/>
                  <a:gd name="T27" fmla="*/ 30 h 43"/>
                  <a:gd name="T28" fmla="*/ 9 w 43"/>
                  <a:gd name="T29" fmla="*/ 31 h 43"/>
                  <a:gd name="T30" fmla="*/ 10 w 43"/>
                  <a:gd name="T31" fmla="*/ 32 h 43"/>
                  <a:gd name="T32" fmla="*/ 11 w 43"/>
                  <a:gd name="T33" fmla="*/ 35 h 43"/>
                  <a:gd name="T34" fmla="*/ 12 w 43"/>
                  <a:gd name="T35" fmla="*/ 37 h 43"/>
                  <a:gd name="T36" fmla="*/ 13 w 43"/>
                  <a:gd name="T37" fmla="*/ 40 h 43"/>
                  <a:gd name="T38" fmla="*/ 14 w 43"/>
                  <a:gd name="T39" fmla="*/ 41 h 43"/>
                  <a:gd name="T40" fmla="*/ 16 w 43"/>
                  <a:gd name="T41" fmla="*/ 42 h 43"/>
                  <a:gd name="T42" fmla="*/ 19 w 43"/>
                  <a:gd name="T43" fmla="*/ 43 h 43"/>
                  <a:gd name="T44" fmla="*/ 22 w 43"/>
                  <a:gd name="T45" fmla="*/ 43 h 43"/>
                  <a:gd name="T46" fmla="*/ 26 w 43"/>
                  <a:gd name="T47" fmla="*/ 42 h 43"/>
                  <a:gd name="T48" fmla="*/ 29 w 43"/>
                  <a:gd name="T49" fmla="*/ 41 h 43"/>
                  <a:gd name="T50" fmla="*/ 32 w 43"/>
                  <a:gd name="T51" fmla="*/ 39 h 43"/>
                  <a:gd name="T52" fmla="*/ 33 w 43"/>
                  <a:gd name="T53" fmla="*/ 36 h 43"/>
                  <a:gd name="T54" fmla="*/ 33 w 43"/>
                  <a:gd name="T55" fmla="*/ 34 h 43"/>
                  <a:gd name="T56" fmla="*/ 33 w 43"/>
                  <a:gd name="T57" fmla="*/ 31 h 43"/>
                  <a:gd name="T58" fmla="*/ 34 w 43"/>
                  <a:gd name="T59" fmla="*/ 29 h 43"/>
                  <a:gd name="T60" fmla="*/ 35 w 43"/>
                  <a:gd name="T61" fmla="*/ 27 h 43"/>
                  <a:gd name="T62" fmla="*/ 36 w 43"/>
                  <a:gd name="T63" fmla="*/ 26 h 43"/>
                  <a:gd name="T64" fmla="*/ 38 w 43"/>
                  <a:gd name="T65" fmla="*/ 26 h 43"/>
                  <a:gd name="T66" fmla="*/ 40 w 43"/>
                  <a:gd name="T67" fmla="*/ 25 h 43"/>
                  <a:gd name="T68" fmla="*/ 42 w 43"/>
                  <a:gd name="T69" fmla="*/ 22 h 43"/>
                  <a:gd name="T70" fmla="*/ 42 w 43"/>
                  <a:gd name="T71" fmla="*/ 18 h 43"/>
                  <a:gd name="T72" fmla="*/ 40 w 43"/>
                  <a:gd name="T73" fmla="*/ 16 h 43"/>
                  <a:gd name="T74" fmla="*/ 37 w 43"/>
                  <a:gd name="T75" fmla="*/ 15 h 43"/>
                  <a:gd name="T76" fmla="*/ 33 w 43"/>
                  <a:gd name="T77" fmla="*/ 14 h 43"/>
                  <a:gd name="T78" fmla="*/ 31 w 43"/>
                  <a:gd name="T79" fmla="*/ 12 h 43"/>
                  <a:gd name="T80" fmla="*/ 31 w 43"/>
                  <a:gd name="T81" fmla="*/ 9 h 43"/>
                  <a:gd name="T82" fmla="*/ 30 w 43"/>
                  <a:gd name="T83" fmla="*/ 5 h 43"/>
                  <a:gd name="T84" fmla="*/ 30 w 43"/>
                  <a:gd name="T85" fmla="*/ 3 h 43"/>
                  <a:gd name="T86" fmla="*/ 29 w 43"/>
                  <a:gd name="T87" fmla="*/ 2 h 43"/>
                  <a:gd name="T88" fmla="*/ 28 w 43"/>
                  <a:gd name="T89" fmla="*/ 2 h 4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3"/>
                  <a:gd name="T136" fmla="*/ 0 h 43"/>
                  <a:gd name="T137" fmla="*/ 43 w 43"/>
                  <a:gd name="T138" fmla="*/ 43 h 4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3" h="43">
                    <a:moveTo>
                      <a:pt x="28" y="2"/>
                    </a:moveTo>
                    <a:lnTo>
                      <a:pt x="25" y="0"/>
                    </a:lnTo>
                    <a:lnTo>
                      <a:pt x="22" y="0"/>
                    </a:lnTo>
                    <a:lnTo>
                      <a:pt x="20" y="0"/>
                    </a:lnTo>
                    <a:lnTo>
                      <a:pt x="19" y="1"/>
                    </a:lnTo>
                    <a:lnTo>
                      <a:pt x="17" y="3"/>
                    </a:lnTo>
                    <a:lnTo>
                      <a:pt x="16" y="5"/>
                    </a:lnTo>
                    <a:lnTo>
                      <a:pt x="14" y="7"/>
                    </a:lnTo>
                    <a:lnTo>
                      <a:pt x="13" y="9"/>
                    </a:lnTo>
                    <a:lnTo>
                      <a:pt x="11" y="10"/>
                    </a:lnTo>
                    <a:lnTo>
                      <a:pt x="9" y="11"/>
                    </a:lnTo>
                    <a:lnTo>
                      <a:pt x="8" y="12"/>
                    </a:lnTo>
                    <a:lnTo>
                      <a:pt x="7" y="12"/>
                    </a:lnTo>
                    <a:lnTo>
                      <a:pt x="6" y="13"/>
                    </a:lnTo>
                    <a:lnTo>
                      <a:pt x="4" y="14"/>
                    </a:lnTo>
                    <a:lnTo>
                      <a:pt x="2" y="15"/>
                    </a:lnTo>
                    <a:lnTo>
                      <a:pt x="1" y="16"/>
                    </a:lnTo>
                    <a:lnTo>
                      <a:pt x="0" y="18"/>
                    </a:lnTo>
                    <a:lnTo>
                      <a:pt x="0" y="20"/>
                    </a:lnTo>
                    <a:lnTo>
                      <a:pt x="1" y="23"/>
                    </a:lnTo>
                    <a:lnTo>
                      <a:pt x="2" y="27"/>
                    </a:lnTo>
                    <a:lnTo>
                      <a:pt x="3" y="28"/>
                    </a:lnTo>
                    <a:lnTo>
                      <a:pt x="4" y="29"/>
                    </a:lnTo>
                    <a:lnTo>
                      <a:pt x="5" y="29"/>
                    </a:lnTo>
                    <a:lnTo>
                      <a:pt x="6" y="30"/>
                    </a:lnTo>
                    <a:lnTo>
                      <a:pt x="7" y="30"/>
                    </a:lnTo>
                    <a:lnTo>
                      <a:pt x="8" y="30"/>
                    </a:lnTo>
                    <a:lnTo>
                      <a:pt x="9" y="31"/>
                    </a:lnTo>
                    <a:lnTo>
                      <a:pt x="10" y="31"/>
                    </a:lnTo>
                    <a:lnTo>
                      <a:pt x="10" y="32"/>
                    </a:lnTo>
                    <a:lnTo>
                      <a:pt x="11" y="33"/>
                    </a:lnTo>
                    <a:lnTo>
                      <a:pt x="11" y="35"/>
                    </a:lnTo>
                    <a:lnTo>
                      <a:pt x="12" y="36"/>
                    </a:lnTo>
                    <a:lnTo>
                      <a:pt x="12" y="37"/>
                    </a:lnTo>
                    <a:lnTo>
                      <a:pt x="12" y="39"/>
                    </a:lnTo>
                    <a:lnTo>
                      <a:pt x="13" y="40"/>
                    </a:lnTo>
                    <a:lnTo>
                      <a:pt x="13" y="41"/>
                    </a:lnTo>
                    <a:lnTo>
                      <a:pt x="14" y="41"/>
                    </a:lnTo>
                    <a:lnTo>
                      <a:pt x="15" y="42"/>
                    </a:lnTo>
                    <a:lnTo>
                      <a:pt x="16" y="42"/>
                    </a:lnTo>
                    <a:lnTo>
                      <a:pt x="17" y="43"/>
                    </a:lnTo>
                    <a:lnTo>
                      <a:pt x="19" y="43"/>
                    </a:lnTo>
                    <a:lnTo>
                      <a:pt x="21" y="43"/>
                    </a:lnTo>
                    <a:lnTo>
                      <a:pt x="22" y="43"/>
                    </a:lnTo>
                    <a:lnTo>
                      <a:pt x="24" y="43"/>
                    </a:lnTo>
                    <a:lnTo>
                      <a:pt x="26" y="42"/>
                    </a:lnTo>
                    <a:lnTo>
                      <a:pt x="28" y="42"/>
                    </a:lnTo>
                    <a:lnTo>
                      <a:pt x="29" y="41"/>
                    </a:lnTo>
                    <a:lnTo>
                      <a:pt x="31" y="39"/>
                    </a:lnTo>
                    <a:lnTo>
                      <a:pt x="32" y="39"/>
                    </a:lnTo>
                    <a:lnTo>
                      <a:pt x="33" y="38"/>
                    </a:lnTo>
                    <a:lnTo>
                      <a:pt x="33" y="36"/>
                    </a:lnTo>
                    <a:lnTo>
                      <a:pt x="33" y="35"/>
                    </a:lnTo>
                    <a:lnTo>
                      <a:pt x="33" y="34"/>
                    </a:lnTo>
                    <a:lnTo>
                      <a:pt x="33" y="32"/>
                    </a:lnTo>
                    <a:lnTo>
                      <a:pt x="33" y="31"/>
                    </a:lnTo>
                    <a:lnTo>
                      <a:pt x="34" y="30"/>
                    </a:lnTo>
                    <a:lnTo>
                      <a:pt x="34" y="29"/>
                    </a:lnTo>
                    <a:lnTo>
                      <a:pt x="34" y="28"/>
                    </a:lnTo>
                    <a:lnTo>
                      <a:pt x="35" y="27"/>
                    </a:lnTo>
                    <a:lnTo>
                      <a:pt x="36" y="26"/>
                    </a:lnTo>
                    <a:lnTo>
                      <a:pt x="37" y="26"/>
                    </a:lnTo>
                    <a:lnTo>
                      <a:pt x="38" y="26"/>
                    </a:lnTo>
                    <a:lnTo>
                      <a:pt x="39" y="26"/>
                    </a:lnTo>
                    <a:lnTo>
                      <a:pt x="40" y="25"/>
                    </a:lnTo>
                    <a:lnTo>
                      <a:pt x="41" y="24"/>
                    </a:lnTo>
                    <a:lnTo>
                      <a:pt x="42" y="22"/>
                    </a:lnTo>
                    <a:lnTo>
                      <a:pt x="43" y="20"/>
                    </a:lnTo>
                    <a:lnTo>
                      <a:pt x="42" y="18"/>
                    </a:lnTo>
                    <a:lnTo>
                      <a:pt x="42" y="16"/>
                    </a:lnTo>
                    <a:lnTo>
                      <a:pt x="40" y="16"/>
                    </a:lnTo>
                    <a:lnTo>
                      <a:pt x="38" y="15"/>
                    </a:lnTo>
                    <a:lnTo>
                      <a:pt x="37" y="15"/>
                    </a:lnTo>
                    <a:lnTo>
                      <a:pt x="35" y="14"/>
                    </a:lnTo>
                    <a:lnTo>
                      <a:pt x="33" y="14"/>
                    </a:lnTo>
                    <a:lnTo>
                      <a:pt x="32" y="13"/>
                    </a:lnTo>
                    <a:lnTo>
                      <a:pt x="31" y="12"/>
                    </a:lnTo>
                    <a:lnTo>
                      <a:pt x="31" y="11"/>
                    </a:lnTo>
                    <a:lnTo>
                      <a:pt x="31" y="9"/>
                    </a:lnTo>
                    <a:lnTo>
                      <a:pt x="30" y="7"/>
                    </a:lnTo>
                    <a:lnTo>
                      <a:pt x="30" y="5"/>
                    </a:lnTo>
                    <a:lnTo>
                      <a:pt x="30" y="4"/>
                    </a:lnTo>
                    <a:lnTo>
                      <a:pt x="30" y="3"/>
                    </a:lnTo>
                    <a:lnTo>
                      <a:pt x="29" y="3"/>
                    </a:lnTo>
                    <a:lnTo>
                      <a:pt x="29" y="2"/>
                    </a:lnTo>
                    <a:lnTo>
                      <a:pt x="28" y="2"/>
                    </a:lnTo>
                    <a:close/>
                  </a:path>
                </a:pathLst>
              </a:custGeom>
              <a:solidFill>
                <a:srgbClr val="E0E0E0"/>
              </a:solidFill>
              <a:ln w="0">
                <a:solidFill>
                  <a:srgbClr val="E0E0E0"/>
                </a:solidFill>
                <a:prstDash val="solid"/>
                <a:round/>
                <a:headEnd/>
                <a:tailEnd/>
              </a:ln>
            </p:spPr>
            <p:txBody>
              <a:bodyPr/>
              <a:lstStyle/>
              <a:p>
                <a:endParaRPr lang="fr-FR"/>
              </a:p>
            </p:txBody>
          </p:sp>
          <p:sp>
            <p:nvSpPr>
              <p:cNvPr id="5432" name="Freeform 311"/>
              <p:cNvSpPr>
                <a:spLocks/>
              </p:cNvSpPr>
              <p:nvPr/>
            </p:nvSpPr>
            <p:spPr bwMode="auto">
              <a:xfrm>
                <a:off x="1312" y="2376"/>
                <a:ext cx="37" cy="35"/>
              </a:xfrm>
              <a:custGeom>
                <a:avLst/>
                <a:gdLst>
                  <a:gd name="T0" fmla="*/ 22 w 37"/>
                  <a:gd name="T1" fmla="*/ 0 h 35"/>
                  <a:gd name="T2" fmla="*/ 18 w 37"/>
                  <a:gd name="T3" fmla="*/ 0 h 35"/>
                  <a:gd name="T4" fmla="*/ 15 w 37"/>
                  <a:gd name="T5" fmla="*/ 2 h 35"/>
                  <a:gd name="T6" fmla="*/ 12 w 37"/>
                  <a:gd name="T7" fmla="*/ 6 h 35"/>
                  <a:gd name="T8" fmla="*/ 9 w 37"/>
                  <a:gd name="T9" fmla="*/ 8 h 35"/>
                  <a:gd name="T10" fmla="*/ 7 w 37"/>
                  <a:gd name="T11" fmla="*/ 10 h 35"/>
                  <a:gd name="T12" fmla="*/ 5 w 37"/>
                  <a:gd name="T13" fmla="*/ 11 h 35"/>
                  <a:gd name="T14" fmla="*/ 2 w 37"/>
                  <a:gd name="T15" fmla="*/ 12 h 35"/>
                  <a:gd name="T16" fmla="*/ 0 w 37"/>
                  <a:gd name="T17" fmla="*/ 15 h 35"/>
                  <a:gd name="T18" fmla="*/ 0 w 37"/>
                  <a:gd name="T19" fmla="*/ 19 h 35"/>
                  <a:gd name="T20" fmla="*/ 2 w 37"/>
                  <a:gd name="T21" fmla="*/ 23 h 35"/>
                  <a:gd name="T22" fmla="*/ 3 w 37"/>
                  <a:gd name="T23" fmla="*/ 24 h 35"/>
                  <a:gd name="T24" fmla="*/ 5 w 37"/>
                  <a:gd name="T25" fmla="*/ 24 h 35"/>
                  <a:gd name="T26" fmla="*/ 6 w 37"/>
                  <a:gd name="T27" fmla="*/ 24 h 35"/>
                  <a:gd name="T28" fmla="*/ 8 w 37"/>
                  <a:gd name="T29" fmla="*/ 25 h 35"/>
                  <a:gd name="T30" fmla="*/ 9 w 37"/>
                  <a:gd name="T31" fmla="*/ 26 h 35"/>
                  <a:gd name="T32" fmla="*/ 10 w 37"/>
                  <a:gd name="T33" fmla="*/ 28 h 35"/>
                  <a:gd name="T34" fmla="*/ 11 w 37"/>
                  <a:gd name="T35" fmla="*/ 30 h 35"/>
                  <a:gd name="T36" fmla="*/ 11 w 37"/>
                  <a:gd name="T37" fmla="*/ 32 h 35"/>
                  <a:gd name="T38" fmla="*/ 12 w 37"/>
                  <a:gd name="T39" fmla="*/ 34 h 35"/>
                  <a:gd name="T40" fmla="*/ 14 w 37"/>
                  <a:gd name="T41" fmla="*/ 34 h 35"/>
                  <a:gd name="T42" fmla="*/ 17 w 37"/>
                  <a:gd name="T43" fmla="*/ 35 h 35"/>
                  <a:gd name="T44" fmla="*/ 20 w 37"/>
                  <a:gd name="T45" fmla="*/ 35 h 35"/>
                  <a:gd name="T46" fmla="*/ 23 w 37"/>
                  <a:gd name="T47" fmla="*/ 35 h 35"/>
                  <a:gd name="T48" fmla="*/ 26 w 37"/>
                  <a:gd name="T49" fmla="*/ 33 h 35"/>
                  <a:gd name="T50" fmla="*/ 28 w 37"/>
                  <a:gd name="T51" fmla="*/ 31 h 35"/>
                  <a:gd name="T52" fmla="*/ 29 w 37"/>
                  <a:gd name="T53" fmla="*/ 30 h 35"/>
                  <a:gd name="T54" fmla="*/ 29 w 37"/>
                  <a:gd name="T55" fmla="*/ 28 h 35"/>
                  <a:gd name="T56" fmla="*/ 29 w 37"/>
                  <a:gd name="T57" fmla="*/ 25 h 35"/>
                  <a:gd name="T58" fmla="*/ 30 w 37"/>
                  <a:gd name="T59" fmla="*/ 23 h 35"/>
                  <a:gd name="T60" fmla="*/ 30 w 37"/>
                  <a:gd name="T61" fmla="*/ 22 h 35"/>
                  <a:gd name="T62" fmla="*/ 32 w 37"/>
                  <a:gd name="T63" fmla="*/ 21 h 35"/>
                  <a:gd name="T64" fmla="*/ 33 w 37"/>
                  <a:gd name="T65" fmla="*/ 21 h 35"/>
                  <a:gd name="T66" fmla="*/ 35 w 37"/>
                  <a:gd name="T67" fmla="*/ 20 h 35"/>
                  <a:gd name="T68" fmla="*/ 37 w 37"/>
                  <a:gd name="T69" fmla="*/ 17 h 35"/>
                  <a:gd name="T70" fmla="*/ 37 w 37"/>
                  <a:gd name="T71" fmla="*/ 14 h 35"/>
                  <a:gd name="T72" fmla="*/ 35 w 37"/>
                  <a:gd name="T73" fmla="*/ 12 h 35"/>
                  <a:gd name="T74" fmla="*/ 32 w 37"/>
                  <a:gd name="T75" fmla="*/ 11 h 35"/>
                  <a:gd name="T76" fmla="*/ 29 w 37"/>
                  <a:gd name="T77" fmla="*/ 11 h 35"/>
                  <a:gd name="T78" fmla="*/ 28 w 37"/>
                  <a:gd name="T79" fmla="*/ 10 h 35"/>
                  <a:gd name="T80" fmla="*/ 27 w 37"/>
                  <a:gd name="T81" fmla="*/ 7 h 35"/>
                  <a:gd name="T82" fmla="*/ 27 w 37"/>
                  <a:gd name="T83" fmla="*/ 4 h 35"/>
                  <a:gd name="T84" fmla="*/ 26 w 37"/>
                  <a:gd name="T85" fmla="*/ 2 h 35"/>
                  <a:gd name="T86" fmla="*/ 25 w 37"/>
                  <a:gd name="T87" fmla="*/ 2 h 35"/>
                  <a:gd name="T88" fmla="*/ 24 w 37"/>
                  <a:gd name="T89" fmla="*/ 1 h 3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7"/>
                  <a:gd name="T136" fmla="*/ 0 h 35"/>
                  <a:gd name="T137" fmla="*/ 37 w 37"/>
                  <a:gd name="T138" fmla="*/ 35 h 3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7" h="35">
                    <a:moveTo>
                      <a:pt x="24" y="1"/>
                    </a:moveTo>
                    <a:lnTo>
                      <a:pt x="22" y="0"/>
                    </a:lnTo>
                    <a:lnTo>
                      <a:pt x="20" y="0"/>
                    </a:lnTo>
                    <a:lnTo>
                      <a:pt x="18" y="0"/>
                    </a:lnTo>
                    <a:lnTo>
                      <a:pt x="16" y="1"/>
                    </a:lnTo>
                    <a:lnTo>
                      <a:pt x="15" y="2"/>
                    </a:lnTo>
                    <a:lnTo>
                      <a:pt x="14" y="4"/>
                    </a:lnTo>
                    <a:lnTo>
                      <a:pt x="12" y="6"/>
                    </a:lnTo>
                    <a:lnTo>
                      <a:pt x="11" y="7"/>
                    </a:lnTo>
                    <a:lnTo>
                      <a:pt x="9" y="8"/>
                    </a:lnTo>
                    <a:lnTo>
                      <a:pt x="8" y="9"/>
                    </a:lnTo>
                    <a:lnTo>
                      <a:pt x="7" y="10"/>
                    </a:lnTo>
                    <a:lnTo>
                      <a:pt x="6" y="10"/>
                    </a:lnTo>
                    <a:lnTo>
                      <a:pt x="5" y="11"/>
                    </a:lnTo>
                    <a:lnTo>
                      <a:pt x="3" y="11"/>
                    </a:lnTo>
                    <a:lnTo>
                      <a:pt x="2" y="12"/>
                    </a:lnTo>
                    <a:lnTo>
                      <a:pt x="1" y="13"/>
                    </a:lnTo>
                    <a:lnTo>
                      <a:pt x="0" y="15"/>
                    </a:lnTo>
                    <a:lnTo>
                      <a:pt x="0" y="17"/>
                    </a:lnTo>
                    <a:lnTo>
                      <a:pt x="0" y="19"/>
                    </a:lnTo>
                    <a:lnTo>
                      <a:pt x="2" y="22"/>
                    </a:lnTo>
                    <a:lnTo>
                      <a:pt x="2" y="23"/>
                    </a:lnTo>
                    <a:lnTo>
                      <a:pt x="3" y="23"/>
                    </a:lnTo>
                    <a:lnTo>
                      <a:pt x="3" y="24"/>
                    </a:lnTo>
                    <a:lnTo>
                      <a:pt x="4" y="24"/>
                    </a:lnTo>
                    <a:lnTo>
                      <a:pt x="5" y="24"/>
                    </a:lnTo>
                    <a:lnTo>
                      <a:pt x="6" y="24"/>
                    </a:lnTo>
                    <a:lnTo>
                      <a:pt x="7" y="25"/>
                    </a:lnTo>
                    <a:lnTo>
                      <a:pt x="8" y="25"/>
                    </a:lnTo>
                    <a:lnTo>
                      <a:pt x="8" y="26"/>
                    </a:lnTo>
                    <a:lnTo>
                      <a:pt x="9" y="26"/>
                    </a:lnTo>
                    <a:lnTo>
                      <a:pt x="9" y="27"/>
                    </a:lnTo>
                    <a:lnTo>
                      <a:pt x="10" y="28"/>
                    </a:lnTo>
                    <a:lnTo>
                      <a:pt x="10" y="29"/>
                    </a:lnTo>
                    <a:lnTo>
                      <a:pt x="11" y="30"/>
                    </a:lnTo>
                    <a:lnTo>
                      <a:pt x="11" y="31"/>
                    </a:lnTo>
                    <a:lnTo>
                      <a:pt x="11" y="32"/>
                    </a:lnTo>
                    <a:lnTo>
                      <a:pt x="12" y="33"/>
                    </a:lnTo>
                    <a:lnTo>
                      <a:pt x="12" y="34"/>
                    </a:lnTo>
                    <a:lnTo>
                      <a:pt x="13" y="34"/>
                    </a:lnTo>
                    <a:lnTo>
                      <a:pt x="14" y="34"/>
                    </a:lnTo>
                    <a:lnTo>
                      <a:pt x="15" y="35"/>
                    </a:lnTo>
                    <a:lnTo>
                      <a:pt x="17" y="35"/>
                    </a:lnTo>
                    <a:lnTo>
                      <a:pt x="18" y="35"/>
                    </a:lnTo>
                    <a:lnTo>
                      <a:pt x="20" y="35"/>
                    </a:lnTo>
                    <a:lnTo>
                      <a:pt x="22" y="35"/>
                    </a:lnTo>
                    <a:lnTo>
                      <a:pt x="23" y="35"/>
                    </a:lnTo>
                    <a:lnTo>
                      <a:pt x="25" y="34"/>
                    </a:lnTo>
                    <a:lnTo>
                      <a:pt x="26" y="33"/>
                    </a:lnTo>
                    <a:lnTo>
                      <a:pt x="27" y="32"/>
                    </a:lnTo>
                    <a:lnTo>
                      <a:pt x="28" y="31"/>
                    </a:lnTo>
                    <a:lnTo>
                      <a:pt x="29" y="31"/>
                    </a:lnTo>
                    <a:lnTo>
                      <a:pt x="29" y="30"/>
                    </a:lnTo>
                    <a:lnTo>
                      <a:pt x="29" y="29"/>
                    </a:lnTo>
                    <a:lnTo>
                      <a:pt x="29" y="28"/>
                    </a:lnTo>
                    <a:lnTo>
                      <a:pt x="29" y="26"/>
                    </a:lnTo>
                    <a:lnTo>
                      <a:pt x="29" y="25"/>
                    </a:lnTo>
                    <a:lnTo>
                      <a:pt x="29" y="24"/>
                    </a:lnTo>
                    <a:lnTo>
                      <a:pt x="30" y="23"/>
                    </a:lnTo>
                    <a:lnTo>
                      <a:pt x="30" y="22"/>
                    </a:lnTo>
                    <a:lnTo>
                      <a:pt x="31" y="21"/>
                    </a:lnTo>
                    <a:lnTo>
                      <a:pt x="32" y="21"/>
                    </a:lnTo>
                    <a:lnTo>
                      <a:pt x="33" y="21"/>
                    </a:lnTo>
                    <a:lnTo>
                      <a:pt x="34" y="21"/>
                    </a:lnTo>
                    <a:lnTo>
                      <a:pt x="35" y="20"/>
                    </a:lnTo>
                    <a:lnTo>
                      <a:pt x="36" y="19"/>
                    </a:lnTo>
                    <a:lnTo>
                      <a:pt x="37" y="17"/>
                    </a:lnTo>
                    <a:lnTo>
                      <a:pt x="37" y="16"/>
                    </a:lnTo>
                    <a:lnTo>
                      <a:pt x="37" y="14"/>
                    </a:lnTo>
                    <a:lnTo>
                      <a:pt x="36" y="13"/>
                    </a:lnTo>
                    <a:lnTo>
                      <a:pt x="35" y="12"/>
                    </a:lnTo>
                    <a:lnTo>
                      <a:pt x="34" y="12"/>
                    </a:lnTo>
                    <a:lnTo>
                      <a:pt x="32" y="11"/>
                    </a:lnTo>
                    <a:lnTo>
                      <a:pt x="31" y="11"/>
                    </a:lnTo>
                    <a:lnTo>
                      <a:pt x="29" y="11"/>
                    </a:lnTo>
                    <a:lnTo>
                      <a:pt x="28" y="10"/>
                    </a:lnTo>
                    <a:lnTo>
                      <a:pt x="27" y="9"/>
                    </a:lnTo>
                    <a:lnTo>
                      <a:pt x="27" y="7"/>
                    </a:lnTo>
                    <a:lnTo>
                      <a:pt x="27" y="5"/>
                    </a:lnTo>
                    <a:lnTo>
                      <a:pt x="27" y="4"/>
                    </a:lnTo>
                    <a:lnTo>
                      <a:pt x="26" y="3"/>
                    </a:lnTo>
                    <a:lnTo>
                      <a:pt x="26" y="2"/>
                    </a:lnTo>
                    <a:lnTo>
                      <a:pt x="25" y="2"/>
                    </a:lnTo>
                    <a:lnTo>
                      <a:pt x="25" y="1"/>
                    </a:lnTo>
                    <a:lnTo>
                      <a:pt x="24" y="1"/>
                    </a:lnTo>
                    <a:close/>
                  </a:path>
                </a:pathLst>
              </a:custGeom>
              <a:solidFill>
                <a:srgbClr val="E0E0E0"/>
              </a:solidFill>
              <a:ln w="0">
                <a:solidFill>
                  <a:srgbClr val="E0E0E0"/>
                </a:solidFill>
                <a:prstDash val="solid"/>
                <a:round/>
                <a:headEnd/>
                <a:tailEnd/>
              </a:ln>
            </p:spPr>
            <p:txBody>
              <a:bodyPr/>
              <a:lstStyle/>
              <a:p>
                <a:endParaRPr lang="fr-FR"/>
              </a:p>
            </p:txBody>
          </p:sp>
          <p:sp>
            <p:nvSpPr>
              <p:cNvPr id="5433" name="Freeform 312"/>
              <p:cNvSpPr>
                <a:spLocks/>
              </p:cNvSpPr>
              <p:nvPr/>
            </p:nvSpPr>
            <p:spPr bwMode="auto">
              <a:xfrm>
                <a:off x="1318" y="2383"/>
                <a:ext cx="27" cy="29"/>
              </a:xfrm>
              <a:custGeom>
                <a:avLst/>
                <a:gdLst>
                  <a:gd name="T0" fmla="*/ 14 w 27"/>
                  <a:gd name="T1" fmla="*/ 29 h 29"/>
                  <a:gd name="T2" fmla="*/ 16 w 27"/>
                  <a:gd name="T3" fmla="*/ 29 h 29"/>
                  <a:gd name="T4" fmla="*/ 18 w 27"/>
                  <a:gd name="T5" fmla="*/ 28 h 29"/>
                  <a:gd name="T6" fmla="*/ 20 w 27"/>
                  <a:gd name="T7" fmla="*/ 27 h 29"/>
                  <a:gd name="T8" fmla="*/ 21 w 27"/>
                  <a:gd name="T9" fmla="*/ 26 h 29"/>
                  <a:gd name="T10" fmla="*/ 23 w 27"/>
                  <a:gd name="T11" fmla="*/ 24 h 29"/>
                  <a:gd name="T12" fmla="*/ 24 w 27"/>
                  <a:gd name="T13" fmla="*/ 23 h 29"/>
                  <a:gd name="T14" fmla="*/ 25 w 27"/>
                  <a:gd name="T15" fmla="*/ 21 h 29"/>
                  <a:gd name="T16" fmla="*/ 26 w 27"/>
                  <a:gd name="T17" fmla="*/ 19 h 29"/>
                  <a:gd name="T18" fmla="*/ 27 w 27"/>
                  <a:gd name="T19" fmla="*/ 17 h 29"/>
                  <a:gd name="T20" fmla="*/ 27 w 27"/>
                  <a:gd name="T21" fmla="*/ 14 h 29"/>
                  <a:gd name="T22" fmla="*/ 27 w 27"/>
                  <a:gd name="T23" fmla="*/ 12 h 29"/>
                  <a:gd name="T24" fmla="*/ 26 w 27"/>
                  <a:gd name="T25" fmla="*/ 10 h 29"/>
                  <a:gd name="T26" fmla="*/ 25 w 27"/>
                  <a:gd name="T27" fmla="*/ 8 h 29"/>
                  <a:gd name="T28" fmla="*/ 24 w 27"/>
                  <a:gd name="T29" fmla="*/ 6 h 29"/>
                  <a:gd name="T30" fmla="*/ 23 w 27"/>
                  <a:gd name="T31" fmla="*/ 4 h 29"/>
                  <a:gd name="T32" fmla="*/ 21 w 27"/>
                  <a:gd name="T33" fmla="*/ 3 h 29"/>
                  <a:gd name="T34" fmla="*/ 20 w 27"/>
                  <a:gd name="T35" fmla="*/ 2 h 29"/>
                  <a:gd name="T36" fmla="*/ 18 w 27"/>
                  <a:gd name="T37" fmla="*/ 1 h 29"/>
                  <a:gd name="T38" fmla="*/ 16 w 27"/>
                  <a:gd name="T39" fmla="*/ 1 h 29"/>
                  <a:gd name="T40" fmla="*/ 14 w 27"/>
                  <a:gd name="T41" fmla="*/ 0 h 29"/>
                  <a:gd name="T42" fmla="*/ 11 w 27"/>
                  <a:gd name="T43" fmla="*/ 1 h 29"/>
                  <a:gd name="T44" fmla="*/ 9 w 27"/>
                  <a:gd name="T45" fmla="*/ 1 h 29"/>
                  <a:gd name="T46" fmla="*/ 7 w 27"/>
                  <a:gd name="T47" fmla="*/ 2 h 29"/>
                  <a:gd name="T48" fmla="*/ 6 w 27"/>
                  <a:gd name="T49" fmla="*/ 3 h 29"/>
                  <a:gd name="T50" fmla="*/ 4 w 27"/>
                  <a:gd name="T51" fmla="*/ 4 h 29"/>
                  <a:gd name="T52" fmla="*/ 3 w 27"/>
                  <a:gd name="T53" fmla="*/ 6 h 29"/>
                  <a:gd name="T54" fmla="*/ 2 w 27"/>
                  <a:gd name="T55" fmla="*/ 8 h 29"/>
                  <a:gd name="T56" fmla="*/ 1 w 27"/>
                  <a:gd name="T57" fmla="*/ 10 h 29"/>
                  <a:gd name="T58" fmla="*/ 0 w 27"/>
                  <a:gd name="T59" fmla="*/ 12 h 29"/>
                  <a:gd name="T60" fmla="*/ 0 w 27"/>
                  <a:gd name="T61" fmla="*/ 14 h 29"/>
                  <a:gd name="T62" fmla="*/ 0 w 27"/>
                  <a:gd name="T63" fmla="*/ 17 h 29"/>
                  <a:gd name="T64" fmla="*/ 1 w 27"/>
                  <a:gd name="T65" fmla="*/ 19 h 29"/>
                  <a:gd name="T66" fmla="*/ 2 w 27"/>
                  <a:gd name="T67" fmla="*/ 21 h 29"/>
                  <a:gd name="T68" fmla="*/ 3 w 27"/>
                  <a:gd name="T69" fmla="*/ 23 h 29"/>
                  <a:gd name="T70" fmla="*/ 4 w 27"/>
                  <a:gd name="T71" fmla="*/ 24 h 29"/>
                  <a:gd name="T72" fmla="*/ 6 w 27"/>
                  <a:gd name="T73" fmla="*/ 26 h 29"/>
                  <a:gd name="T74" fmla="*/ 7 w 27"/>
                  <a:gd name="T75" fmla="*/ 27 h 29"/>
                  <a:gd name="T76" fmla="*/ 9 w 27"/>
                  <a:gd name="T77" fmla="*/ 28 h 29"/>
                  <a:gd name="T78" fmla="*/ 11 w 27"/>
                  <a:gd name="T79" fmla="*/ 29 h 29"/>
                  <a:gd name="T80" fmla="*/ 14 w 27"/>
                  <a:gd name="T81" fmla="*/ 29 h 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
                  <a:gd name="T124" fmla="*/ 0 h 29"/>
                  <a:gd name="T125" fmla="*/ 27 w 27"/>
                  <a:gd name="T126" fmla="*/ 29 h 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 h="29">
                    <a:moveTo>
                      <a:pt x="14" y="29"/>
                    </a:moveTo>
                    <a:lnTo>
                      <a:pt x="16" y="29"/>
                    </a:lnTo>
                    <a:lnTo>
                      <a:pt x="18" y="28"/>
                    </a:lnTo>
                    <a:lnTo>
                      <a:pt x="20" y="27"/>
                    </a:lnTo>
                    <a:lnTo>
                      <a:pt x="21" y="26"/>
                    </a:lnTo>
                    <a:lnTo>
                      <a:pt x="23" y="24"/>
                    </a:lnTo>
                    <a:lnTo>
                      <a:pt x="24" y="23"/>
                    </a:lnTo>
                    <a:lnTo>
                      <a:pt x="25" y="21"/>
                    </a:lnTo>
                    <a:lnTo>
                      <a:pt x="26" y="19"/>
                    </a:lnTo>
                    <a:lnTo>
                      <a:pt x="27" y="17"/>
                    </a:lnTo>
                    <a:lnTo>
                      <a:pt x="27" y="14"/>
                    </a:lnTo>
                    <a:lnTo>
                      <a:pt x="27" y="12"/>
                    </a:lnTo>
                    <a:lnTo>
                      <a:pt x="26" y="10"/>
                    </a:lnTo>
                    <a:lnTo>
                      <a:pt x="25" y="8"/>
                    </a:lnTo>
                    <a:lnTo>
                      <a:pt x="24" y="6"/>
                    </a:lnTo>
                    <a:lnTo>
                      <a:pt x="23" y="4"/>
                    </a:lnTo>
                    <a:lnTo>
                      <a:pt x="21" y="3"/>
                    </a:lnTo>
                    <a:lnTo>
                      <a:pt x="20" y="2"/>
                    </a:lnTo>
                    <a:lnTo>
                      <a:pt x="18" y="1"/>
                    </a:lnTo>
                    <a:lnTo>
                      <a:pt x="16" y="1"/>
                    </a:lnTo>
                    <a:lnTo>
                      <a:pt x="14" y="0"/>
                    </a:lnTo>
                    <a:lnTo>
                      <a:pt x="11" y="1"/>
                    </a:lnTo>
                    <a:lnTo>
                      <a:pt x="9" y="1"/>
                    </a:lnTo>
                    <a:lnTo>
                      <a:pt x="7" y="2"/>
                    </a:lnTo>
                    <a:lnTo>
                      <a:pt x="6" y="3"/>
                    </a:lnTo>
                    <a:lnTo>
                      <a:pt x="4" y="4"/>
                    </a:lnTo>
                    <a:lnTo>
                      <a:pt x="3" y="6"/>
                    </a:lnTo>
                    <a:lnTo>
                      <a:pt x="2" y="8"/>
                    </a:lnTo>
                    <a:lnTo>
                      <a:pt x="1" y="10"/>
                    </a:lnTo>
                    <a:lnTo>
                      <a:pt x="0" y="12"/>
                    </a:lnTo>
                    <a:lnTo>
                      <a:pt x="0" y="14"/>
                    </a:lnTo>
                    <a:lnTo>
                      <a:pt x="0" y="17"/>
                    </a:lnTo>
                    <a:lnTo>
                      <a:pt x="1" y="19"/>
                    </a:lnTo>
                    <a:lnTo>
                      <a:pt x="2" y="21"/>
                    </a:lnTo>
                    <a:lnTo>
                      <a:pt x="3" y="23"/>
                    </a:lnTo>
                    <a:lnTo>
                      <a:pt x="4" y="24"/>
                    </a:lnTo>
                    <a:lnTo>
                      <a:pt x="6" y="26"/>
                    </a:lnTo>
                    <a:lnTo>
                      <a:pt x="7" y="27"/>
                    </a:lnTo>
                    <a:lnTo>
                      <a:pt x="9" y="28"/>
                    </a:lnTo>
                    <a:lnTo>
                      <a:pt x="11" y="29"/>
                    </a:lnTo>
                    <a:lnTo>
                      <a:pt x="14" y="29"/>
                    </a:lnTo>
                    <a:close/>
                  </a:path>
                </a:pathLst>
              </a:custGeom>
              <a:solidFill>
                <a:srgbClr val="E0E0E0"/>
              </a:solidFill>
              <a:ln w="0">
                <a:solidFill>
                  <a:srgbClr val="E0E0E0"/>
                </a:solidFill>
                <a:prstDash val="solid"/>
                <a:round/>
                <a:headEnd/>
                <a:tailEnd/>
              </a:ln>
            </p:spPr>
            <p:txBody>
              <a:bodyPr/>
              <a:lstStyle/>
              <a:p>
                <a:endParaRPr lang="fr-FR"/>
              </a:p>
            </p:txBody>
          </p:sp>
          <p:sp>
            <p:nvSpPr>
              <p:cNvPr id="5434" name="Freeform 313"/>
              <p:cNvSpPr>
                <a:spLocks/>
              </p:cNvSpPr>
              <p:nvPr/>
            </p:nvSpPr>
            <p:spPr bwMode="auto">
              <a:xfrm>
                <a:off x="1316" y="2381"/>
                <a:ext cx="26" cy="29"/>
              </a:xfrm>
              <a:custGeom>
                <a:avLst/>
                <a:gdLst>
                  <a:gd name="T0" fmla="*/ 13 w 26"/>
                  <a:gd name="T1" fmla="*/ 29 h 29"/>
                  <a:gd name="T2" fmla="*/ 15 w 26"/>
                  <a:gd name="T3" fmla="*/ 28 h 29"/>
                  <a:gd name="T4" fmla="*/ 17 w 26"/>
                  <a:gd name="T5" fmla="*/ 28 h 29"/>
                  <a:gd name="T6" fmla="*/ 19 w 26"/>
                  <a:gd name="T7" fmla="*/ 27 h 29"/>
                  <a:gd name="T8" fmla="*/ 21 w 26"/>
                  <a:gd name="T9" fmla="*/ 26 h 29"/>
                  <a:gd name="T10" fmla="*/ 22 w 26"/>
                  <a:gd name="T11" fmla="*/ 24 h 29"/>
                  <a:gd name="T12" fmla="*/ 24 w 26"/>
                  <a:gd name="T13" fmla="*/ 22 h 29"/>
                  <a:gd name="T14" fmla="*/ 25 w 26"/>
                  <a:gd name="T15" fmla="*/ 20 h 29"/>
                  <a:gd name="T16" fmla="*/ 26 w 26"/>
                  <a:gd name="T17" fmla="*/ 18 h 29"/>
                  <a:gd name="T18" fmla="*/ 26 w 26"/>
                  <a:gd name="T19" fmla="*/ 16 h 29"/>
                  <a:gd name="T20" fmla="*/ 26 w 26"/>
                  <a:gd name="T21" fmla="*/ 14 h 29"/>
                  <a:gd name="T22" fmla="*/ 26 w 26"/>
                  <a:gd name="T23" fmla="*/ 11 h 29"/>
                  <a:gd name="T24" fmla="*/ 26 w 26"/>
                  <a:gd name="T25" fmla="*/ 9 h 29"/>
                  <a:gd name="T26" fmla="*/ 25 w 26"/>
                  <a:gd name="T27" fmla="*/ 7 h 29"/>
                  <a:gd name="T28" fmla="*/ 24 w 26"/>
                  <a:gd name="T29" fmla="*/ 5 h 29"/>
                  <a:gd name="T30" fmla="*/ 22 w 26"/>
                  <a:gd name="T31" fmla="*/ 4 h 29"/>
                  <a:gd name="T32" fmla="*/ 21 w 26"/>
                  <a:gd name="T33" fmla="*/ 2 h 29"/>
                  <a:gd name="T34" fmla="*/ 19 w 26"/>
                  <a:gd name="T35" fmla="*/ 1 h 29"/>
                  <a:gd name="T36" fmla="*/ 17 w 26"/>
                  <a:gd name="T37" fmla="*/ 0 h 29"/>
                  <a:gd name="T38" fmla="*/ 15 w 26"/>
                  <a:gd name="T39" fmla="*/ 0 h 29"/>
                  <a:gd name="T40" fmla="*/ 13 w 26"/>
                  <a:gd name="T41" fmla="*/ 0 h 29"/>
                  <a:gd name="T42" fmla="*/ 11 w 26"/>
                  <a:gd name="T43" fmla="*/ 0 h 29"/>
                  <a:gd name="T44" fmla="*/ 9 w 26"/>
                  <a:gd name="T45" fmla="*/ 0 h 29"/>
                  <a:gd name="T46" fmla="*/ 7 w 26"/>
                  <a:gd name="T47" fmla="*/ 1 h 29"/>
                  <a:gd name="T48" fmla="*/ 5 w 26"/>
                  <a:gd name="T49" fmla="*/ 2 h 29"/>
                  <a:gd name="T50" fmla="*/ 4 w 26"/>
                  <a:gd name="T51" fmla="*/ 4 h 29"/>
                  <a:gd name="T52" fmla="*/ 2 w 26"/>
                  <a:gd name="T53" fmla="*/ 5 h 29"/>
                  <a:gd name="T54" fmla="*/ 1 w 26"/>
                  <a:gd name="T55" fmla="*/ 7 h 29"/>
                  <a:gd name="T56" fmla="*/ 0 w 26"/>
                  <a:gd name="T57" fmla="*/ 9 h 29"/>
                  <a:gd name="T58" fmla="*/ 0 w 26"/>
                  <a:gd name="T59" fmla="*/ 11 h 29"/>
                  <a:gd name="T60" fmla="*/ 0 w 26"/>
                  <a:gd name="T61" fmla="*/ 14 h 29"/>
                  <a:gd name="T62" fmla="*/ 0 w 26"/>
                  <a:gd name="T63" fmla="*/ 16 h 29"/>
                  <a:gd name="T64" fmla="*/ 0 w 26"/>
                  <a:gd name="T65" fmla="*/ 18 h 29"/>
                  <a:gd name="T66" fmla="*/ 1 w 26"/>
                  <a:gd name="T67" fmla="*/ 20 h 29"/>
                  <a:gd name="T68" fmla="*/ 2 w 26"/>
                  <a:gd name="T69" fmla="*/ 22 h 29"/>
                  <a:gd name="T70" fmla="*/ 4 w 26"/>
                  <a:gd name="T71" fmla="*/ 24 h 29"/>
                  <a:gd name="T72" fmla="*/ 5 w 26"/>
                  <a:gd name="T73" fmla="*/ 26 h 29"/>
                  <a:gd name="T74" fmla="*/ 7 w 26"/>
                  <a:gd name="T75" fmla="*/ 27 h 29"/>
                  <a:gd name="T76" fmla="*/ 9 w 26"/>
                  <a:gd name="T77" fmla="*/ 28 h 29"/>
                  <a:gd name="T78" fmla="*/ 11 w 26"/>
                  <a:gd name="T79" fmla="*/ 28 h 29"/>
                  <a:gd name="T80" fmla="*/ 13 w 26"/>
                  <a:gd name="T81" fmla="*/ 29 h 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
                  <a:gd name="T124" fmla="*/ 0 h 29"/>
                  <a:gd name="T125" fmla="*/ 26 w 26"/>
                  <a:gd name="T126" fmla="*/ 29 h 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 h="29">
                    <a:moveTo>
                      <a:pt x="13" y="29"/>
                    </a:moveTo>
                    <a:lnTo>
                      <a:pt x="15" y="28"/>
                    </a:lnTo>
                    <a:lnTo>
                      <a:pt x="17" y="28"/>
                    </a:lnTo>
                    <a:lnTo>
                      <a:pt x="19" y="27"/>
                    </a:lnTo>
                    <a:lnTo>
                      <a:pt x="21" y="26"/>
                    </a:lnTo>
                    <a:lnTo>
                      <a:pt x="22" y="24"/>
                    </a:lnTo>
                    <a:lnTo>
                      <a:pt x="24" y="22"/>
                    </a:lnTo>
                    <a:lnTo>
                      <a:pt x="25" y="20"/>
                    </a:lnTo>
                    <a:lnTo>
                      <a:pt x="26" y="18"/>
                    </a:lnTo>
                    <a:lnTo>
                      <a:pt x="26" y="16"/>
                    </a:lnTo>
                    <a:lnTo>
                      <a:pt x="26" y="14"/>
                    </a:lnTo>
                    <a:lnTo>
                      <a:pt x="26" y="11"/>
                    </a:lnTo>
                    <a:lnTo>
                      <a:pt x="26" y="9"/>
                    </a:lnTo>
                    <a:lnTo>
                      <a:pt x="25" y="7"/>
                    </a:lnTo>
                    <a:lnTo>
                      <a:pt x="24" y="5"/>
                    </a:lnTo>
                    <a:lnTo>
                      <a:pt x="22" y="4"/>
                    </a:lnTo>
                    <a:lnTo>
                      <a:pt x="21" y="2"/>
                    </a:lnTo>
                    <a:lnTo>
                      <a:pt x="19" y="1"/>
                    </a:lnTo>
                    <a:lnTo>
                      <a:pt x="17" y="0"/>
                    </a:lnTo>
                    <a:lnTo>
                      <a:pt x="15" y="0"/>
                    </a:lnTo>
                    <a:lnTo>
                      <a:pt x="13" y="0"/>
                    </a:lnTo>
                    <a:lnTo>
                      <a:pt x="11" y="0"/>
                    </a:lnTo>
                    <a:lnTo>
                      <a:pt x="9" y="0"/>
                    </a:lnTo>
                    <a:lnTo>
                      <a:pt x="7" y="1"/>
                    </a:lnTo>
                    <a:lnTo>
                      <a:pt x="5" y="2"/>
                    </a:lnTo>
                    <a:lnTo>
                      <a:pt x="4" y="4"/>
                    </a:lnTo>
                    <a:lnTo>
                      <a:pt x="2" y="5"/>
                    </a:lnTo>
                    <a:lnTo>
                      <a:pt x="1" y="7"/>
                    </a:lnTo>
                    <a:lnTo>
                      <a:pt x="0" y="9"/>
                    </a:lnTo>
                    <a:lnTo>
                      <a:pt x="0" y="11"/>
                    </a:lnTo>
                    <a:lnTo>
                      <a:pt x="0" y="14"/>
                    </a:lnTo>
                    <a:lnTo>
                      <a:pt x="0" y="16"/>
                    </a:lnTo>
                    <a:lnTo>
                      <a:pt x="0" y="18"/>
                    </a:lnTo>
                    <a:lnTo>
                      <a:pt x="1" y="20"/>
                    </a:lnTo>
                    <a:lnTo>
                      <a:pt x="2" y="22"/>
                    </a:lnTo>
                    <a:lnTo>
                      <a:pt x="4" y="24"/>
                    </a:lnTo>
                    <a:lnTo>
                      <a:pt x="5" y="26"/>
                    </a:lnTo>
                    <a:lnTo>
                      <a:pt x="7" y="27"/>
                    </a:lnTo>
                    <a:lnTo>
                      <a:pt x="9" y="28"/>
                    </a:lnTo>
                    <a:lnTo>
                      <a:pt x="11" y="28"/>
                    </a:lnTo>
                    <a:lnTo>
                      <a:pt x="13" y="29"/>
                    </a:lnTo>
                    <a:close/>
                  </a:path>
                </a:pathLst>
              </a:custGeom>
              <a:solidFill>
                <a:srgbClr val="FFFFFF"/>
              </a:solidFill>
              <a:ln w="0">
                <a:solidFill>
                  <a:srgbClr val="C0C0C0"/>
                </a:solidFill>
                <a:prstDash val="solid"/>
                <a:round/>
                <a:headEnd/>
                <a:tailEnd/>
              </a:ln>
            </p:spPr>
            <p:txBody>
              <a:bodyPr/>
              <a:lstStyle/>
              <a:p>
                <a:endParaRPr lang="fr-FR"/>
              </a:p>
            </p:txBody>
          </p:sp>
          <p:sp>
            <p:nvSpPr>
              <p:cNvPr id="5435" name="Freeform 314"/>
              <p:cNvSpPr>
                <a:spLocks/>
              </p:cNvSpPr>
              <p:nvPr/>
            </p:nvSpPr>
            <p:spPr bwMode="auto">
              <a:xfrm>
                <a:off x="1472" y="2400"/>
                <a:ext cx="71" cy="55"/>
              </a:xfrm>
              <a:custGeom>
                <a:avLst/>
                <a:gdLst>
                  <a:gd name="T0" fmla="*/ 38 w 71"/>
                  <a:gd name="T1" fmla="*/ 40 h 55"/>
                  <a:gd name="T2" fmla="*/ 42 w 71"/>
                  <a:gd name="T3" fmla="*/ 37 h 55"/>
                  <a:gd name="T4" fmla="*/ 46 w 71"/>
                  <a:gd name="T5" fmla="*/ 34 h 55"/>
                  <a:gd name="T6" fmla="*/ 51 w 71"/>
                  <a:gd name="T7" fmla="*/ 32 h 55"/>
                  <a:gd name="T8" fmla="*/ 55 w 71"/>
                  <a:gd name="T9" fmla="*/ 29 h 55"/>
                  <a:gd name="T10" fmla="*/ 59 w 71"/>
                  <a:gd name="T11" fmla="*/ 27 h 55"/>
                  <a:gd name="T12" fmla="*/ 61 w 71"/>
                  <a:gd name="T13" fmla="*/ 26 h 55"/>
                  <a:gd name="T14" fmla="*/ 64 w 71"/>
                  <a:gd name="T15" fmla="*/ 25 h 55"/>
                  <a:gd name="T16" fmla="*/ 67 w 71"/>
                  <a:gd name="T17" fmla="*/ 24 h 55"/>
                  <a:gd name="T18" fmla="*/ 70 w 71"/>
                  <a:gd name="T19" fmla="*/ 23 h 55"/>
                  <a:gd name="T20" fmla="*/ 70 w 71"/>
                  <a:gd name="T21" fmla="*/ 19 h 55"/>
                  <a:gd name="T22" fmla="*/ 68 w 71"/>
                  <a:gd name="T23" fmla="*/ 11 h 55"/>
                  <a:gd name="T24" fmla="*/ 63 w 71"/>
                  <a:gd name="T25" fmla="*/ 4 h 55"/>
                  <a:gd name="T26" fmla="*/ 56 w 71"/>
                  <a:gd name="T27" fmla="*/ 0 h 55"/>
                  <a:gd name="T28" fmla="*/ 46 w 71"/>
                  <a:gd name="T29" fmla="*/ 2 h 55"/>
                  <a:gd name="T30" fmla="*/ 38 w 71"/>
                  <a:gd name="T31" fmla="*/ 6 h 55"/>
                  <a:gd name="T32" fmla="*/ 36 w 71"/>
                  <a:gd name="T33" fmla="*/ 10 h 55"/>
                  <a:gd name="T34" fmla="*/ 34 w 71"/>
                  <a:gd name="T35" fmla="*/ 13 h 55"/>
                  <a:gd name="T36" fmla="*/ 32 w 71"/>
                  <a:gd name="T37" fmla="*/ 16 h 55"/>
                  <a:gd name="T38" fmla="*/ 30 w 71"/>
                  <a:gd name="T39" fmla="*/ 18 h 55"/>
                  <a:gd name="T40" fmla="*/ 27 w 71"/>
                  <a:gd name="T41" fmla="*/ 21 h 55"/>
                  <a:gd name="T42" fmla="*/ 22 w 71"/>
                  <a:gd name="T43" fmla="*/ 25 h 55"/>
                  <a:gd name="T44" fmla="*/ 16 w 71"/>
                  <a:gd name="T45" fmla="*/ 28 h 55"/>
                  <a:gd name="T46" fmla="*/ 11 w 71"/>
                  <a:gd name="T47" fmla="*/ 32 h 55"/>
                  <a:gd name="T48" fmla="*/ 6 w 71"/>
                  <a:gd name="T49" fmla="*/ 35 h 55"/>
                  <a:gd name="T50" fmla="*/ 1 w 71"/>
                  <a:gd name="T51" fmla="*/ 42 h 55"/>
                  <a:gd name="T52" fmla="*/ 0 w 71"/>
                  <a:gd name="T53" fmla="*/ 50 h 55"/>
                  <a:gd name="T54" fmla="*/ 3 w 71"/>
                  <a:gd name="T55" fmla="*/ 54 h 55"/>
                  <a:gd name="T56" fmla="*/ 8 w 71"/>
                  <a:gd name="T57" fmla="*/ 55 h 55"/>
                  <a:gd name="T58" fmla="*/ 14 w 71"/>
                  <a:gd name="T59" fmla="*/ 54 h 55"/>
                  <a:gd name="T60" fmla="*/ 20 w 71"/>
                  <a:gd name="T61" fmla="*/ 51 h 55"/>
                  <a:gd name="T62" fmla="*/ 24 w 71"/>
                  <a:gd name="T63" fmla="*/ 49 h 55"/>
                  <a:gd name="T64" fmla="*/ 28 w 71"/>
                  <a:gd name="T65" fmla="*/ 47 h 55"/>
                  <a:gd name="T66" fmla="*/ 31 w 71"/>
                  <a:gd name="T67" fmla="*/ 44 h 55"/>
                  <a:gd name="T68" fmla="*/ 34 w 71"/>
                  <a:gd name="T69" fmla="*/ 42 h 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1"/>
                  <a:gd name="T106" fmla="*/ 0 h 55"/>
                  <a:gd name="T107" fmla="*/ 71 w 71"/>
                  <a:gd name="T108" fmla="*/ 55 h 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1" h="55">
                    <a:moveTo>
                      <a:pt x="35" y="41"/>
                    </a:moveTo>
                    <a:lnTo>
                      <a:pt x="38" y="40"/>
                    </a:lnTo>
                    <a:lnTo>
                      <a:pt x="40" y="38"/>
                    </a:lnTo>
                    <a:lnTo>
                      <a:pt x="42" y="37"/>
                    </a:lnTo>
                    <a:lnTo>
                      <a:pt x="44" y="36"/>
                    </a:lnTo>
                    <a:lnTo>
                      <a:pt x="46" y="34"/>
                    </a:lnTo>
                    <a:lnTo>
                      <a:pt x="49" y="33"/>
                    </a:lnTo>
                    <a:lnTo>
                      <a:pt x="51" y="32"/>
                    </a:lnTo>
                    <a:lnTo>
                      <a:pt x="53" y="30"/>
                    </a:lnTo>
                    <a:lnTo>
                      <a:pt x="55" y="29"/>
                    </a:lnTo>
                    <a:lnTo>
                      <a:pt x="57" y="28"/>
                    </a:lnTo>
                    <a:lnTo>
                      <a:pt x="59" y="27"/>
                    </a:lnTo>
                    <a:lnTo>
                      <a:pt x="60" y="27"/>
                    </a:lnTo>
                    <a:lnTo>
                      <a:pt x="61" y="26"/>
                    </a:lnTo>
                    <a:lnTo>
                      <a:pt x="63" y="26"/>
                    </a:lnTo>
                    <a:lnTo>
                      <a:pt x="64" y="25"/>
                    </a:lnTo>
                    <a:lnTo>
                      <a:pt x="66" y="25"/>
                    </a:lnTo>
                    <a:lnTo>
                      <a:pt x="67" y="24"/>
                    </a:lnTo>
                    <a:lnTo>
                      <a:pt x="68" y="24"/>
                    </a:lnTo>
                    <a:lnTo>
                      <a:pt x="70" y="23"/>
                    </a:lnTo>
                    <a:lnTo>
                      <a:pt x="71" y="23"/>
                    </a:lnTo>
                    <a:lnTo>
                      <a:pt x="70" y="19"/>
                    </a:lnTo>
                    <a:lnTo>
                      <a:pt x="69" y="15"/>
                    </a:lnTo>
                    <a:lnTo>
                      <a:pt x="68" y="11"/>
                    </a:lnTo>
                    <a:lnTo>
                      <a:pt x="66" y="7"/>
                    </a:lnTo>
                    <a:lnTo>
                      <a:pt x="63" y="4"/>
                    </a:lnTo>
                    <a:lnTo>
                      <a:pt x="60" y="1"/>
                    </a:lnTo>
                    <a:lnTo>
                      <a:pt x="56" y="0"/>
                    </a:lnTo>
                    <a:lnTo>
                      <a:pt x="51" y="0"/>
                    </a:lnTo>
                    <a:lnTo>
                      <a:pt x="46" y="2"/>
                    </a:lnTo>
                    <a:lnTo>
                      <a:pt x="38" y="5"/>
                    </a:lnTo>
                    <a:lnTo>
                      <a:pt x="38" y="6"/>
                    </a:lnTo>
                    <a:lnTo>
                      <a:pt x="37" y="8"/>
                    </a:lnTo>
                    <a:lnTo>
                      <a:pt x="36" y="10"/>
                    </a:lnTo>
                    <a:lnTo>
                      <a:pt x="35" y="11"/>
                    </a:lnTo>
                    <a:lnTo>
                      <a:pt x="34" y="13"/>
                    </a:lnTo>
                    <a:lnTo>
                      <a:pt x="33" y="14"/>
                    </a:lnTo>
                    <a:lnTo>
                      <a:pt x="32" y="16"/>
                    </a:lnTo>
                    <a:lnTo>
                      <a:pt x="31" y="17"/>
                    </a:lnTo>
                    <a:lnTo>
                      <a:pt x="30" y="18"/>
                    </a:lnTo>
                    <a:lnTo>
                      <a:pt x="29" y="20"/>
                    </a:lnTo>
                    <a:lnTo>
                      <a:pt x="27" y="21"/>
                    </a:lnTo>
                    <a:lnTo>
                      <a:pt x="24" y="23"/>
                    </a:lnTo>
                    <a:lnTo>
                      <a:pt x="22" y="25"/>
                    </a:lnTo>
                    <a:lnTo>
                      <a:pt x="19" y="26"/>
                    </a:lnTo>
                    <a:lnTo>
                      <a:pt x="16" y="28"/>
                    </a:lnTo>
                    <a:lnTo>
                      <a:pt x="14" y="30"/>
                    </a:lnTo>
                    <a:lnTo>
                      <a:pt x="11" y="32"/>
                    </a:lnTo>
                    <a:lnTo>
                      <a:pt x="9" y="34"/>
                    </a:lnTo>
                    <a:lnTo>
                      <a:pt x="6" y="35"/>
                    </a:lnTo>
                    <a:lnTo>
                      <a:pt x="3" y="37"/>
                    </a:lnTo>
                    <a:lnTo>
                      <a:pt x="1" y="42"/>
                    </a:lnTo>
                    <a:lnTo>
                      <a:pt x="0" y="46"/>
                    </a:lnTo>
                    <a:lnTo>
                      <a:pt x="0" y="50"/>
                    </a:lnTo>
                    <a:lnTo>
                      <a:pt x="1" y="52"/>
                    </a:lnTo>
                    <a:lnTo>
                      <a:pt x="3" y="54"/>
                    </a:lnTo>
                    <a:lnTo>
                      <a:pt x="5" y="55"/>
                    </a:lnTo>
                    <a:lnTo>
                      <a:pt x="8" y="55"/>
                    </a:lnTo>
                    <a:lnTo>
                      <a:pt x="11" y="55"/>
                    </a:lnTo>
                    <a:lnTo>
                      <a:pt x="14" y="54"/>
                    </a:lnTo>
                    <a:lnTo>
                      <a:pt x="17" y="52"/>
                    </a:lnTo>
                    <a:lnTo>
                      <a:pt x="20" y="51"/>
                    </a:lnTo>
                    <a:lnTo>
                      <a:pt x="22" y="50"/>
                    </a:lnTo>
                    <a:lnTo>
                      <a:pt x="24" y="49"/>
                    </a:lnTo>
                    <a:lnTo>
                      <a:pt x="26" y="48"/>
                    </a:lnTo>
                    <a:lnTo>
                      <a:pt x="28" y="47"/>
                    </a:lnTo>
                    <a:lnTo>
                      <a:pt x="30" y="45"/>
                    </a:lnTo>
                    <a:lnTo>
                      <a:pt x="31" y="44"/>
                    </a:lnTo>
                    <a:lnTo>
                      <a:pt x="33" y="43"/>
                    </a:lnTo>
                    <a:lnTo>
                      <a:pt x="34" y="42"/>
                    </a:lnTo>
                    <a:lnTo>
                      <a:pt x="35" y="41"/>
                    </a:lnTo>
                    <a:close/>
                  </a:path>
                </a:pathLst>
              </a:custGeom>
              <a:solidFill>
                <a:srgbClr val="FF9D8F"/>
              </a:solidFill>
              <a:ln w="4763">
                <a:solidFill>
                  <a:srgbClr val="FF9080"/>
                </a:solidFill>
                <a:prstDash val="solid"/>
                <a:round/>
                <a:headEnd/>
                <a:tailEnd/>
              </a:ln>
            </p:spPr>
            <p:txBody>
              <a:bodyPr/>
              <a:lstStyle/>
              <a:p>
                <a:endParaRPr lang="fr-FR"/>
              </a:p>
            </p:txBody>
          </p:sp>
          <p:sp>
            <p:nvSpPr>
              <p:cNvPr id="5436" name="Freeform 315"/>
              <p:cNvSpPr>
                <a:spLocks/>
              </p:cNvSpPr>
              <p:nvPr/>
            </p:nvSpPr>
            <p:spPr bwMode="auto">
              <a:xfrm>
                <a:off x="1476" y="2401"/>
                <a:ext cx="66" cy="50"/>
              </a:xfrm>
              <a:custGeom>
                <a:avLst/>
                <a:gdLst>
                  <a:gd name="T0" fmla="*/ 33 w 66"/>
                  <a:gd name="T1" fmla="*/ 38 h 50"/>
                  <a:gd name="T2" fmla="*/ 37 w 66"/>
                  <a:gd name="T3" fmla="*/ 36 h 50"/>
                  <a:gd name="T4" fmla="*/ 42 w 66"/>
                  <a:gd name="T5" fmla="*/ 33 h 50"/>
                  <a:gd name="T6" fmla="*/ 46 w 66"/>
                  <a:gd name="T7" fmla="*/ 31 h 50"/>
                  <a:gd name="T8" fmla="*/ 50 w 66"/>
                  <a:gd name="T9" fmla="*/ 28 h 50"/>
                  <a:gd name="T10" fmla="*/ 54 w 66"/>
                  <a:gd name="T11" fmla="*/ 27 h 50"/>
                  <a:gd name="T12" fmla="*/ 56 w 66"/>
                  <a:gd name="T13" fmla="*/ 26 h 50"/>
                  <a:gd name="T14" fmla="*/ 59 w 66"/>
                  <a:gd name="T15" fmla="*/ 25 h 50"/>
                  <a:gd name="T16" fmla="*/ 62 w 66"/>
                  <a:gd name="T17" fmla="*/ 23 h 50"/>
                  <a:gd name="T18" fmla="*/ 64 w 66"/>
                  <a:gd name="T19" fmla="*/ 22 h 50"/>
                  <a:gd name="T20" fmla="*/ 65 w 66"/>
                  <a:gd name="T21" fmla="*/ 18 h 50"/>
                  <a:gd name="T22" fmla="*/ 63 w 66"/>
                  <a:gd name="T23" fmla="*/ 11 h 50"/>
                  <a:gd name="T24" fmla="*/ 59 w 66"/>
                  <a:gd name="T25" fmla="*/ 4 h 50"/>
                  <a:gd name="T26" fmla="*/ 52 w 66"/>
                  <a:gd name="T27" fmla="*/ 0 h 50"/>
                  <a:gd name="T28" fmla="*/ 42 w 66"/>
                  <a:gd name="T29" fmla="*/ 2 h 50"/>
                  <a:gd name="T30" fmla="*/ 35 w 66"/>
                  <a:gd name="T31" fmla="*/ 7 h 50"/>
                  <a:gd name="T32" fmla="*/ 33 w 66"/>
                  <a:gd name="T33" fmla="*/ 10 h 50"/>
                  <a:gd name="T34" fmla="*/ 32 w 66"/>
                  <a:gd name="T35" fmla="*/ 13 h 50"/>
                  <a:gd name="T36" fmla="*/ 30 w 66"/>
                  <a:gd name="T37" fmla="*/ 16 h 50"/>
                  <a:gd name="T38" fmla="*/ 28 w 66"/>
                  <a:gd name="T39" fmla="*/ 18 h 50"/>
                  <a:gd name="T40" fmla="*/ 24 w 66"/>
                  <a:gd name="T41" fmla="*/ 21 h 50"/>
                  <a:gd name="T42" fmla="*/ 20 w 66"/>
                  <a:gd name="T43" fmla="*/ 24 h 50"/>
                  <a:gd name="T44" fmla="*/ 15 w 66"/>
                  <a:gd name="T45" fmla="*/ 27 h 50"/>
                  <a:gd name="T46" fmla="*/ 11 w 66"/>
                  <a:gd name="T47" fmla="*/ 30 h 50"/>
                  <a:gd name="T48" fmla="*/ 6 w 66"/>
                  <a:gd name="T49" fmla="*/ 33 h 50"/>
                  <a:gd name="T50" fmla="*/ 1 w 66"/>
                  <a:gd name="T51" fmla="*/ 39 h 50"/>
                  <a:gd name="T52" fmla="*/ 0 w 66"/>
                  <a:gd name="T53" fmla="*/ 45 h 50"/>
                  <a:gd name="T54" fmla="*/ 2 w 66"/>
                  <a:gd name="T55" fmla="*/ 49 h 50"/>
                  <a:gd name="T56" fmla="*/ 6 w 66"/>
                  <a:gd name="T57" fmla="*/ 50 h 50"/>
                  <a:gd name="T58" fmla="*/ 11 w 66"/>
                  <a:gd name="T59" fmla="*/ 49 h 50"/>
                  <a:gd name="T60" fmla="*/ 14 w 66"/>
                  <a:gd name="T61" fmla="*/ 49 h 50"/>
                  <a:gd name="T62" fmla="*/ 18 w 66"/>
                  <a:gd name="T63" fmla="*/ 48 h 50"/>
                  <a:gd name="T64" fmla="*/ 22 w 66"/>
                  <a:gd name="T65" fmla="*/ 46 h 50"/>
                  <a:gd name="T66" fmla="*/ 26 w 66"/>
                  <a:gd name="T67" fmla="*/ 44 h 50"/>
                  <a:gd name="T68" fmla="*/ 30 w 66"/>
                  <a:gd name="T69" fmla="*/ 41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6"/>
                  <a:gd name="T106" fmla="*/ 0 h 50"/>
                  <a:gd name="T107" fmla="*/ 66 w 66"/>
                  <a:gd name="T108" fmla="*/ 50 h 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6" h="50">
                    <a:moveTo>
                      <a:pt x="31" y="40"/>
                    </a:moveTo>
                    <a:lnTo>
                      <a:pt x="33" y="38"/>
                    </a:lnTo>
                    <a:lnTo>
                      <a:pt x="35" y="37"/>
                    </a:lnTo>
                    <a:lnTo>
                      <a:pt x="37" y="36"/>
                    </a:lnTo>
                    <a:lnTo>
                      <a:pt x="39" y="35"/>
                    </a:lnTo>
                    <a:lnTo>
                      <a:pt x="42" y="33"/>
                    </a:lnTo>
                    <a:lnTo>
                      <a:pt x="44" y="32"/>
                    </a:lnTo>
                    <a:lnTo>
                      <a:pt x="46" y="31"/>
                    </a:lnTo>
                    <a:lnTo>
                      <a:pt x="48" y="30"/>
                    </a:lnTo>
                    <a:lnTo>
                      <a:pt x="50" y="28"/>
                    </a:lnTo>
                    <a:lnTo>
                      <a:pt x="52" y="27"/>
                    </a:lnTo>
                    <a:lnTo>
                      <a:pt x="54" y="27"/>
                    </a:lnTo>
                    <a:lnTo>
                      <a:pt x="55" y="26"/>
                    </a:lnTo>
                    <a:lnTo>
                      <a:pt x="56" y="26"/>
                    </a:lnTo>
                    <a:lnTo>
                      <a:pt x="58" y="25"/>
                    </a:lnTo>
                    <a:lnTo>
                      <a:pt x="59" y="25"/>
                    </a:lnTo>
                    <a:lnTo>
                      <a:pt x="60" y="24"/>
                    </a:lnTo>
                    <a:lnTo>
                      <a:pt x="62" y="23"/>
                    </a:lnTo>
                    <a:lnTo>
                      <a:pt x="63" y="23"/>
                    </a:lnTo>
                    <a:lnTo>
                      <a:pt x="64" y="22"/>
                    </a:lnTo>
                    <a:lnTo>
                      <a:pt x="66" y="22"/>
                    </a:lnTo>
                    <a:lnTo>
                      <a:pt x="65" y="18"/>
                    </a:lnTo>
                    <a:lnTo>
                      <a:pt x="64" y="15"/>
                    </a:lnTo>
                    <a:lnTo>
                      <a:pt x="63" y="11"/>
                    </a:lnTo>
                    <a:lnTo>
                      <a:pt x="61" y="7"/>
                    </a:lnTo>
                    <a:lnTo>
                      <a:pt x="59" y="4"/>
                    </a:lnTo>
                    <a:lnTo>
                      <a:pt x="56" y="2"/>
                    </a:lnTo>
                    <a:lnTo>
                      <a:pt x="52" y="0"/>
                    </a:lnTo>
                    <a:lnTo>
                      <a:pt x="47" y="0"/>
                    </a:lnTo>
                    <a:lnTo>
                      <a:pt x="42" y="2"/>
                    </a:lnTo>
                    <a:lnTo>
                      <a:pt x="35" y="5"/>
                    </a:lnTo>
                    <a:lnTo>
                      <a:pt x="35" y="7"/>
                    </a:lnTo>
                    <a:lnTo>
                      <a:pt x="34" y="8"/>
                    </a:lnTo>
                    <a:lnTo>
                      <a:pt x="33" y="10"/>
                    </a:lnTo>
                    <a:lnTo>
                      <a:pt x="33" y="11"/>
                    </a:lnTo>
                    <a:lnTo>
                      <a:pt x="32" y="13"/>
                    </a:lnTo>
                    <a:lnTo>
                      <a:pt x="31" y="14"/>
                    </a:lnTo>
                    <a:lnTo>
                      <a:pt x="30" y="16"/>
                    </a:lnTo>
                    <a:lnTo>
                      <a:pt x="29" y="17"/>
                    </a:lnTo>
                    <a:lnTo>
                      <a:pt x="28" y="18"/>
                    </a:lnTo>
                    <a:lnTo>
                      <a:pt x="27" y="20"/>
                    </a:lnTo>
                    <a:lnTo>
                      <a:pt x="24" y="21"/>
                    </a:lnTo>
                    <a:lnTo>
                      <a:pt x="22" y="22"/>
                    </a:lnTo>
                    <a:lnTo>
                      <a:pt x="20" y="24"/>
                    </a:lnTo>
                    <a:lnTo>
                      <a:pt x="18" y="26"/>
                    </a:lnTo>
                    <a:lnTo>
                      <a:pt x="15" y="27"/>
                    </a:lnTo>
                    <a:lnTo>
                      <a:pt x="13" y="29"/>
                    </a:lnTo>
                    <a:lnTo>
                      <a:pt x="11" y="30"/>
                    </a:lnTo>
                    <a:lnTo>
                      <a:pt x="8" y="32"/>
                    </a:lnTo>
                    <a:lnTo>
                      <a:pt x="6" y="33"/>
                    </a:lnTo>
                    <a:lnTo>
                      <a:pt x="4" y="35"/>
                    </a:lnTo>
                    <a:lnTo>
                      <a:pt x="1" y="39"/>
                    </a:lnTo>
                    <a:lnTo>
                      <a:pt x="0" y="43"/>
                    </a:lnTo>
                    <a:lnTo>
                      <a:pt x="0" y="45"/>
                    </a:lnTo>
                    <a:lnTo>
                      <a:pt x="1" y="48"/>
                    </a:lnTo>
                    <a:lnTo>
                      <a:pt x="2" y="49"/>
                    </a:lnTo>
                    <a:lnTo>
                      <a:pt x="4" y="50"/>
                    </a:lnTo>
                    <a:lnTo>
                      <a:pt x="6" y="50"/>
                    </a:lnTo>
                    <a:lnTo>
                      <a:pt x="8" y="50"/>
                    </a:lnTo>
                    <a:lnTo>
                      <a:pt x="11" y="49"/>
                    </a:lnTo>
                    <a:lnTo>
                      <a:pt x="13" y="48"/>
                    </a:lnTo>
                    <a:lnTo>
                      <a:pt x="14" y="49"/>
                    </a:lnTo>
                    <a:lnTo>
                      <a:pt x="16" y="48"/>
                    </a:lnTo>
                    <a:lnTo>
                      <a:pt x="18" y="48"/>
                    </a:lnTo>
                    <a:lnTo>
                      <a:pt x="20" y="47"/>
                    </a:lnTo>
                    <a:lnTo>
                      <a:pt x="22" y="46"/>
                    </a:lnTo>
                    <a:lnTo>
                      <a:pt x="24" y="45"/>
                    </a:lnTo>
                    <a:lnTo>
                      <a:pt x="26" y="44"/>
                    </a:lnTo>
                    <a:lnTo>
                      <a:pt x="28" y="42"/>
                    </a:lnTo>
                    <a:lnTo>
                      <a:pt x="30" y="41"/>
                    </a:lnTo>
                    <a:lnTo>
                      <a:pt x="31" y="40"/>
                    </a:lnTo>
                    <a:close/>
                  </a:path>
                </a:pathLst>
              </a:custGeom>
              <a:solidFill>
                <a:srgbClr val="FFAB9F"/>
              </a:solidFill>
              <a:ln w="0">
                <a:solidFill>
                  <a:srgbClr val="FFAB9F"/>
                </a:solidFill>
                <a:prstDash val="solid"/>
                <a:round/>
                <a:headEnd/>
                <a:tailEnd/>
              </a:ln>
            </p:spPr>
            <p:txBody>
              <a:bodyPr/>
              <a:lstStyle/>
              <a:p>
                <a:endParaRPr lang="fr-FR"/>
              </a:p>
            </p:txBody>
          </p:sp>
          <p:sp>
            <p:nvSpPr>
              <p:cNvPr id="5437" name="Freeform 316"/>
              <p:cNvSpPr>
                <a:spLocks/>
              </p:cNvSpPr>
              <p:nvPr/>
            </p:nvSpPr>
            <p:spPr bwMode="auto">
              <a:xfrm>
                <a:off x="1481" y="2403"/>
                <a:ext cx="59" cy="46"/>
              </a:xfrm>
              <a:custGeom>
                <a:avLst/>
                <a:gdLst>
                  <a:gd name="T0" fmla="*/ 28 w 59"/>
                  <a:gd name="T1" fmla="*/ 36 h 46"/>
                  <a:gd name="T2" fmla="*/ 32 w 59"/>
                  <a:gd name="T3" fmla="*/ 34 h 46"/>
                  <a:gd name="T4" fmla="*/ 36 w 59"/>
                  <a:gd name="T5" fmla="*/ 31 h 46"/>
                  <a:gd name="T6" fmla="*/ 40 w 59"/>
                  <a:gd name="T7" fmla="*/ 29 h 46"/>
                  <a:gd name="T8" fmla="*/ 44 w 59"/>
                  <a:gd name="T9" fmla="*/ 26 h 46"/>
                  <a:gd name="T10" fmla="*/ 47 w 59"/>
                  <a:gd name="T11" fmla="*/ 25 h 46"/>
                  <a:gd name="T12" fmla="*/ 50 w 59"/>
                  <a:gd name="T13" fmla="*/ 24 h 46"/>
                  <a:gd name="T14" fmla="*/ 53 w 59"/>
                  <a:gd name="T15" fmla="*/ 23 h 46"/>
                  <a:gd name="T16" fmla="*/ 55 w 59"/>
                  <a:gd name="T17" fmla="*/ 22 h 46"/>
                  <a:gd name="T18" fmla="*/ 58 w 59"/>
                  <a:gd name="T19" fmla="*/ 21 h 46"/>
                  <a:gd name="T20" fmla="*/ 59 w 59"/>
                  <a:gd name="T21" fmla="*/ 17 h 46"/>
                  <a:gd name="T22" fmla="*/ 57 w 59"/>
                  <a:gd name="T23" fmla="*/ 9 h 46"/>
                  <a:gd name="T24" fmla="*/ 53 w 59"/>
                  <a:gd name="T25" fmla="*/ 3 h 46"/>
                  <a:gd name="T26" fmla="*/ 47 w 59"/>
                  <a:gd name="T27" fmla="*/ 0 h 46"/>
                  <a:gd name="T28" fmla="*/ 37 w 59"/>
                  <a:gd name="T29" fmla="*/ 2 h 46"/>
                  <a:gd name="T30" fmla="*/ 31 w 59"/>
                  <a:gd name="T31" fmla="*/ 6 h 46"/>
                  <a:gd name="T32" fmla="*/ 30 w 59"/>
                  <a:gd name="T33" fmla="*/ 9 h 46"/>
                  <a:gd name="T34" fmla="*/ 28 w 59"/>
                  <a:gd name="T35" fmla="*/ 12 h 46"/>
                  <a:gd name="T36" fmla="*/ 26 w 59"/>
                  <a:gd name="T37" fmla="*/ 14 h 46"/>
                  <a:gd name="T38" fmla="*/ 24 w 59"/>
                  <a:gd name="T39" fmla="*/ 17 h 46"/>
                  <a:gd name="T40" fmla="*/ 21 w 59"/>
                  <a:gd name="T41" fmla="*/ 20 h 46"/>
                  <a:gd name="T42" fmla="*/ 17 w 59"/>
                  <a:gd name="T43" fmla="*/ 22 h 46"/>
                  <a:gd name="T44" fmla="*/ 13 w 59"/>
                  <a:gd name="T45" fmla="*/ 25 h 46"/>
                  <a:gd name="T46" fmla="*/ 9 w 59"/>
                  <a:gd name="T47" fmla="*/ 28 h 46"/>
                  <a:gd name="T48" fmla="*/ 5 w 59"/>
                  <a:gd name="T49" fmla="*/ 30 h 46"/>
                  <a:gd name="T50" fmla="*/ 1 w 59"/>
                  <a:gd name="T51" fmla="*/ 35 h 46"/>
                  <a:gd name="T52" fmla="*/ 0 w 59"/>
                  <a:gd name="T53" fmla="*/ 40 h 46"/>
                  <a:gd name="T54" fmla="*/ 1 w 59"/>
                  <a:gd name="T55" fmla="*/ 43 h 46"/>
                  <a:gd name="T56" fmla="*/ 3 w 59"/>
                  <a:gd name="T57" fmla="*/ 44 h 46"/>
                  <a:gd name="T58" fmla="*/ 6 w 59"/>
                  <a:gd name="T59" fmla="*/ 44 h 46"/>
                  <a:gd name="T60" fmla="*/ 8 w 59"/>
                  <a:gd name="T61" fmla="*/ 45 h 46"/>
                  <a:gd name="T62" fmla="*/ 10 w 59"/>
                  <a:gd name="T63" fmla="*/ 46 h 46"/>
                  <a:gd name="T64" fmla="*/ 15 w 59"/>
                  <a:gd name="T65" fmla="*/ 44 h 46"/>
                  <a:gd name="T66" fmla="*/ 20 w 59"/>
                  <a:gd name="T67" fmla="*/ 42 h 46"/>
                  <a:gd name="T68" fmla="*/ 24 w 59"/>
                  <a:gd name="T69" fmla="*/ 39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9"/>
                  <a:gd name="T106" fmla="*/ 0 h 46"/>
                  <a:gd name="T107" fmla="*/ 59 w 59"/>
                  <a:gd name="T108" fmla="*/ 46 h 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9" h="46">
                    <a:moveTo>
                      <a:pt x="26" y="37"/>
                    </a:moveTo>
                    <a:lnTo>
                      <a:pt x="28" y="36"/>
                    </a:lnTo>
                    <a:lnTo>
                      <a:pt x="30" y="35"/>
                    </a:lnTo>
                    <a:lnTo>
                      <a:pt x="32" y="34"/>
                    </a:lnTo>
                    <a:lnTo>
                      <a:pt x="34" y="32"/>
                    </a:lnTo>
                    <a:lnTo>
                      <a:pt x="36" y="31"/>
                    </a:lnTo>
                    <a:lnTo>
                      <a:pt x="38" y="30"/>
                    </a:lnTo>
                    <a:lnTo>
                      <a:pt x="40" y="29"/>
                    </a:lnTo>
                    <a:lnTo>
                      <a:pt x="42" y="27"/>
                    </a:lnTo>
                    <a:lnTo>
                      <a:pt x="44" y="26"/>
                    </a:lnTo>
                    <a:lnTo>
                      <a:pt x="46" y="25"/>
                    </a:lnTo>
                    <a:lnTo>
                      <a:pt x="47" y="25"/>
                    </a:lnTo>
                    <a:lnTo>
                      <a:pt x="49" y="24"/>
                    </a:lnTo>
                    <a:lnTo>
                      <a:pt x="50" y="24"/>
                    </a:lnTo>
                    <a:lnTo>
                      <a:pt x="51" y="23"/>
                    </a:lnTo>
                    <a:lnTo>
                      <a:pt x="53" y="23"/>
                    </a:lnTo>
                    <a:lnTo>
                      <a:pt x="54" y="22"/>
                    </a:lnTo>
                    <a:lnTo>
                      <a:pt x="55" y="22"/>
                    </a:lnTo>
                    <a:lnTo>
                      <a:pt x="56" y="21"/>
                    </a:lnTo>
                    <a:lnTo>
                      <a:pt x="58" y="21"/>
                    </a:lnTo>
                    <a:lnTo>
                      <a:pt x="59" y="21"/>
                    </a:lnTo>
                    <a:lnTo>
                      <a:pt x="59" y="17"/>
                    </a:lnTo>
                    <a:lnTo>
                      <a:pt x="58" y="13"/>
                    </a:lnTo>
                    <a:lnTo>
                      <a:pt x="57" y="9"/>
                    </a:lnTo>
                    <a:lnTo>
                      <a:pt x="56" y="6"/>
                    </a:lnTo>
                    <a:lnTo>
                      <a:pt x="53" y="3"/>
                    </a:lnTo>
                    <a:lnTo>
                      <a:pt x="50" y="1"/>
                    </a:lnTo>
                    <a:lnTo>
                      <a:pt x="47" y="0"/>
                    </a:lnTo>
                    <a:lnTo>
                      <a:pt x="42" y="0"/>
                    </a:lnTo>
                    <a:lnTo>
                      <a:pt x="37" y="2"/>
                    </a:lnTo>
                    <a:lnTo>
                      <a:pt x="31" y="5"/>
                    </a:lnTo>
                    <a:lnTo>
                      <a:pt x="31" y="6"/>
                    </a:lnTo>
                    <a:lnTo>
                      <a:pt x="30" y="7"/>
                    </a:lnTo>
                    <a:lnTo>
                      <a:pt x="30" y="9"/>
                    </a:lnTo>
                    <a:lnTo>
                      <a:pt x="29" y="10"/>
                    </a:lnTo>
                    <a:lnTo>
                      <a:pt x="28" y="12"/>
                    </a:lnTo>
                    <a:lnTo>
                      <a:pt x="27" y="13"/>
                    </a:lnTo>
                    <a:lnTo>
                      <a:pt x="26" y="14"/>
                    </a:lnTo>
                    <a:lnTo>
                      <a:pt x="25" y="16"/>
                    </a:lnTo>
                    <a:lnTo>
                      <a:pt x="24" y="17"/>
                    </a:lnTo>
                    <a:lnTo>
                      <a:pt x="23" y="18"/>
                    </a:lnTo>
                    <a:lnTo>
                      <a:pt x="21" y="20"/>
                    </a:lnTo>
                    <a:lnTo>
                      <a:pt x="19" y="21"/>
                    </a:lnTo>
                    <a:lnTo>
                      <a:pt x="17" y="22"/>
                    </a:lnTo>
                    <a:lnTo>
                      <a:pt x="15" y="24"/>
                    </a:lnTo>
                    <a:lnTo>
                      <a:pt x="13" y="25"/>
                    </a:lnTo>
                    <a:lnTo>
                      <a:pt x="11" y="26"/>
                    </a:lnTo>
                    <a:lnTo>
                      <a:pt x="9" y="28"/>
                    </a:lnTo>
                    <a:lnTo>
                      <a:pt x="7" y="29"/>
                    </a:lnTo>
                    <a:lnTo>
                      <a:pt x="5" y="30"/>
                    </a:lnTo>
                    <a:lnTo>
                      <a:pt x="3" y="32"/>
                    </a:lnTo>
                    <a:lnTo>
                      <a:pt x="1" y="35"/>
                    </a:lnTo>
                    <a:lnTo>
                      <a:pt x="0" y="38"/>
                    </a:lnTo>
                    <a:lnTo>
                      <a:pt x="0" y="40"/>
                    </a:lnTo>
                    <a:lnTo>
                      <a:pt x="0" y="42"/>
                    </a:lnTo>
                    <a:lnTo>
                      <a:pt x="1" y="43"/>
                    </a:lnTo>
                    <a:lnTo>
                      <a:pt x="2" y="44"/>
                    </a:lnTo>
                    <a:lnTo>
                      <a:pt x="3" y="44"/>
                    </a:lnTo>
                    <a:lnTo>
                      <a:pt x="5" y="44"/>
                    </a:lnTo>
                    <a:lnTo>
                      <a:pt x="6" y="44"/>
                    </a:lnTo>
                    <a:lnTo>
                      <a:pt x="7" y="43"/>
                    </a:lnTo>
                    <a:lnTo>
                      <a:pt x="8" y="45"/>
                    </a:lnTo>
                    <a:lnTo>
                      <a:pt x="9" y="46"/>
                    </a:lnTo>
                    <a:lnTo>
                      <a:pt x="10" y="46"/>
                    </a:lnTo>
                    <a:lnTo>
                      <a:pt x="12" y="45"/>
                    </a:lnTo>
                    <a:lnTo>
                      <a:pt x="15" y="44"/>
                    </a:lnTo>
                    <a:lnTo>
                      <a:pt x="17" y="43"/>
                    </a:lnTo>
                    <a:lnTo>
                      <a:pt x="20" y="42"/>
                    </a:lnTo>
                    <a:lnTo>
                      <a:pt x="22" y="40"/>
                    </a:lnTo>
                    <a:lnTo>
                      <a:pt x="24" y="39"/>
                    </a:lnTo>
                    <a:lnTo>
                      <a:pt x="26" y="37"/>
                    </a:lnTo>
                    <a:close/>
                  </a:path>
                </a:pathLst>
              </a:custGeom>
              <a:solidFill>
                <a:srgbClr val="FFB9AF"/>
              </a:solidFill>
              <a:ln w="0">
                <a:solidFill>
                  <a:srgbClr val="FFB9AF"/>
                </a:solidFill>
                <a:prstDash val="solid"/>
                <a:round/>
                <a:headEnd/>
                <a:tailEnd/>
              </a:ln>
            </p:spPr>
            <p:txBody>
              <a:bodyPr/>
              <a:lstStyle/>
              <a:p>
                <a:endParaRPr lang="fr-FR"/>
              </a:p>
            </p:txBody>
          </p:sp>
          <p:sp>
            <p:nvSpPr>
              <p:cNvPr id="5438" name="Freeform 317"/>
              <p:cNvSpPr>
                <a:spLocks/>
              </p:cNvSpPr>
              <p:nvPr/>
            </p:nvSpPr>
            <p:spPr bwMode="auto">
              <a:xfrm>
                <a:off x="1485" y="2404"/>
                <a:ext cx="54" cy="44"/>
              </a:xfrm>
              <a:custGeom>
                <a:avLst/>
                <a:gdLst>
                  <a:gd name="T0" fmla="*/ 24 w 54"/>
                  <a:gd name="T1" fmla="*/ 35 h 44"/>
                  <a:gd name="T2" fmla="*/ 28 w 54"/>
                  <a:gd name="T3" fmla="*/ 32 h 44"/>
                  <a:gd name="T4" fmla="*/ 31 w 54"/>
                  <a:gd name="T5" fmla="*/ 30 h 44"/>
                  <a:gd name="T6" fmla="*/ 35 w 54"/>
                  <a:gd name="T7" fmla="*/ 28 h 44"/>
                  <a:gd name="T8" fmla="*/ 39 w 54"/>
                  <a:gd name="T9" fmla="*/ 25 h 44"/>
                  <a:gd name="T10" fmla="*/ 42 w 54"/>
                  <a:gd name="T11" fmla="*/ 24 h 44"/>
                  <a:gd name="T12" fmla="*/ 45 w 54"/>
                  <a:gd name="T13" fmla="*/ 23 h 44"/>
                  <a:gd name="T14" fmla="*/ 47 w 54"/>
                  <a:gd name="T15" fmla="*/ 22 h 44"/>
                  <a:gd name="T16" fmla="*/ 50 w 54"/>
                  <a:gd name="T17" fmla="*/ 21 h 44"/>
                  <a:gd name="T18" fmla="*/ 52 w 54"/>
                  <a:gd name="T19" fmla="*/ 20 h 44"/>
                  <a:gd name="T20" fmla="*/ 54 w 54"/>
                  <a:gd name="T21" fmla="*/ 16 h 44"/>
                  <a:gd name="T22" fmla="*/ 52 w 54"/>
                  <a:gd name="T23" fmla="*/ 9 h 44"/>
                  <a:gd name="T24" fmla="*/ 49 w 54"/>
                  <a:gd name="T25" fmla="*/ 3 h 44"/>
                  <a:gd name="T26" fmla="*/ 42 w 54"/>
                  <a:gd name="T27" fmla="*/ 0 h 44"/>
                  <a:gd name="T28" fmla="*/ 33 w 54"/>
                  <a:gd name="T29" fmla="*/ 2 h 44"/>
                  <a:gd name="T30" fmla="*/ 28 w 54"/>
                  <a:gd name="T31" fmla="*/ 6 h 44"/>
                  <a:gd name="T32" fmla="*/ 27 w 54"/>
                  <a:gd name="T33" fmla="*/ 9 h 44"/>
                  <a:gd name="T34" fmla="*/ 25 w 54"/>
                  <a:gd name="T35" fmla="*/ 12 h 44"/>
                  <a:gd name="T36" fmla="*/ 23 w 54"/>
                  <a:gd name="T37" fmla="*/ 14 h 44"/>
                  <a:gd name="T38" fmla="*/ 22 w 54"/>
                  <a:gd name="T39" fmla="*/ 17 h 44"/>
                  <a:gd name="T40" fmla="*/ 19 w 54"/>
                  <a:gd name="T41" fmla="*/ 19 h 44"/>
                  <a:gd name="T42" fmla="*/ 16 w 54"/>
                  <a:gd name="T43" fmla="*/ 21 h 44"/>
                  <a:gd name="T44" fmla="*/ 12 w 54"/>
                  <a:gd name="T45" fmla="*/ 24 h 44"/>
                  <a:gd name="T46" fmla="*/ 9 w 54"/>
                  <a:gd name="T47" fmla="*/ 26 h 44"/>
                  <a:gd name="T48" fmla="*/ 5 w 54"/>
                  <a:gd name="T49" fmla="*/ 28 h 44"/>
                  <a:gd name="T50" fmla="*/ 2 w 54"/>
                  <a:gd name="T51" fmla="*/ 32 h 44"/>
                  <a:gd name="T52" fmla="*/ 0 w 54"/>
                  <a:gd name="T53" fmla="*/ 36 h 44"/>
                  <a:gd name="T54" fmla="*/ 0 w 54"/>
                  <a:gd name="T55" fmla="*/ 38 h 44"/>
                  <a:gd name="T56" fmla="*/ 1 w 54"/>
                  <a:gd name="T57" fmla="*/ 39 h 44"/>
                  <a:gd name="T58" fmla="*/ 2 w 54"/>
                  <a:gd name="T59" fmla="*/ 40 h 44"/>
                  <a:gd name="T60" fmla="*/ 2 w 54"/>
                  <a:gd name="T61" fmla="*/ 42 h 44"/>
                  <a:gd name="T62" fmla="*/ 4 w 54"/>
                  <a:gd name="T63" fmla="*/ 44 h 44"/>
                  <a:gd name="T64" fmla="*/ 8 w 54"/>
                  <a:gd name="T65" fmla="*/ 44 h 44"/>
                  <a:gd name="T66" fmla="*/ 14 w 54"/>
                  <a:gd name="T67" fmla="*/ 41 h 44"/>
                  <a:gd name="T68" fmla="*/ 20 w 54"/>
                  <a:gd name="T69" fmla="*/ 37 h 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4"/>
                  <a:gd name="T106" fmla="*/ 0 h 44"/>
                  <a:gd name="T107" fmla="*/ 54 w 54"/>
                  <a:gd name="T108" fmla="*/ 44 h 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4" h="44">
                    <a:moveTo>
                      <a:pt x="22" y="36"/>
                    </a:moveTo>
                    <a:lnTo>
                      <a:pt x="24" y="35"/>
                    </a:lnTo>
                    <a:lnTo>
                      <a:pt x="26" y="33"/>
                    </a:lnTo>
                    <a:lnTo>
                      <a:pt x="28" y="32"/>
                    </a:lnTo>
                    <a:lnTo>
                      <a:pt x="29" y="31"/>
                    </a:lnTo>
                    <a:lnTo>
                      <a:pt x="31" y="30"/>
                    </a:lnTo>
                    <a:lnTo>
                      <a:pt x="33" y="29"/>
                    </a:lnTo>
                    <a:lnTo>
                      <a:pt x="35" y="28"/>
                    </a:lnTo>
                    <a:lnTo>
                      <a:pt x="37" y="26"/>
                    </a:lnTo>
                    <a:lnTo>
                      <a:pt x="39" y="25"/>
                    </a:lnTo>
                    <a:lnTo>
                      <a:pt x="41" y="24"/>
                    </a:lnTo>
                    <a:lnTo>
                      <a:pt x="42" y="24"/>
                    </a:lnTo>
                    <a:lnTo>
                      <a:pt x="43" y="23"/>
                    </a:lnTo>
                    <a:lnTo>
                      <a:pt x="45" y="23"/>
                    </a:lnTo>
                    <a:lnTo>
                      <a:pt x="46" y="23"/>
                    </a:lnTo>
                    <a:lnTo>
                      <a:pt x="47" y="22"/>
                    </a:lnTo>
                    <a:lnTo>
                      <a:pt x="48" y="21"/>
                    </a:lnTo>
                    <a:lnTo>
                      <a:pt x="50" y="21"/>
                    </a:lnTo>
                    <a:lnTo>
                      <a:pt x="51" y="20"/>
                    </a:lnTo>
                    <a:lnTo>
                      <a:pt x="52" y="20"/>
                    </a:lnTo>
                    <a:lnTo>
                      <a:pt x="53" y="20"/>
                    </a:lnTo>
                    <a:lnTo>
                      <a:pt x="54" y="16"/>
                    </a:lnTo>
                    <a:lnTo>
                      <a:pt x="53" y="13"/>
                    </a:lnTo>
                    <a:lnTo>
                      <a:pt x="52" y="9"/>
                    </a:lnTo>
                    <a:lnTo>
                      <a:pt x="51" y="6"/>
                    </a:lnTo>
                    <a:lnTo>
                      <a:pt x="49" y="3"/>
                    </a:lnTo>
                    <a:lnTo>
                      <a:pt x="46" y="1"/>
                    </a:lnTo>
                    <a:lnTo>
                      <a:pt x="42" y="0"/>
                    </a:lnTo>
                    <a:lnTo>
                      <a:pt x="38" y="0"/>
                    </a:lnTo>
                    <a:lnTo>
                      <a:pt x="33" y="2"/>
                    </a:lnTo>
                    <a:lnTo>
                      <a:pt x="28" y="5"/>
                    </a:lnTo>
                    <a:lnTo>
                      <a:pt x="28" y="6"/>
                    </a:lnTo>
                    <a:lnTo>
                      <a:pt x="27" y="7"/>
                    </a:lnTo>
                    <a:lnTo>
                      <a:pt x="27" y="9"/>
                    </a:lnTo>
                    <a:lnTo>
                      <a:pt x="26" y="10"/>
                    </a:lnTo>
                    <a:lnTo>
                      <a:pt x="25" y="12"/>
                    </a:lnTo>
                    <a:lnTo>
                      <a:pt x="24" y="13"/>
                    </a:lnTo>
                    <a:lnTo>
                      <a:pt x="23" y="14"/>
                    </a:lnTo>
                    <a:lnTo>
                      <a:pt x="22" y="16"/>
                    </a:lnTo>
                    <a:lnTo>
                      <a:pt x="22" y="17"/>
                    </a:lnTo>
                    <a:lnTo>
                      <a:pt x="21" y="18"/>
                    </a:lnTo>
                    <a:lnTo>
                      <a:pt x="19" y="19"/>
                    </a:lnTo>
                    <a:lnTo>
                      <a:pt x="17" y="20"/>
                    </a:lnTo>
                    <a:lnTo>
                      <a:pt x="16" y="21"/>
                    </a:lnTo>
                    <a:lnTo>
                      <a:pt x="14" y="23"/>
                    </a:lnTo>
                    <a:lnTo>
                      <a:pt x="12" y="24"/>
                    </a:lnTo>
                    <a:lnTo>
                      <a:pt x="10" y="25"/>
                    </a:lnTo>
                    <a:lnTo>
                      <a:pt x="9" y="26"/>
                    </a:lnTo>
                    <a:lnTo>
                      <a:pt x="7" y="27"/>
                    </a:lnTo>
                    <a:lnTo>
                      <a:pt x="5" y="28"/>
                    </a:lnTo>
                    <a:lnTo>
                      <a:pt x="4" y="29"/>
                    </a:lnTo>
                    <a:lnTo>
                      <a:pt x="2" y="32"/>
                    </a:lnTo>
                    <a:lnTo>
                      <a:pt x="1" y="34"/>
                    </a:lnTo>
                    <a:lnTo>
                      <a:pt x="0" y="36"/>
                    </a:lnTo>
                    <a:lnTo>
                      <a:pt x="0" y="37"/>
                    </a:lnTo>
                    <a:lnTo>
                      <a:pt x="0" y="38"/>
                    </a:lnTo>
                    <a:lnTo>
                      <a:pt x="1" y="39"/>
                    </a:lnTo>
                    <a:lnTo>
                      <a:pt x="2" y="40"/>
                    </a:lnTo>
                    <a:lnTo>
                      <a:pt x="3" y="39"/>
                    </a:lnTo>
                    <a:lnTo>
                      <a:pt x="2" y="42"/>
                    </a:lnTo>
                    <a:lnTo>
                      <a:pt x="2" y="44"/>
                    </a:lnTo>
                    <a:lnTo>
                      <a:pt x="4" y="44"/>
                    </a:lnTo>
                    <a:lnTo>
                      <a:pt x="6" y="44"/>
                    </a:lnTo>
                    <a:lnTo>
                      <a:pt x="8" y="44"/>
                    </a:lnTo>
                    <a:lnTo>
                      <a:pt x="11" y="42"/>
                    </a:lnTo>
                    <a:lnTo>
                      <a:pt x="14" y="41"/>
                    </a:lnTo>
                    <a:lnTo>
                      <a:pt x="17" y="39"/>
                    </a:lnTo>
                    <a:lnTo>
                      <a:pt x="20" y="37"/>
                    </a:lnTo>
                    <a:lnTo>
                      <a:pt x="22" y="36"/>
                    </a:lnTo>
                    <a:close/>
                  </a:path>
                </a:pathLst>
              </a:custGeom>
              <a:solidFill>
                <a:srgbClr val="FFB9AF"/>
              </a:solidFill>
              <a:ln w="0">
                <a:solidFill>
                  <a:srgbClr val="FFB9AF"/>
                </a:solidFill>
                <a:prstDash val="solid"/>
                <a:round/>
                <a:headEnd/>
                <a:tailEnd/>
              </a:ln>
            </p:spPr>
            <p:txBody>
              <a:bodyPr/>
              <a:lstStyle/>
              <a:p>
                <a:endParaRPr lang="fr-FR"/>
              </a:p>
            </p:txBody>
          </p:sp>
          <p:sp>
            <p:nvSpPr>
              <p:cNvPr id="5439" name="Freeform 318"/>
              <p:cNvSpPr>
                <a:spLocks/>
              </p:cNvSpPr>
              <p:nvPr/>
            </p:nvSpPr>
            <p:spPr bwMode="auto">
              <a:xfrm>
                <a:off x="1485" y="2406"/>
                <a:ext cx="52" cy="42"/>
              </a:xfrm>
              <a:custGeom>
                <a:avLst/>
                <a:gdLst>
                  <a:gd name="T0" fmla="*/ 23 w 52"/>
                  <a:gd name="T1" fmla="*/ 32 h 42"/>
                  <a:gd name="T2" fmla="*/ 27 w 52"/>
                  <a:gd name="T3" fmla="*/ 30 h 42"/>
                  <a:gd name="T4" fmla="*/ 31 w 52"/>
                  <a:gd name="T5" fmla="*/ 28 h 42"/>
                  <a:gd name="T6" fmla="*/ 34 w 52"/>
                  <a:gd name="T7" fmla="*/ 26 h 42"/>
                  <a:gd name="T8" fmla="*/ 38 w 52"/>
                  <a:gd name="T9" fmla="*/ 23 h 42"/>
                  <a:gd name="T10" fmla="*/ 41 w 52"/>
                  <a:gd name="T11" fmla="*/ 22 h 42"/>
                  <a:gd name="T12" fmla="*/ 43 w 52"/>
                  <a:gd name="T13" fmla="*/ 21 h 42"/>
                  <a:gd name="T14" fmla="*/ 46 w 52"/>
                  <a:gd name="T15" fmla="*/ 20 h 42"/>
                  <a:gd name="T16" fmla="*/ 48 w 52"/>
                  <a:gd name="T17" fmla="*/ 19 h 42"/>
                  <a:gd name="T18" fmla="*/ 50 w 52"/>
                  <a:gd name="T19" fmla="*/ 18 h 42"/>
                  <a:gd name="T20" fmla="*/ 52 w 52"/>
                  <a:gd name="T21" fmla="*/ 15 h 42"/>
                  <a:gd name="T22" fmla="*/ 52 w 52"/>
                  <a:gd name="T23" fmla="*/ 8 h 42"/>
                  <a:gd name="T24" fmla="*/ 48 w 52"/>
                  <a:gd name="T25" fmla="*/ 2 h 42"/>
                  <a:gd name="T26" fmla="*/ 42 w 52"/>
                  <a:gd name="T27" fmla="*/ 0 h 42"/>
                  <a:gd name="T28" fmla="*/ 34 w 52"/>
                  <a:gd name="T29" fmla="*/ 1 h 42"/>
                  <a:gd name="T30" fmla="*/ 29 w 52"/>
                  <a:gd name="T31" fmla="*/ 6 h 42"/>
                  <a:gd name="T32" fmla="*/ 28 w 52"/>
                  <a:gd name="T33" fmla="*/ 8 h 42"/>
                  <a:gd name="T34" fmla="*/ 26 w 52"/>
                  <a:gd name="T35" fmla="*/ 11 h 42"/>
                  <a:gd name="T36" fmla="*/ 25 w 52"/>
                  <a:gd name="T37" fmla="*/ 13 h 42"/>
                  <a:gd name="T38" fmla="*/ 23 w 52"/>
                  <a:gd name="T39" fmla="*/ 16 h 42"/>
                  <a:gd name="T40" fmla="*/ 21 w 52"/>
                  <a:gd name="T41" fmla="*/ 18 h 42"/>
                  <a:gd name="T42" fmla="*/ 18 w 52"/>
                  <a:gd name="T43" fmla="*/ 20 h 42"/>
                  <a:gd name="T44" fmla="*/ 15 w 52"/>
                  <a:gd name="T45" fmla="*/ 21 h 42"/>
                  <a:gd name="T46" fmla="*/ 12 w 52"/>
                  <a:gd name="T47" fmla="*/ 23 h 42"/>
                  <a:gd name="T48" fmla="*/ 9 w 52"/>
                  <a:gd name="T49" fmla="*/ 25 h 42"/>
                  <a:gd name="T50" fmla="*/ 7 w 52"/>
                  <a:gd name="T51" fmla="*/ 28 h 42"/>
                  <a:gd name="T52" fmla="*/ 5 w 52"/>
                  <a:gd name="T53" fmla="*/ 30 h 42"/>
                  <a:gd name="T54" fmla="*/ 4 w 52"/>
                  <a:gd name="T55" fmla="*/ 32 h 42"/>
                  <a:gd name="T56" fmla="*/ 3 w 52"/>
                  <a:gd name="T57" fmla="*/ 34 h 42"/>
                  <a:gd name="T58" fmla="*/ 3 w 52"/>
                  <a:gd name="T59" fmla="*/ 34 h 42"/>
                  <a:gd name="T60" fmla="*/ 1 w 52"/>
                  <a:gd name="T61" fmla="*/ 38 h 42"/>
                  <a:gd name="T62" fmla="*/ 1 w 52"/>
                  <a:gd name="T63" fmla="*/ 42 h 42"/>
                  <a:gd name="T64" fmla="*/ 6 w 52"/>
                  <a:gd name="T65" fmla="*/ 42 h 42"/>
                  <a:gd name="T66" fmla="*/ 13 w 52"/>
                  <a:gd name="T67" fmla="*/ 39 h 42"/>
                  <a:gd name="T68" fmla="*/ 19 w 52"/>
                  <a:gd name="T69" fmla="*/ 35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42"/>
                  <a:gd name="T107" fmla="*/ 52 w 52"/>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42">
                    <a:moveTo>
                      <a:pt x="22" y="34"/>
                    </a:moveTo>
                    <a:lnTo>
                      <a:pt x="23" y="32"/>
                    </a:lnTo>
                    <a:lnTo>
                      <a:pt x="25" y="31"/>
                    </a:lnTo>
                    <a:lnTo>
                      <a:pt x="27" y="30"/>
                    </a:lnTo>
                    <a:lnTo>
                      <a:pt x="29" y="29"/>
                    </a:lnTo>
                    <a:lnTo>
                      <a:pt x="31" y="28"/>
                    </a:lnTo>
                    <a:lnTo>
                      <a:pt x="32" y="27"/>
                    </a:lnTo>
                    <a:lnTo>
                      <a:pt x="34" y="26"/>
                    </a:lnTo>
                    <a:lnTo>
                      <a:pt x="36" y="25"/>
                    </a:lnTo>
                    <a:lnTo>
                      <a:pt x="38" y="23"/>
                    </a:lnTo>
                    <a:lnTo>
                      <a:pt x="40" y="22"/>
                    </a:lnTo>
                    <a:lnTo>
                      <a:pt x="41" y="22"/>
                    </a:lnTo>
                    <a:lnTo>
                      <a:pt x="42" y="22"/>
                    </a:lnTo>
                    <a:lnTo>
                      <a:pt x="43" y="21"/>
                    </a:lnTo>
                    <a:lnTo>
                      <a:pt x="45" y="21"/>
                    </a:lnTo>
                    <a:lnTo>
                      <a:pt x="46" y="20"/>
                    </a:lnTo>
                    <a:lnTo>
                      <a:pt x="47" y="20"/>
                    </a:lnTo>
                    <a:lnTo>
                      <a:pt x="48" y="19"/>
                    </a:lnTo>
                    <a:lnTo>
                      <a:pt x="49" y="19"/>
                    </a:lnTo>
                    <a:lnTo>
                      <a:pt x="50" y="18"/>
                    </a:lnTo>
                    <a:lnTo>
                      <a:pt x="52" y="18"/>
                    </a:lnTo>
                    <a:lnTo>
                      <a:pt x="52" y="15"/>
                    </a:lnTo>
                    <a:lnTo>
                      <a:pt x="52" y="11"/>
                    </a:lnTo>
                    <a:lnTo>
                      <a:pt x="52" y="8"/>
                    </a:lnTo>
                    <a:lnTo>
                      <a:pt x="50" y="5"/>
                    </a:lnTo>
                    <a:lnTo>
                      <a:pt x="48" y="2"/>
                    </a:lnTo>
                    <a:lnTo>
                      <a:pt x="45" y="1"/>
                    </a:lnTo>
                    <a:lnTo>
                      <a:pt x="42" y="0"/>
                    </a:lnTo>
                    <a:lnTo>
                      <a:pt x="38" y="0"/>
                    </a:lnTo>
                    <a:lnTo>
                      <a:pt x="34" y="1"/>
                    </a:lnTo>
                    <a:lnTo>
                      <a:pt x="29" y="5"/>
                    </a:lnTo>
                    <a:lnTo>
                      <a:pt x="29" y="6"/>
                    </a:lnTo>
                    <a:lnTo>
                      <a:pt x="28" y="7"/>
                    </a:lnTo>
                    <a:lnTo>
                      <a:pt x="28" y="8"/>
                    </a:lnTo>
                    <a:lnTo>
                      <a:pt x="27" y="9"/>
                    </a:lnTo>
                    <a:lnTo>
                      <a:pt x="26" y="11"/>
                    </a:lnTo>
                    <a:lnTo>
                      <a:pt x="25" y="12"/>
                    </a:lnTo>
                    <a:lnTo>
                      <a:pt x="25" y="13"/>
                    </a:lnTo>
                    <a:lnTo>
                      <a:pt x="24" y="14"/>
                    </a:lnTo>
                    <a:lnTo>
                      <a:pt x="23" y="16"/>
                    </a:lnTo>
                    <a:lnTo>
                      <a:pt x="22" y="17"/>
                    </a:lnTo>
                    <a:lnTo>
                      <a:pt x="21" y="18"/>
                    </a:lnTo>
                    <a:lnTo>
                      <a:pt x="19" y="19"/>
                    </a:lnTo>
                    <a:lnTo>
                      <a:pt x="18" y="20"/>
                    </a:lnTo>
                    <a:lnTo>
                      <a:pt x="16" y="21"/>
                    </a:lnTo>
                    <a:lnTo>
                      <a:pt x="15" y="21"/>
                    </a:lnTo>
                    <a:lnTo>
                      <a:pt x="14" y="22"/>
                    </a:lnTo>
                    <a:lnTo>
                      <a:pt x="12" y="23"/>
                    </a:lnTo>
                    <a:lnTo>
                      <a:pt x="11" y="24"/>
                    </a:lnTo>
                    <a:lnTo>
                      <a:pt x="9" y="25"/>
                    </a:lnTo>
                    <a:lnTo>
                      <a:pt x="8" y="26"/>
                    </a:lnTo>
                    <a:lnTo>
                      <a:pt x="7" y="28"/>
                    </a:lnTo>
                    <a:lnTo>
                      <a:pt x="6" y="29"/>
                    </a:lnTo>
                    <a:lnTo>
                      <a:pt x="5" y="30"/>
                    </a:lnTo>
                    <a:lnTo>
                      <a:pt x="4" y="31"/>
                    </a:lnTo>
                    <a:lnTo>
                      <a:pt x="4" y="32"/>
                    </a:lnTo>
                    <a:lnTo>
                      <a:pt x="3" y="33"/>
                    </a:lnTo>
                    <a:lnTo>
                      <a:pt x="3" y="34"/>
                    </a:lnTo>
                    <a:lnTo>
                      <a:pt x="2" y="35"/>
                    </a:lnTo>
                    <a:lnTo>
                      <a:pt x="1" y="38"/>
                    </a:lnTo>
                    <a:lnTo>
                      <a:pt x="0" y="41"/>
                    </a:lnTo>
                    <a:lnTo>
                      <a:pt x="1" y="42"/>
                    </a:lnTo>
                    <a:lnTo>
                      <a:pt x="3" y="42"/>
                    </a:lnTo>
                    <a:lnTo>
                      <a:pt x="6" y="42"/>
                    </a:lnTo>
                    <a:lnTo>
                      <a:pt x="9" y="41"/>
                    </a:lnTo>
                    <a:lnTo>
                      <a:pt x="13" y="39"/>
                    </a:lnTo>
                    <a:lnTo>
                      <a:pt x="16" y="37"/>
                    </a:lnTo>
                    <a:lnTo>
                      <a:pt x="19" y="35"/>
                    </a:lnTo>
                    <a:lnTo>
                      <a:pt x="22" y="34"/>
                    </a:lnTo>
                    <a:close/>
                  </a:path>
                </a:pathLst>
              </a:custGeom>
              <a:solidFill>
                <a:srgbClr val="FFC7BF"/>
              </a:solidFill>
              <a:ln w="0">
                <a:solidFill>
                  <a:srgbClr val="FFC7BF"/>
                </a:solidFill>
                <a:prstDash val="solid"/>
                <a:round/>
                <a:headEnd/>
                <a:tailEnd/>
              </a:ln>
            </p:spPr>
            <p:txBody>
              <a:bodyPr/>
              <a:lstStyle/>
              <a:p>
                <a:endParaRPr lang="fr-FR"/>
              </a:p>
            </p:txBody>
          </p:sp>
          <p:sp>
            <p:nvSpPr>
              <p:cNvPr id="5440" name="Freeform 319"/>
              <p:cNvSpPr>
                <a:spLocks/>
              </p:cNvSpPr>
              <p:nvPr/>
            </p:nvSpPr>
            <p:spPr bwMode="auto">
              <a:xfrm>
                <a:off x="1483" y="2407"/>
                <a:ext cx="54" cy="42"/>
              </a:xfrm>
              <a:custGeom>
                <a:avLst/>
                <a:gdLst>
                  <a:gd name="T0" fmla="*/ 23 w 54"/>
                  <a:gd name="T1" fmla="*/ 32 h 42"/>
                  <a:gd name="T2" fmla="*/ 25 w 54"/>
                  <a:gd name="T3" fmla="*/ 31 h 42"/>
                  <a:gd name="T4" fmla="*/ 27 w 54"/>
                  <a:gd name="T5" fmla="*/ 30 h 42"/>
                  <a:gd name="T6" fmla="*/ 29 w 54"/>
                  <a:gd name="T7" fmla="*/ 29 h 42"/>
                  <a:gd name="T8" fmla="*/ 30 w 54"/>
                  <a:gd name="T9" fmla="*/ 28 h 42"/>
                  <a:gd name="T10" fmla="*/ 32 w 54"/>
                  <a:gd name="T11" fmla="*/ 27 h 42"/>
                  <a:gd name="T12" fmla="*/ 34 w 54"/>
                  <a:gd name="T13" fmla="*/ 26 h 42"/>
                  <a:gd name="T14" fmla="*/ 36 w 54"/>
                  <a:gd name="T15" fmla="*/ 25 h 42"/>
                  <a:gd name="T16" fmla="*/ 37 w 54"/>
                  <a:gd name="T17" fmla="*/ 24 h 42"/>
                  <a:gd name="T18" fmla="*/ 39 w 54"/>
                  <a:gd name="T19" fmla="*/ 22 h 42"/>
                  <a:gd name="T20" fmla="*/ 41 w 54"/>
                  <a:gd name="T21" fmla="*/ 21 h 42"/>
                  <a:gd name="T22" fmla="*/ 42 w 54"/>
                  <a:gd name="T23" fmla="*/ 21 h 42"/>
                  <a:gd name="T24" fmla="*/ 43 w 54"/>
                  <a:gd name="T25" fmla="*/ 21 h 42"/>
                  <a:gd name="T26" fmla="*/ 44 w 54"/>
                  <a:gd name="T27" fmla="*/ 20 h 42"/>
                  <a:gd name="T28" fmla="*/ 45 w 54"/>
                  <a:gd name="T29" fmla="*/ 20 h 42"/>
                  <a:gd name="T30" fmla="*/ 46 w 54"/>
                  <a:gd name="T31" fmla="*/ 19 h 42"/>
                  <a:gd name="T32" fmla="*/ 47 w 54"/>
                  <a:gd name="T33" fmla="*/ 19 h 42"/>
                  <a:gd name="T34" fmla="*/ 49 w 54"/>
                  <a:gd name="T35" fmla="*/ 18 h 42"/>
                  <a:gd name="T36" fmla="*/ 50 w 54"/>
                  <a:gd name="T37" fmla="*/ 18 h 42"/>
                  <a:gd name="T38" fmla="*/ 51 w 54"/>
                  <a:gd name="T39" fmla="*/ 18 h 42"/>
                  <a:gd name="T40" fmla="*/ 52 w 54"/>
                  <a:gd name="T41" fmla="*/ 18 h 42"/>
                  <a:gd name="T42" fmla="*/ 53 w 54"/>
                  <a:gd name="T43" fmla="*/ 14 h 42"/>
                  <a:gd name="T44" fmla="*/ 54 w 54"/>
                  <a:gd name="T45" fmla="*/ 11 h 42"/>
                  <a:gd name="T46" fmla="*/ 53 w 54"/>
                  <a:gd name="T47" fmla="*/ 8 h 42"/>
                  <a:gd name="T48" fmla="*/ 52 w 54"/>
                  <a:gd name="T49" fmla="*/ 5 h 42"/>
                  <a:gd name="T50" fmla="*/ 50 w 54"/>
                  <a:gd name="T51" fmla="*/ 2 h 42"/>
                  <a:gd name="T52" fmla="*/ 47 w 54"/>
                  <a:gd name="T53" fmla="*/ 1 h 42"/>
                  <a:gd name="T54" fmla="*/ 44 w 54"/>
                  <a:gd name="T55" fmla="*/ 0 h 42"/>
                  <a:gd name="T56" fmla="*/ 40 w 54"/>
                  <a:gd name="T57" fmla="*/ 0 h 42"/>
                  <a:gd name="T58" fmla="*/ 36 w 54"/>
                  <a:gd name="T59" fmla="*/ 2 h 42"/>
                  <a:gd name="T60" fmla="*/ 32 w 54"/>
                  <a:gd name="T61" fmla="*/ 5 h 42"/>
                  <a:gd name="T62" fmla="*/ 32 w 54"/>
                  <a:gd name="T63" fmla="*/ 6 h 42"/>
                  <a:gd name="T64" fmla="*/ 32 w 54"/>
                  <a:gd name="T65" fmla="*/ 7 h 42"/>
                  <a:gd name="T66" fmla="*/ 31 w 54"/>
                  <a:gd name="T67" fmla="*/ 8 h 42"/>
                  <a:gd name="T68" fmla="*/ 30 w 54"/>
                  <a:gd name="T69" fmla="*/ 9 h 42"/>
                  <a:gd name="T70" fmla="*/ 30 w 54"/>
                  <a:gd name="T71" fmla="*/ 11 h 42"/>
                  <a:gd name="T72" fmla="*/ 29 w 54"/>
                  <a:gd name="T73" fmla="*/ 12 h 42"/>
                  <a:gd name="T74" fmla="*/ 28 w 54"/>
                  <a:gd name="T75" fmla="*/ 13 h 42"/>
                  <a:gd name="T76" fmla="*/ 27 w 54"/>
                  <a:gd name="T77" fmla="*/ 14 h 42"/>
                  <a:gd name="T78" fmla="*/ 26 w 54"/>
                  <a:gd name="T79" fmla="*/ 16 h 42"/>
                  <a:gd name="T80" fmla="*/ 25 w 54"/>
                  <a:gd name="T81" fmla="*/ 17 h 42"/>
                  <a:gd name="T82" fmla="*/ 23 w 54"/>
                  <a:gd name="T83" fmla="*/ 18 h 42"/>
                  <a:gd name="T84" fmla="*/ 21 w 54"/>
                  <a:gd name="T85" fmla="*/ 19 h 42"/>
                  <a:gd name="T86" fmla="*/ 19 w 54"/>
                  <a:gd name="T87" fmla="*/ 21 h 42"/>
                  <a:gd name="T88" fmla="*/ 17 w 54"/>
                  <a:gd name="T89" fmla="*/ 22 h 42"/>
                  <a:gd name="T90" fmla="*/ 15 w 54"/>
                  <a:gd name="T91" fmla="*/ 24 h 42"/>
                  <a:gd name="T92" fmla="*/ 12 w 54"/>
                  <a:gd name="T93" fmla="*/ 25 h 42"/>
                  <a:gd name="T94" fmla="*/ 10 w 54"/>
                  <a:gd name="T95" fmla="*/ 26 h 42"/>
                  <a:gd name="T96" fmla="*/ 8 w 54"/>
                  <a:gd name="T97" fmla="*/ 28 h 42"/>
                  <a:gd name="T98" fmla="*/ 6 w 54"/>
                  <a:gd name="T99" fmla="*/ 29 h 42"/>
                  <a:gd name="T100" fmla="*/ 4 w 54"/>
                  <a:gd name="T101" fmla="*/ 31 h 42"/>
                  <a:gd name="T102" fmla="*/ 1 w 54"/>
                  <a:gd name="T103" fmla="*/ 36 h 42"/>
                  <a:gd name="T104" fmla="*/ 0 w 54"/>
                  <a:gd name="T105" fmla="*/ 39 h 42"/>
                  <a:gd name="T106" fmla="*/ 1 w 54"/>
                  <a:gd name="T107" fmla="*/ 41 h 42"/>
                  <a:gd name="T108" fmla="*/ 3 w 54"/>
                  <a:gd name="T109" fmla="*/ 42 h 42"/>
                  <a:gd name="T110" fmla="*/ 6 w 54"/>
                  <a:gd name="T111" fmla="*/ 41 h 42"/>
                  <a:gd name="T112" fmla="*/ 9 w 54"/>
                  <a:gd name="T113" fmla="*/ 40 h 42"/>
                  <a:gd name="T114" fmla="*/ 13 w 54"/>
                  <a:gd name="T115" fmla="*/ 38 h 42"/>
                  <a:gd name="T116" fmla="*/ 17 w 54"/>
                  <a:gd name="T117" fmla="*/ 36 h 42"/>
                  <a:gd name="T118" fmla="*/ 21 w 54"/>
                  <a:gd name="T119" fmla="*/ 34 h 42"/>
                  <a:gd name="T120" fmla="*/ 23 w 54"/>
                  <a:gd name="T121" fmla="*/ 32 h 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4"/>
                  <a:gd name="T184" fmla="*/ 0 h 42"/>
                  <a:gd name="T185" fmla="*/ 54 w 54"/>
                  <a:gd name="T186" fmla="*/ 42 h 4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4" h="42">
                    <a:moveTo>
                      <a:pt x="23" y="32"/>
                    </a:moveTo>
                    <a:lnTo>
                      <a:pt x="25" y="31"/>
                    </a:lnTo>
                    <a:lnTo>
                      <a:pt x="27" y="30"/>
                    </a:lnTo>
                    <a:lnTo>
                      <a:pt x="29" y="29"/>
                    </a:lnTo>
                    <a:lnTo>
                      <a:pt x="30" y="28"/>
                    </a:lnTo>
                    <a:lnTo>
                      <a:pt x="32" y="27"/>
                    </a:lnTo>
                    <a:lnTo>
                      <a:pt x="34" y="26"/>
                    </a:lnTo>
                    <a:lnTo>
                      <a:pt x="36" y="25"/>
                    </a:lnTo>
                    <a:lnTo>
                      <a:pt x="37" y="24"/>
                    </a:lnTo>
                    <a:lnTo>
                      <a:pt x="39" y="22"/>
                    </a:lnTo>
                    <a:lnTo>
                      <a:pt x="41" y="21"/>
                    </a:lnTo>
                    <a:lnTo>
                      <a:pt x="42" y="21"/>
                    </a:lnTo>
                    <a:lnTo>
                      <a:pt x="43" y="21"/>
                    </a:lnTo>
                    <a:lnTo>
                      <a:pt x="44" y="20"/>
                    </a:lnTo>
                    <a:lnTo>
                      <a:pt x="45" y="20"/>
                    </a:lnTo>
                    <a:lnTo>
                      <a:pt x="46" y="19"/>
                    </a:lnTo>
                    <a:lnTo>
                      <a:pt x="47" y="19"/>
                    </a:lnTo>
                    <a:lnTo>
                      <a:pt x="49" y="18"/>
                    </a:lnTo>
                    <a:lnTo>
                      <a:pt x="50" y="18"/>
                    </a:lnTo>
                    <a:lnTo>
                      <a:pt x="51" y="18"/>
                    </a:lnTo>
                    <a:lnTo>
                      <a:pt x="52" y="18"/>
                    </a:lnTo>
                    <a:lnTo>
                      <a:pt x="53" y="14"/>
                    </a:lnTo>
                    <a:lnTo>
                      <a:pt x="54" y="11"/>
                    </a:lnTo>
                    <a:lnTo>
                      <a:pt x="53" y="8"/>
                    </a:lnTo>
                    <a:lnTo>
                      <a:pt x="52" y="5"/>
                    </a:lnTo>
                    <a:lnTo>
                      <a:pt x="50" y="2"/>
                    </a:lnTo>
                    <a:lnTo>
                      <a:pt x="47" y="1"/>
                    </a:lnTo>
                    <a:lnTo>
                      <a:pt x="44" y="0"/>
                    </a:lnTo>
                    <a:lnTo>
                      <a:pt x="40" y="0"/>
                    </a:lnTo>
                    <a:lnTo>
                      <a:pt x="36" y="2"/>
                    </a:lnTo>
                    <a:lnTo>
                      <a:pt x="32" y="5"/>
                    </a:lnTo>
                    <a:lnTo>
                      <a:pt x="32" y="6"/>
                    </a:lnTo>
                    <a:lnTo>
                      <a:pt x="32" y="7"/>
                    </a:lnTo>
                    <a:lnTo>
                      <a:pt x="31" y="8"/>
                    </a:lnTo>
                    <a:lnTo>
                      <a:pt x="30" y="9"/>
                    </a:lnTo>
                    <a:lnTo>
                      <a:pt x="30" y="11"/>
                    </a:lnTo>
                    <a:lnTo>
                      <a:pt x="29" y="12"/>
                    </a:lnTo>
                    <a:lnTo>
                      <a:pt x="28" y="13"/>
                    </a:lnTo>
                    <a:lnTo>
                      <a:pt x="27" y="14"/>
                    </a:lnTo>
                    <a:lnTo>
                      <a:pt x="26" y="16"/>
                    </a:lnTo>
                    <a:lnTo>
                      <a:pt x="25" y="17"/>
                    </a:lnTo>
                    <a:lnTo>
                      <a:pt x="23" y="18"/>
                    </a:lnTo>
                    <a:lnTo>
                      <a:pt x="21" y="19"/>
                    </a:lnTo>
                    <a:lnTo>
                      <a:pt x="19" y="21"/>
                    </a:lnTo>
                    <a:lnTo>
                      <a:pt x="17" y="22"/>
                    </a:lnTo>
                    <a:lnTo>
                      <a:pt x="15" y="24"/>
                    </a:lnTo>
                    <a:lnTo>
                      <a:pt x="12" y="25"/>
                    </a:lnTo>
                    <a:lnTo>
                      <a:pt x="10" y="26"/>
                    </a:lnTo>
                    <a:lnTo>
                      <a:pt x="8" y="28"/>
                    </a:lnTo>
                    <a:lnTo>
                      <a:pt x="6" y="29"/>
                    </a:lnTo>
                    <a:lnTo>
                      <a:pt x="4" y="31"/>
                    </a:lnTo>
                    <a:lnTo>
                      <a:pt x="1" y="36"/>
                    </a:lnTo>
                    <a:lnTo>
                      <a:pt x="0" y="39"/>
                    </a:lnTo>
                    <a:lnTo>
                      <a:pt x="1" y="41"/>
                    </a:lnTo>
                    <a:lnTo>
                      <a:pt x="3" y="42"/>
                    </a:lnTo>
                    <a:lnTo>
                      <a:pt x="6" y="41"/>
                    </a:lnTo>
                    <a:lnTo>
                      <a:pt x="9" y="40"/>
                    </a:lnTo>
                    <a:lnTo>
                      <a:pt x="13" y="38"/>
                    </a:lnTo>
                    <a:lnTo>
                      <a:pt x="17" y="36"/>
                    </a:lnTo>
                    <a:lnTo>
                      <a:pt x="21" y="34"/>
                    </a:lnTo>
                    <a:lnTo>
                      <a:pt x="23" y="32"/>
                    </a:lnTo>
                    <a:close/>
                  </a:path>
                </a:pathLst>
              </a:custGeom>
              <a:solidFill>
                <a:srgbClr val="FFD5CF"/>
              </a:solidFill>
              <a:ln w="0">
                <a:solidFill>
                  <a:srgbClr val="FFD5CF"/>
                </a:solidFill>
                <a:prstDash val="solid"/>
                <a:round/>
                <a:headEnd/>
                <a:tailEnd/>
              </a:ln>
            </p:spPr>
            <p:txBody>
              <a:bodyPr/>
              <a:lstStyle/>
              <a:p>
                <a:endParaRPr lang="fr-FR"/>
              </a:p>
            </p:txBody>
          </p:sp>
          <p:sp>
            <p:nvSpPr>
              <p:cNvPr id="5441" name="Freeform 320"/>
              <p:cNvSpPr>
                <a:spLocks/>
              </p:cNvSpPr>
              <p:nvPr/>
            </p:nvSpPr>
            <p:spPr bwMode="auto">
              <a:xfrm>
                <a:off x="1334" y="2483"/>
                <a:ext cx="161" cy="33"/>
              </a:xfrm>
              <a:custGeom>
                <a:avLst/>
                <a:gdLst>
                  <a:gd name="T0" fmla="*/ 2 w 161"/>
                  <a:gd name="T1" fmla="*/ 7 h 33"/>
                  <a:gd name="T2" fmla="*/ 18 w 161"/>
                  <a:gd name="T3" fmla="*/ 7 h 33"/>
                  <a:gd name="T4" fmla="*/ 34 w 161"/>
                  <a:gd name="T5" fmla="*/ 6 h 33"/>
                  <a:gd name="T6" fmla="*/ 50 w 161"/>
                  <a:gd name="T7" fmla="*/ 5 h 33"/>
                  <a:gd name="T8" fmla="*/ 66 w 161"/>
                  <a:gd name="T9" fmla="*/ 5 h 33"/>
                  <a:gd name="T10" fmla="*/ 82 w 161"/>
                  <a:gd name="T11" fmla="*/ 4 h 33"/>
                  <a:gd name="T12" fmla="*/ 97 w 161"/>
                  <a:gd name="T13" fmla="*/ 3 h 33"/>
                  <a:gd name="T14" fmla="*/ 113 w 161"/>
                  <a:gd name="T15" fmla="*/ 2 h 33"/>
                  <a:gd name="T16" fmla="*/ 129 w 161"/>
                  <a:gd name="T17" fmla="*/ 1 h 33"/>
                  <a:gd name="T18" fmla="*/ 145 w 161"/>
                  <a:gd name="T19" fmla="*/ 1 h 33"/>
                  <a:gd name="T20" fmla="*/ 161 w 161"/>
                  <a:gd name="T21" fmla="*/ 0 h 33"/>
                  <a:gd name="T22" fmla="*/ 161 w 161"/>
                  <a:gd name="T23" fmla="*/ 1 h 33"/>
                  <a:gd name="T24" fmla="*/ 161 w 161"/>
                  <a:gd name="T25" fmla="*/ 2 h 33"/>
                  <a:gd name="T26" fmla="*/ 160 w 161"/>
                  <a:gd name="T27" fmla="*/ 3 h 33"/>
                  <a:gd name="T28" fmla="*/ 160 w 161"/>
                  <a:gd name="T29" fmla="*/ 5 h 33"/>
                  <a:gd name="T30" fmla="*/ 159 w 161"/>
                  <a:gd name="T31" fmla="*/ 6 h 33"/>
                  <a:gd name="T32" fmla="*/ 158 w 161"/>
                  <a:gd name="T33" fmla="*/ 7 h 33"/>
                  <a:gd name="T34" fmla="*/ 157 w 161"/>
                  <a:gd name="T35" fmla="*/ 8 h 33"/>
                  <a:gd name="T36" fmla="*/ 156 w 161"/>
                  <a:gd name="T37" fmla="*/ 9 h 33"/>
                  <a:gd name="T38" fmla="*/ 154 w 161"/>
                  <a:gd name="T39" fmla="*/ 10 h 33"/>
                  <a:gd name="T40" fmla="*/ 152 w 161"/>
                  <a:gd name="T41" fmla="*/ 12 h 33"/>
                  <a:gd name="T42" fmla="*/ 139 w 161"/>
                  <a:gd name="T43" fmla="*/ 15 h 33"/>
                  <a:gd name="T44" fmla="*/ 125 w 161"/>
                  <a:gd name="T45" fmla="*/ 18 h 33"/>
                  <a:gd name="T46" fmla="*/ 111 w 161"/>
                  <a:gd name="T47" fmla="*/ 21 h 33"/>
                  <a:gd name="T48" fmla="*/ 98 w 161"/>
                  <a:gd name="T49" fmla="*/ 23 h 33"/>
                  <a:gd name="T50" fmla="*/ 84 w 161"/>
                  <a:gd name="T51" fmla="*/ 26 h 33"/>
                  <a:gd name="T52" fmla="*/ 70 w 161"/>
                  <a:gd name="T53" fmla="*/ 28 h 33"/>
                  <a:gd name="T54" fmla="*/ 56 w 161"/>
                  <a:gd name="T55" fmla="*/ 29 h 33"/>
                  <a:gd name="T56" fmla="*/ 42 w 161"/>
                  <a:gd name="T57" fmla="*/ 31 h 33"/>
                  <a:gd name="T58" fmla="*/ 28 w 161"/>
                  <a:gd name="T59" fmla="*/ 32 h 33"/>
                  <a:gd name="T60" fmla="*/ 14 w 161"/>
                  <a:gd name="T61" fmla="*/ 33 h 33"/>
                  <a:gd name="T62" fmla="*/ 13 w 161"/>
                  <a:gd name="T63" fmla="*/ 32 h 33"/>
                  <a:gd name="T64" fmla="*/ 13 w 161"/>
                  <a:gd name="T65" fmla="*/ 31 h 33"/>
                  <a:gd name="T66" fmla="*/ 12 w 161"/>
                  <a:gd name="T67" fmla="*/ 30 h 33"/>
                  <a:gd name="T68" fmla="*/ 11 w 161"/>
                  <a:gd name="T69" fmla="*/ 29 h 33"/>
                  <a:gd name="T70" fmla="*/ 10 w 161"/>
                  <a:gd name="T71" fmla="*/ 29 h 33"/>
                  <a:gd name="T72" fmla="*/ 9 w 161"/>
                  <a:gd name="T73" fmla="*/ 28 h 33"/>
                  <a:gd name="T74" fmla="*/ 9 w 161"/>
                  <a:gd name="T75" fmla="*/ 27 h 33"/>
                  <a:gd name="T76" fmla="*/ 8 w 161"/>
                  <a:gd name="T77" fmla="*/ 26 h 33"/>
                  <a:gd name="T78" fmla="*/ 7 w 161"/>
                  <a:gd name="T79" fmla="*/ 25 h 33"/>
                  <a:gd name="T80" fmla="*/ 6 w 161"/>
                  <a:gd name="T81" fmla="*/ 24 h 33"/>
                  <a:gd name="T82" fmla="*/ 5 w 161"/>
                  <a:gd name="T83" fmla="*/ 24 h 33"/>
                  <a:gd name="T84" fmla="*/ 5 w 161"/>
                  <a:gd name="T85" fmla="*/ 24 h 33"/>
                  <a:gd name="T86" fmla="*/ 4 w 161"/>
                  <a:gd name="T87" fmla="*/ 24 h 33"/>
                  <a:gd name="T88" fmla="*/ 3 w 161"/>
                  <a:gd name="T89" fmla="*/ 24 h 33"/>
                  <a:gd name="T90" fmla="*/ 3 w 161"/>
                  <a:gd name="T91" fmla="*/ 24 h 33"/>
                  <a:gd name="T92" fmla="*/ 2 w 161"/>
                  <a:gd name="T93" fmla="*/ 24 h 33"/>
                  <a:gd name="T94" fmla="*/ 2 w 161"/>
                  <a:gd name="T95" fmla="*/ 24 h 33"/>
                  <a:gd name="T96" fmla="*/ 1 w 161"/>
                  <a:gd name="T97" fmla="*/ 24 h 33"/>
                  <a:gd name="T98" fmla="*/ 0 w 161"/>
                  <a:gd name="T99" fmla="*/ 23 h 33"/>
                  <a:gd name="T100" fmla="*/ 0 w 161"/>
                  <a:gd name="T101" fmla="*/ 23 h 33"/>
                  <a:gd name="T102" fmla="*/ 0 w 161"/>
                  <a:gd name="T103" fmla="*/ 22 h 33"/>
                  <a:gd name="T104" fmla="*/ 0 w 161"/>
                  <a:gd name="T105" fmla="*/ 20 h 33"/>
                  <a:gd name="T106" fmla="*/ 1 w 161"/>
                  <a:gd name="T107" fmla="*/ 19 h 33"/>
                  <a:gd name="T108" fmla="*/ 1 w 161"/>
                  <a:gd name="T109" fmla="*/ 17 h 33"/>
                  <a:gd name="T110" fmla="*/ 1 w 161"/>
                  <a:gd name="T111" fmla="*/ 16 h 33"/>
                  <a:gd name="T112" fmla="*/ 1 w 161"/>
                  <a:gd name="T113" fmla="*/ 14 h 33"/>
                  <a:gd name="T114" fmla="*/ 1 w 161"/>
                  <a:gd name="T115" fmla="*/ 12 h 33"/>
                  <a:gd name="T116" fmla="*/ 1 w 161"/>
                  <a:gd name="T117" fmla="*/ 11 h 33"/>
                  <a:gd name="T118" fmla="*/ 2 w 161"/>
                  <a:gd name="T119" fmla="*/ 9 h 33"/>
                  <a:gd name="T120" fmla="*/ 2 w 161"/>
                  <a:gd name="T121" fmla="*/ 7 h 3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1"/>
                  <a:gd name="T184" fmla="*/ 0 h 33"/>
                  <a:gd name="T185" fmla="*/ 161 w 161"/>
                  <a:gd name="T186" fmla="*/ 33 h 3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1" h="33">
                    <a:moveTo>
                      <a:pt x="2" y="7"/>
                    </a:moveTo>
                    <a:lnTo>
                      <a:pt x="18" y="7"/>
                    </a:lnTo>
                    <a:lnTo>
                      <a:pt x="34" y="6"/>
                    </a:lnTo>
                    <a:lnTo>
                      <a:pt x="50" y="5"/>
                    </a:lnTo>
                    <a:lnTo>
                      <a:pt x="66" y="5"/>
                    </a:lnTo>
                    <a:lnTo>
                      <a:pt x="82" y="4"/>
                    </a:lnTo>
                    <a:lnTo>
                      <a:pt x="97" y="3"/>
                    </a:lnTo>
                    <a:lnTo>
                      <a:pt x="113" y="2"/>
                    </a:lnTo>
                    <a:lnTo>
                      <a:pt x="129" y="1"/>
                    </a:lnTo>
                    <a:lnTo>
                      <a:pt x="145" y="1"/>
                    </a:lnTo>
                    <a:lnTo>
                      <a:pt x="161" y="0"/>
                    </a:lnTo>
                    <a:lnTo>
                      <a:pt x="161" y="1"/>
                    </a:lnTo>
                    <a:lnTo>
                      <a:pt x="161" y="2"/>
                    </a:lnTo>
                    <a:lnTo>
                      <a:pt x="160" y="3"/>
                    </a:lnTo>
                    <a:lnTo>
                      <a:pt x="160" y="5"/>
                    </a:lnTo>
                    <a:lnTo>
                      <a:pt x="159" y="6"/>
                    </a:lnTo>
                    <a:lnTo>
                      <a:pt x="158" y="7"/>
                    </a:lnTo>
                    <a:lnTo>
                      <a:pt x="157" y="8"/>
                    </a:lnTo>
                    <a:lnTo>
                      <a:pt x="156" y="9"/>
                    </a:lnTo>
                    <a:lnTo>
                      <a:pt x="154" y="10"/>
                    </a:lnTo>
                    <a:lnTo>
                      <a:pt x="152" y="12"/>
                    </a:lnTo>
                    <a:lnTo>
                      <a:pt x="139" y="15"/>
                    </a:lnTo>
                    <a:lnTo>
                      <a:pt x="125" y="18"/>
                    </a:lnTo>
                    <a:lnTo>
                      <a:pt x="111" y="21"/>
                    </a:lnTo>
                    <a:lnTo>
                      <a:pt x="98" y="23"/>
                    </a:lnTo>
                    <a:lnTo>
                      <a:pt x="84" y="26"/>
                    </a:lnTo>
                    <a:lnTo>
                      <a:pt x="70" y="28"/>
                    </a:lnTo>
                    <a:lnTo>
                      <a:pt x="56" y="29"/>
                    </a:lnTo>
                    <a:lnTo>
                      <a:pt x="42" y="31"/>
                    </a:lnTo>
                    <a:lnTo>
                      <a:pt x="28" y="32"/>
                    </a:lnTo>
                    <a:lnTo>
                      <a:pt x="14" y="33"/>
                    </a:lnTo>
                    <a:lnTo>
                      <a:pt x="13" y="32"/>
                    </a:lnTo>
                    <a:lnTo>
                      <a:pt x="13" y="31"/>
                    </a:lnTo>
                    <a:lnTo>
                      <a:pt x="12" y="30"/>
                    </a:lnTo>
                    <a:lnTo>
                      <a:pt x="11" y="29"/>
                    </a:lnTo>
                    <a:lnTo>
                      <a:pt x="10" y="29"/>
                    </a:lnTo>
                    <a:lnTo>
                      <a:pt x="9" y="28"/>
                    </a:lnTo>
                    <a:lnTo>
                      <a:pt x="9" y="27"/>
                    </a:lnTo>
                    <a:lnTo>
                      <a:pt x="8" y="26"/>
                    </a:lnTo>
                    <a:lnTo>
                      <a:pt x="7" y="25"/>
                    </a:lnTo>
                    <a:lnTo>
                      <a:pt x="6" y="24"/>
                    </a:lnTo>
                    <a:lnTo>
                      <a:pt x="5" y="24"/>
                    </a:lnTo>
                    <a:lnTo>
                      <a:pt x="4" y="24"/>
                    </a:lnTo>
                    <a:lnTo>
                      <a:pt x="3" y="24"/>
                    </a:lnTo>
                    <a:lnTo>
                      <a:pt x="2" y="24"/>
                    </a:lnTo>
                    <a:lnTo>
                      <a:pt x="1" y="24"/>
                    </a:lnTo>
                    <a:lnTo>
                      <a:pt x="0" y="23"/>
                    </a:lnTo>
                    <a:lnTo>
                      <a:pt x="0" y="22"/>
                    </a:lnTo>
                    <a:lnTo>
                      <a:pt x="0" y="20"/>
                    </a:lnTo>
                    <a:lnTo>
                      <a:pt x="1" y="19"/>
                    </a:lnTo>
                    <a:lnTo>
                      <a:pt x="1" y="17"/>
                    </a:lnTo>
                    <a:lnTo>
                      <a:pt x="1" y="16"/>
                    </a:lnTo>
                    <a:lnTo>
                      <a:pt x="1" y="14"/>
                    </a:lnTo>
                    <a:lnTo>
                      <a:pt x="1" y="12"/>
                    </a:lnTo>
                    <a:lnTo>
                      <a:pt x="1" y="11"/>
                    </a:lnTo>
                    <a:lnTo>
                      <a:pt x="2" y="9"/>
                    </a:lnTo>
                    <a:lnTo>
                      <a:pt x="2" y="7"/>
                    </a:lnTo>
                    <a:close/>
                  </a:path>
                </a:pathLst>
              </a:custGeom>
              <a:solidFill>
                <a:srgbClr val="C0C0C0"/>
              </a:solidFill>
              <a:ln w="0">
                <a:solidFill>
                  <a:srgbClr val="A0A0A0"/>
                </a:solidFill>
                <a:prstDash val="solid"/>
                <a:round/>
                <a:headEnd/>
                <a:tailEnd/>
              </a:ln>
            </p:spPr>
            <p:txBody>
              <a:bodyPr/>
              <a:lstStyle/>
              <a:p>
                <a:endParaRPr lang="fr-FR"/>
              </a:p>
            </p:txBody>
          </p:sp>
          <p:sp>
            <p:nvSpPr>
              <p:cNvPr id="5442" name="Freeform 321"/>
              <p:cNvSpPr>
                <a:spLocks/>
              </p:cNvSpPr>
              <p:nvPr/>
            </p:nvSpPr>
            <p:spPr bwMode="auto">
              <a:xfrm>
                <a:off x="1351" y="2494"/>
                <a:ext cx="132" cy="19"/>
              </a:xfrm>
              <a:custGeom>
                <a:avLst/>
                <a:gdLst>
                  <a:gd name="T0" fmla="*/ 0 w 132"/>
                  <a:gd name="T1" fmla="*/ 19 h 19"/>
                  <a:gd name="T2" fmla="*/ 14 w 132"/>
                  <a:gd name="T3" fmla="*/ 18 h 19"/>
                  <a:gd name="T4" fmla="*/ 28 w 132"/>
                  <a:gd name="T5" fmla="*/ 18 h 19"/>
                  <a:gd name="T6" fmla="*/ 41 w 132"/>
                  <a:gd name="T7" fmla="*/ 16 h 19"/>
                  <a:gd name="T8" fmla="*/ 54 w 132"/>
                  <a:gd name="T9" fmla="*/ 15 h 19"/>
                  <a:gd name="T10" fmla="*/ 67 w 132"/>
                  <a:gd name="T11" fmla="*/ 13 h 19"/>
                  <a:gd name="T12" fmla="*/ 80 w 132"/>
                  <a:gd name="T13" fmla="*/ 11 h 19"/>
                  <a:gd name="T14" fmla="*/ 93 w 132"/>
                  <a:gd name="T15" fmla="*/ 9 h 19"/>
                  <a:gd name="T16" fmla="*/ 105 w 132"/>
                  <a:gd name="T17" fmla="*/ 6 h 19"/>
                  <a:gd name="T18" fmla="*/ 118 w 132"/>
                  <a:gd name="T19" fmla="*/ 3 h 19"/>
                  <a:gd name="T20" fmla="*/ 132 w 13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19"/>
                  <a:gd name="T35" fmla="*/ 132 w 132"/>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19">
                    <a:moveTo>
                      <a:pt x="0" y="19"/>
                    </a:moveTo>
                    <a:lnTo>
                      <a:pt x="14" y="18"/>
                    </a:lnTo>
                    <a:lnTo>
                      <a:pt x="28" y="18"/>
                    </a:lnTo>
                    <a:lnTo>
                      <a:pt x="41" y="16"/>
                    </a:lnTo>
                    <a:lnTo>
                      <a:pt x="54" y="15"/>
                    </a:lnTo>
                    <a:lnTo>
                      <a:pt x="67" y="13"/>
                    </a:lnTo>
                    <a:lnTo>
                      <a:pt x="80" y="11"/>
                    </a:lnTo>
                    <a:lnTo>
                      <a:pt x="93" y="9"/>
                    </a:lnTo>
                    <a:lnTo>
                      <a:pt x="105" y="6"/>
                    </a:lnTo>
                    <a:lnTo>
                      <a:pt x="118" y="3"/>
                    </a:lnTo>
                    <a:lnTo>
                      <a:pt x="132" y="0"/>
                    </a:lnTo>
                  </a:path>
                </a:pathLst>
              </a:custGeom>
              <a:noFill/>
              <a:ln w="4763">
                <a:solidFill>
                  <a:srgbClr val="F0F0F0"/>
                </a:solidFill>
                <a:prstDash val="solid"/>
                <a:round/>
                <a:headEnd/>
                <a:tailEnd/>
              </a:ln>
            </p:spPr>
            <p:txBody>
              <a:bodyPr/>
              <a:lstStyle/>
              <a:p>
                <a:endParaRPr lang="fr-FR"/>
              </a:p>
            </p:txBody>
          </p:sp>
          <p:sp>
            <p:nvSpPr>
              <p:cNvPr id="5443" name="Freeform 322"/>
              <p:cNvSpPr>
                <a:spLocks/>
              </p:cNvSpPr>
              <p:nvPr/>
            </p:nvSpPr>
            <p:spPr bwMode="auto">
              <a:xfrm>
                <a:off x="1426" y="2532"/>
                <a:ext cx="18" cy="15"/>
              </a:xfrm>
              <a:custGeom>
                <a:avLst/>
                <a:gdLst>
                  <a:gd name="T0" fmla="*/ 2 w 18"/>
                  <a:gd name="T1" fmla="*/ 5 h 15"/>
                  <a:gd name="T2" fmla="*/ 17 w 18"/>
                  <a:gd name="T3" fmla="*/ 0 h 15"/>
                  <a:gd name="T4" fmla="*/ 18 w 18"/>
                  <a:gd name="T5" fmla="*/ 8 h 15"/>
                  <a:gd name="T6" fmla="*/ 0 w 18"/>
                  <a:gd name="T7" fmla="*/ 15 h 15"/>
                  <a:gd name="T8" fmla="*/ 2 w 18"/>
                  <a:gd name="T9" fmla="*/ 5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2" y="5"/>
                    </a:moveTo>
                    <a:lnTo>
                      <a:pt x="17" y="0"/>
                    </a:lnTo>
                    <a:lnTo>
                      <a:pt x="18" y="8"/>
                    </a:lnTo>
                    <a:lnTo>
                      <a:pt x="0" y="15"/>
                    </a:lnTo>
                    <a:lnTo>
                      <a:pt x="2" y="5"/>
                    </a:lnTo>
                    <a:close/>
                  </a:path>
                </a:pathLst>
              </a:custGeom>
              <a:solidFill>
                <a:srgbClr val="FF7400"/>
              </a:solidFill>
              <a:ln w="0">
                <a:solidFill>
                  <a:srgbClr val="BF1800"/>
                </a:solidFill>
                <a:prstDash val="solid"/>
                <a:round/>
                <a:headEnd/>
                <a:tailEnd/>
              </a:ln>
            </p:spPr>
            <p:txBody>
              <a:bodyPr/>
              <a:lstStyle/>
              <a:p>
                <a:endParaRPr lang="fr-FR"/>
              </a:p>
            </p:txBody>
          </p:sp>
          <p:sp>
            <p:nvSpPr>
              <p:cNvPr id="5444" name="Freeform 323"/>
              <p:cNvSpPr>
                <a:spLocks/>
              </p:cNvSpPr>
              <p:nvPr/>
            </p:nvSpPr>
            <p:spPr bwMode="auto">
              <a:xfrm>
                <a:off x="1427" y="2540"/>
                <a:ext cx="19" cy="10"/>
              </a:xfrm>
              <a:custGeom>
                <a:avLst/>
                <a:gdLst>
                  <a:gd name="T0" fmla="*/ 0 w 19"/>
                  <a:gd name="T1" fmla="*/ 7 h 10"/>
                  <a:gd name="T2" fmla="*/ 2 w 19"/>
                  <a:gd name="T3" fmla="*/ 10 h 10"/>
                  <a:gd name="T4" fmla="*/ 19 w 19"/>
                  <a:gd name="T5" fmla="*/ 4 h 10"/>
                  <a:gd name="T6" fmla="*/ 17 w 19"/>
                  <a:gd name="T7" fmla="*/ 0 h 10"/>
                  <a:gd name="T8" fmla="*/ 0 w 19"/>
                  <a:gd name="T9" fmla="*/ 7 h 10"/>
                  <a:gd name="T10" fmla="*/ 0 60000 65536"/>
                  <a:gd name="T11" fmla="*/ 0 60000 65536"/>
                  <a:gd name="T12" fmla="*/ 0 60000 65536"/>
                  <a:gd name="T13" fmla="*/ 0 60000 65536"/>
                  <a:gd name="T14" fmla="*/ 0 60000 65536"/>
                  <a:gd name="T15" fmla="*/ 0 w 19"/>
                  <a:gd name="T16" fmla="*/ 0 h 10"/>
                  <a:gd name="T17" fmla="*/ 19 w 19"/>
                  <a:gd name="T18" fmla="*/ 10 h 10"/>
                </a:gdLst>
                <a:ahLst/>
                <a:cxnLst>
                  <a:cxn ang="T10">
                    <a:pos x="T0" y="T1"/>
                  </a:cxn>
                  <a:cxn ang="T11">
                    <a:pos x="T2" y="T3"/>
                  </a:cxn>
                  <a:cxn ang="T12">
                    <a:pos x="T4" y="T5"/>
                  </a:cxn>
                  <a:cxn ang="T13">
                    <a:pos x="T6" y="T7"/>
                  </a:cxn>
                  <a:cxn ang="T14">
                    <a:pos x="T8" y="T9"/>
                  </a:cxn>
                </a:cxnLst>
                <a:rect l="T15" t="T16" r="T17" b="T18"/>
                <a:pathLst>
                  <a:path w="19" h="10">
                    <a:moveTo>
                      <a:pt x="0" y="7"/>
                    </a:moveTo>
                    <a:lnTo>
                      <a:pt x="2" y="10"/>
                    </a:lnTo>
                    <a:lnTo>
                      <a:pt x="19" y="4"/>
                    </a:lnTo>
                    <a:lnTo>
                      <a:pt x="17" y="0"/>
                    </a:lnTo>
                    <a:lnTo>
                      <a:pt x="0" y="7"/>
                    </a:lnTo>
                    <a:close/>
                  </a:path>
                </a:pathLst>
              </a:custGeom>
              <a:solidFill>
                <a:srgbClr val="FF9000"/>
              </a:solidFill>
              <a:ln w="0">
                <a:solidFill>
                  <a:srgbClr val="BF1800"/>
                </a:solidFill>
                <a:prstDash val="solid"/>
                <a:round/>
                <a:headEnd/>
                <a:tailEnd/>
              </a:ln>
            </p:spPr>
            <p:txBody>
              <a:bodyPr/>
              <a:lstStyle/>
              <a:p>
                <a:endParaRPr lang="fr-FR"/>
              </a:p>
            </p:txBody>
          </p:sp>
          <p:sp>
            <p:nvSpPr>
              <p:cNvPr id="5445" name="Freeform 324"/>
              <p:cNvSpPr>
                <a:spLocks/>
              </p:cNvSpPr>
              <p:nvPr/>
            </p:nvSpPr>
            <p:spPr bwMode="auto">
              <a:xfrm>
                <a:off x="1443" y="2532"/>
                <a:ext cx="3" cy="12"/>
              </a:xfrm>
              <a:custGeom>
                <a:avLst/>
                <a:gdLst>
                  <a:gd name="T0" fmla="*/ 1 w 3"/>
                  <a:gd name="T1" fmla="*/ 8 h 12"/>
                  <a:gd name="T2" fmla="*/ 3 w 3"/>
                  <a:gd name="T3" fmla="*/ 12 h 12"/>
                  <a:gd name="T4" fmla="*/ 1 w 3"/>
                  <a:gd name="T5" fmla="*/ 3 h 12"/>
                  <a:gd name="T6" fmla="*/ 0 w 3"/>
                  <a:gd name="T7" fmla="*/ 0 h 12"/>
                  <a:gd name="T8" fmla="*/ 1 w 3"/>
                  <a:gd name="T9" fmla="*/ 8 h 12"/>
                  <a:gd name="T10" fmla="*/ 0 60000 65536"/>
                  <a:gd name="T11" fmla="*/ 0 60000 65536"/>
                  <a:gd name="T12" fmla="*/ 0 60000 65536"/>
                  <a:gd name="T13" fmla="*/ 0 60000 65536"/>
                  <a:gd name="T14" fmla="*/ 0 60000 65536"/>
                  <a:gd name="T15" fmla="*/ 0 w 3"/>
                  <a:gd name="T16" fmla="*/ 0 h 12"/>
                  <a:gd name="T17" fmla="*/ 3 w 3"/>
                  <a:gd name="T18" fmla="*/ 12 h 12"/>
                </a:gdLst>
                <a:ahLst/>
                <a:cxnLst>
                  <a:cxn ang="T10">
                    <a:pos x="T0" y="T1"/>
                  </a:cxn>
                  <a:cxn ang="T11">
                    <a:pos x="T2" y="T3"/>
                  </a:cxn>
                  <a:cxn ang="T12">
                    <a:pos x="T4" y="T5"/>
                  </a:cxn>
                  <a:cxn ang="T13">
                    <a:pos x="T6" y="T7"/>
                  </a:cxn>
                  <a:cxn ang="T14">
                    <a:pos x="T8" y="T9"/>
                  </a:cxn>
                </a:cxnLst>
                <a:rect l="T15" t="T16" r="T17" b="T18"/>
                <a:pathLst>
                  <a:path w="3" h="12">
                    <a:moveTo>
                      <a:pt x="1" y="8"/>
                    </a:moveTo>
                    <a:lnTo>
                      <a:pt x="3" y="12"/>
                    </a:lnTo>
                    <a:lnTo>
                      <a:pt x="1" y="3"/>
                    </a:lnTo>
                    <a:lnTo>
                      <a:pt x="0" y="0"/>
                    </a:lnTo>
                    <a:lnTo>
                      <a:pt x="1" y="8"/>
                    </a:lnTo>
                    <a:close/>
                  </a:path>
                </a:pathLst>
              </a:custGeom>
              <a:solidFill>
                <a:srgbClr val="DF1C00"/>
              </a:solidFill>
              <a:ln w="0">
                <a:solidFill>
                  <a:srgbClr val="BF1800"/>
                </a:solidFill>
                <a:prstDash val="solid"/>
                <a:round/>
                <a:headEnd/>
                <a:tailEnd/>
              </a:ln>
            </p:spPr>
            <p:txBody>
              <a:bodyPr/>
              <a:lstStyle/>
              <a:p>
                <a:endParaRPr lang="fr-FR"/>
              </a:p>
            </p:txBody>
          </p:sp>
          <p:sp>
            <p:nvSpPr>
              <p:cNvPr id="5446" name="Freeform 325"/>
              <p:cNvSpPr>
                <a:spLocks/>
              </p:cNvSpPr>
              <p:nvPr/>
            </p:nvSpPr>
            <p:spPr bwMode="auto">
              <a:xfrm>
                <a:off x="1381" y="2418"/>
                <a:ext cx="49" cy="26"/>
              </a:xfrm>
              <a:custGeom>
                <a:avLst/>
                <a:gdLst>
                  <a:gd name="T0" fmla="*/ 0 w 49"/>
                  <a:gd name="T1" fmla="*/ 26 h 26"/>
                  <a:gd name="T2" fmla="*/ 3 w 49"/>
                  <a:gd name="T3" fmla="*/ 25 h 26"/>
                  <a:gd name="T4" fmla="*/ 6 w 49"/>
                  <a:gd name="T5" fmla="*/ 24 h 26"/>
                  <a:gd name="T6" fmla="*/ 9 w 49"/>
                  <a:gd name="T7" fmla="*/ 24 h 26"/>
                  <a:gd name="T8" fmla="*/ 13 w 49"/>
                  <a:gd name="T9" fmla="*/ 23 h 26"/>
                  <a:gd name="T10" fmla="*/ 16 w 49"/>
                  <a:gd name="T11" fmla="*/ 22 h 26"/>
                  <a:gd name="T12" fmla="*/ 19 w 49"/>
                  <a:gd name="T13" fmla="*/ 22 h 26"/>
                  <a:gd name="T14" fmla="*/ 21 w 49"/>
                  <a:gd name="T15" fmla="*/ 21 h 26"/>
                  <a:gd name="T16" fmla="*/ 24 w 49"/>
                  <a:gd name="T17" fmla="*/ 20 h 26"/>
                  <a:gd name="T18" fmla="*/ 27 w 49"/>
                  <a:gd name="T19" fmla="*/ 19 h 26"/>
                  <a:gd name="T20" fmla="*/ 30 w 49"/>
                  <a:gd name="T21" fmla="*/ 18 h 26"/>
                  <a:gd name="T22" fmla="*/ 32 w 49"/>
                  <a:gd name="T23" fmla="*/ 16 h 26"/>
                  <a:gd name="T24" fmla="*/ 34 w 49"/>
                  <a:gd name="T25" fmla="*/ 15 h 26"/>
                  <a:gd name="T26" fmla="*/ 36 w 49"/>
                  <a:gd name="T27" fmla="*/ 13 h 26"/>
                  <a:gd name="T28" fmla="*/ 38 w 49"/>
                  <a:gd name="T29" fmla="*/ 11 h 26"/>
                  <a:gd name="T30" fmla="*/ 40 w 49"/>
                  <a:gd name="T31" fmla="*/ 10 h 26"/>
                  <a:gd name="T32" fmla="*/ 41 w 49"/>
                  <a:gd name="T33" fmla="*/ 8 h 26"/>
                  <a:gd name="T34" fmla="*/ 43 w 49"/>
                  <a:gd name="T35" fmla="*/ 6 h 26"/>
                  <a:gd name="T36" fmla="*/ 45 w 49"/>
                  <a:gd name="T37" fmla="*/ 4 h 26"/>
                  <a:gd name="T38" fmla="*/ 47 w 49"/>
                  <a:gd name="T39" fmla="*/ 2 h 26"/>
                  <a:gd name="T40" fmla="*/ 49 w 49"/>
                  <a:gd name="T41" fmla="*/ 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9"/>
                  <a:gd name="T64" fmla="*/ 0 h 26"/>
                  <a:gd name="T65" fmla="*/ 49 w 49"/>
                  <a:gd name="T66" fmla="*/ 26 h 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9" h="26">
                    <a:moveTo>
                      <a:pt x="0" y="26"/>
                    </a:moveTo>
                    <a:lnTo>
                      <a:pt x="3" y="25"/>
                    </a:lnTo>
                    <a:lnTo>
                      <a:pt x="6" y="24"/>
                    </a:lnTo>
                    <a:lnTo>
                      <a:pt x="9" y="24"/>
                    </a:lnTo>
                    <a:lnTo>
                      <a:pt x="13" y="23"/>
                    </a:lnTo>
                    <a:lnTo>
                      <a:pt x="16" y="22"/>
                    </a:lnTo>
                    <a:lnTo>
                      <a:pt x="19" y="22"/>
                    </a:lnTo>
                    <a:lnTo>
                      <a:pt x="21" y="21"/>
                    </a:lnTo>
                    <a:lnTo>
                      <a:pt x="24" y="20"/>
                    </a:lnTo>
                    <a:lnTo>
                      <a:pt x="27" y="19"/>
                    </a:lnTo>
                    <a:lnTo>
                      <a:pt x="30" y="18"/>
                    </a:lnTo>
                    <a:lnTo>
                      <a:pt x="32" y="16"/>
                    </a:lnTo>
                    <a:lnTo>
                      <a:pt x="34" y="15"/>
                    </a:lnTo>
                    <a:lnTo>
                      <a:pt x="36" y="13"/>
                    </a:lnTo>
                    <a:lnTo>
                      <a:pt x="38" y="11"/>
                    </a:lnTo>
                    <a:lnTo>
                      <a:pt x="40" y="10"/>
                    </a:lnTo>
                    <a:lnTo>
                      <a:pt x="41" y="8"/>
                    </a:lnTo>
                    <a:lnTo>
                      <a:pt x="43" y="6"/>
                    </a:lnTo>
                    <a:lnTo>
                      <a:pt x="45" y="4"/>
                    </a:lnTo>
                    <a:lnTo>
                      <a:pt x="47" y="2"/>
                    </a:lnTo>
                    <a:lnTo>
                      <a:pt x="49" y="0"/>
                    </a:lnTo>
                  </a:path>
                </a:pathLst>
              </a:custGeom>
              <a:noFill/>
              <a:ln w="0">
                <a:solidFill>
                  <a:srgbClr val="007D00"/>
                </a:solidFill>
                <a:prstDash val="solid"/>
                <a:round/>
                <a:headEnd/>
                <a:tailEnd/>
              </a:ln>
            </p:spPr>
            <p:txBody>
              <a:bodyPr/>
              <a:lstStyle/>
              <a:p>
                <a:endParaRPr lang="fr-FR"/>
              </a:p>
            </p:txBody>
          </p:sp>
          <p:sp>
            <p:nvSpPr>
              <p:cNvPr id="5447" name="Freeform 326"/>
              <p:cNvSpPr>
                <a:spLocks/>
              </p:cNvSpPr>
              <p:nvPr/>
            </p:nvSpPr>
            <p:spPr bwMode="auto">
              <a:xfrm>
                <a:off x="1202" y="2122"/>
                <a:ext cx="2" cy="34"/>
              </a:xfrm>
              <a:custGeom>
                <a:avLst/>
                <a:gdLst>
                  <a:gd name="T0" fmla="*/ 2 w 2"/>
                  <a:gd name="T1" fmla="*/ 34 h 34"/>
                  <a:gd name="T2" fmla="*/ 2 w 2"/>
                  <a:gd name="T3" fmla="*/ 30 h 34"/>
                  <a:gd name="T4" fmla="*/ 2 w 2"/>
                  <a:gd name="T5" fmla="*/ 27 h 34"/>
                  <a:gd name="T6" fmla="*/ 1 w 2"/>
                  <a:gd name="T7" fmla="*/ 23 h 34"/>
                  <a:gd name="T8" fmla="*/ 1 w 2"/>
                  <a:gd name="T9" fmla="*/ 19 h 34"/>
                  <a:gd name="T10" fmla="*/ 0 w 2"/>
                  <a:gd name="T11" fmla="*/ 15 h 34"/>
                  <a:gd name="T12" fmla="*/ 0 w 2"/>
                  <a:gd name="T13" fmla="*/ 11 h 34"/>
                  <a:gd name="T14" fmla="*/ 0 w 2"/>
                  <a:gd name="T15" fmla="*/ 8 h 34"/>
                  <a:gd name="T16" fmla="*/ 1 w 2"/>
                  <a:gd name="T17" fmla="*/ 5 h 34"/>
                  <a:gd name="T18" fmla="*/ 1 w 2"/>
                  <a:gd name="T19" fmla="*/ 2 h 34"/>
                  <a:gd name="T20" fmla="*/ 2 w 2"/>
                  <a:gd name="T21" fmla="*/ 0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
                  <a:gd name="T34" fmla="*/ 0 h 34"/>
                  <a:gd name="T35" fmla="*/ 2 w 2"/>
                  <a:gd name="T36" fmla="*/ 34 h 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 h="34">
                    <a:moveTo>
                      <a:pt x="2" y="34"/>
                    </a:moveTo>
                    <a:lnTo>
                      <a:pt x="2" y="30"/>
                    </a:lnTo>
                    <a:lnTo>
                      <a:pt x="2" y="27"/>
                    </a:lnTo>
                    <a:lnTo>
                      <a:pt x="1" y="23"/>
                    </a:lnTo>
                    <a:lnTo>
                      <a:pt x="1" y="19"/>
                    </a:lnTo>
                    <a:lnTo>
                      <a:pt x="0" y="15"/>
                    </a:lnTo>
                    <a:lnTo>
                      <a:pt x="0" y="11"/>
                    </a:lnTo>
                    <a:lnTo>
                      <a:pt x="0" y="8"/>
                    </a:lnTo>
                    <a:lnTo>
                      <a:pt x="1" y="5"/>
                    </a:lnTo>
                    <a:lnTo>
                      <a:pt x="1" y="2"/>
                    </a:lnTo>
                    <a:lnTo>
                      <a:pt x="2" y="0"/>
                    </a:lnTo>
                  </a:path>
                </a:pathLst>
              </a:custGeom>
              <a:noFill/>
              <a:ln w="0">
                <a:solidFill>
                  <a:srgbClr val="C0C0C0"/>
                </a:solidFill>
                <a:prstDash val="solid"/>
                <a:round/>
                <a:headEnd/>
                <a:tailEnd/>
              </a:ln>
            </p:spPr>
            <p:txBody>
              <a:bodyPr/>
              <a:lstStyle/>
              <a:p>
                <a:endParaRPr lang="fr-FR"/>
              </a:p>
            </p:txBody>
          </p:sp>
          <p:sp>
            <p:nvSpPr>
              <p:cNvPr id="5448" name="Freeform 327"/>
              <p:cNvSpPr>
                <a:spLocks/>
              </p:cNvSpPr>
              <p:nvPr/>
            </p:nvSpPr>
            <p:spPr bwMode="auto">
              <a:xfrm>
                <a:off x="1163" y="2442"/>
                <a:ext cx="97" cy="77"/>
              </a:xfrm>
              <a:custGeom>
                <a:avLst/>
                <a:gdLst>
                  <a:gd name="T0" fmla="*/ 97 w 97"/>
                  <a:gd name="T1" fmla="*/ 4 h 77"/>
                  <a:gd name="T2" fmla="*/ 96 w 97"/>
                  <a:gd name="T3" fmla="*/ 2 h 77"/>
                  <a:gd name="T4" fmla="*/ 95 w 97"/>
                  <a:gd name="T5" fmla="*/ 1 h 77"/>
                  <a:gd name="T6" fmla="*/ 94 w 97"/>
                  <a:gd name="T7" fmla="*/ 0 h 77"/>
                  <a:gd name="T8" fmla="*/ 92 w 97"/>
                  <a:gd name="T9" fmla="*/ 0 h 77"/>
                  <a:gd name="T10" fmla="*/ 91 w 97"/>
                  <a:gd name="T11" fmla="*/ 0 h 77"/>
                  <a:gd name="T12" fmla="*/ 89 w 97"/>
                  <a:gd name="T13" fmla="*/ 0 h 77"/>
                  <a:gd name="T14" fmla="*/ 86 w 97"/>
                  <a:gd name="T15" fmla="*/ 0 h 77"/>
                  <a:gd name="T16" fmla="*/ 83 w 97"/>
                  <a:gd name="T17" fmla="*/ 1 h 77"/>
                  <a:gd name="T18" fmla="*/ 80 w 97"/>
                  <a:gd name="T19" fmla="*/ 2 h 77"/>
                  <a:gd name="T20" fmla="*/ 76 w 97"/>
                  <a:gd name="T21" fmla="*/ 4 h 77"/>
                  <a:gd name="T22" fmla="*/ 69 w 97"/>
                  <a:gd name="T23" fmla="*/ 3 h 77"/>
                  <a:gd name="T24" fmla="*/ 63 w 97"/>
                  <a:gd name="T25" fmla="*/ 3 h 77"/>
                  <a:gd name="T26" fmla="*/ 57 w 97"/>
                  <a:gd name="T27" fmla="*/ 3 h 77"/>
                  <a:gd name="T28" fmla="*/ 52 w 97"/>
                  <a:gd name="T29" fmla="*/ 3 h 77"/>
                  <a:gd name="T30" fmla="*/ 46 w 97"/>
                  <a:gd name="T31" fmla="*/ 4 h 77"/>
                  <a:gd name="T32" fmla="*/ 40 w 97"/>
                  <a:gd name="T33" fmla="*/ 4 h 77"/>
                  <a:gd name="T34" fmla="*/ 35 w 97"/>
                  <a:gd name="T35" fmla="*/ 4 h 77"/>
                  <a:gd name="T36" fmla="*/ 30 w 97"/>
                  <a:gd name="T37" fmla="*/ 5 h 77"/>
                  <a:gd name="T38" fmla="*/ 24 w 97"/>
                  <a:gd name="T39" fmla="*/ 5 h 77"/>
                  <a:gd name="T40" fmla="*/ 19 w 97"/>
                  <a:gd name="T41" fmla="*/ 6 h 77"/>
                  <a:gd name="T42" fmla="*/ 14 w 97"/>
                  <a:gd name="T43" fmla="*/ 12 h 77"/>
                  <a:gd name="T44" fmla="*/ 10 w 97"/>
                  <a:gd name="T45" fmla="*/ 18 h 77"/>
                  <a:gd name="T46" fmla="*/ 7 w 97"/>
                  <a:gd name="T47" fmla="*/ 25 h 77"/>
                  <a:gd name="T48" fmla="*/ 5 w 97"/>
                  <a:gd name="T49" fmla="*/ 31 h 77"/>
                  <a:gd name="T50" fmla="*/ 3 w 97"/>
                  <a:gd name="T51" fmla="*/ 38 h 77"/>
                  <a:gd name="T52" fmla="*/ 2 w 97"/>
                  <a:gd name="T53" fmla="*/ 45 h 77"/>
                  <a:gd name="T54" fmla="*/ 1 w 97"/>
                  <a:gd name="T55" fmla="*/ 51 h 77"/>
                  <a:gd name="T56" fmla="*/ 0 w 97"/>
                  <a:gd name="T57" fmla="*/ 58 h 77"/>
                  <a:gd name="T58" fmla="*/ 0 w 97"/>
                  <a:gd name="T59" fmla="*/ 65 h 77"/>
                  <a:gd name="T60" fmla="*/ 0 w 97"/>
                  <a:gd name="T61" fmla="*/ 72 h 77"/>
                  <a:gd name="T62" fmla="*/ 4 w 97"/>
                  <a:gd name="T63" fmla="*/ 73 h 77"/>
                  <a:gd name="T64" fmla="*/ 8 w 97"/>
                  <a:gd name="T65" fmla="*/ 74 h 77"/>
                  <a:gd name="T66" fmla="*/ 12 w 97"/>
                  <a:gd name="T67" fmla="*/ 75 h 77"/>
                  <a:gd name="T68" fmla="*/ 16 w 97"/>
                  <a:gd name="T69" fmla="*/ 76 h 77"/>
                  <a:gd name="T70" fmla="*/ 21 w 97"/>
                  <a:gd name="T71" fmla="*/ 77 h 77"/>
                  <a:gd name="T72" fmla="*/ 25 w 97"/>
                  <a:gd name="T73" fmla="*/ 77 h 77"/>
                  <a:gd name="T74" fmla="*/ 29 w 97"/>
                  <a:gd name="T75" fmla="*/ 77 h 77"/>
                  <a:gd name="T76" fmla="*/ 33 w 97"/>
                  <a:gd name="T77" fmla="*/ 76 h 77"/>
                  <a:gd name="T78" fmla="*/ 38 w 97"/>
                  <a:gd name="T79" fmla="*/ 76 h 77"/>
                  <a:gd name="T80" fmla="*/ 42 w 97"/>
                  <a:gd name="T81" fmla="*/ 75 h 77"/>
                  <a:gd name="T82" fmla="*/ 48 w 97"/>
                  <a:gd name="T83" fmla="*/ 68 h 77"/>
                  <a:gd name="T84" fmla="*/ 53 w 97"/>
                  <a:gd name="T85" fmla="*/ 61 h 77"/>
                  <a:gd name="T86" fmla="*/ 59 w 97"/>
                  <a:gd name="T87" fmla="*/ 54 h 77"/>
                  <a:gd name="T88" fmla="*/ 64 w 97"/>
                  <a:gd name="T89" fmla="*/ 47 h 77"/>
                  <a:gd name="T90" fmla="*/ 70 w 97"/>
                  <a:gd name="T91" fmla="*/ 39 h 77"/>
                  <a:gd name="T92" fmla="*/ 75 w 97"/>
                  <a:gd name="T93" fmla="*/ 32 h 77"/>
                  <a:gd name="T94" fmla="*/ 80 w 97"/>
                  <a:gd name="T95" fmla="*/ 25 h 77"/>
                  <a:gd name="T96" fmla="*/ 86 w 97"/>
                  <a:gd name="T97" fmla="*/ 18 h 77"/>
                  <a:gd name="T98" fmla="*/ 92 w 97"/>
                  <a:gd name="T99" fmla="*/ 11 h 77"/>
                  <a:gd name="T100" fmla="*/ 97 w 97"/>
                  <a:gd name="T101" fmla="*/ 4 h 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7"/>
                  <a:gd name="T154" fmla="*/ 0 h 77"/>
                  <a:gd name="T155" fmla="*/ 97 w 97"/>
                  <a:gd name="T156" fmla="*/ 77 h 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7" h="77">
                    <a:moveTo>
                      <a:pt x="97" y="4"/>
                    </a:moveTo>
                    <a:lnTo>
                      <a:pt x="96" y="2"/>
                    </a:lnTo>
                    <a:lnTo>
                      <a:pt x="95" y="1"/>
                    </a:lnTo>
                    <a:lnTo>
                      <a:pt x="94" y="0"/>
                    </a:lnTo>
                    <a:lnTo>
                      <a:pt x="92" y="0"/>
                    </a:lnTo>
                    <a:lnTo>
                      <a:pt x="91" y="0"/>
                    </a:lnTo>
                    <a:lnTo>
                      <a:pt x="89" y="0"/>
                    </a:lnTo>
                    <a:lnTo>
                      <a:pt x="86" y="0"/>
                    </a:lnTo>
                    <a:lnTo>
                      <a:pt x="83" y="1"/>
                    </a:lnTo>
                    <a:lnTo>
                      <a:pt x="80" y="2"/>
                    </a:lnTo>
                    <a:lnTo>
                      <a:pt x="76" y="4"/>
                    </a:lnTo>
                    <a:lnTo>
                      <a:pt x="69" y="3"/>
                    </a:lnTo>
                    <a:lnTo>
                      <a:pt x="63" y="3"/>
                    </a:lnTo>
                    <a:lnTo>
                      <a:pt x="57" y="3"/>
                    </a:lnTo>
                    <a:lnTo>
                      <a:pt x="52" y="3"/>
                    </a:lnTo>
                    <a:lnTo>
                      <a:pt x="46" y="4"/>
                    </a:lnTo>
                    <a:lnTo>
                      <a:pt x="40" y="4"/>
                    </a:lnTo>
                    <a:lnTo>
                      <a:pt x="35" y="4"/>
                    </a:lnTo>
                    <a:lnTo>
                      <a:pt x="30" y="5"/>
                    </a:lnTo>
                    <a:lnTo>
                      <a:pt x="24" y="5"/>
                    </a:lnTo>
                    <a:lnTo>
                      <a:pt x="19" y="6"/>
                    </a:lnTo>
                    <a:lnTo>
                      <a:pt x="14" y="12"/>
                    </a:lnTo>
                    <a:lnTo>
                      <a:pt x="10" y="18"/>
                    </a:lnTo>
                    <a:lnTo>
                      <a:pt x="7" y="25"/>
                    </a:lnTo>
                    <a:lnTo>
                      <a:pt x="5" y="31"/>
                    </a:lnTo>
                    <a:lnTo>
                      <a:pt x="3" y="38"/>
                    </a:lnTo>
                    <a:lnTo>
                      <a:pt x="2" y="45"/>
                    </a:lnTo>
                    <a:lnTo>
                      <a:pt x="1" y="51"/>
                    </a:lnTo>
                    <a:lnTo>
                      <a:pt x="0" y="58"/>
                    </a:lnTo>
                    <a:lnTo>
                      <a:pt x="0" y="65"/>
                    </a:lnTo>
                    <a:lnTo>
                      <a:pt x="0" y="72"/>
                    </a:lnTo>
                    <a:lnTo>
                      <a:pt x="4" y="73"/>
                    </a:lnTo>
                    <a:lnTo>
                      <a:pt x="8" y="74"/>
                    </a:lnTo>
                    <a:lnTo>
                      <a:pt x="12" y="75"/>
                    </a:lnTo>
                    <a:lnTo>
                      <a:pt x="16" y="76"/>
                    </a:lnTo>
                    <a:lnTo>
                      <a:pt x="21" y="77"/>
                    </a:lnTo>
                    <a:lnTo>
                      <a:pt x="25" y="77"/>
                    </a:lnTo>
                    <a:lnTo>
                      <a:pt x="29" y="77"/>
                    </a:lnTo>
                    <a:lnTo>
                      <a:pt x="33" y="76"/>
                    </a:lnTo>
                    <a:lnTo>
                      <a:pt x="38" y="76"/>
                    </a:lnTo>
                    <a:lnTo>
                      <a:pt x="42" y="75"/>
                    </a:lnTo>
                    <a:lnTo>
                      <a:pt x="48" y="68"/>
                    </a:lnTo>
                    <a:lnTo>
                      <a:pt x="53" y="61"/>
                    </a:lnTo>
                    <a:lnTo>
                      <a:pt x="59" y="54"/>
                    </a:lnTo>
                    <a:lnTo>
                      <a:pt x="64" y="47"/>
                    </a:lnTo>
                    <a:lnTo>
                      <a:pt x="70" y="39"/>
                    </a:lnTo>
                    <a:lnTo>
                      <a:pt x="75" y="32"/>
                    </a:lnTo>
                    <a:lnTo>
                      <a:pt x="80" y="25"/>
                    </a:lnTo>
                    <a:lnTo>
                      <a:pt x="86" y="18"/>
                    </a:lnTo>
                    <a:lnTo>
                      <a:pt x="92" y="11"/>
                    </a:lnTo>
                    <a:lnTo>
                      <a:pt x="97" y="4"/>
                    </a:lnTo>
                    <a:close/>
                  </a:path>
                </a:pathLst>
              </a:custGeom>
              <a:solidFill>
                <a:srgbClr val="FFAB9F"/>
              </a:solidFill>
              <a:ln w="0">
                <a:solidFill>
                  <a:srgbClr val="FFAB9F"/>
                </a:solidFill>
                <a:prstDash val="solid"/>
                <a:round/>
                <a:headEnd/>
                <a:tailEnd/>
              </a:ln>
            </p:spPr>
            <p:txBody>
              <a:bodyPr/>
              <a:lstStyle/>
              <a:p>
                <a:endParaRPr lang="fr-FR"/>
              </a:p>
            </p:txBody>
          </p:sp>
          <p:sp>
            <p:nvSpPr>
              <p:cNvPr id="5449" name="Freeform 328"/>
              <p:cNvSpPr>
                <a:spLocks/>
              </p:cNvSpPr>
              <p:nvPr/>
            </p:nvSpPr>
            <p:spPr bwMode="auto">
              <a:xfrm>
                <a:off x="1163" y="2445"/>
                <a:ext cx="91" cy="73"/>
              </a:xfrm>
              <a:custGeom>
                <a:avLst/>
                <a:gdLst>
                  <a:gd name="T0" fmla="*/ 91 w 91"/>
                  <a:gd name="T1" fmla="*/ 4 h 73"/>
                  <a:gd name="T2" fmla="*/ 90 w 91"/>
                  <a:gd name="T3" fmla="*/ 3 h 73"/>
                  <a:gd name="T4" fmla="*/ 89 w 91"/>
                  <a:gd name="T5" fmla="*/ 1 h 73"/>
                  <a:gd name="T6" fmla="*/ 87 w 91"/>
                  <a:gd name="T7" fmla="*/ 1 h 73"/>
                  <a:gd name="T8" fmla="*/ 86 w 91"/>
                  <a:gd name="T9" fmla="*/ 0 h 73"/>
                  <a:gd name="T10" fmla="*/ 84 w 91"/>
                  <a:gd name="T11" fmla="*/ 0 h 73"/>
                  <a:gd name="T12" fmla="*/ 82 w 91"/>
                  <a:gd name="T13" fmla="*/ 1 h 73"/>
                  <a:gd name="T14" fmla="*/ 80 w 91"/>
                  <a:gd name="T15" fmla="*/ 1 h 73"/>
                  <a:gd name="T16" fmla="*/ 76 w 91"/>
                  <a:gd name="T17" fmla="*/ 2 h 73"/>
                  <a:gd name="T18" fmla="*/ 73 w 91"/>
                  <a:gd name="T19" fmla="*/ 3 h 73"/>
                  <a:gd name="T20" fmla="*/ 69 w 91"/>
                  <a:gd name="T21" fmla="*/ 4 h 73"/>
                  <a:gd name="T22" fmla="*/ 63 w 91"/>
                  <a:gd name="T23" fmla="*/ 4 h 73"/>
                  <a:gd name="T24" fmla="*/ 57 w 91"/>
                  <a:gd name="T25" fmla="*/ 4 h 73"/>
                  <a:gd name="T26" fmla="*/ 52 w 91"/>
                  <a:gd name="T27" fmla="*/ 4 h 73"/>
                  <a:gd name="T28" fmla="*/ 46 w 91"/>
                  <a:gd name="T29" fmla="*/ 5 h 73"/>
                  <a:gd name="T30" fmla="*/ 42 w 91"/>
                  <a:gd name="T31" fmla="*/ 5 h 73"/>
                  <a:gd name="T32" fmla="*/ 37 w 91"/>
                  <a:gd name="T33" fmla="*/ 5 h 73"/>
                  <a:gd name="T34" fmla="*/ 32 w 91"/>
                  <a:gd name="T35" fmla="*/ 6 h 73"/>
                  <a:gd name="T36" fmla="*/ 27 w 91"/>
                  <a:gd name="T37" fmla="*/ 6 h 73"/>
                  <a:gd name="T38" fmla="*/ 22 w 91"/>
                  <a:gd name="T39" fmla="*/ 7 h 73"/>
                  <a:gd name="T40" fmla="*/ 17 w 91"/>
                  <a:gd name="T41" fmla="*/ 8 h 73"/>
                  <a:gd name="T42" fmla="*/ 13 w 91"/>
                  <a:gd name="T43" fmla="*/ 14 h 73"/>
                  <a:gd name="T44" fmla="*/ 9 w 91"/>
                  <a:gd name="T45" fmla="*/ 20 h 73"/>
                  <a:gd name="T46" fmla="*/ 7 w 91"/>
                  <a:gd name="T47" fmla="*/ 26 h 73"/>
                  <a:gd name="T48" fmla="*/ 4 w 91"/>
                  <a:gd name="T49" fmla="*/ 32 h 73"/>
                  <a:gd name="T50" fmla="*/ 3 w 91"/>
                  <a:gd name="T51" fmla="*/ 38 h 73"/>
                  <a:gd name="T52" fmla="*/ 2 w 91"/>
                  <a:gd name="T53" fmla="*/ 44 h 73"/>
                  <a:gd name="T54" fmla="*/ 1 w 91"/>
                  <a:gd name="T55" fmla="*/ 50 h 73"/>
                  <a:gd name="T56" fmla="*/ 0 w 91"/>
                  <a:gd name="T57" fmla="*/ 56 h 73"/>
                  <a:gd name="T58" fmla="*/ 0 w 91"/>
                  <a:gd name="T59" fmla="*/ 62 h 73"/>
                  <a:gd name="T60" fmla="*/ 0 w 91"/>
                  <a:gd name="T61" fmla="*/ 68 h 73"/>
                  <a:gd name="T62" fmla="*/ 4 w 91"/>
                  <a:gd name="T63" fmla="*/ 69 h 73"/>
                  <a:gd name="T64" fmla="*/ 8 w 91"/>
                  <a:gd name="T65" fmla="*/ 71 h 73"/>
                  <a:gd name="T66" fmla="*/ 12 w 91"/>
                  <a:gd name="T67" fmla="*/ 71 h 73"/>
                  <a:gd name="T68" fmla="*/ 16 w 91"/>
                  <a:gd name="T69" fmla="*/ 72 h 73"/>
                  <a:gd name="T70" fmla="*/ 20 w 91"/>
                  <a:gd name="T71" fmla="*/ 73 h 73"/>
                  <a:gd name="T72" fmla="*/ 23 w 91"/>
                  <a:gd name="T73" fmla="*/ 73 h 73"/>
                  <a:gd name="T74" fmla="*/ 27 w 91"/>
                  <a:gd name="T75" fmla="*/ 73 h 73"/>
                  <a:gd name="T76" fmla="*/ 31 w 91"/>
                  <a:gd name="T77" fmla="*/ 73 h 73"/>
                  <a:gd name="T78" fmla="*/ 35 w 91"/>
                  <a:gd name="T79" fmla="*/ 72 h 73"/>
                  <a:gd name="T80" fmla="*/ 38 w 91"/>
                  <a:gd name="T81" fmla="*/ 72 h 73"/>
                  <a:gd name="T82" fmla="*/ 44 w 91"/>
                  <a:gd name="T83" fmla="*/ 65 h 73"/>
                  <a:gd name="T84" fmla="*/ 49 w 91"/>
                  <a:gd name="T85" fmla="*/ 58 h 73"/>
                  <a:gd name="T86" fmla="*/ 54 w 91"/>
                  <a:gd name="T87" fmla="*/ 51 h 73"/>
                  <a:gd name="T88" fmla="*/ 60 w 91"/>
                  <a:gd name="T89" fmla="*/ 45 h 73"/>
                  <a:gd name="T90" fmla="*/ 65 w 91"/>
                  <a:gd name="T91" fmla="*/ 38 h 73"/>
                  <a:gd name="T92" fmla="*/ 70 w 91"/>
                  <a:gd name="T93" fmla="*/ 31 h 73"/>
                  <a:gd name="T94" fmla="*/ 75 w 91"/>
                  <a:gd name="T95" fmla="*/ 24 h 73"/>
                  <a:gd name="T96" fmla="*/ 80 w 91"/>
                  <a:gd name="T97" fmla="*/ 18 h 73"/>
                  <a:gd name="T98" fmla="*/ 85 w 91"/>
                  <a:gd name="T99" fmla="*/ 11 h 73"/>
                  <a:gd name="T100" fmla="*/ 91 w 91"/>
                  <a:gd name="T101" fmla="*/ 4 h 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1"/>
                  <a:gd name="T154" fmla="*/ 0 h 73"/>
                  <a:gd name="T155" fmla="*/ 91 w 91"/>
                  <a:gd name="T156" fmla="*/ 73 h 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1" h="73">
                    <a:moveTo>
                      <a:pt x="91" y="4"/>
                    </a:moveTo>
                    <a:lnTo>
                      <a:pt x="90" y="3"/>
                    </a:lnTo>
                    <a:lnTo>
                      <a:pt x="89" y="1"/>
                    </a:lnTo>
                    <a:lnTo>
                      <a:pt x="87" y="1"/>
                    </a:lnTo>
                    <a:lnTo>
                      <a:pt x="86" y="0"/>
                    </a:lnTo>
                    <a:lnTo>
                      <a:pt x="84" y="0"/>
                    </a:lnTo>
                    <a:lnTo>
                      <a:pt x="82" y="1"/>
                    </a:lnTo>
                    <a:lnTo>
                      <a:pt x="80" y="1"/>
                    </a:lnTo>
                    <a:lnTo>
                      <a:pt x="76" y="2"/>
                    </a:lnTo>
                    <a:lnTo>
                      <a:pt x="73" y="3"/>
                    </a:lnTo>
                    <a:lnTo>
                      <a:pt x="69" y="4"/>
                    </a:lnTo>
                    <a:lnTo>
                      <a:pt x="63" y="4"/>
                    </a:lnTo>
                    <a:lnTo>
                      <a:pt x="57" y="4"/>
                    </a:lnTo>
                    <a:lnTo>
                      <a:pt x="52" y="4"/>
                    </a:lnTo>
                    <a:lnTo>
                      <a:pt x="46" y="5"/>
                    </a:lnTo>
                    <a:lnTo>
                      <a:pt x="42" y="5"/>
                    </a:lnTo>
                    <a:lnTo>
                      <a:pt x="37" y="5"/>
                    </a:lnTo>
                    <a:lnTo>
                      <a:pt x="32" y="6"/>
                    </a:lnTo>
                    <a:lnTo>
                      <a:pt x="27" y="6"/>
                    </a:lnTo>
                    <a:lnTo>
                      <a:pt x="22" y="7"/>
                    </a:lnTo>
                    <a:lnTo>
                      <a:pt x="17" y="8"/>
                    </a:lnTo>
                    <a:lnTo>
                      <a:pt x="13" y="14"/>
                    </a:lnTo>
                    <a:lnTo>
                      <a:pt x="9" y="20"/>
                    </a:lnTo>
                    <a:lnTo>
                      <a:pt x="7" y="26"/>
                    </a:lnTo>
                    <a:lnTo>
                      <a:pt x="4" y="32"/>
                    </a:lnTo>
                    <a:lnTo>
                      <a:pt x="3" y="38"/>
                    </a:lnTo>
                    <a:lnTo>
                      <a:pt x="2" y="44"/>
                    </a:lnTo>
                    <a:lnTo>
                      <a:pt x="1" y="50"/>
                    </a:lnTo>
                    <a:lnTo>
                      <a:pt x="0" y="56"/>
                    </a:lnTo>
                    <a:lnTo>
                      <a:pt x="0" y="62"/>
                    </a:lnTo>
                    <a:lnTo>
                      <a:pt x="0" y="68"/>
                    </a:lnTo>
                    <a:lnTo>
                      <a:pt x="4" y="69"/>
                    </a:lnTo>
                    <a:lnTo>
                      <a:pt x="8" y="71"/>
                    </a:lnTo>
                    <a:lnTo>
                      <a:pt x="12" y="71"/>
                    </a:lnTo>
                    <a:lnTo>
                      <a:pt x="16" y="72"/>
                    </a:lnTo>
                    <a:lnTo>
                      <a:pt x="20" y="73"/>
                    </a:lnTo>
                    <a:lnTo>
                      <a:pt x="23" y="73"/>
                    </a:lnTo>
                    <a:lnTo>
                      <a:pt x="27" y="73"/>
                    </a:lnTo>
                    <a:lnTo>
                      <a:pt x="31" y="73"/>
                    </a:lnTo>
                    <a:lnTo>
                      <a:pt x="35" y="72"/>
                    </a:lnTo>
                    <a:lnTo>
                      <a:pt x="38" y="72"/>
                    </a:lnTo>
                    <a:lnTo>
                      <a:pt x="44" y="65"/>
                    </a:lnTo>
                    <a:lnTo>
                      <a:pt x="49" y="58"/>
                    </a:lnTo>
                    <a:lnTo>
                      <a:pt x="54" y="51"/>
                    </a:lnTo>
                    <a:lnTo>
                      <a:pt x="60" y="45"/>
                    </a:lnTo>
                    <a:lnTo>
                      <a:pt x="65" y="38"/>
                    </a:lnTo>
                    <a:lnTo>
                      <a:pt x="70" y="31"/>
                    </a:lnTo>
                    <a:lnTo>
                      <a:pt x="75" y="24"/>
                    </a:lnTo>
                    <a:lnTo>
                      <a:pt x="80" y="18"/>
                    </a:lnTo>
                    <a:lnTo>
                      <a:pt x="85" y="11"/>
                    </a:lnTo>
                    <a:lnTo>
                      <a:pt x="91" y="4"/>
                    </a:lnTo>
                    <a:close/>
                  </a:path>
                </a:pathLst>
              </a:custGeom>
              <a:solidFill>
                <a:srgbClr val="FFAB9F"/>
              </a:solidFill>
              <a:ln w="0">
                <a:solidFill>
                  <a:srgbClr val="FFAB9F"/>
                </a:solidFill>
                <a:prstDash val="solid"/>
                <a:round/>
                <a:headEnd/>
                <a:tailEnd/>
              </a:ln>
            </p:spPr>
            <p:txBody>
              <a:bodyPr/>
              <a:lstStyle/>
              <a:p>
                <a:endParaRPr lang="fr-FR"/>
              </a:p>
            </p:txBody>
          </p:sp>
          <p:sp>
            <p:nvSpPr>
              <p:cNvPr id="5450" name="Freeform 329"/>
              <p:cNvSpPr>
                <a:spLocks/>
              </p:cNvSpPr>
              <p:nvPr/>
            </p:nvSpPr>
            <p:spPr bwMode="auto">
              <a:xfrm>
                <a:off x="1163" y="2449"/>
                <a:ext cx="85" cy="68"/>
              </a:xfrm>
              <a:custGeom>
                <a:avLst/>
                <a:gdLst>
                  <a:gd name="T0" fmla="*/ 85 w 85"/>
                  <a:gd name="T1" fmla="*/ 4 h 68"/>
                  <a:gd name="T2" fmla="*/ 84 w 85"/>
                  <a:gd name="T3" fmla="*/ 2 h 68"/>
                  <a:gd name="T4" fmla="*/ 82 w 85"/>
                  <a:gd name="T5" fmla="*/ 1 h 68"/>
                  <a:gd name="T6" fmla="*/ 81 w 85"/>
                  <a:gd name="T7" fmla="*/ 1 h 68"/>
                  <a:gd name="T8" fmla="*/ 79 w 85"/>
                  <a:gd name="T9" fmla="*/ 0 h 68"/>
                  <a:gd name="T10" fmla="*/ 77 w 85"/>
                  <a:gd name="T11" fmla="*/ 0 h 68"/>
                  <a:gd name="T12" fmla="*/ 75 w 85"/>
                  <a:gd name="T13" fmla="*/ 1 h 68"/>
                  <a:gd name="T14" fmla="*/ 73 w 85"/>
                  <a:gd name="T15" fmla="*/ 1 h 68"/>
                  <a:gd name="T16" fmla="*/ 70 w 85"/>
                  <a:gd name="T17" fmla="*/ 2 h 68"/>
                  <a:gd name="T18" fmla="*/ 66 w 85"/>
                  <a:gd name="T19" fmla="*/ 3 h 68"/>
                  <a:gd name="T20" fmla="*/ 62 w 85"/>
                  <a:gd name="T21" fmla="*/ 4 h 68"/>
                  <a:gd name="T22" fmla="*/ 56 w 85"/>
                  <a:gd name="T23" fmla="*/ 4 h 68"/>
                  <a:gd name="T24" fmla="*/ 51 w 85"/>
                  <a:gd name="T25" fmla="*/ 5 h 68"/>
                  <a:gd name="T26" fmla="*/ 46 w 85"/>
                  <a:gd name="T27" fmla="*/ 5 h 68"/>
                  <a:gd name="T28" fmla="*/ 41 w 85"/>
                  <a:gd name="T29" fmla="*/ 5 h 68"/>
                  <a:gd name="T30" fmla="*/ 37 w 85"/>
                  <a:gd name="T31" fmla="*/ 6 h 68"/>
                  <a:gd name="T32" fmla="*/ 33 w 85"/>
                  <a:gd name="T33" fmla="*/ 6 h 68"/>
                  <a:gd name="T34" fmla="*/ 29 w 85"/>
                  <a:gd name="T35" fmla="*/ 7 h 68"/>
                  <a:gd name="T36" fmla="*/ 24 w 85"/>
                  <a:gd name="T37" fmla="*/ 7 h 68"/>
                  <a:gd name="T38" fmla="*/ 20 w 85"/>
                  <a:gd name="T39" fmla="*/ 8 h 68"/>
                  <a:gd name="T40" fmla="*/ 15 w 85"/>
                  <a:gd name="T41" fmla="*/ 9 h 68"/>
                  <a:gd name="T42" fmla="*/ 11 w 85"/>
                  <a:gd name="T43" fmla="*/ 14 h 68"/>
                  <a:gd name="T44" fmla="*/ 8 w 85"/>
                  <a:gd name="T45" fmla="*/ 20 h 68"/>
                  <a:gd name="T46" fmla="*/ 6 w 85"/>
                  <a:gd name="T47" fmla="*/ 25 h 68"/>
                  <a:gd name="T48" fmla="*/ 4 w 85"/>
                  <a:gd name="T49" fmla="*/ 31 h 68"/>
                  <a:gd name="T50" fmla="*/ 3 w 85"/>
                  <a:gd name="T51" fmla="*/ 36 h 68"/>
                  <a:gd name="T52" fmla="*/ 2 w 85"/>
                  <a:gd name="T53" fmla="*/ 42 h 68"/>
                  <a:gd name="T54" fmla="*/ 1 w 85"/>
                  <a:gd name="T55" fmla="*/ 47 h 68"/>
                  <a:gd name="T56" fmla="*/ 1 w 85"/>
                  <a:gd name="T57" fmla="*/ 53 h 68"/>
                  <a:gd name="T58" fmla="*/ 0 w 85"/>
                  <a:gd name="T59" fmla="*/ 58 h 68"/>
                  <a:gd name="T60" fmla="*/ 0 w 85"/>
                  <a:gd name="T61" fmla="*/ 64 h 68"/>
                  <a:gd name="T62" fmla="*/ 4 w 85"/>
                  <a:gd name="T63" fmla="*/ 65 h 68"/>
                  <a:gd name="T64" fmla="*/ 8 w 85"/>
                  <a:gd name="T65" fmla="*/ 66 h 68"/>
                  <a:gd name="T66" fmla="*/ 12 w 85"/>
                  <a:gd name="T67" fmla="*/ 67 h 68"/>
                  <a:gd name="T68" fmla="*/ 15 w 85"/>
                  <a:gd name="T69" fmla="*/ 68 h 68"/>
                  <a:gd name="T70" fmla="*/ 19 w 85"/>
                  <a:gd name="T71" fmla="*/ 68 h 68"/>
                  <a:gd name="T72" fmla="*/ 22 w 85"/>
                  <a:gd name="T73" fmla="*/ 68 h 68"/>
                  <a:gd name="T74" fmla="*/ 25 w 85"/>
                  <a:gd name="T75" fmla="*/ 68 h 68"/>
                  <a:gd name="T76" fmla="*/ 28 w 85"/>
                  <a:gd name="T77" fmla="*/ 68 h 68"/>
                  <a:gd name="T78" fmla="*/ 31 w 85"/>
                  <a:gd name="T79" fmla="*/ 67 h 68"/>
                  <a:gd name="T80" fmla="*/ 35 w 85"/>
                  <a:gd name="T81" fmla="*/ 67 h 68"/>
                  <a:gd name="T82" fmla="*/ 40 w 85"/>
                  <a:gd name="T83" fmla="*/ 61 h 68"/>
                  <a:gd name="T84" fmla="*/ 45 w 85"/>
                  <a:gd name="T85" fmla="*/ 54 h 68"/>
                  <a:gd name="T86" fmla="*/ 50 w 85"/>
                  <a:gd name="T87" fmla="*/ 48 h 68"/>
                  <a:gd name="T88" fmla="*/ 55 w 85"/>
                  <a:gd name="T89" fmla="*/ 42 h 68"/>
                  <a:gd name="T90" fmla="*/ 60 w 85"/>
                  <a:gd name="T91" fmla="*/ 36 h 68"/>
                  <a:gd name="T92" fmla="*/ 64 w 85"/>
                  <a:gd name="T93" fmla="*/ 29 h 68"/>
                  <a:gd name="T94" fmla="*/ 69 w 85"/>
                  <a:gd name="T95" fmla="*/ 23 h 68"/>
                  <a:gd name="T96" fmla="*/ 74 w 85"/>
                  <a:gd name="T97" fmla="*/ 17 h 68"/>
                  <a:gd name="T98" fmla="*/ 79 w 85"/>
                  <a:gd name="T99" fmla="*/ 10 h 68"/>
                  <a:gd name="T100" fmla="*/ 85 w 85"/>
                  <a:gd name="T101" fmla="*/ 4 h 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5"/>
                  <a:gd name="T154" fmla="*/ 0 h 68"/>
                  <a:gd name="T155" fmla="*/ 85 w 85"/>
                  <a:gd name="T156" fmla="*/ 68 h 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5" h="68">
                    <a:moveTo>
                      <a:pt x="85" y="4"/>
                    </a:moveTo>
                    <a:lnTo>
                      <a:pt x="84" y="2"/>
                    </a:lnTo>
                    <a:lnTo>
                      <a:pt x="82" y="1"/>
                    </a:lnTo>
                    <a:lnTo>
                      <a:pt x="81" y="1"/>
                    </a:lnTo>
                    <a:lnTo>
                      <a:pt x="79" y="0"/>
                    </a:lnTo>
                    <a:lnTo>
                      <a:pt x="77" y="0"/>
                    </a:lnTo>
                    <a:lnTo>
                      <a:pt x="75" y="1"/>
                    </a:lnTo>
                    <a:lnTo>
                      <a:pt x="73" y="1"/>
                    </a:lnTo>
                    <a:lnTo>
                      <a:pt x="70" y="2"/>
                    </a:lnTo>
                    <a:lnTo>
                      <a:pt x="66" y="3"/>
                    </a:lnTo>
                    <a:lnTo>
                      <a:pt x="62" y="4"/>
                    </a:lnTo>
                    <a:lnTo>
                      <a:pt x="56" y="4"/>
                    </a:lnTo>
                    <a:lnTo>
                      <a:pt x="51" y="5"/>
                    </a:lnTo>
                    <a:lnTo>
                      <a:pt x="46" y="5"/>
                    </a:lnTo>
                    <a:lnTo>
                      <a:pt x="41" y="5"/>
                    </a:lnTo>
                    <a:lnTo>
                      <a:pt x="37" y="6"/>
                    </a:lnTo>
                    <a:lnTo>
                      <a:pt x="33" y="6"/>
                    </a:lnTo>
                    <a:lnTo>
                      <a:pt x="29" y="7"/>
                    </a:lnTo>
                    <a:lnTo>
                      <a:pt x="24" y="7"/>
                    </a:lnTo>
                    <a:lnTo>
                      <a:pt x="20" y="8"/>
                    </a:lnTo>
                    <a:lnTo>
                      <a:pt x="15" y="9"/>
                    </a:lnTo>
                    <a:lnTo>
                      <a:pt x="11" y="14"/>
                    </a:lnTo>
                    <a:lnTo>
                      <a:pt x="8" y="20"/>
                    </a:lnTo>
                    <a:lnTo>
                      <a:pt x="6" y="25"/>
                    </a:lnTo>
                    <a:lnTo>
                      <a:pt x="4" y="31"/>
                    </a:lnTo>
                    <a:lnTo>
                      <a:pt x="3" y="36"/>
                    </a:lnTo>
                    <a:lnTo>
                      <a:pt x="2" y="42"/>
                    </a:lnTo>
                    <a:lnTo>
                      <a:pt x="1" y="47"/>
                    </a:lnTo>
                    <a:lnTo>
                      <a:pt x="1" y="53"/>
                    </a:lnTo>
                    <a:lnTo>
                      <a:pt x="0" y="58"/>
                    </a:lnTo>
                    <a:lnTo>
                      <a:pt x="0" y="64"/>
                    </a:lnTo>
                    <a:lnTo>
                      <a:pt x="4" y="65"/>
                    </a:lnTo>
                    <a:lnTo>
                      <a:pt x="8" y="66"/>
                    </a:lnTo>
                    <a:lnTo>
                      <a:pt x="12" y="67"/>
                    </a:lnTo>
                    <a:lnTo>
                      <a:pt x="15" y="68"/>
                    </a:lnTo>
                    <a:lnTo>
                      <a:pt x="19" y="68"/>
                    </a:lnTo>
                    <a:lnTo>
                      <a:pt x="22" y="68"/>
                    </a:lnTo>
                    <a:lnTo>
                      <a:pt x="25" y="68"/>
                    </a:lnTo>
                    <a:lnTo>
                      <a:pt x="28" y="68"/>
                    </a:lnTo>
                    <a:lnTo>
                      <a:pt x="31" y="67"/>
                    </a:lnTo>
                    <a:lnTo>
                      <a:pt x="35" y="67"/>
                    </a:lnTo>
                    <a:lnTo>
                      <a:pt x="40" y="61"/>
                    </a:lnTo>
                    <a:lnTo>
                      <a:pt x="45" y="54"/>
                    </a:lnTo>
                    <a:lnTo>
                      <a:pt x="50" y="48"/>
                    </a:lnTo>
                    <a:lnTo>
                      <a:pt x="55" y="42"/>
                    </a:lnTo>
                    <a:lnTo>
                      <a:pt x="60" y="36"/>
                    </a:lnTo>
                    <a:lnTo>
                      <a:pt x="64" y="29"/>
                    </a:lnTo>
                    <a:lnTo>
                      <a:pt x="69" y="23"/>
                    </a:lnTo>
                    <a:lnTo>
                      <a:pt x="74" y="17"/>
                    </a:lnTo>
                    <a:lnTo>
                      <a:pt x="79" y="10"/>
                    </a:lnTo>
                    <a:lnTo>
                      <a:pt x="85" y="4"/>
                    </a:lnTo>
                    <a:close/>
                  </a:path>
                </a:pathLst>
              </a:custGeom>
              <a:solidFill>
                <a:srgbClr val="FFAB9F"/>
              </a:solidFill>
              <a:ln w="0">
                <a:solidFill>
                  <a:srgbClr val="FFAB9F"/>
                </a:solidFill>
                <a:prstDash val="solid"/>
                <a:round/>
                <a:headEnd/>
                <a:tailEnd/>
              </a:ln>
            </p:spPr>
            <p:txBody>
              <a:bodyPr/>
              <a:lstStyle/>
              <a:p>
                <a:endParaRPr lang="fr-FR"/>
              </a:p>
            </p:txBody>
          </p:sp>
          <p:sp>
            <p:nvSpPr>
              <p:cNvPr id="5451" name="Freeform 330"/>
              <p:cNvSpPr>
                <a:spLocks/>
              </p:cNvSpPr>
              <p:nvPr/>
            </p:nvSpPr>
            <p:spPr bwMode="auto">
              <a:xfrm>
                <a:off x="1163" y="2453"/>
                <a:ext cx="78" cy="63"/>
              </a:xfrm>
              <a:custGeom>
                <a:avLst/>
                <a:gdLst>
                  <a:gd name="T0" fmla="*/ 78 w 78"/>
                  <a:gd name="T1" fmla="*/ 4 h 63"/>
                  <a:gd name="T2" fmla="*/ 77 w 78"/>
                  <a:gd name="T3" fmla="*/ 2 h 63"/>
                  <a:gd name="T4" fmla="*/ 76 w 78"/>
                  <a:gd name="T5" fmla="*/ 1 h 63"/>
                  <a:gd name="T6" fmla="*/ 75 w 78"/>
                  <a:gd name="T7" fmla="*/ 0 h 63"/>
                  <a:gd name="T8" fmla="*/ 73 w 78"/>
                  <a:gd name="T9" fmla="*/ 0 h 63"/>
                  <a:gd name="T10" fmla="*/ 71 w 78"/>
                  <a:gd name="T11" fmla="*/ 0 h 63"/>
                  <a:gd name="T12" fmla="*/ 69 w 78"/>
                  <a:gd name="T13" fmla="*/ 0 h 63"/>
                  <a:gd name="T14" fmla="*/ 66 w 78"/>
                  <a:gd name="T15" fmla="*/ 1 h 63"/>
                  <a:gd name="T16" fmla="*/ 63 w 78"/>
                  <a:gd name="T17" fmla="*/ 2 h 63"/>
                  <a:gd name="T18" fmla="*/ 59 w 78"/>
                  <a:gd name="T19" fmla="*/ 3 h 63"/>
                  <a:gd name="T20" fmla="*/ 55 w 78"/>
                  <a:gd name="T21" fmla="*/ 4 h 63"/>
                  <a:gd name="T22" fmla="*/ 49 w 78"/>
                  <a:gd name="T23" fmla="*/ 4 h 63"/>
                  <a:gd name="T24" fmla="*/ 44 w 78"/>
                  <a:gd name="T25" fmla="*/ 5 h 63"/>
                  <a:gd name="T26" fmla="*/ 40 w 78"/>
                  <a:gd name="T27" fmla="*/ 5 h 63"/>
                  <a:gd name="T28" fmla="*/ 36 w 78"/>
                  <a:gd name="T29" fmla="*/ 6 h 63"/>
                  <a:gd name="T30" fmla="*/ 33 w 78"/>
                  <a:gd name="T31" fmla="*/ 6 h 63"/>
                  <a:gd name="T32" fmla="*/ 29 w 78"/>
                  <a:gd name="T33" fmla="*/ 7 h 63"/>
                  <a:gd name="T34" fmla="*/ 26 w 78"/>
                  <a:gd name="T35" fmla="*/ 7 h 63"/>
                  <a:gd name="T36" fmla="*/ 22 w 78"/>
                  <a:gd name="T37" fmla="*/ 8 h 63"/>
                  <a:gd name="T38" fmla="*/ 18 w 78"/>
                  <a:gd name="T39" fmla="*/ 9 h 63"/>
                  <a:gd name="T40" fmla="*/ 13 w 78"/>
                  <a:gd name="T41" fmla="*/ 10 h 63"/>
                  <a:gd name="T42" fmla="*/ 10 w 78"/>
                  <a:gd name="T43" fmla="*/ 15 h 63"/>
                  <a:gd name="T44" fmla="*/ 7 w 78"/>
                  <a:gd name="T45" fmla="*/ 20 h 63"/>
                  <a:gd name="T46" fmla="*/ 5 w 78"/>
                  <a:gd name="T47" fmla="*/ 25 h 63"/>
                  <a:gd name="T48" fmla="*/ 3 w 78"/>
                  <a:gd name="T49" fmla="*/ 30 h 63"/>
                  <a:gd name="T50" fmla="*/ 2 w 78"/>
                  <a:gd name="T51" fmla="*/ 35 h 63"/>
                  <a:gd name="T52" fmla="*/ 1 w 78"/>
                  <a:gd name="T53" fmla="*/ 40 h 63"/>
                  <a:gd name="T54" fmla="*/ 1 w 78"/>
                  <a:gd name="T55" fmla="*/ 45 h 63"/>
                  <a:gd name="T56" fmla="*/ 1 w 78"/>
                  <a:gd name="T57" fmla="*/ 50 h 63"/>
                  <a:gd name="T58" fmla="*/ 0 w 78"/>
                  <a:gd name="T59" fmla="*/ 54 h 63"/>
                  <a:gd name="T60" fmla="*/ 0 w 78"/>
                  <a:gd name="T61" fmla="*/ 59 h 63"/>
                  <a:gd name="T62" fmla="*/ 4 w 78"/>
                  <a:gd name="T63" fmla="*/ 60 h 63"/>
                  <a:gd name="T64" fmla="*/ 8 w 78"/>
                  <a:gd name="T65" fmla="*/ 61 h 63"/>
                  <a:gd name="T66" fmla="*/ 11 w 78"/>
                  <a:gd name="T67" fmla="*/ 62 h 63"/>
                  <a:gd name="T68" fmla="*/ 15 w 78"/>
                  <a:gd name="T69" fmla="*/ 63 h 63"/>
                  <a:gd name="T70" fmla="*/ 18 w 78"/>
                  <a:gd name="T71" fmla="*/ 63 h 63"/>
                  <a:gd name="T72" fmla="*/ 20 w 78"/>
                  <a:gd name="T73" fmla="*/ 63 h 63"/>
                  <a:gd name="T74" fmla="*/ 23 w 78"/>
                  <a:gd name="T75" fmla="*/ 63 h 63"/>
                  <a:gd name="T76" fmla="*/ 26 w 78"/>
                  <a:gd name="T77" fmla="*/ 63 h 63"/>
                  <a:gd name="T78" fmla="*/ 28 w 78"/>
                  <a:gd name="T79" fmla="*/ 63 h 63"/>
                  <a:gd name="T80" fmla="*/ 31 w 78"/>
                  <a:gd name="T81" fmla="*/ 63 h 63"/>
                  <a:gd name="T82" fmla="*/ 37 w 78"/>
                  <a:gd name="T83" fmla="*/ 57 h 63"/>
                  <a:gd name="T84" fmla="*/ 42 w 78"/>
                  <a:gd name="T85" fmla="*/ 51 h 63"/>
                  <a:gd name="T86" fmla="*/ 46 w 78"/>
                  <a:gd name="T87" fmla="*/ 45 h 63"/>
                  <a:gd name="T88" fmla="*/ 51 w 78"/>
                  <a:gd name="T89" fmla="*/ 39 h 63"/>
                  <a:gd name="T90" fmla="*/ 55 w 78"/>
                  <a:gd name="T91" fmla="*/ 33 h 63"/>
                  <a:gd name="T92" fmla="*/ 59 w 78"/>
                  <a:gd name="T93" fmla="*/ 27 h 63"/>
                  <a:gd name="T94" fmla="*/ 63 w 78"/>
                  <a:gd name="T95" fmla="*/ 21 h 63"/>
                  <a:gd name="T96" fmla="*/ 68 w 78"/>
                  <a:gd name="T97" fmla="*/ 15 h 63"/>
                  <a:gd name="T98" fmla="*/ 73 w 78"/>
                  <a:gd name="T99" fmla="*/ 9 h 63"/>
                  <a:gd name="T100" fmla="*/ 78 w 78"/>
                  <a:gd name="T101" fmla="*/ 4 h 6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8"/>
                  <a:gd name="T154" fmla="*/ 0 h 63"/>
                  <a:gd name="T155" fmla="*/ 78 w 78"/>
                  <a:gd name="T156" fmla="*/ 63 h 6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8" h="63">
                    <a:moveTo>
                      <a:pt x="78" y="4"/>
                    </a:moveTo>
                    <a:lnTo>
                      <a:pt x="77" y="2"/>
                    </a:lnTo>
                    <a:lnTo>
                      <a:pt x="76" y="1"/>
                    </a:lnTo>
                    <a:lnTo>
                      <a:pt x="75" y="0"/>
                    </a:lnTo>
                    <a:lnTo>
                      <a:pt x="73" y="0"/>
                    </a:lnTo>
                    <a:lnTo>
                      <a:pt x="71" y="0"/>
                    </a:lnTo>
                    <a:lnTo>
                      <a:pt x="69" y="0"/>
                    </a:lnTo>
                    <a:lnTo>
                      <a:pt x="66" y="1"/>
                    </a:lnTo>
                    <a:lnTo>
                      <a:pt x="63" y="2"/>
                    </a:lnTo>
                    <a:lnTo>
                      <a:pt x="59" y="3"/>
                    </a:lnTo>
                    <a:lnTo>
                      <a:pt x="55" y="4"/>
                    </a:lnTo>
                    <a:lnTo>
                      <a:pt x="49" y="4"/>
                    </a:lnTo>
                    <a:lnTo>
                      <a:pt x="44" y="5"/>
                    </a:lnTo>
                    <a:lnTo>
                      <a:pt x="40" y="5"/>
                    </a:lnTo>
                    <a:lnTo>
                      <a:pt x="36" y="6"/>
                    </a:lnTo>
                    <a:lnTo>
                      <a:pt x="33" y="6"/>
                    </a:lnTo>
                    <a:lnTo>
                      <a:pt x="29" y="7"/>
                    </a:lnTo>
                    <a:lnTo>
                      <a:pt x="26" y="7"/>
                    </a:lnTo>
                    <a:lnTo>
                      <a:pt x="22" y="8"/>
                    </a:lnTo>
                    <a:lnTo>
                      <a:pt x="18" y="9"/>
                    </a:lnTo>
                    <a:lnTo>
                      <a:pt x="13" y="10"/>
                    </a:lnTo>
                    <a:lnTo>
                      <a:pt x="10" y="15"/>
                    </a:lnTo>
                    <a:lnTo>
                      <a:pt x="7" y="20"/>
                    </a:lnTo>
                    <a:lnTo>
                      <a:pt x="5" y="25"/>
                    </a:lnTo>
                    <a:lnTo>
                      <a:pt x="3" y="30"/>
                    </a:lnTo>
                    <a:lnTo>
                      <a:pt x="2" y="35"/>
                    </a:lnTo>
                    <a:lnTo>
                      <a:pt x="1" y="40"/>
                    </a:lnTo>
                    <a:lnTo>
                      <a:pt x="1" y="45"/>
                    </a:lnTo>
                    <a:lnTo>
                      <a:pt x="1" y="50"/>
                    </a:lnTo>
                    <a:lnTo>
                      <a:pt x="0" y="54"/>
                    </a:lnTo>
                    <a:lnTo>
                      <a:pt x="0" y="59"/>
                    </a:lnTo>
                    <a:lnTo>
                      <a:pt x="4" y="60"/>
                    </a:lnTo>
                    <a:lnTo>
                      <a:pt x="8" y="61"/>
                    </a:lnTo>
                    <a:lnTo>
                      <a:pt x="11" y="62"/>
                    </a:lnTo>
                    <a:lnTo>
                      <a:pt x="15" y="63"/>
                    </a:lnTo>
                    <a:lnTo>
                      <a:pt x="18" y="63"/>
                    </a:lnTo>
                    <a:lnTo>
                      <a:pt x="20" y="63"/>
                    </a:lnTo>
                    <a:lnTo>
                      <a:pt x="23" y="63"/>
                    </a:lnTo>
                    <a:lnTo>
                      <a:pt x="26" y="63"/>
                    </a:lnTo>
                    <a:lnTo>
                      <a:pt x="28" y="63"/>
                    </a:lnTo>
                    <a:lnTo>
                      <a:pt x="31" y="63"/>
                    </a:lnTo>
                    <a:lnTo>
                      <a:pt x="37" y="57"/>
                    </a:lnTo>
                    <a:lnTo>
                      <a:pt x="42" y="51"/>
                    </a:lnTo>
                    <a:lnTo>
                      <a:pt x="46" y="45"/>
                    </a:lnTo>
                    <a:lnTo>
                      <a:pt x="51" y="39"/>
                    </a:lnTo>
                    <a:lnTo>
                      <a:pt x="55" y="33"/>
                    </a:lnTo>
                    <a:lnTo>
                      <a:pt x="59" y="27"/>
                    </a:lnTo>
                    <a:lnTo>
                      <a:pt x="63" y="21"/>
                    </a:lnTo>
                    <a:lnTo>
                      <a:pt x="68" y="15"/>
                    </a:lnTo>
                    <a:lnTo>
                      <a:pt x="73" y="9"/>
                    </a:lnTo>
                    <a:lnTo>
                      <a:pt x="78" y="4"/>
                    </a:lnTo>
                    <a:close/>
                  </a:path>
                </a:pathLst>
              </a:custGeom>
              <a:solidFill>
                <a:srgbClr val="FFAB9F"/>
              </a:solidFill>
              <a:ln w="0">
                <a:solidFill>
                  <a:srgbClr val="FFAB9F"/>
                </a:solidFill>
                <a:prstDash val="solid"/>
                <a:round/>
                <a:headEnd/>
                <a:tailEnd/>
              </a:ln>
            </p:spPr>
            <p:txBody>
              <a:bodyPr/>
              <a:lstStyle/>
              <a:p>
                <a:endParaRPr lang="fr-FR"/>
              </a:p>
            </p:txBody>
          </p:sp>
          <p:sp>
            <p:nvSpPr>
              <p:cNvPr id="5452" name="Freeform 331"/>
              <p:cNvSpPr>
                <a:spLocks/>
              </p:cNvSpPr>
              <p:nvPr/>
            </p:nvSpPr>
            <p:spPr bwMode="auto">
              <a:xfrm>
                <a:off x="1163" y="2457"/>
                <a:ext cx="72" cy="59"/>
              </a:xfrm>
              <a:custGeom>
                <a:avLst/>
                <a:gdLst>
                  <a:gd name="T0" fmla="*/ 72 w 72"/>
                  <a:gd name="T1" fmla="*/ 3 h 59"/>
                  <a:gd name="T2" fmla="*/ 71 w 72"/>
                  <a:gd name="T3" fmla="*/ 1 h 59"/>
                  <a:gd name="T4" fmla="*/ 70 w 72"/>
                  <a:gd name="T5" fmla="*/ 1 h 59"/>
                  <a:gd name="T6" fmla="*/ 68 w 72"/>
                  <a:gd name="T7" fmla="*/ 0 h 59"/>
                  <a:gd name="T8" fmla="*/ 67 w 72"/>
                  <a:gd name="T9" fmla="*/ 0 h 59"/>
                  <a:gd name="T10" fmla="*/ 64 w 72"/>
                  <a:gd name="T11" fmla="*/ 0 h 59"/>
                  <a:gd name="T12" fmla="*/ 62 w 72"/>
                  <a:gd name="T13" fmla="*/ 0 h 59"/>
                  <a:gd name="T14" fmla="*/ 59 w 72"/>
                  <a:gd name="T15" fmla="*/ 1 h 59"/>
                  <a:gd name="T16" fmla="*/ 56 w 72"/>
                  <a:gd name="T17" fmla="*/ 1 h 59"/>
                  <a:gd name="T18" fmla="*/ 52 w 72"/>
                  <a:gd name="T19" fmla="*/ 2 h 59"/>
                  <a:gd name="T20" fmla="*/ 48 w 72"/>
                  <a:gd name="T21" fmla="*/ 3 h 59"/>
                  <a:gd name="T22" fmla="*/ 42 w 72"/>
                  <a:gd name="T23" fmla="*/ 4 h 59"/>
                  <a:gd name="T24" fmla="*/ 38 w 72"/>
                  <a:gd name="T25" fmla="*/ 5 h 59"/>
                  <a:gd name="T26" fmla="*/ 34 w 72"/>
                  <a:gd name="T27" fmla="*/ 6 h 59"/>
                  <a:gd name="T28" fmla="*/ 31 w 72"/>
                  <a:gd name="T29" fmla="*/ 6 h 59"/>
                  <a:gd name="T30" fmla="*/ 28 w 72"/>
                  <a:gd name="T31" fmla="*/ 7 h 59"/>
                  <a:gd name="T32" fmla="*/ 25 w 72"/>
                  <a:gd name="T33" fmla="*/ 7 h 59"/>
                  <a:gd name="T34" fmla="*/ 23 w 72"/>
                  <a:gd name="T35" fmla="*/ 8 h 59"/>
                  <a:gd name="T36" fmla="*/ 20 w 72"/>
                  <a:gd name="T37" fmla="*/ 9 h 59"/>
                  <a:gd name="T38" fmla="*/ 16 w 72"/>
                  <a:gd name="T39" fmla="*/ 10 h 59"/>
                  <a:gd name="T40" fmla="*/ 11 w 72"/>
                  <a:gd name="T41" fmla="*/ 11 h 59"/>
                  <a:gd name="T42" fmla="*/ 8 w 72"/>
                  <a:gd name="T43" fmla="*/ 16 h 59"/>
                  <a:gd name="T44" fmla="*/ 6 w 72"/>
                  <a:gd name="T45" fmla="*/ 20 h 59"/>
                  <a:gd name="T46" fmla="*/ 4 w 72"/>
                  <a:gd name="T47" fmla="*/ 25 h 59"/>
                  <a:gd name="T48" fmla="*/ 3 w 72"/>
                  <a:gd name="T49" fmla="*/ 30 h 59"/>
                  <a:gd name="T50" fmla="*/ 2 w 72"/>
                  <a:gd name="T51" fmla="*/ 34 h 59"/>
                  <a:gd name="T52" fmla="*/ 1 w 72"/>
                  <a:gd name="T53" fmla="*/ 38 h 59"/>
                  <a:gd name="T54" fmla="*/ 1 w 72"/>
                  <a:gd name="T55" fmla="*/ 42 h 59"/>
                  <a:gd name="T56" fmla="*/ 0 w 72"/>
                  <a:gd name="T57" fmla="*/ 46 h 59"/>
                  <a:gd name="T58" fmla="*/ 0 w 72"/>
                  <a:gd name="T59" fmla="*/ 51 h 59"/>
                  <a:gd name="T60" fmla="*/ 0 w 72"/>
                  <a:gd name="T61" fmla="*/ 55 h 59"/>
                  <a:gd name="T62" fmla="*/ 4 w 72"/>
                  <a:gd name="T63" fmla="*/ 56 h 59"/>
                  <a:gd name="T64" fmla="*/ 8 w 72"/>
                  <a:gd name="T65" fmla="*/ 57 h 59"/>
                  <a:gd name="T66" fmla="*/ 11 w 72"/>
                  <a:gd name="T67" fmla="*/ 57 h 59"/>
                  <a:gd name="T68" fmla="*/ 14 w 72"/>
                  <a:gd name="T69" fmla="*/ 58 h 59"/>
                  <a:gd name="T70" fmla="*/ 16 w 72"/>
                  <a:gd name="T71" fmla="*/ 58 h 59"/>
                  <a:gd name="T72" fmla="*/ 19 w 72"/>
                  <a:gd name="T73" fmla="*/ 59 h 59"/>
                  <a:gd name="T74" fmla="*/ 21 w 72"/>
                  <a:gd name="T75" fmla="*/ 59 h 59"/>
                  <a:gd name="T76" fmla="*/ 23 w 72"/>
                  <a:gd name="T77" fmla="*/ 58 h 59"/>
                  <a:gd name="T78" fmla="*/ 25 w 72"/>
                  <a:gd name="T79" fmla="*/ 58 h 59"/>
                  <a:gd name="T80" fmla="*/ 28 w 72"/>
                  <a:gd name="T81" fmla="*/ 58 h 59"/>
                  <a:gd name="T82" fmla="*/ 33 w 72"/>
                  <a:gd name="T83" fmla="*/ 52 h 59"/>
                  <a:gd name="T84" fmla="*/ 38 w 72"/>
                  <a:gd name="T85" fmla="*/ 47 h 59"/>
                  <a:gd name="T86" fmla="*/ 42 w 72"/>
                  <a:gd name="T87" fmla="*/ 41 h 59"/>
                  <a:gd name="T88" fmla="*/ 46 w 72"/>
                  <a:gd name="T89" fmla="*/ 36 h 59"/>
                  <a:gd name="T90" fmla="*/ 50 w 72"/>
                  <a:gd name="T91" fmla="*/ 30 h 59"/>
                  <a:gd name="T92" fmla="*/ 54 w 72"/>
                  <a:gd name="T93" fmla="*/ 25 h 59"/>
                  <a:gd name="T94" fmla="*/ 58 w 72"/>
                  <a:gd name="T95" fmla="*/ 19 h 59"/>
                  <a:gd name="T96" fmla="*/ 62 w 72"/>
                  <a:gd name="T97" fmla="*/ 14 h 59"/>
                  <a:gd name="T98" fmla="*/ 67 w 72"/>
                  <a:gd name="T99" fmla="*/ 8 h 59"/>
                  <a:gd name="T100" fmla="*/ 72 w 72"/>
                  <a:gd name="T101" fmla="*/ 3 h 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2"/>
                  <a:gd name="T154" fmla="*/ 0 h 59"/>
                  <a:gd name="T155" fmla="*/ 72 w 72"/>
                  <a:gd name="T156" fmla="*/ 59 h 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2" h="59">
                    <a:moveTo>
                      <a:pt x="72" y="3"/>
                    </a:moveTo>
                    <a:lnTo>
                      <a:pt x="71" y="1"/>
                    </a:lnTo>
                    <a:lnTo>
                      <a:pt x="70" y="1"/>
                    </a:lnTo>
                    <a:lnTo>
                      <a:pt x="68" y="0"/>
                    </a:lnTo>
                    <a:lnTo>
                      <a:pt x="67" y="0"/>
                    </a:lnTo>
                    <a:lnTo>
                      <a:pt x="64" y="0"/>
                    </a:lnTo>
                    <a:lnTo>
                      <a:pt x="62" y="0"/>
                    </a:lnTo>
                    <a:lnTo>
                      <a:pt x="59" y="1"/>
                    </a:lnTo>
                    <a:lnTo>
                      <a:pt x="56" y="1"/>
                    </a:lnTo>
                    <a:lnTo>
                      <a:pt x="52" y="2"/>
                    </a:lnTo>
                    <a:lnTo>
                      <a:pt x="48" y="3"/>
                    </a:lnTo>
                    <a:lnTo>
                      <a:pt x="42" y="4"/>
                    </a:lnTo>
                    <a:lnTo>
                      <a:pt x="38" y="5"/>
                    </a:lnTo>
                    <a:lnTo>
                      <a:pt x="34" y="6"/>
                    </a:lnTo>
                    <a:lnTo>
                      <a:pt x="31" y="6"/>
                    </a:lnTo>
                    <a:lnTo>
                      <a:pt x="28" y="7"/>
                    </a:lnTo>
                    <a:lnTo>
                      <a:pt x="25" y="7"/>
                    </a:lnTo>
                    <a:lnTo>
                      <a:pt x="23" y="8"/>
                    </a:lnTo>
                    <a:lnTo>
                      <a:pt x="20" y="9"/>
                    </a:lnTo>
                    <a:lnTo>
                      <a:pt x="16" y="10"/>
                    </a:lnTo>
                    <a:lnTo>
                      <a:pt x="11" y="11"/>
                    </a:lnTo>
                    <a:lnTo>
                      <a:pt x="8" y="16"/>
                    </a:lnTo>
                    <a:lnTo>
                      <a:pt x="6" y="20"/>
                    </a:lnTo>
                    <a:lnTo>
                      <a:pt x="4" y="25"/>
                    </a:lnTo>
                    <a:lnTo>
                      <a:pt x="3" y="30"/>
                    </a:lnTo>
                    <a:lnTo>
                      <a:pt x="2" y="34"/>
                    </a:lnTo>
                    <a:lnTo>
                      <a:pt x="1" y="38"/>
                    </a:lnTo>
                    <a:lnTo>
                      <a:pt x="1" y="42"/>
                    </a:lnTo>
                    <a:lnTo>
                      <a:pt x="0" y="46"/>
                    </a:lnTo>
                    <a:lnTo>
                      <a:pt x="0" y="51"/>
                    </a:lnTo>
                    <a:lnTo>
                      <a:pt x="0" y="55"/>
                    </a:lnTo>
                    <a:lnTo>
                      <a:pt x="4" y="56"/>
                    </a:lnTo>
                    <a:lnTo>
                      <a:pt x="8" y="57"/>
                    </a:lnTo>
                    <a:lnTo>
                      <a:pt x="11" y="57"/>
                    </a:lnTo>
                    <a:lnTo>
                      <a:pt x="14" y="58"/>
                    </a:lnTo>
                    <a:lnTo>
                      <a:pt x="16" y="58"/>
                    </a:lnTo>
                    <a:lnTo>
                      <a:pt x="19" y="59"/>
                    </a:lnTo>
                    <a:lnTo>
                      <a:pt x="21" y="59"/>
                    </a:lnTo>
                    <a:lnTo>
                      <a:pt x="23" y="58"/>
                    </a:lnTo>
                    <a:lnTo>
                      <a:pt x="25" y="58"/>
                    </a:lnTo>
                    <a:lnTo>
                      <a:pt x="28" y="58"/>
                    </a:lnTo>
                    <a:lnTo>
                      <a:pt x="33" y="52"/>
                    </a:lnTo>
                    <a:lnTo>
                      <a:pt x="38" y="47"/>
                    </a:lnTo>
                    <a:lnTo>
                      <a:pt x="42" y="41"/>
                    </a:lnTo>
                    <a:lnTo>
                      <a:pt x="46" y="36"/>
                    </a:lnTo>
                    <a:lnTo>
                      <a:pt x="50" y="30"/>
                    </a:lnTo>
                    <a:lnTo>
                      <a:pt x="54" y="25"/>
                    </a:lnTo>
                    <a:lnTo>
                      <a:pt x="58" y="19"/>
                    </a:lnTo>
                    <a:lnTo>
                      <a:pt x="62" y="14"/>
                    </a:lnTo>
                    <a:lnTo>
                      <a:pt x="67" y="8"/>
                    </a:lnTo>
                    <a:lnTo>
                      <a:pt x="72" y="3"/>
                    </a:lnTo>
                    <a:close/>
                  </a:path>
                </a:pathLst>
              </a:custGeom>
              <a:solidFill>
                <a:srgbClr val="FF9D8F"/>
              </a:solidFill>
              <a:ln w="0">
                <a:solidFill>
                  <a:srgbClr val="FF9D8F"/>
                </a:solidFill>
                <a:prstDash val="solid"/>
                <a:round/>
                <a:headEnd/>
                <a:tailEnd/>
              </a:ln>
            </p:spPr>
            <p:txBody>
              <a:bodyPr/>
              <a:lstStyle/>
              <a:p>
                <a:endParaRPr lang="fr-FR"/>
              </a:p>
            </p:txBody>
          </p:sp>
          <p:sp>
            <p:nvSpPr>
              <p:cNvPr id="5453" name="Freeform 332"/>
              <p:cNvSpPr>
                <a:spLocks/>
              </p:cNvSpPr>
              <p:nvPr/>
            </p:nvSpPr>
            <p:spPr bwMode="auto">
              <a:xfrm>
                <a:off x="1163" y="2461"/>
                <a:ext cx="66" cy="54"/>
              </a:xfrm>
              <a:custGeom>
                <a:avLst/>
                <a:gdLst>
                  <a:gd name="T0" fmla="*/ 66 w 66"/>
                  <a:gd name="T1" fmla="*/ 2 h 54"/>
                  <a:gd name="T2" fmla="*/ 65 w 66"/>
                  <a:gd name="T3" fmla="*/ 1 h 54"/>
                  <a:gd name="T4" fmla="*/ 64 w 66"/>
                  <a:gd name="T5" fmla="*/ 0 h 54"/>
                  <a:gd name="T6" fmla="*/ 62 w 66"/>
                  <a:gd name="T7" fmla="*/ 0 h 54"/>
                  <a:gd name="T8" fmla="*/ 60 w 66"/>
                  <a:gd name="T9" fmla="*/ 0 h 54"/>
                  <a:gd name="T10" fmla="*/ 58 w 66"/>
                  <a:gd name="T11" fmla="*/ 0 h 54"/>
                  <a:gd name="T12" fmla="*/ 55 w 66"/>
                  <a:gd name="T13" fmla="*/ 0 h 54"/>
                  <a:gd name="T14" fmla="*/ 52 w 66"/>
                  <a:gd name="T15" fmla="*/ 1 h 54"/>
                  <a:gd name="T16" fmla="*/ 49 w 66"/>
                  <a:gd name="T17" fmla="*/ 1 h 54"/>
                  <a:gd name="T18" fmla="*/ 45 w 66"/>
                  <a:gd name="T19" fmla="*/ 2 h 54"/>
                  <a:gd name="T20" fmla="*/ 41 w 66"/>
                  <a:gd name="T21" fmla="*/ 3 h 54"/>
                  <a:gd name="T22" fmla="*/ 36 w 66"/>
                  <a:gd name="T23" fmla="*/ 4 h 54"/>
                  <a:gd name="T24" fmla="*/ 31 w 66"/>
                  <a:gd name="T25" fmla="*/ 5 h 54"/>
                  <a:gd name="T26" fmla="*/ 28 w 66"/>
                  <a:gd name="T27" fmla="*/ 6 h 54"/>
                  <a:gd name="T28" fmla="*/ 26 w 66"/>
                  <a:gd name="T29" fmla="*/ 7 h 54"/>
                  <a:gd name="T30" fmla="*/ 24 w 66"/>
                  <a:gd name="T31" fmla="*/ 7 h 54"/>
                  <a:gd name="T32" fmla="*/ 22 w 66"/>
                  <a:gd name="T33" fmla="*/ 8 h 54"/>
                  <a:gd name="T34" fmla="*/ 20 w 66"/>
                  <a:gd name="T35" fmla="*/ 9 h 54"/>
                  <a:gd name="T36" fmla="*/ 17 w 66"/>
                  <a:gd name="T37" fmla="*/ 9 h 54"/>
                  <a:gd name="T38" fmla="*/ 14 w 66"/>
                  <a:gd name="T39" fmla="*/ 11 h 54"/>
                  <a:gd name="T40" fmla="*/ 9 w 66"/>
                  <a:gd name="T41" fmla="*/ 12 h 54"/>
                  <a:gd name="T42" fmla="*/ 7 w 66"/>
                  <a:gd name="T43" fmla="*/ 17 h 54"/>
                  <a:gd name="T44" fmla="*/ 5 w 66"/>
                  <a:gd name="T45" fmla="*/ 21 h 54"/>
                  <a:gd name="T46" fmla="*/ 3 w 66"/>
                  <a:gd name="T47" fmla="*/ 25 h 54"/>
                  <a:gd name="T48" fmla="*/ 2 w 66"/>
                  <a:gd name="T49" fmla="*/ 29 h 54"/>
                  <a:gd name="T50" fmla="*/ 1 w 66"/>
                  <a:gd name="T51" fmla="*/ 33 h 54"/>
                  <a:gd name="T52" fmla="*/ 1 w 66"/>
                  <a:gd name="T53" fmla="*/ 36 h 54"/>
                  <a:gd name="T54" fmla="*/ 1 w 66"/>
                  <a:gd name="T55" fmla="*/ 40 h 54"/>
                  <a:gd name="T56" fmla="*/ 0 w 66"/>
                  <a:gd name="T57" fmla="*/ 43 h 54"/>
                  <a:gd name="T58" fmla="*/ 0 w 66"/>
                  <a:gd name="T59" fmla="*/ 46 h 54"/>
                  <a:gd name="T60" fmla="*/ 0 w 66"/>
                  <a:gd name="T61" fmla="*/ 50 h 54"/>
                  <a:gd name="T62" fmla="*/ 4 w 66"/>
                  <a:gd name="T63" fmla="*/ 51 h 54"/>
                  <a:gd name="T64" fmla="*/ 8 w 66"/>
                  <a:gd name="T65" fmla="*/ 52 h 54"/>
                  <a:gd name="T66" fmla="*/ 11 w 66"/>
                  <a:gd name="T67" fmla="*/ 53 h 54"/>
                  <a:gd name="T68" fmla="*/ 13 w 66"/>
                  <a:gd name="T69" fmla="*/ 53 h 54"/>
                  <a:gd name="T70" fmla="*/ 15 w 66"/>
                  <a:gd name="T71" fmla="*/ 54 h 54"/>
                  <a:gd name="T72" fmla="*/ 17 w 66"/>
                  <a:gd name="T73" fmla="*/ 54 h 54"/>
                  <a:gd name="T74" fmla="*/ 19 w 66"/>
                  <a:gd name="T75" fmla="*/ 54 h 54"/>
                  <a:gd name="T76" fmla="*/ 21 w 66"/>
                  <a:gd name="T77" fmla="*/ 54 h 54"/>
                  <a:gd name="T78" fmla="*/ 23 w 66"/>
                  <a:gd name="T79" fmla="*/ 53 h 54"/>
                  <a:gd name="T80" fmla="*/ 24 w 66"/>
                  <a:gd name="T81" fmla="*/ 53 h 54"/>
                  <a:gd name="T82" fmla="*/ 30 w 66"/>
                  <a:gd name="T83" fmla="*/ 48 h 54"/>
                  <a:gd name="T84" fmla="*/ 34 w 66"/>
                  <a:gd name="T85" fmla="*/ 43 h 54"/>
                  <a:gd name="T86" fmla="*/ 38 w 66"/>
                  <a:gd name="T87" fmla="*/ 38 h 54"/>
                  <a:gd name="T88" fmla="*/ 42 w 66"/>
                  <a:gd name="T89" fmla="*/ 33 h 54"/>
                  <a:gd name="T90" fmla="*/ 45 w 66"/>
                  <a:gd name="T91" fmla="*/ 28 h 54"/>
                  <a:gd name="T92" fmla="*/ 49 w 66"/>
                  <a:gd name="T93" fmla="*/ 23 h 54"/>
                  <a:gd name="T94" fmla="*/ 52 w 66"/>
                  <a:gd name="T95" fmla="*/ 18 h 54"/>
                  <a:gd name="T96" fmla="*/ 56 w 66"/>
                  <a:gd name="T97" fmla="*/ 13 h 54"/>
                  <a:gd name="T98" fmla="*/ 61 w 66"/>
                  <a:gd name="T99" fmla="*/ 8 h 54"/>
                  <a:gd name="T100" fmla="*/ 66 w 66"/>
                  <a:gd name="T101" fmla="*/ 2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6"/>
                  <a:gd name="T154" fmla="*/ 0 h 54"/>
                  <a:gd name="T155" fmla="*/ 66 w 66"/>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6" h="54">
                    <a:moveTo>
                      <a:pt x="66" y="2"/>
                    </a:moveTo>
                    <a:lnTo>
                      <a:pt x="65" y="1"/>
                    </a:lnTo>
                    <a:lnTo>
                      <a:pt x="64" y="0"/>
                    </a:lnTo>
                    <a:lnTo>
                      <a:pt x="62" y="0"/>
                    </a:lnTo>
                    <a:lnTo>
                      <a:pt x="60" y="0"/>
                    </a:lnTo>
                    <a:lnTo>
                      <a:pt x="58" y="0"/>
                    </a:lnTo>
                    <a:lnTo>
                      <a:pt x="55" y="0"/>
                    </a:lnTo>
                    <a:lnTo>
                      <a:pt x="52" y="1"/>
                    </a:lnTo>
                    <a:lnTo>
                      <a:pt x="49" y="1"/>
                    </a:lnTo>
                    <a:lnTo>
                      <a:pt x="45" y="2"/>
                    </a:lnTo>
                    <a:lnTo>
                      <a:pt x="41" y="3"/>
                    </a:lnTo>
                    <a:lnTo>
                      <a:pt x="36" y="4"/>
                    </a:lnTo>
                    <a:lnTo>
                      <a:pt x="31" y="5"/>
                    </a:lnTo>
                    <a:lnTo>
                      <a:pt x="28" y="6"/>
                    </a:lnTo>
                    <a:lnTo>
                      <a:pt x="26" y="7"/>
                    </a:lnTo>
                    <a:lnTo>
                      <a:pt x="24" y="7"/>
                    </a:lnTo>
                    <a:lnTo>
                      <a:pt x="22" y="8"/>
                    </a:lnTo>
                    <a:lnTo>
                      <a:pt x="20" y="9"/>
                    </a:lnTo>
                    <a:lnTo>
                      <a:pt x="17" y="9"/>
                    </a:lnTo>
                    <a:lnTo>
                      <a:pt x="14" y="11"/>
                    </a:lnTo>
                    <a:lnTo>
                      <a:pt x="9" y="12"/>
                    </a:lnTo>
                    <a:lnTo>
                      <a:pt x="7" y="17"/>
                    </a:lnTo>
                    <a:lnTo>
                      <a:pt x="5" y="21"/>
                    </a:lnTo>
                    <a:lnTo>
                      <a:pt x="3" y="25"/>
                    </a:lnTo>
                    <a:lnTo>
                      <a:pt x="2" y="29"/>
                    </a:lnTo>
                    <a:lnTo>
                      <a:pt x="1" y="33"/>
                    </a:lnTo>
                    <a:lnTo>
                      <a:pt x="1" y="36"/>
                    </a:lnTo>
                    <a:lnTo>
                      <a:pt x="1" y="40"/>
                    </a:lnTo>
                    <a:lnTo>
                      <a:pt x="0" y="43"/>
                    </a:lnTo>
                    <a:lnTo>
                      <a:pt x="0" y="46"/>
                    </a:lnTo>
                    <a:lnTo>
                      <a:pt x="0" y="50"/>
                    </a:lnTo>
                    <a:lnTo>
                      <a:pt x="4" y="51"/>
                    </a:lnTo>
                    <a:lnTo>
                      <a:pt x="8" y="52"/>
                    </a:lnTo>
                    <a:lnTo>
                      <a:pt x="11" y="53"/>
                    </a:lnTo>
                    <a:lnTo>
                      <a:pt x="13" y="53"/>
                    </a:lnTo>
                    <a:lnTo>
                      <a:pt x="15" y="54"/>
                    </a:lnTo>
                    <a:lnTo>
                      <a:pt x="17" y="54"/>
                    </a:lnTo>
                    <a:lnTo>
                      <a:pt x="19" y="54"/>
                    </a:lnTo>
                    <a:lnTo>
                      <a:pt x="21" y="54"/>
                    </a:lnTo>
                    <a:lnTo>
                      <a:pt x="23" y="53"/>
                    </a:lnTo>
                    <a:lnTo>
                      <a:pt x="24" y="53"/>
                    </a:lnTo>
                    <a:lnTo>
                      <a:pt x="30" y="48"/>
                    </a:lnTo>
                    <a:lnTo>
                      <a:pt x="34" y="43"/>
                    </a:lnTo>
                    <a:lnTo>
                      <a:pt x="38" y="38"/>
                    </a:lnTo>
                    <a:lnTo>
                      <a:pt x="42" y="33"/>
                    </a:lnTo>
                    <a:lnTo>
                      <a:pt x="45" y="28"/>
                    </a:lnTo>
                    <a:lnTo>
                      <a:pt x="49" y="23"/>
                    </a:lnTo>
                    <a:lnTo>
                      <a:pt x="52" y="18"/>
                    </a:lnTo>
                    <a:lnTo>
                      <a:pt x="56" y="13"/>
                    </a:lnTo>
                    <a:lnTo>
                      <a:pt x="61" y="8"/>
                    </a:lnTo>
                    <a:lnTo>
                      <a:pt x="66" y="2"/>
                    </a:lnTo>
                    <a:close/>
                  </a:path>
                </a:pathLst>
              </a:custGeom>
              <a:solidFill>
                <a:srgbClr val="FF9D8F"/>
              </a:solidFill>
              <a:ln w="0">
                <a:solidFill>
                  <a:srgbClr val="FF9D8F"/>
                </a:solidFill>
                <a:prstDash val="solid"/>
                <a:round/>
                <a:headEnd/>
                <a:tailEnd/>
              </a:ln>
            </p:spPr>
            <p:txBody>
              <a:bodyPr/>
              <a:lstStyle/>
              <a:p>
                <a:endParaRPr lang="fr-FR"/>
              </a:p>
            </p:txBody>
          </p:sp>
          <p:sp>
            <p:nvSpPr>
              <p:cNvPr id="5454" name="Freeform 333"/>
              <p:cNvSpPr>
                <a:spLocks/>
              </p:cNvSpPr>
              <p:nvPr/>
            </p:nvSpPr>
            <p:spPr bwMode="auto">
              <a:xfrm>
                <a:off x="1163" y="2464"/>
                <a:ext cx="60" cy="50"/>
              </a:xfrm>
              <a:custGeom>
                <a:avLst/>
                <a:gdLst>
                  <a:gd name="T0" fmla="*/ 60 w 60"/>
                  <a:gd name="T1" fmla="*/ 3 h 50"/>
                  <a:gd name="T2" fmla="*/ 59 w 60"/>
                  <a:gd name="T3" fmla="*/ 2 h 50"/>
                  <a:gd name="T4" fmla="*/ 57 w 60"/>
                  <a:gd name="T5" fmla="*/ 1 h 50"/>
                  <a:gd name="T6" fmla="*/ 56 w 60"/>
                  <a:gd name="T7" fmla="*/ 0 h 50"/>
                  <a:gd name="T8" fmla="*/ 54 w 60"/>
                  <a:gd name="T9" fmla="*/ 0 h 50"/>
                  <a:gd name="T10" fmla="*/ 51 w 60"/>
                  <a:gd name="T11" fmla="*/ 0 h 50"/>
                  <a:gd name="T12" fmla="*/ 49 w 60"/>
                  <a:gd name="T13" fmla="*/ 1 h 50"/>
                  <a:gd name="T14" fmla="*/ 46 w 60"/>
                  <a:gd name="T15" fmla="*/ 1 h 50"/>
                  <a:gd name="T16" fmla="*/ 42 w 60"/>
                  <a:gd name="T17" fmla="*/ 2 h 50"/>
                  <a:gd name="T18" fmla="*/ 38 w 60"/>
                  <a:gd name="T19" fmla="*/ 3 h 50"/>
                  <a:gd name="T20" fmla="*/ 34 w 60"/>
                  <a:gd name="T21" fmla="*/ 4 h 50"/>
                  <a:gd name="T22" fmla="*/ 29 w 60"/>
                  <a:gd name="T23" fmla="*/ 5 h 50"/>
                  <a:gd name="T24" fmla="*/ 25 w 60"/>
                  <a:gd name="T25" fmla="*/ 7 h 50"/>
                  <a:gd name="T26" fmla="*/ 22 w 60"/>
                  <a:gd name="T27" fmla="*/ 8 h 50"/>
                  <a:gd name="T28" fmla="*/ 20 w 60"/>
                  <a:gd name="T29" fmla="*/ 8 h 50"/>
                  <a:gd name="T30" fmla="*/ 19 w 60"/>
                  <a:gd name="T31" fmla="*/ 9 h 50"/>
                  <a:gd name="T32" fmla="*/ 18 w 60"/>
                  <a:gd name="T33" fmla="*/ 9 h 50"/>
                  <a:gd name="T34" fmla="*/ 16 w 60"/>
                  <a:gd name="T35" fmla="*/ 10 h 50"/>
                  <a:gd name="T36" fmla="*/ 14 w 60"/>
                  <a:gd name="T37" fmla="*/ 11 h 50"/>
                  <a:gd name="T38" fmla="*/ 11 w 60"/>
                  <a:gd name="T39" fmla="*/ 12 h 50"/>
                  <a:gd name="T40" fmla="*/ 7 w 60"/>
                  <a:gd name="T41" fmla="*/ 14 h 50"/>
                  <a:gd name="T42" fmla="*/ 5 w 60"/>
                  <a:gd name="T43" fmla="*/ 18 h 50"/>
                  <a:gd name="T44" fmla="*/ 4 w 60"/>
                  <a:gd name="T45" fmla="*/ 22 h 50"/>
                  <a:gd name="T46" fmla="*/ 2 w 60"/>
                  <a:gd name="T47" fmla="*/ 26 h 50"/>
                  <a:gd name="T48" fmla="*/ 1 w 60"/>
                  <a:gd name="T49" fmla="*/ 29 h 50"/>
                  <a:gd name="T50" fmla="*/ 1 w 60"/>
                  <a:gd name="T51" fmla="*/ 32 h 50"/>
                  <a:gd name="T52" fmla="*/ 1 w 60"/>
                  <a:gd name="T53" fmla="*/ 35 h 50"/>
                  <a:gd name="T54" fmla="*/ 0 w 60"/>
                  <a:gd name="T55" fmla="*/ 38 h 50"/>
                  <a:gd name="T56" fmla="*/ 1 w 60"/>
                  <a:gd name="T57" fmla="*/ 41 h 50"/>
                  <a:gd name="T58" fmla="*/ 1 w 60"/>
                  <a:gd name="T59" fmla="*/ 44 h 50"/>
                  <a:gd name="T60" fmla="*/ 1 w 60"/>
                  <a:gd name="T61" fmla="*/ 47 h 50"/>
                  <a:gd name="T62" fmla="*/ 4 w 60"/>
                  <a:gd name="T63" fmla="*/ 48 h 50"/>
                  <a:gd name="T64" fmla="*/ 8 w 60"/>
                  <a:gd name="T65" fmla="*/ 49 h 50"/>
                  <a:gd name="T66" fmla="*/ 10 w 60"/>
                  <a:gd name="T67" fmla="*/ 49 h 50"/>
                  <a:gd name="T68" fmla="*/ 12 w 60"/>
                  <a:gd name="T69" fmla="*/ 50 h 50"/>
                  <a:gd name="T70" fmla="*/ 14 w 60"/>
                  <a:gd name="T71" fmla="*/ 50 h 50"/>
                  <a:gd name="T72" fmla="*/ 16 w 60"/>
                  <a:gd name="T73" fmla="*/ 50 h 50"/>
                  <a:gd name="T74" fmla="*/ 17 w 60"/>
                  <a:gd name="T75" fmla="*/ 50 h 50"/>
                  <a:gd name="T76" fmla="*/ 18 w 60"/>
                  <a:gd name="T77" fmla="*/ 50 h 50"/>
                  <a:gd name="T78" fmla="*/ 19 w 60"/>
                  <a:gd name="T79" fmla="*/ 50 h 50"/>
                  <a:gd name="T80" fmla="*/ 21 w 60"/>
                  <a:gd name="T81" fmla="*/ 50 h 50"/>
                  <a:gd name="T82" fmla="*/ 26 w 60"/>
                  <a:gd name="T83" fmla="*/ 45 h 50"/>
                  <a:gd name="T84" fmla="*/ 30 w 60"/>
                  <a:gd name="T85" fmla="*/ 40 h 50"/>
                  <a:gd name="T86" fmla="*/ 34 w 60"/>
                  <a:gd name="T87" fmla="*/ 35 h 50"/>
                  <a:gd name="T88" fmla="*/ 37 w 60"/>
                  <a:gd name="T89" fmla="*/ 31 h 50"/>
                  <a:gd name="T90" fmla="*/ 40 w 60"/>
                  <a:gd name="T91" fmla="*/ 26 h 50"/>
                  <a:gd name="T92" fmla="*/ 43 w 60"/>
                  <a:gd name="T93" fmla="*/ 22 h 50"/>
                  <a:gd name="T94" fmla="*/ 47 w 60"/>
                  <a:gd name="T95" fmla="*/ 17 h 50"/>
                  <a:gd name="T96" fmla="*/ 50 w 60"/>
                  <a:gd name="T97" fmla="*/ 12 h 50"/>
                  <a:gd name="T98" fmla="*/ 55 w 60"/>
                  <a:gd name="T99" fmla="*/ 8 h 50"/>
                  <a:gd name="T100" fmla="*/ 60 w 60"/>
                  <a:gd name="T101" fmla="*/ 3 h 5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50"/>
                  <a:gd name="T155" fmla="*/ 60 w 60"/>
                  <a:gd name="T156" fmla="*/ 50 h 5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50">
                    <a:moveTo>
                      <a:pt x="60" y="3"/>
                    </a:moveTo>
                    <a:lnTo>
                      <a:pt x="59" y="2"/>
                    </a:lnTo>
                    <a:lnTo>
                      <a:pt x="57" y="1"/>
                    </a:lnTo>
                    <a:lnTo>
                      <a:pt x="56" y="0"/>
                    </a:lnTo>
                    <a:lnTo>
                      <a:pt x="54" y="0"/>
                    </a:lnTo>
                    <a:lnTo>
                      <a:pt x="51" y="0"/>
                    </a:lnTo>
                    <a:lnTo>
                      <a:pt x="49" y="1"/>
                    </a:lnTo>
                    <a:lnTo>
                      <a:pt x="46" y="1"/>
                    </a:lnTo>
                    <a:lnTo>
                      <a:pt x="42" y="2"/>
                    </a:lnTo>
                    <a:lnTo>
                      <a:pt x="38" y="3"/>
                    </a:lnTo>
                    <a:lnTo>
                      <a:pt x="34" y="4"/>
                    </a:lnTo>
                    <a:lnTo>
                      <a:pt x="29" y="5"/>
                    </a:lnTo>
                    <a:lnTo>
                      <a:pt x="25" y="7"/>
                    </a:lnTo>
                    <a:lnTo>
                      <a:pt x="22" y="8"/>
                    </a:lnTo>
                    <a:lnTo>
                      <a:pt x="20" y="8"/>
                    </a:lnTo>
                    <a:lnTo>
                      <a:pt x="19" y="9"/>
                    </a:lnTo>
                    <a:lnTo>
                      <a:pt x="18" y="9"/>
                    </a:lnTo>
                    <a:lnTo>
                      <a:pt x="16" y="10"/>
                    </a:lnTo>
                    <a:lnTo>
                      <a:pt x="14" y="11"/>
                    </a:lnTo>
                    <a:lnTo>
                      <a:pt x="11" y="12"/>
                    </a:lnTo>
                    <a:lnTo>
                      <a:pt x="7" y="14"/>
                    </a:lnTo>
                    <a:lnTo>
                      <a:pt x="5" y="18"/>
                    </a:lnTo>
                    <a:lnTo>
                      <a:pt x="4" y="22"/>
                    </a:lnTo>
                    <a:lnTo>
                      <a:pt x="2" y="26"/>
                    </a:lnTo>
                    <a:lnTo>
                      <a:pt x="1" y="29"/>
                    </a:lnTo>
                    <a:lnTo>
                      <a:pt x="1" y="32"/>
                    </a:lnTo>
                    <a:lnTo>
                      <a:pt x="1" y="35"/>
                    </a:lnTo>
                    <a:lnTo>
                      <a:pt x="0" y="38"/>
                    </a:lnTo>
                    <a:lnTo>
                      <a:pt x="1" y="41"/>
                    </a:lnTo>
                    <a:lnTo>
                      <a:pt x="1" y="44"/>
                    </a:lnTo>
                    <a:lnTo>
                      <a:pt x="1" y="47"/>
                    </a:lnTo>
                    <a:lnTo>
                      <a:pt x="4" y="48"/>
                    </a:lnTo>
                    <a:lnTo>
                      <a:pt x="8" y="49"/>
                    </a:lnTo>
                    <a:lnTo>
                      <a:pt x="10" y="49"/>
                    </a:lnTo>
                    <a:lnTo>
                      <a:pt x="12" y="50"/>
                    </a:lnTo>
                    <a:lnTo>
                      <a:pt x="14" y="50"/>
                    </a:lnTo>
                    <a:lnTo>
                      <a:pt x="16" y="50"/>
                    </a:lnTo>
                    <a:lnTo>
                      <a:pt x="17" y="50"/>
                    </a:lnTo>
                    <a:lnTo>
                      <a:pt x="18" y="50"/>
                    </a:lnTo>
                    <a:lnTo>
                      <a:pt x="19" y="50"/>
                    </a:lnTo>
                    <a:lnTo>
                      <a:pt x="21" y="50"/>
                    </a:lnTo>
                    <a:lnTo>
                      <a:pt x="26" y="45"/>
                    </a:lnTo>
                    <a:lnTo>
                      <a:pt x="30" y="40"/>
                    </a:lnTo>
                    <a:lnTo>
                      <a:pt x="34" y="35"/>
                    </a:lnTo>
                    <a:lnTo>
                      <a:pt x="37" y="31"/>
                    </a:lnTo>
                    <a:lnTo>
                      <a:pt x="40" y="26"/>
                    </a:lnTo>
                    <a:lnTo>
                      <a:pt x="43" y="22"/>
                    </a:lnTo>
                    <a:lnTo>
                      <a:pt x="47" y="17"/>
                    </a:lnTo>
                    <a:lnTo>
                      <a:pt x="50" y="12"/>
                    </a:lnTo>
                    <a:lnTo>
                      <a:pt x="55" y="8"/>
                    </a:lnTo>
                    <a:lnTo>
                      <a:pt x="60" y="3"/>
                    </a:lnTo>
                    <a:close/>
                  </a:path>
                </a:pathLst>
              </a:custGeom>
              <a:solidFill>
                <a:srgbClr val="FF9D8F"/>
              </a:solidFill>
              <a:ln w="0">
                <a:solidFill>
                  <a:srgbClr val="FF9D8F"/>
                </a:solidFill>
                <a:prstDash val="solid"/>
                <a:round/>
                <a:headEnd/>
                <a:tailEnd/>
              </a:ln>
            </p:spPr>
            <p:txBody>
              <a:bodyPr/>
              <a:lstStyle/>
              <a:p>
                <a:endParaRPr lang="fr-FR"/>
              </a:p>
            </p:txBody>
          </p:sp>
          <p:sp>
            <p:nvSpPr>
              <p:cNvPr id="5455" name="Freeform 334"/>
              <p:cNvSpPr>
                <a:spLocks/>
              </p:cNvSpPr>
              <p:nvPr/>
            </p:nvSpPr>
            <p:spPr bwMode="auto">
              <a:xfrm>
                <a:off x="1216" y="2480"/>
                <a:ext cx="10" cy="10"/>
              </a:xfrm>
              <a:custGeom>
                <a:avLst/>
                <a:gdLst>
                  <a:gd name="T0" fmla="*/ 0 w 10"/>
                  <a:gd name="T1" fmla="*/ 8 h 10"/>
                  <a:gd name="T2" fmla="*/ 0 w 10"/>
                  <a:gd name="T3" fmla="*/ 8 h 10"/>
                  <a:gd name="T4" fmla="*/ 0 w 10"/>
                  <a:gd name="T5" fmla="*/ 9 h 10"/>
                  <a:gd name="T6" fmla="*/ 1 w 10"/>
                  <a:gd name="T7" fmla="*/ 9 h 10"/>
                  <a:gd name="T8" fmla="*/ 1 w 10"/>
                  <a:gd name="T9" fmla="*/ 10 h 10"/>
                  <a:gd name="T10" fmla="*/ 1 w 10"/>
                  <a:gd name="T11" fmla="*/ 10 h 10"/>
                  <a:gd name="T12" fmla="*/ 2 w 10"/>
                  <a:gd name="T13" fmla="*/ 10 h 10"/>
                  <a:gd name="T14" fmla="*/ 2 w 10"/>
                  <a:gd name="T15" fmla="*/ 10 h 10"/>
                  <a:gd name="T16" fmla="*/ 3 w 10"/>
                  <a:gd name="T17" fmla="*/ 10 h 10"/>
                  <a:gd name="T18" fmla="*/ 3 w 10"/>
                  <a:gd name="T19" fmla="*/ 10 h 10"/>
                  <a:gd name="T20" fmla="*/ 4 w 10"/>
                  <a:gd name="T21" fmla="*/ 10 h 10"/>
                  <a:gd name="T22" fmla="*/ 4 w 10"/>
                  <a:gd name="T23" fmla="*/ 9 h 10"/>
                  <a:gd name="T24" fmla="*/ 5 w 10"/>
                  <a:gd name="T25" fmla="*/ 9 h 10"/>
                  <a:gd name="T26" fmla="*/ 6 w 10"/>
                  <a:gd name="T27" fmla="*/ 8 h 10"/>
                  <a:gd name="T28" fmla="*/ 7 w 10"/>
                  <a:gd name="T29" fmla="*/ 7 h 10"/>
                  <a:gd name="T30" fmla="*/ 8 w 10"/>
                  <a:gd name="T31" fmla="*/ 6 h 10"/>
                  <a:gd name="T32" fmla="*/ 8 w 10"/>
                  <a:gd name="T33" fmla="*/ 5 h 10"/>
                  <a:gd name="T34" fmla="*/ 9 w 10"/>
                  <a:gd name="T35" fmla="*/ 5 h 10"/>
                  <a:gd name="T36" fmla="*/ 10 w 10"/>
                  <a:gd name="T37" fmla="*/ 4 h 10"/>
                  <a:gd name="T38" fmla="*/ 10 w 10"/>
                  <a:gd name="T39" fmla="*/ 3 h 10"/>
                  <a:gd name="T40" fmla="*/ 10 w 10"/>
                  <a:gd name="T41" fmla="*/ 3 h 10"/>
                  <a:gd name="T42" fmla="*/ 10 w 10"/>
                  <a:gd name="T43" fmla="*/ 2 h 10"/>
                  <a:gd name="T44" fmla="*/ 10 w 10"/>
                  <a:gd name="T45" fmla="*/ 2 h 10"/>
                  <a:gd name="T46" fmla="*/ 10 w 10"/>
                  <a:gd name="T47" fmla="*/ 1 h 10"/>
                  <a:gd name="T48" fmla="*/ 10 w 10"/>
                  <a:gd name="T49" fmla="*/ 1 h 10"/>
                  <a:gd name="T50" fmla="*/ 10 w 10"/>
                  <a:gd name="T51" fmla="*/ 1 h 10"/>
                  <a:gd name="T52" fmla="*/ 10 w 10"/>
                  <a:gd name="T53" fmla="*/ 1 h 10"/>
                  <a:gd name="T54" fmla="*/ 9 w 10"/>
                  <a:gd name="T55" fmla="*/ 1 h 10"/>
                  <a:gd name="T56" fmla="*/ 9 w 10"/>
                  <a:gd name="T57" fmla="*/ 0 h 10"/>
                  <a:gd name="T58" fmla="*/ 8 w 10"/>
                  <a:gd name="T59" fmla="*/ 0 h 10"/>
                  <a:gd name="T60" fmla="*/ 8 w 10"/>
                  <a:gd name="T61" fmla="*/ 0 h 10"/>
                  <a:gd name="T62" fmla="*/ 6 w 10"/>
                  <a:gd name="T63" fmla="*/ 1 h 10"/>
                  <a:gd name="T64" fmla="*/ 5 w 10"/>
                  <a:gd name="T65" fmla="*/ 1 h 10"/>
                  <a:gd name="T66" fmla="*/ 4 w 10"/>
                  <a:gd name="T67" fmla="*/ 2 h 10"/>
                  <a:gd name="T68" fmla="*/ 3 w 10"/>
                  <a:gd name="T69" fmla="*/ 3 h 10"/>
                  <a:gd name="T70" fmla="*/ 2 w 10"/>
                  <a:gd name="T71" fmla="*/ 4 h 10"/>
                  <a:gd name="T72" fmla="*/ 2 w 10"/>
                  <a:gd name="T73" fmla="*/ 5 h 10"/>
                  <a:gd name="T74" fmla="*/ 1 w 10"/>
                  <a:gd name="T75" fmla="*/ 5 h 10"/>
                  <a:gd name="T76" fmla="*/ 1 w 10"/>
                  <a:gd name="T77" fmla="*/ 6 h 10"/>
                  <a:gd name="T78" fmla="*/ 0 w 10"/>
                  <a:gd name="T79" fmla="*/ 7 h 10"/>
                  <a:gd name="T80" fmla="*/ 0 w 10"/>
                  <a:gd name="T81" fmla="*/ 8 h 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
                  <a:gd name="T124" fmla="*/ 0 h 10"/>
                  <a:gd name="T125" fmla="*/ 10 w 10"/>
                  <a:gd name="T126" fmla="*/ 10 h 1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 h="10">
                    <a:moveTo>
                      <a:pt x="0" y="8"/>
                    </a:moveTo>
                    <a:lnTo>
                      <a:pt x="0" y="8"/>
                    </a:lnTo>
                    <a:lnTo>
                      <a:pt x="0" y="9"/>
                    </a:lnTo>
                    <a:lnTo>
                      <a:pt x="1" y="9"/>
                    </a:lnTo>
                    <a:lnTo>
                      <a:pt x="1" y="10"/>
                    </a:lnTo>
                    <a:lnTo>
                      <a:pt x="2" y="10"/>
                    </a:lnTo>
                    <a:lnTo>
                      <a:pt x="3" y="10"/>
                    </a:lnTo>
                    <a:lnTo>
                      <a:pt x="4" y="10"/>
                    </a:lnTo>
                    <a:lnTo>
                      <a:pt x="4" y="9"/>
                    </a:lnTo>
                    <a:lnTo>
                      <a:pt x="5" y="9"/>
                    </a:lnTo>
                    <a:lnTo>
                      <a:pt x="6" y="8"/>
                    </a:lnTo>
                    <a:lnTo>
                      <a:pt x="7" y="7"/>
                    </a:lnTo>
                    <a:lnTo>
                      <a:pt x="8" y="6"/>
                    </a:lnTo>
                    <a:lnTo>
                      <a:pt x="8" y="5"/>
                    </a:lnTo>
                    <a:lnTo>
                      <a:pt x="9" y="5"/>
                    </a:lnTo>
                    <a:lnTo>
                      <a:pt x="10" y="4"/>
                    </a:lnTo>
                    <a:lnTo>
                      <a:pt x="10" y="3"/>
                    </a:lnTo>
                    <a:lnTo>
                      <a:pt x="10" y="2"/>
                    </a:lnTo>
                    <a:lnTo>
                      <a:pt x="10" y="1"/>
                    </a:lnTo>
                    <a:lnTo>
                      <a:pt x="9" y="1"/>
                    </a:lnTo>
                    <a:lnTo>
                      <a:pt x="9" y="0"/>
                    </a:lnTo>
                    <a:lnTo>
                      <a:pt x="8" y="0"/>
                    </a:lnTo>
                    <a:lnTo>
                      <a:pt x="6" y="1"/>
                    </a:lnTo>
                    <a:lnTo>
                      <a:pt x="5" y="1"/>
                    </a:lnTo>
                    <a:lnTo>
                      <a:pt x="4" y="2"/>
                    </a:lnTo>
                    <a:lnTo>
                      <a:pt x="3" y="3"/>
                    </a:lnTo>
                    <a:lnTo>
                      <a:pt x="2" y="4"/>
                    </a:lnTo>
                    <a:lnTo>
                      <a:pt x="2" y="5"/>
                    </a:lnTo>
                    <a:lnTo>
                      <a:pt x="1" y="5"/>
                    </a:lnTo>
                    <a:lnTo>
                      <a:pt x="1" y="6"/>
                    </a:lnTo>
                    <a:lnTo>
                      <a:pt x="0" y="7"/>
                    </a:lnTo>
                    <a:lnTo>
                      <a:pt x="0" y="8"/>
                    </a:lnTo>
                  </a:path>
                </a:pathLst>
              </a:custGeom>
              <a:noFill/>
              <a:ln w="0">
                <a:solidFill>
                  <a:srgbClr val="000000"/>
                </a:solidFill>
                <a:prstDash val="solid"/>
                <a:round/>
                <a:headEnd/>
                <a:tailEnd/>
              </a:ln>
            </p:spPr>
            <p:txBody>
              <a:bodyPr/>
              <a:lstStyle/>
              <a:p>
                <a:endParaRPr lang="fr-FR"/>
              </a:p>
            </p:txBody>
          </p:sp>
          <p:sp>
            <p:nvSpPr>
              <p:cNvPr id="5456" name="Freeform 335"/>
              <p:cNvSpPr>
                <a:spLocks/>
              </p:cNvSpPr>
              <p:nvPr/>
            </p:nvSpPr>
            <p:spPr bwMode="auto">
              <a:xfrm>
                <a:off x="1296" y="2497"/>
                <a:ext cx="21" cy="30"/>
              </a:xfrm>
              <a:custGeom>
                <a:avLst/>
                <a:gdLst>
                  <a:gd name="T0" fmla="*/ 0 w 21"/>
                  <a:gd name="T1" fmla="*/ 9 h 30"/>
                  <a:gd name="T2" fmla="*/ 2 w 21"/>
                  <a:gd name="T3" fmla="*/ 9 h 30"/>
                  <a:gd name="T4" fmla="*/ 4 w 21"/>
                  <a:gd name="T5" fmla="*/ 9 h 30"/>
                  <a:gd name="T6" fmla="*/ 6 w 21"/>
                  <a:gd name="T7" fmla="*/ 8 h 30"/>
                  <a:gd name="T8" fmla="*/ 8 w 21"/>
                  <a:gd name="T9" fmla="*/ 8 h 30"/>
                  <a:gd name="T10" fmla="*/ 9 w 21"/>
                  <a:gd name="T11" fmla="*/ 7 h 30"/>
                  <a:gd name="T12" fmla="*/ 11 w 21"/>
                  <a:gd name="T13" fmla="*/ 6 h 30"/>
                  <a:gd name="T14" fmla="*/ 12 w 21"/>
                  <a:gd name="T15" fmla="*/ 5 h 30"/>
                  <a:gd name="T16" fmla="*/ 13 w 21"/>
                  <a:gd name="T17" fmla="*/ 3 h 30"/>
                  <a:gd name="T18" fmla="*/ 14 w 21"/>
                  <a:gd name="T19" fmla="*/ 2 h 30"/>
                  <a:gd name="T20" fmla="*/ 15 w 21"/>
                  <a:gd name="T21" fmla="*/ 0 h 30"/>
                  <a:gd name="T22" fmla="*/ 18 w 21"/>
                  <a:gd name="T23" fmla="*/ 6 h 30"/>
                  <a:gd name="T24" fmla="*/ 20 w 21"/>
                  <a:gd name="T25" fmla="*/ 12 h 30"/>
                  <a:gd name="T26" fmla="*/ 21 w 21"/>
                  <a:gd name="T27" fmla="*/ 18 h 30"/>
                  <a:gd name="T28" fmla="*/ 20 w 21"/>
                  <a:gd name="T29" fmla="*/ 22 h 30"/>
                  <a:gd name="T30" fmla="*/ 19 w 21"/>
                  <a:gd name="T31" fmla="*/ 26 h 30"/>
                  <a:gd name="T32" fmla="*/ 16 w 21"/>
                  <a:gd name="T33" fmla="*/ 29 h 30"/>
                  <a:gd name="T34" fmla="*/ 13 w 21"/>
                  <a:gd name="T35" fmla="*/ 30 h 30"/>
                  <a:gd name="T36" fmla="*/ 10 w 21"/>
                  <a:gd name="T37" fmla="*/ 30 h 30"/>
                  <a:gd name="T38" fmla="*/ 7 w 21"/>
                  <a:gd name="T39" fmla="*/ 28 h 30"/>
                  <a:gd name="T40" fmla="*/ 3 w 21"/>
                  <a:gd name="T41" fmla="*/ 23 h 30"/>
                  <a:gd name="T42" fmla="*/ 3 w 21"/>
                  <a:gd name="T43" fmla="*/ 23 h 30"/>
                  <a:gd name="T44" fmla="*/ 3 w 21"/>
                  <a:gd name="T45" fmla="*/ 22 h 30"/>
                  <a:gd name="T46" fmla="*/ 2 w 21"/>
                  <a:gd name="T47" fmla="*/ 20 h 30"/>
                  <a:gd name="T48" fmla="*/ 2 w 21"/>
                  <a:gd name="T49" fmla="*/ 18 h 30"/>
                  <a:gd name="T50" fmla="*/ 1 w 21"/>
                  <a:gd name="T51" fmla="*/ 16 h 30"/>
                  <a:gd name="T52" fmla="*/ 1 w 21"/>
                  <a:gd name="T53" fmla="*/ 14 h 30"/>
                  <a:gd name="T54" fmla="*/ 0 w 21"/>
                  <a:gd name="T55" fmla="*/ 12 h 30"/>
                  <a:gd name="T56" fmla="*/ 0 w 21"/>
                  <a:gd name="T57" fmla="*/ 11 h 30"/>
                  <a:gd name="T58" fmla="*/ 0 w 21"/>
                  <a:gd name="T59" fmla="*/ 10 h 30"/>
                  <a:gd name="T60" fmla="*/ 0 w 21"/>
                  <a:gd name="T61" fmla="*/ 9 h 3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1"/>
                  <a:gd name="T94" fmla="*/ 0 h 30"/>
                  <a:gd name="T95" fmla="*/ 21 w 21"/>
                  <a:gd name="T96" fmla="*/ 30 h 3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1" h="30">
                    <a:moveTo>
                      <a:pt x="0" y="9"/>
                    </a:moveTo>
                    <a:lnTo>
                      <a:pt x="2" y="9"/>
                    </a:lnTo>
                    <a:lnTo>
                      <a:pt x="4" y="9"/>
                    </a:lnTo>
                    <a:lnTo>
                      <a:pt x="6" y="8"/>
                    </a:lnTo>
                    <a:lnTo>
                      <a:pt x="8" y="8"/>
                    </a:lnTo>
                    <a:lnTo>
                      <a:pt x="9" y="7"/>
                    </a:lnTo>
                    <a:lnTo>
                      <a:pt x="11" y="6"/>
                    </a:lnTo>
                    <a:lnTo>
                      <a:pt x="12" y="5"/>
                    </a:lnTo>
                    <a:lnTo>
                      <a:pt x="13" y="3"/>
                    </a:lnTo>
                    <a:lnTo>
                      <a:pt x="14" y="2"/>
                    </a:lnTo>
                    <a:lnTo>
                      <a:pt x="15" y="0"/>
                    </a:lnTo>
                    <a:lnTo>
                      <a:pt x="18" y="6"/>
                    </a:lnTo>
                    <a:lnTo>
                      <a:pt x="20" y="12"/>
                    </a:lnTo>
                    <a:lnTo>
                      <a:pt x="21" y="18"/>
                    </a:lnTo>
                    <a:lnTo>
                      <a:pt x="20" y="22"/>
                    </a:lnTo>
                    <a:lnTo>
                      <a:pt x="19" y="26"/>
                    </a:lnTo>
                    <a:lnTo>
                      <a:pt x="16" y="29"/>
                    </a:lnTo>
                    <a:lnTo>
                      <a:pt x="13" y="30"/>
                    </a:lnTo>
                    <a:lnTo>
                      <a:pt x="10" y="30"/>
                    </a:lnTo>
                    <a:lnTo>
                      <a:pt x="7" y="28"/>
                    </a:lnTo>
                    <a:lnTo>
                      <a:pt x="3" y="23"/>
                    </a:lnTo>
                    <a:lnTo>
                      <a:pt x="3" y="22"/>
                    </a:lnTo>
                    <a:lnTo>
                      <a:pt x="2" y="20"/>
                    </a:lnTo>
                    <a:lnTo>
                      <a:pt x="2" y="18"/>
                    </a:lnTo>
                    <a:lnTo>
                      <a:pt x="1" y="16"/>
                    </a:lnTo>
                    <a:lnTo>
                      <a:pt x="1" y="14"/>
                    </a:lnTo>
                    <a:lnTo>
                      <a:pt x="0" y="12"/>
                    </a:lnTo>
                    <a:lnTo>
                      <a:pt x="0" y="11"/>
                    </a:lnTo>
                    <a:lnTo>
                      <a:pt x="0" y="10"/>
                    </a:lnTo>
                    <a:lnTo>
                      <a:pt x="0" y="9"/>
                    </a:lnTo>
                    <a:close/>
                  </a:path>
                </a:pathLst>
              </a:custGeom>
              <a:solidFill>
                <a:srgbClr val="FFB9AF"/>
              </a:solidFill>
              <a:ln w="0">
                <a:solidFill>
                  <a:srgbClr val="FFB9AF"/>
                </a:solidFill>
                <a:prstDash val="solid"/>
                <a:round/>
                <a:headEnd/>
                <a:tailEnd/>
              </a:ln>
            </p:spPr>
            <p:txBody>
              <a:bodyPr/>
              <a:lstStyle/>
              <a:p>
                <a:endParaRPr lang="fr-FR"/>
              </a:p>
            </p:txBody>
          </p:sp>
          <p:sp>
            <p:nvSpPr>
              <p:cNvPr id="5457" name="Freeform 336"/>
              <p:cNvSpPr>
                <a:spLocks/>
              </p:cNvSpPr>
              <p:nvPr/>
            </p:nvSpPr>
            <p:spPr bwMode="auto">
              <a:xfrm>
                <a:off x="1296" y="2497"/>
                <a:ext cx="20" cy="28"/>
              </a:xfrm>
              <a:custGeom>
                <a:avLst/>
                <a:gdLst>
                  <a:gd name="T0" fmla="*/ 0 w 20"/>
                  <a:gd name="T1" fmla="*/ 9 h 28"/>
                  <a:gd name="T2" fmla="*/ 2 w 20"/>
                  <a:gd name="T3" fmla="*/ 9 h 28"/>
                  <a:gd name="T4" fmla="*/ 4 w 20"/>
                  <a:gd name="T5" fmla="*/ 8 h 28"/>
                  <a:gd name="T6" fmla="*/ 6 w 20"/>
                  <a:gd name="T7" fmla="*/ 8 h 28"/>
                  <a:gd name="T8" fmla="*/ 8 w 20"/>
                  <a:gd name="T9" fmla="*/ 7 h 28"/>
                  <a:gd name="T10" fmla="*/ 9 w 20"/>
                  <a:gd name="T11" fmla="*/ 7 h 28"/>
                  <a:gd name="T12" fmla="*/ 11 w 20"/>
                  <a:gd name="T13" fmla="*/ 6 h 28"/>
                  <a:gd name="T14" fmla="*/ 12 w 20"/>
                  <a:gd name="T15" fmla="*/ 5 h 28"/>
                  <a:gd name="T16" fmla="*/ 13 w 20"/>
                  <a:gd name="T17" fmla="*/ 3 h 28"/>
                  <a:gd name="T18" fmla="*/ 14 w 20"/>
                  <a:gd name="T19" fmla="*/ 2 h 28"/>
                  <a:gd name="T20" fmla="*/ 15 w 20"/>
                  <a:gd name="T21" fmla="*/ 0 h 28"/>
                  <a:gd name="T22" fmla="*/ 18 w 20"/>
                  <a:gd name="T23" fmla="*/ 5 h 28"/>
                  <a:gd name="T24" fmla="*/ 19 w 20"/>
                  <a:gd name="T25" fmla="*/ 11 h 28"/>
                  <a:gd name="T26" fmla="*/ 20 w 20"/>
                  <a:gd name="T27" fmla="*/ 16 h 28"/>
                  <a:gd name="T28" fmla="*/ 19 w 20"/>
                  <a:gd name="T29" fmla="*/ 21 h 28"/>
                  <a:gd name="T30" fmla="*/ 18 w 20"/>
                  <a:gd name="T31" fmla="*/ 24 h 28"/>
                  <a:gd name="T32" fmla="*/ 16 w 20"/>
                  <a:gd name="T33" fmla="*/ 27 h 28"/>
                  <a:gd name="T34" fmla="*/ 13 w 20"/>
                  <a:gd name="T35" fmla="*/ 28 h 28"/>
                  <a:gd name="T36" fmla="*/ 10 w 20"/>
                  <a:gd name="T37" fmla="*/ 28 h 28"/>
                  <a:gd name="T38" fmla="*/ 7 w 20"/>
                  <a:gd name="T39" fmla="*/ 26 h 28"/>
                  <a:gd name="T40" fmla="*/ 3 w 20"/>
                  <a:gd name="T41" fmla="*/ 22 h 28"/>
                  <a:gd name="T42" fmla="*/ 3 w 20"/>
                  <a:gd name="T43" fmla="*/ 22 h 28"/>
                  <a:gd name="T44" fmla="*/ 3 w 20"/>
                  <a:gd name="T45" fmla="*/ 21 h 28"/>
                  <a:gd name="T46" fmla="*/ 3 w 20"/>
                  <a:gd name="T47" fmla="*/ 19 h 28"/>
                  <a:gd name="T48" fmla="*/ 2 w 20"/>
                  <a:gd name="T49" fmla="*/ 17 h 28"/>
                  <a:gd name="T50" fmla="*/ 2 w 20"/>
                  <a:gd name="T51" fmla="*/ 15 h 28"/>
                  <a:gd name="T52" fmla="*/ 1 w 20"/>
                  <a:gd name="T53" fmla="*/ 13 h 28"/>
                  <a:gd name="T54" fmla="*/ 1 w 20"/>
                  <a:gd name="T55" fmla="*/ 12 h 28"/>
                  <a:gd name="T56" fmla="*/ 0 w 20"/>
                  <a:gd name="T57" fmla="*/ 10 h 28"/>
                  <a:gd name="T58" fmla="*/ 0 w 20"/>
                  <a:gd name="T59" fmla="*/ 9 h 28"/>
                  <a:gd name="T60" fmla="*/ 0 w 20"/>
                  <a:gd name="T61" fmla="*/ 9 h 2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
                  <a:gd name="T94" fmla="*/ 0 h 28"/>
                  <a:gd name="T95" fmla="*/ 20 w 20"/>
                  <a:gd name="T96" fmla="*/ 28 h 2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 h="28">
                    <a:moveTo>
                      <a:pt x="0" y="9"/>
                    </a:moveTo>
                    <a:lnTo>
                      <a:pt x="2" y="9"/>
                    </a:lnTo>
                    <a:lnTo>
                      <a:pt x="4" y="8"/>
                    </a:lnTo>
                    <a:lnTo>
                      <a:pt x="6" y="8"/>
                    </a:lnTo>
                    <a:lnTo>
                      <a:pt x="8" y="7"/>
                    </a:lnTo>
                    <a:lnTo>
                      <a:pt x="9" y="7"/>
                    </a:lnTo>
                    <a:lnTo>
                      <a:pt x="11" y="6"/>
                    </a:lnTo>
                    <a:lnTo>
                      <a:pt x="12" y="5"/>
                    </a:lnTo>
                    <a:lnTo>
                      <a:pt x="13" y="3"/>
                    </a:lnTo>
                    <a:lnTo>
                      <a:pt x="14" y="2"/>
                    </a:lnTo>
                    <a:lnTo>
                      <a:pt x="15" y="0"/>
                    </a:lnTo>
                    <a:lnTo>
                      <a:pt x="18" y="5"/>
                    </a:lnTo>
                    <a:lnTo>
                      <a:pt x="19" y="11"/>
                    </a:lnTo>
                    <a:lnTo>
                      <a:pt x="20" y="16"/>
                    </a:lnTo>
                    <a:lnTo>
                      <a:pt x="19" y="21"/>
                    </a:lnTo>
                    <a:lnTo>
                      <a:pt x="18" y="24"/>
                    </a:lnTo>
                    <a:lnTo>
                      <a:pt x="16" y="27"/>
                    </a:lnTo>
                    <a:lnTo>
                      <a:pt x="13" y="28"/>
                    </a:lnTo>
                    <a:lnTo>
                      <a:pt x="10" y="28"/>
                    </a:lnTo>
                    <a:lnTo>
                      <a:pt x="7" y="26"/>
                    </a:lnTo>
                    <a:lnTo>
                      <a:pt x="3" y="22"/>
                    </a:lnTo>
                    <a:lnTo>
                      <a:pt x="3" y="21"/>
                    </a:lnTo>
                    <a:lnTo>
                      <a:pt x="3" y="19"/>
                    </a:lnTo>
                    <a:lnTo>
                      <a:pt x="2" y="17"/>
                    </a:lnTo>
                    <a:lnTo>
                      <a:pt x="2" y="15"/>
                    </a:lnTo>
                    <a:lnTo>
                      <a:pt x="1" y="13"/>
                    </a:lnTo>
                    <a:lnTo>
                      <a:pt x="1" y="12"/>
                    </a:lnTo>
                    <a:lnTo>
                      <a:pt x="0" y="10"/>
                    </a:lnTo>
                    <a:lnTo>
                      <a:pt x="0" y="9"/>
                    </a:lnTo>
                    <a:close/>
                  </a:path>
                </a:pathLst>
              </a:custGeom>
              <a:solidFill>
                <a:srgbClr val="FFB9AF"/>
              </a:solidFill>
              <a:ln w="0">
                <a:solidFill>
                  <a:srgbClr val="FFB9AF"/>
                </a:solidFill>
                <a:prstDash val="solid"/>
                <a:round/>
                <a:headEnd/>
                <a:tailEnd/>
              </a:ln>
            </p:spPr>
            <p:txBody>
              <a:bodyPr/>
              <a:lstStyle/>
              <a:p>
                <a:endParaRPr lang="fr-FR"/>
              </a:p>
            </p:txBody>
          </p:sp>
          <p:sp>
            <p:nvSpPr>
              <p:cNvPr id="5458" name="Freeform 337"/>
              <p:cNvSpPr>
                <a:spLocks/>
              </p:cNvSpPr>
              <p:nvPr/>
            </p:nvSpPr>
            <p:spPr bwMode="auto">
              <a:xfrm>
                <a:off x="1296" y="2497"/>
                <a:ext cx="19" cy="26"/>
              </a:xfrm>
              <a:custGeom>
                <a:avLst/>
                <a:gdLst>
                  <a:gd name="T0" fmla="*/ 0 w 19"/>
                  <a:gd name="T1" fmla="*/ 8 h 26"/>
                  <a:gd name="T2" fmla="*/ 2 w 19"/>
                  <a:gd name="T3" fmla="*/ 8 h 26"/>
                  <a:gd name="T4" fmla="*/ 4 w 19"/>
                  <a:gd name="T5" fmla="*/ 8 h 26"/>
                  <a:gd name="T6" fmla="*/ 6 w 19"/>
                  <a:gd name="T7" fmla="*/ 7 h 26"/>
                  <a:gd name="T8" fmla="*/ 8 w 19"/>
                  <a:gd name="T9" fmla="*/ 7 h 26"/>
                  <a:gd name="T10" fmla="*/ 9 w 19"/>
                  <a:gd name="T11" fmla="*/ 6 h 26"/>
                  <a:gd name="T12" fmla="*/ 10 w 19"/>
                  <a:gd name="T13" fmla="*/ 5 h 26"/>
                  <a:gd name="T14" fmla="*/ 12 w 19"/>
                  <a:gd name="T15" fmla="*/ 4 h 26"/>
                  <a:gd name="T16" fmla="*/ 13 w 19"/>
                  <a:gd name="T17" fmla="*/ 3 h 26"/>
                  <a:gd name="T18" fmla="*/ 14 w 19"/>
                  <a:gd name="T19" fmla="*/ 1 h 26"/>
                  <a:gd name="T20" fmla="*/ 15 w 19"/>
                  <a:gd name="T21" fmla="*/ 0 h 26"/>
                  <a:gd name="T22" fmla="*/ 17 w 19"/>
                  <a:gd name="T23" fmla="*/ 5 h 26"/>
                  <a:gd name="T24" fmla="*/ 19 w 19"/>
                  <a:gd name="T25" fmla="*/ 10 h 26"/>
                  <a:gd name="T26" fmla="*/ 19 w 19"/>
                  <a:gd name="T27" fmla="*/ 15 h 26"/>
                  <a:gd name="T28" fmla="*/ 18 w 19"/>
                  <a:gd name="T29" fmla="*/ 19 h 26"/>
                  <a:gd name="T30" fmla="*/ 17 w 19"/>
                  <a:gd name="T31" fmla="*/ 22 h 26"/>
                  <a:gd name="T32" fmla="*/ 15 w 19"/>
                  <a:gd name="T33" fmla="*/ 24 h 26"/>
                  <a:gd name="T34" fmla="*/ 13 w 19"/>
                  <a:gd name="T35" fmla="*/ 26 h 26"/>
                  <a:gd name="T36" fmla="*/ 10 w 19"/>
                  <a:gd name="T37" fmla="*/ 26 h 26"/>
                  <a:gd name="T38" fmla="*/ 7 w 19"/>
                  <a:gd name="T39" fmla="*/ 24 h 26"/>
                  <a:gd name="T40" fmla="*/ 3 w 19"/>
                  <a:gd name="T41" fmla="*/ 21 h 26"/>
                  <a:gd name="T42" fmla="*/ 3 w 19"/>
                  <a:gd name="T43" fmla="*/ 20 h 26"/>
                  <a:gd name="T44" fmla="*/ 3 w 19"/>
                  <a:gd name="T45" fmla="*/ 19 h 26"/>
                  <a:gd name="T46" fmla="*/ 3 w 19"/>
                  <a:gd name="T47" fmla="*/ 18 h 26"/>
                  <a:gd name="T48" fmla="*/ 2 w 19"/>
                  <a:gd name="T49" fmla="*/ 16 h 26"/>
                  <a:gd name="T50" fmla="*/ 2 w 19"/>
                  <a:gd name="T51" fmla="*/ 15 h 26"/>
                  <a:gd name="T52" fmla="*/ 1 w 19"/>
                  <a:gd name="T53" fmla="*/ 13 h 26"/>
                  <a:gd name="T54" fmla="*/ 1 w 19"/>
                  <a:gd name="T55" fmla="*/ 11 h 26"/>
                  <a:gd name="T56" fmla="*/ 0 w 19"/>
                  <a:gd name="T57" fmla="*/ 10 h 26"/>
                  <a:gd name="T58" fmla="*/ 0 w 19"/>
                  <a:gd name="T59" fmla="*/ 9 h 26"/>
                  <a:gd name="T60" fmla="*/ 0 w 19"/>
                  <a:gd name="T61" fmla="*/ 8 h 2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
                  <a:gd name="T94" fmla="*/ 0 h 26"/>
                  <a:gd name="T95" fmla="*/ 19 w 19"/>
                  <a:gd name="T96" fmla="*/ 26 h 2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 h="26">
                    <a:moveTo>
                      <a:pt x="0" y="8"/>
                    </a:moveTo>
                    <a:lnTo>
                      <a:pt x="2" y="8"/>
                    </a:lnTo>
                    <a:lnTo>
                      <a:pt x="4" y="8"/>
                    </a:lnTo>
                    <a:lnTo>
                      <a:pt x="6" y="7"/>
                    </a:lnTo>
                    <a:lnTo>
                      <a:pt x="8" y="7"/>
                    </a:lnTo>
                    <a:lnTo>
                      <a:pt x="9" y="6"/>
                    </a:lnTo>
                    <a:lnTo>
                      <a:pt x="10" y="5"/>
                    </a:lnTo>
                    <a:lnTo>
                      <a:pt x="12" y="4"/>
                    </a:lnTo>
                    <a:lnTo>
                      <a:pt x="13" y="3"/>
                    </a:lnTo>
                    <a:lnTo>
                      <a:pt x="14" y="1"/>
                    </a:lnTo>
                    <a:lnTo>
                      <a:pt x="15" y="0"/>
                    </a:lnTo>
                    <a:lnTo>
                      <a:pt x="17" y="5"/>
                    </a:lnTo>
                    <a:lnTo>
                      <a:pt x="19" y="10"/>
                    </a:lnTo>
                    <a:lnTo>
                      <a:pt x="19" y="15"/>
                    </a:lnTo>
                    <a:lnTo>
                      <a:pt x="18" y="19"/>
                    </a:lnTo>
                    <a:lnTo>
                      <a:pt x="17" y="22"/>
                    </a:lnTo>
                    <a:lnTo>
                      <a:pt x="15" y="24"/>
                    </a:lnTo>
                    <a:lnTo>
                      <a:pt x="13" y="26"/>
                    </a:lnTo>
                    <a:lnTo>
                      <a:pt x="10" y="26"/>
                    </a:lnTo>
                    <a:lnTo>
                      <a:pt x="7" y="24"/>
                    </a:lnTo>
                    <a:lnTo>
                      <a:pt x="3" y="21"/>
                    </a:lnTo>
                    <a:lnTo>
                      <a:pt x="3" y="20"/>
                    </a:lnTo>
                    <a:lnTo>
                      <a:pt x="3" y="19"/>
                    </a:lnTo>
                    <a:lnTo>
                      <a:pt x="3" y="18"/>
                    </a:lnTo>
                    <a:lnTo>
                      <a:pt x="2" y="16"/>
                    </a:lnTo>
                    <a:lnTo>
                      <a:pt x="2" y="15"/>
                    </a:lnTo>
                    <a:lnTo>
                      <a:pt x="1" y="13"/>
                    </a:lnTo>
                    <a:lnTo>
                      <a:pt x="1" y="11"/>
                    </a:lnTo>
                    <a:lnTo>
                      <a:pt x="0" y="10"/>
                    </a:lnTo>
                    <a:lnTo>
                      <a:pt x="0" y="9"/>
                    </a:lnTo>
                    <a:lnTo>
                      <a:pt x="0" y="8"/>
                    </a:lnTo>
                    <a:close/>
                  </a:path>
                </a:pathLst>
              </a:custGeom>
              <a:solidFill>
                <a:srgbClr val="FFAB9F"/>
              </a:solidFill>
              <a:ln w="0">
                <a:solidFill>
                  <a:srgbClr val="FFAB9F"/>
                </a:solidFill>
                <a:prstDash val="solid"/>
                <a:round/>
                <a:headEnd/>
                <a:tailEnd/>
              </a:ln>
            </p:spPr>
            <p:txBody>
              <a:bodyPr/>
              <a:lstStyle/>
              <a:p>
                <a:endParaRPr lang="fr-FR"/>
              </a:p>
            </p:txBody>
          </p:sp>
          <p:sp>
            <p:nvSpPr>
              <p:cNvPr id="5459" name="Freeform 338"/>
              <p:cNvSpPr>
                <a:spLocks/>
              </p:cNvSpPr>
              <p:nvPr/>
            </p:nvSpPr>
            <p:spPr bwMode="auto">
              <a:xfrm>
                <a:off x="1296" y="2497"/>
                <a:ext cx="18" cy="23"/>
              </a:xfrm>
              <a:custGeom>
                <a:avLst/>
                <a:gdLst>
                  <a:gd name="T0" fmla="*/ 0 w 18"/>
                  <a:gd name="T1" fmla="*/ 8 h 23"/>
                  <a:gd name="T2" fmla="*/ 2 w 18"/>
                  <a:gd name="T3" fmla="*/ 8 h 23"/>
                  <a:gd name="T4" fmla="*/ 4 w 18"/>
                  <a:gd name="T5" fmla="*/ 8 h 23"/>
                  <a:gd name="T6" fmla="*/ 6 w 18"/>
                  <a:gd name="T7" fmla="*/ 7 h 23"/>
                  <a:gd name="T8" fmla="*/ 7 w 18"/>
                  <a:gd name="T9" fmla="*/ 7 h 23"/>
                  <a:gd name="T10" fmla="*/ 9 w 18"/>
                  <a:gd name="T11" fmla="*/ 6 h 23"/>
                  <a:gd name="T12" fmla="*/ 10 w 18"/>
                  <a:gd name="T13" fmla="*/ 5 h 23"/>
                  <a:gd name="T14" fmla="*/ 11 w 18"/>
                  <a:gd name="T15" fmla="*/ 4 h 23"/>
                  <a:gd name="T16" fmla="*/ 12 w 18"/>
                  <a:gd name="T17" fmla="*/ 3 h 23"/>
                  <a:gd name="T18" fmla="*/ 13 w 18"/>
                  <a:gd name="T19" fmla="*/ 1 h 23"/>
                  <a:gd name="T20" fmla="*/ 14 w 18"/>
                  <a:gd name="T21" fmla="*/ 0 h 23"/>
                  <a:gd name="T22" fmla="*/ 16 w 18"/>
                  <a:gd name="T23" fmla="*/ 4 h 23"/>
                  <a:gd name="T24" fmla="*/ 17 w 18"/>
                  <a:gd name="T25" fmla="*/ 9 h 23"/>
                  <a:gd name="T26" fmla="*/ 18 w 18"/>
                  <a:gd name="T27" fmla="*/ 13 h 23"/>
                  <a:gd name="T28" fmla="*/ 17 w 18"/>
                  <a:gd name="T29" fmla="*/ 17 h 23"/>
                  <a:gd name="T30" fmla="*/ 16 w 18"/>
                  <a:gd name="T31" fmla="*/ 20 h 23"/>
                  <a:gd name="T32" fmla="*/ 15 w 18"/>
                  <a:gd name="T33" fmla="*/ 22 h 23"/>
                  <a:gd name="T34" fmla="*/ 12 w 18"/>
                  <a:gd name="T35" fmla="*/ 23 h 23"/>
                  <a:gd name="T36" fmla="*/ 10 w 18"/>
                  <a:gd name="T37" fmla="*/ 23 h 23"/>
                  <a:gd name="T38" fmla="*/ 7 w 18"/>
                  <a:gd name="T39" fmla="*/ 22 h 23"/>
                  <a:gd name="T40" fmla="*/ 4 w 18"/>
                  <a:gd name="T41" fmla="*/ 19 h 23"/>
                  <a:gd name="T42" fmla="*/ 3 w 18"/>
                  <a:gd name="T43" fmla="*/ 19 h 23"/>
                  <a:gd name="T44" fmla="*/ 3 w 18"/>
                  <a:gd name="T45" fmla="*/ 18 h 23"/>
                  <a:gd name="T46" fmla="*/ 3 w 18"/>
                  <a:gd name="T47" fmla="*/ 17 h 23"/>
                  <a:gd name="T48" fmla="*/ 2 w 18"/>
                  <a:gd name="T49" fmla="*/ 15 h 23"/>
                  <a:gd name="T50" fmla="*/ 2 w 18"/>
                  <a:gd name="T51" fmla="*/ 14 h 23"/>
                  <a:gd name="T52" fmla="*/ 1 w 18"/>
                  <a:gd name="T53" fmla="*/ 12 h 23"/>
                  <a:gd name="T54" fmla="*/ 1 w 18"/>
                  <a:gd name="T55" fmla="*/ 11 h 23"/>
                  <a:gd name="T56" fmla="*/ 1 w 18"/>
                  <a:gd name="T57" fmla="*/ 9 h 23"/>
                  <a:gd name="T58" fmla="*/ 0 w 18"/>
                  <a:gd name="T59" fmla="*/ 8 h 23"/>
                  <a:gd name="T60" fmla="*/ 0 w 18"/>
                  <a:gd name="T61" fmla="*/ 8 h 2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8"/>
                  <a:gd name="T94" fmla="*/ 0 h 23"/>
                  <a:gd name="T95" fmla="*/ 18 w 18"/>
                  <a:gd name="T96" fmla="*/ 23 h 2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8" h="23">
                    <a:moveTo>
                      <a:pt x="0" y="8"/>
                    </a:moveTo>
                    <a:lnTo>
                      <a:pt x="2" y="8"/>
                    </a:lnTo>
                    <a:lnTo>
                      <a:pt x="4" y="8"/>
                    </a:lnTo>
                    <a:lnTo>
                      <a:pt x="6" y="7"/>
                    </a:lnTo>
                    <a:lnTo>
                      <a:pt x="7" y="7"/>
                    </a:lnTo>
                    <a:lnTo>
                      <a:pt x="9" y="6"/>
                    </a:lnTo>
                    <a:lnTo>
                      <a:pt x="10" y="5"/>
                    </a:lnTo>
                    <a:lnTo>
                      <a:pt x="11" y="4"/>
                    </a:lnTo>
                    <a:lnTo>
                      <a:pt x="12" y="3"/>
                    </a:lnTo>
                    <a:lnTo>
                      <a:pt x="13" y="1"/>
                    </a:lnTo>
                    <a:lnTo>
                      <a:pt x="14" y="0"/>
                    </a:lnTo>
                    <a:lnTo>
                      <a:pt x="16" y="4"/>
                    </a:lnTo>
                    <a:lnTo>
                      <a:pt x="17" y="9"/>
                    </a:lnTo>
                    <a:lnTo>
                      <a:pt x="18" y="13"/>
                    </a:lnTo>
                    <a:lnTo>
                      <a:pt x="17" y="17"/>
                    </a:lnTo>
                    <a:lnTo>
                      <a:pt x="16" y="20"/>
                    </a:lnTo>
                    <a:lnTo>
                      <a:pt x="15" y="22"/>
                    </a:lnTo>
                    <a:lnTo>
                      <a:pt x="12" y="23"/>
                    </a:lnTo>
                    <a:lnTo>
                      <a:pt x="10" y="23"/>
                    </a:lnTo>
                    <a:lnTo>
                      <a:pt x="7" y="22"/>
                    </a:lnTo>
                    <a:lnTo>
                      <a:pt x="4" y="19"/>
                    </a:lnTo>
                    <a:lnTo>
                      <a:pt x="3" y="19"/>
                    </a:lnTo>
                    <a:lnTo>
                      <a:pt x="3" y="18"/>
                    </a:lnTo>
                    <a:lnTo>
                      <a:pt x="3" y="17"/>
                    </a:lnTo>
                    <a:lnTo>
                      <a:pt x="2" y="15"/>
                    </a:lnTo>
                    <a:lnTo>
                      <a:pt x="2" y="14"/>
                    </a:lnTo>
                    <a:lnTo>
                      <a:pt x="1" y="12"/>
                    </a:lnTo>
                    <a:lnTo>
                      <a:pt x="1" y="11"/>
                    </a:lnTo>
                    <a:lnTo>
                      <a:pt x="1" y="9"/>
                    </a:lnTo>
                    <a:lnTo>
                      <a:pt x="0" y="8"/>
                    </a:lnTo>
                    <a:close/>
                  </a:path>
                </a:pathLst>
              </a:custGeom>
              <a:solidFill>
                <a:srgbClr val="FFAB9F"/>
              </a:solidFill>
              <a:ln w="0">
                <a:solidFill>
                  <a:srgbClr val="FFAB9F"/>
                </a:solidFill>
                <a:prstDash val="solid"/>
                <a:round/>
                <a:headEnd/>
                <a:tailEnd/>
              </a:ln>
            </p:spPr>
            <p:txBody>
              <a:bodyPr/>
              <a:lstStyle/>
              <a:p>
                <a:endParaRPr lang="fr-FR"/>
              </a:p>
            </p:txBody>
          </p:sp>
          <p:sp>
            <p:nvSpPr>
              <p:cNvPr id="5460" name="Freeform 339"/>
              <p:cNvSpPr>
                <a:spLocks/>
              </p:cNvSpPr>
              <p:nvPr/>
            </p:nvSpPr>
            <p:spPr bwMode="auto">
              <a:xfrm>
                <a:off x="1296" y="2497"/>
                <a:ext cx="17" cy="21"/>
              </a:xfrm>
              <a:custGeom>
                <a:avLst/>
                <a:gdLst>
                  <a:gd name="T0" fmla="*/ 0 w 17"/>
                  <a:gd name="T1" fmla="*/ 8 h 21"/>
                  <a:gd name="T2" fmla="*/ 3 w 17"/>
                  <a:gd name="T3" fmla="*/ 8 h 21"/>
                  <a:gd name="T4" fmla="*/ 4 w 17"/>
                  <a:gd name="T5" fmla="*/ 7 h 21"/>
                  <a:gd name="T6" fmla="*/ 6 w 17"/>
                  <a:gd name="T7" fmla="*/ 7 h 21"/>
                  <a:gd name="T8" fmla="*/ 7 w 17"/>
                  <a:gd name="T9" fmla="*/ 6 h 21"/>
                  <a:gd name="T10" fmla="*/ 9 w 17"/>
                  <a:gd name="T11" fmla="*/ 6 h 21"/>
                  <a:gd name="T12" fmla="*/ 10 w 17"/>
                  <a:gd name="T13" fmla="*/ 5 h 21"/>
                  <a:gd name="T14" fmla="*/ 11 w 17"/>
                  <a:gd name="T15" fmla="*/ 4 h 21"/>
                  <a:gd name="T16" fmla="*/ 12 w 17"/>
                  <a:gd name="T17" fmla="*/ 3 h 21"/>
                  <a:gd name="T18" fmla="*/ 13 w 17"/>
                  <a:gd name="T19" fmla="*/ 1 h 21"/>
                  <a:gd name="T20" fmla="*/ 14 w 17"/>
                  <a:gd name="T21" fmla="*/ 0 h 21"/>
                  <a:gd name="T22" fmla="*/ 16 w 17"/>
                  <a:gd name="T23" fmla="*/ 4 h 21"/>
                  <a:gd name="T24" fmla="*/ 17 w 17"/>
                  <a:gd name="T25" fmla="*/ 8 h 21"/>
                  <a:gd name="T26" fmla="*/ 17 w 17"/>
                  <a:gd name="T27" fmla="*/ 11 h 21"/>
                  <a:gd name="T28" fmla="*/ 16 w 17"/>
                  <a:gd name="T29" fmla="*/ 15 h 21"/>
                  <a:gd name="T30" fmla="*/ 15 w 17"/>
                  <a:gd name="T31" fmla="*/ 18 h 21"/>
                  <a:gd name="T32" fmla="*/ 14 w 17"/>
                  <a:gd name="T33" fmla="*/ 20 h 21"/>
                  <a:gd name="T34" fmla="*/ 12 w 17"/>
                  <a:gd name="T35" fmla="*/ 21 h 21"/>
                  <a:gd name="T36" fmla="*/ 10 w 17"/>
                  <a:gd name="T37" fmla="*/ 21 h 21"/>
                  <a:gd name="T38" fmla="*/ 7 w 17"/>
                  <a:gd name="T39" fmla="*/ 20 h 21"/>
                  <a:gd name="T40" fmla="*/ 4 w 17"/>
                  <a:gd name="T41" fmla="*/ 18 h 21"/>
                  <a:gd name="T42" fmla="*/ 0 w 17"/>
                  <a:gd name="T43" fmla="*/ 8 h 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
                  <a:gd name="T67" fmla="*/ 0 h 21"/>
                  <a:gd name="T68" fmla="*/ 17 w 17"/>
                  <a:gd name="T69" fmla="*/ 21 h 2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 h="21">
                    <a:moveTo>
                      <a:pt x="0" y="8"/>
                    </a:moveTo>
                    <a:lnTo>
                      <a:pt x="3" y="8"/>
                    </a:lnTo>
                    <a:lnTo>
                      <a:pt x="4" y="7"/>
                    </a:lnTo>
                    <a:lnTo>
                      <a:pt x="6" y="7"/>
                    </a:lnTo>
                    <a:lnTo>
                      <a:pt x="7" y="6"/>
                    </a:lnTo>
                    <a:lnTo>
                      <a:pt x="9" y="6"/>
                    </a:lnTo>
                    <a:lnTo>
                      <a:pt x="10" y="5"/>
                    </a:lnTo>
                    <a:lnTo>
                      <a:pt x="11" y="4"/>
                    </a:lnTo>
                    <a:lnTo>
                      <a:pt x="12" y="3"/>
                    </a:lnTo>
                    <a:lnTo>
                      <a:pt x="13" y="1"/>
                    </a:lnTo>
                    <a:lnTo>
                      <a:pt x="14" y="0"/>
                    </a:lnTo>
                    <a:lnTo>
                      <a:pt x="16" y="4"/>
                    </a:lnTo>
                    <a:lnTo>
                      <a:pt x="17" y="8"/>
                    </a:lnTo>
                    <a:lnTo>
                      <a:pt x="17" y="11"/>
                    </a:lnTo>
                    <a:lnTo>
                      <a:pt x="16" y="15"/>
                    </a:lnTo>
                    <a:lnTo>
                      <a:pt x="15" y="18"/>
                    </a:lnTo>
                    <a:lnTo>
                      <a:pt x="14" y="20"/>
                    </a:lnTo>
                    <a:lnTo>
                      <a:pt x="12" y="21"/>
                    </a:lnTo>
                    <a:lnTo>
                      <a:pt x="10" y="21"/>
                    </a:lnTo>
                    <a:lnTo>
                      <a:pt x="7" y="20"/>
                    </a:lnTo>
                    <a:lnTo>
                      <a:pt x="4" y="18"/>
                    </a:lnTo>
                    <a:lnTo>
                      <a:pt x="0" y="8"/>
                    </a:lnTo>
                    <a:close/>
                  </a:path>
                </a:pathLst>
              </a:custGeom>
              <a:solidFill>
                <a:srgbClr val="FF9D8F"/>
              </a:solidFill>
              <a:ln w="0">
                <a:solidFill>
                  <a:srgbClr val="FF9D8F"/>
                </a:solidFill>
                <a:prstDash val="solid"/>
                <a:round/>
                <a:headEnd/>
                <a:tailEnd/>
              </a:ln>
            </p:spPr>
            <p:txBody>
              <a:bodyPr/>
              <a:lstStyle/>
              <a:p>
                <a:endParaRPr lang="fr-FR"/>
              </a:p>
            </p:txBody>
          </p:sp>
          <p:sp>
            <p:nvSpPr>
              <p:cNvPr id="5461" name="Freeform 340"/>
              <p:cNvSpPr>
                <a:spLocks/>
              </p:cNvSpPr>
              <p:nvPr/>
            </p:nvSpPr>
            <p:spPr bwMode="auto">
              <a:xfrm>
                <a:off x="1296" y="2496"/>
                <a:ext cx="10" cy="8"/>
              </a:xfrm>
              <a:custGeom>
                <a:avLst/>
                <a:gdLst>
                  <a:gd name="T0" fmla="*/ 0 w 10"/>
                  <a:gd name="T1" fmla="*/ 8 h 8"/>
                  <a:gd name="T2" fmla="*/ 1 w 10"/>
                  <a:gd name="T3" fmla="*/ 6 h 8"/>
                  <a:gd name="T4" fmla="*/ 1 w 10"/>
                  <a:gd name="T5" fmla="*/ 5 h 8"/>
                  <a:gd name="T6" fmla="*/ 1 w 10"/>
                  <a:gd name="T7" fmla="*/ 4 h 8"/>
                  <a:gd name="T8" fmla="*/ 2 w 10"/>
                  <a:gd name="T9" fmla="*/ 3 h 8"/>
                  <a:gd name="T10" fmla="*/ 3 w 10"/>
                  <a:gd name="T11" fmla="*/ 2 h 8"/>
                  <a:gd name="T12" fmla="*/ 4 w 10"/>
                  <a:gd name="T13" fmla="*/ 1 h 8"/>
                  <a:gd name="T14" fmla="*/ 4 w 10"/>
                  <a:gd name="T15" fmla="*/ 1 h 8"/>
                  <a:gd name="T16" fmla="*/ 5 w 10"/>
                  <a:gd name="T17" fmla="*/ 1 h 8"/>
                  <a:gd name="T18" fmla="*/ 6 w 10"/>
                  <a:gd name="T19" fmla="*/ 0 h 8"/>
                  <a:gd name="T20" fmla="*/ 7 w 10"/>
                  <a:gd name="T21" fmla="*/ 0 h 8"/>
                  <a:gd name="T22" fmla="*/ 8 w 10"/>
                  <a:gd name="T23" fmla="*/ 0 h 8"/>
                  <a:gd name="T24" fmla="*/ 9 w 10"/>
                  <a:gd name="T25" fmla="*/ 1 h 8"/>
                  <a:gd name="T26" fmla="*/ 9 w 10"/>
                  <a:gd name="T27" fmla="*/ 1 h 8"/>
                  <a:gd name="T28" fmla="*/ 10 w 10"/>
                  <a:gd name="T29" fmla="*/ 1 h 8"/>
                  <a:gd name="T30" fmla="*/ 10 w 10"/>
                  <a:gd name="T31" fmla="*/ 2 h 8"/>
                  <a:gd name="T32" fmla="*/ 10 w 10"/>
                  <a:gd name="T33" fmla="*/ 3 h 8"/>
                  <a:gd name="T34" fmla="*/ 10 w 10"/>
                  <a:gd name="T35" fmla="*/ 4 h 8"/>
                  <a:gd name="T36" fmla="*/ 9 w 10"/>
                  <a:gd name="T37" fmla="*/ 5 h 8"/>
                  <a:gd name="T38" fmla="*/ 8 w 10"/>
                  <a:gd name="T39" fmla="*/ 6 h 8"/>
                  <a:gd name="T40" fmla="*/ 6 w 10"/>
                  <a:gd name="T41" fmla="*/ 7 h 8"/>
                  <a:gd name="T42" fmla="*/ 6 w 10"/>
                  <a:gd name="T43" fmla="*/ 7 h 8"/>
                  <a:gd name="T44" fmla="*/ 5 w 10"/>
                  <a:gd name="T45" fmla="*/ 7 h 8"/>
                  <a:gd name="T46" fmla="*/ 4 w 10"/>
                  <a:gd name="T47" fmla="*/ 7 h 8"/>
                  <a:gd name="T48" fmla="*/ 4 w 10"/>
                  <a:gd name="T49" fmla="*/ 8 h 8"/>
                  <a:gd name="T50" fmla="*/ 3 w 10"/>
                  <a:gd name="T51" fmla="*/ 8 h 8"/>
                  <a:gd name="T52" fmla="*/ 2 w 10"/>
                  <a:gd name="T53" fmla="*/ 8 h 8"/>
                  <a:gd name="T54" fmla="*/ 2 w 10"/>
                  <a:gd name="T55" fmla="*/ 8 h 8"/>
                  <a:gd name="T56" fmla="*/ 1 w 10"/>
                  <a:gd name="T57" fmla="*/ 8 h 8"/>
                  <a:gd name="T58" fmla="*/ 1 w 10"/>
                  <a:gd name="T59" fmla="*/ 8 h 8"/>
                  <a:gd name="T60" fmla="*/ 0 w 10"/>
                  <a:gd name="T61" fmla="*/ 8 h 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
                  <a:gd name="T94" fmla="*/ 0 h 8"/>
                  <a:gd name="T95" fmla="*/ 10 w 10"/>
                  <a:gd name="T96" fmla="*/ 8 h 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 h="8">
                    <a:moveTo>
                      <a:pt x="0" y="8"/>
                    </a:moveTo>
                    <a:lnTo>
                      <a:pt x="1" y="6"/>
                    </a:lnTo>
                    <a:lnTo>
                      <a:pt x="1" y="5"/>
                    </a:lnTo>
                    <a:lnTo>
                      <a:pt x="1" y="4"/>
                    </a:lnTo>
                    <a:lnTo>
                      <a:pt x="2" y="3"/>
                    </a:lnTo>
                    <a:lnTo>
                      <a:pt x="3" y="2"/>
                    </a:lnTo>
                    <a:lnTo>
                      <a:pt x="4" y="1"/>
                    </a:lnTo>
                    <a:lnTo>
                      <a:pt x="5" y="1"/>
                    </a:lnTo>
                    <a:lnTo>
                      <a:pt x="6" y="0"/>
                    </a:lnTo>
                    <a:lnTo>
                      <a:pt x="7" y="0"/>
                    </a:lnTo>
                    <a:lnTo>
                      <a:pt x="8" y="0"/>
                    </a:lnTo>
                    <a:lnTo>
                      <a:pt x="9" y="1"/>
                    </a:lnTo>
                    <a:lnTo>
                      <a:pt x="10" y="1"/>
                    </a:lnTo>
                    <a:lnTo>
                      <a:pt x="10" y="2"/>
                    </a:lnTo>
                    <a:lnTo>
                      <a:pt x="10" y="3"/>
                    </a:lnTo>
                    <a:lnTo>
                      <a:pt x="10" y="4"/>
                    </a:lnTo>
                    <a:lnTo>
                      <a:pt x="9" y="5"/>
                    </a:lnTo>
                    <a:lnTo>
                      <a:pt x="8" y="6"/>
                    </a:lnTo>
                    <a:lnTo>
                      <a:pt x="6" y="7"/>
                    </a:lnTo>
                    <a:lnTo>
                      <a:pt x="5" y="7"/>
                    </a:lnTo>
                    <a:lnTo>
                      <a:pt x="4" y="7"/>
                    </a:lnTo>
                    <a:lnTo>
                      <a:pt x="4" y="8"/>
                    </a:lnTo>
                    <a:lnTo>
                      <a:pt x="3" y="8"/>
                    </a:lnTo>
                    <a:lnTo>
                      <a:pt x="2" y="8"/>
                    </a:lnTo>
                    <a:lnTo>
                      <a:pt x="1" y="8"/>
                    </a:lnTo>
                    <a:lnTo>
                      <a:pt x="0" y="8"/>
                    </a:lnTo>
                    <a:close/>
                  </a:path>
                </a:pathLst>
              </a:custGeom>
              <a:solidFill>
                <a:srgbClr val="FFF1EF"/>
              </a:solidFill>
              <a:ln w="0">
                <a:solidFill>
                  <a:srgbClr val="FFF1EF"/>
                </a:solidFill>
                <a:prstDash val="solid"/>
                <a:round/>
                <a:headEnd/>
                <a:tailEnd/>
              </a:ln>
            </p:spPr>
            <p:txBody>
              <a:bodyPr/>
              <a:lstStyle/>
              <a:p>
                <a:endParaRPr lang="fr-FR"/>
              </a:p>
            </p:txBody>
          </p:sp>
          <p:sp>
            <p:nvSpPr>
              <p:cNvPr id="5462" name="Freeform 341"/>
              <p:cNvSpPr>
                <a:spLocks/>
              </p:cNvSpPr>
              <p:nvPr/>
            </p:nvSpPr>
            <p:spPr bwMode="auto">
              <a:xfrm>
                <a:off x="1193" y="2440"/>
                <a:ext cx="118" cy="94"/>
              </a:xfrm>
              <a:custGeom>
                <a:avLst/>
                <a:gdLst>
                  <a:gd name="T0" fmla="*/ 37 w 118"/>
                  <a:gd name="T1" fmla="*/ 73 h 94"/>
                  <a:gd name="T2" fmla="*/ 39 w 118"/>
                  <a:gd name="T3" fmla="*/ 72 h 94"/>
                  <a:gd name="T4" fmla="*/ 42 w 118"/>
                  <a:gd name="T5" fmla="*/ 78 h 94"/>
                  <a:gd name="T6" fmla="*/ 45 w 118"/>
                  <a:gd name="T7" fmla="*/ 84 h 94"/>
                  <a:gd name="T8" fmla="*/ 54 w 118"/>
                  <a:gd name="T9" fmla="*/ 86 h 94"/>
                  <a:gd name="T10" fmla="*/ 62 w 118"/>
                  <a:gd name="T11" fmla="*/ 80 h 94"/>
                  <a:gd name="T12" fmla="*/ 61 w 118"/>
                  <a:gd name="T13" fmla="*/ 73 h 94"/>
                  <a:gd name="T14" fmla="*/ 57 w 118"/>
                  <a:gd name="T15" fmla="*/ 70 h 94"/>
                  <a:gd name="T16" fmla="*/ 57 w 118"/>
                  <a:gd name="T17" fmla="*/ 64 h 94"/>
                  <a:gd name="T18" fmla="*/ 60 w 118"/>
                  <a:gd name="T19" fmla="*/ 64 h 94"/>
                  <a:gd name="T20" fmla="*/ 64 w 118"/>
                  <a:gd name="T21" fmla="*/ 70 h 94"/>
                  <a:gd name="T22" fmla="*/ 68 w 118"/>
                  <a:gd name="T23" fmla="*/ 75 h 94"/>
                  <a:gd name="T24" fmla="*/ 78 w 118"/>
                  <a:gd name="T25" fmla="*/ 76 h 94"/>
                  <a:gd name="T26" fmla="*/ 85 w 118"/>
                  <a:gd name="T27" fmla="*/ 70 h 94"/>
                  <a:gd name="T28" fmla="*/ 83 w 118"/>
                  <a:gd name="T29" fmla="*/ 60 h 94"/>
                  <a:gd name="T30" fmla="*/ 76 w 118"/>
                  <a:gd name="T31" fmla="*/ 54 h 94"/>
                  <a:gd name="T32" fmla="*/ 73 w 118"/>
                  <a:gd name="T33" fmla="*/ 47 h 94"/>
                  <a:gd name="T34" fmla="*/ 77 w 118"/>
                  <a:gd name="T35" fmla="*/ 45 h 94"/>
                  <a:gd name="T36" fmla="*/ 87 w 118"/>
                  <a:gd name="T37" fmla="*/ 53 h 94"/>
                  <a:gd name="T38" fmla="*/ 98 w 118"/>
                  <a:gd name="T39" fmla="*/ 62 h 94"/>
                  <a:gd name="T40" fmla="*/ 108 w 118"/>
                  <a:gd name="T41" fmla="*/ 64 h 94"/>
                  <a:gd name="T42" fmla="*/ 117 w 118"/>
                  <a:gd name="T43" fmla="*/ 55 h 94"/>
                  <a:gd name="T44" fmla="*/ 101 w 118"/>
                  <a:gd name="T45" fmla="*/ 31 h 94"/>
                  <a:gd name="T46" fmla="*/ 72 w 118"/>
                  <a:gd name="T47" fmla="*/ 5 h 94"/>
                  <a:gd name="T48" fmla="*/ 56 w 118"/>
                  <a:gd name="T49" fmla="*/ 1 h 94"/>
                  <a:gd name="T50" fmla="*/ 49 w 118"/>
                  <a:gd name="T51" fmla="*/ 11 h 94"/>
                  <a:gd name="T52" fmla="*/ 48 w 118"/>
                  <a:gd name="T53" fmla="*/ 14 h 94"/>
                  <a:gd name="T54" fmla="*/ 48 w 118"/>
                  <a:gd name="T55" fmla="*/ 17 h 94"/>
                  <a:gd name="T56" fmla="*/ 48 w 118"/>
                  <a:gd name="T57" fmla="*/ 19 h 94"/>
                  <a:gd name="T58" fmla="*/ 46 w 118"/>
                  <a:gd name="T59" fmla="*/ 20 h 94"/>
                  <a:gd name="T60" fmla="*/ 44 w 118"/>
                  <a:gd name="T61" fmla="*/ 20 h 94"/>
                  <a:gd name="T62" fmla="*/ 42 w 118"/>
                  <a:gd name="T63" fmla="*/ 20 h 94"/>
                  <a:gd name="T64" fmla="*/ 37 w 118"/>
                  <a:gd name="T65" fmla="*/ 22 h 94"/>
                  <a:gd name="T66" fmla="*/ 34 w 118"/>
                  <a:gd name="T67" fmla="*/ 26 h 94"/>
                  <a:gd name="T68" fmla="*/ 34 w 118"/>
                  <a:gd name="T69" fmla="*/ 29 h 94"/>
                  <a:gd name="T70" fmla="*/ 35 w 118"/>
                  <a:gd name="T71" fmla="*/ 31 h 94"/>
                  <a:gd name="T72" fmla="*/ 34 w 118"/>
                  <a:gd name="T73" fmla="*/ 34 h 94"/>
                  <a:gd name="T74" fmla="*/ 33 w 118"/>
                  <a:gd name="T75" fmla="*/ 34 h 94"/>
                  <a:gd name="T76" fmla="*/ 30 w 118"/>
                  <a:gd name="T77" fmla="*/ 33 h 94"/>
                  <a:gd name="T78" fmla="*/ 26 w 118"/>
                  <a:gd name="T79" fmla="*/ 34 h 94"/>
                  <a:gd name="T80" fmla="*/ 22 w 118"/>
                  <a:gd name="T81" fmla="*/ 36 h 94"/>
                  <a:gd name="T82" fmla="*/ 19 w 118"/>
                  <a:gd name="T83" fmla="*/ 40 h 94"/>
                  <a:gd name="T84" fmla="*/ 18 w 118"/>
                  <a:gd name="T85" fmla="*/ 45 h 94"/>
                  <a:gd name="T86" fmla="*/ 19 w 118"/>
                  <a:gd name="T87" fmla="*/ 48 h 94"/>
                  <a:gd name="T88" fmla="*/ 18 w 118"/>
                  <a:gd name="T89" fmla="*/ 51 h 94"/>
                  <a:gd name="T90" fmla="*/ 16 w 118"/>
                  <a:gd name="T91" fmla="*/ 53 h 94"/>
                  <a:gd name="T92" fmla="*/ 12 w 118"/>
                  <a:gd name="T93" fmla="*/ 52 h 94"/>
                  <a:gd name="T94" fmla="*/ 8 w 118"/>
                  <a:gd name="T95" fmla="*/ 52 h 94"/>
                  <a:gd name="T96" fmla="*/ 3 w 118"/>
                  <a:gd name="T97" fmla="*/ 55 h 94"/>
                  <a:gd name="T98" fmla="*/ 0 w 118"/>
                  <a:gd name="T99" fmla="*/ 61 h 94"/>
                  <a:gd name="T100" fmla="*/ 9 w 118"/>
                  <a:gd name="T101" fmla="*/ 73 h 94"/>
                  <a:gd name="T102" fmla="*/ 23 w 118"/>
                  <a:gd name="T103" fmla="*/ 90 h 94"/>
                  <a:gd name="T104" fmla="*/ 32 w 118"/>
                  <a:gd name="T105" fmla="*/ 94 h 94"/>
                  <a:gd name="T106" fmla="*/ 39 w 118"/>
                  <a:gd name="T107" fmla="*/ 87 h 94"/>
                  <a:gd name="T108" fmla="*/ 39 w 118"/>
                  <a:gd name="T109" fmla="*/ 82 h 94"/>
                  <a:gd name="T110" fmla="*/ 38 w 118"/>
                  <a:gd name="T111" fmla="*/ 79 h 9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8"/>
                  <a:gd name="T169" fmla="*/ 0 h 94"/>
                  <a:gd name="T170" fmla="*/ 118 w 118"/>
                  <a:gd name="T171" fmla="*/ 94 h 9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8" h="94">
                    <a:moveTo>
                      <a:pt x="38" y="78"/>
                    </a:moveTo>
                    <a:lnTo>
                      <a:pt x="38" y="76"/>
                    </a:lnTo>
                    <a:lnTo>
                      <a:pt x="38" y="75"/>
                    </a:lnTo>
                    <a:lnTo>
                      <a:pt x="37" y="74"/>
                    </a:lnTo>
                    <a:lnTo>
                      <a:pt x="37" y="73"/>
                    </a:lnTo>
                    <a:lnTo>
                      <a:pt x="38" y="72"/>
                    </a:lnTo>
                    <a:lnTo>
                      <a:pt x="39" y="72"/>
                    </a:lnTo>
                    <a:lnTo>
                      <a:pt x="40" y="73"/>
                    </a:lnTo>
                    <a:lnTo>
                      <a:pt x="41" y="74"/>
                    </a:lnTo>
                    <a:lnTo>
                      <a:pt x="41" y="75"/>
                    </a:lnTo>
                    <a:lnTo>
                      <a:pt x="42" y="77"/>
                    </a:lnTo>
                    <a:lnTo>
                      <a:pt x="42" y="78"/>
                    </a:lnTo>
                    <a:lnTo>
                      <a:pt x="42" y="79"/>
                    </a:lnTo>
                    <a:lnTo>
                      <a:pt x="43" y="80"/>
                    </a:lnTo>
                    <a:lnTo>
                      <a:pt x="43" y="81"/>
                    </a:lnTo>
                    <a:lnTo>
                      <a:pt x="44" y="82"/>
                    </a:lnTo>
                    <a:lnTo>
                      <a:pt x="45" y="84"/>
                    </a:lnTo>
                    <a:lnTo>
                      <a:pt x="46" y="85"/>
                    </a:lnTo>
                    <a:lnTo>
                      <a:pt x="48" y="85"/>
                    </a:lnTo>
                    <a:lnTo>
                      <a:pt x="50" y="86"/>
                    </a:lnTo>
                    <a:lnTo>
                      <a:pt x="52" y="86"/>
                    </a:lnTo>
                    <a:lnTo>
                      <a:pt x="54" y="86"/>
                    </a:lnTo>
                    <a:lnTo>
                      <a:pt x="56" y="85"/>
                    </a:lnTo>
                    <a:lnTo>
                      <a:pt x="58" y="84"/>
                    </a:lnTo>
                    <a:lnTo>
                      <a:pt x="59" y="83"/>
                    </a:lnTo>
                    <a:lnTo>
                      <a:pt x="61" y="82"/>
                    </a:lnTo>
                    <a:lnTo>
                      <a:pt x="62" y="80"/>
                    </a:lnTo>
                    <a:lnTo>
                      <a:pt x="62" y="79"/>
                    </a:lnTo>
                    <a:lnTo>
                      <a:pt x="62" y="77"/>
                    </a:lnTo>
                    <a:lnTo>
                      <a:pt x="62" y="75"/>
                    </a:lnTo>
                    <a:lnTo>
                      <a:pt x="62" y="74"/>
                    </a:lnTo>
                    <a:lnTo>
                      <a:pt x="61" y="73"/>
                    </a:lnTo>
                    <a:lnTo>
                      <a:pt x="60" y="73"/>
                    </a:lnTo>
                    <a:lnTo>
                      <a:pt x="59" y="72"/>
                    </a:lnTo>
                    <a:lnTo>
                      <a:pt x="59" y="71"/>
                    </a:lnTo>
                    <a:lnTo>
                      <a:pt x="58" y="71"/>
                    </a:lnTo>
                    <a:lnTo>
                      <a:pt x="57" y="70"/>
                    </a:lnTo>
                    <a:lnTo>
                      <a:pt x="57" y="68"/>
                    </a:lnTo>
                    <a:lnTo>
                      <a:pt x="56" y="67"/>
                    </a:lnTo>
                    <a:lnTo>
                      <a:pt x="56" y="66"/>
                    </a:lnTo>
                    <a:lnTo>
                      <a:pt x="56" y="65"/>
                    </a:lnTo>
                    <a:lnTo>
                      <a:pt x="57" y="64"/>
                    </a:lnTo>
                    <a:lnTo>
                      <a:pt x="58" y="63"/>
                    </a:lnTo>
                    <a:lnTo>
                      <a:pt x="59" y="64"/>
                    </a:lnTo>
                    <a:lnTo>
                      <a:pt x="60" y="64"/>
                    </a:lnTo>
                    <a:lnTo>
                      <a:pt x="61" y="65"/>
                    </a:lnTo>
                    <a:lnTo>
                      <a:pt x="62" y="66"/>
                    </a:lnTo>
                    <a:lnTo>
                      <a:pt x="63" y="67"/>
                    </a:lnTo>
                    <a:lnTo>
                      <a:pt x="63" y="68"/>
                    </a:lnTo>
                    <a:lnTo>
                      <a:pt x="64" y="70"/>
                    </a:lnTo>
                    <a:lnTo>
                      <a:pt x="64" y="71"/>
                    </a:lnTo>
                    <a:lnTo>
                      <a:pt x="65" y="72"/>
                    </a:lnTo>
                    <a:lnTo>
                      <a:pt x="65" y="73"/>
                    </a:lnTo>
                    <a:lnTo>
                      <a:pt x="66" y="74"/>
                    </a:lnTo>
                    <a:lnTo>
                      <a:pt x="68" y="75"/>
                    </a:lnTo>
                    <a:lnTo>
                      <a:pt x="69" y="76"/>
                    </a:lnTo>
                    <a:lnTo>
                      <a:pt x="71" y="77"/>
                    </a:lnTo>
                    <a:lnTo>
                      <a:pt x="74" y="77"/>
                    </a:lnTo>
                    <a:lnTo>
                      <a:pt x="76" y="77"/>
                    </a:lnTo>
                    <a:lnTo>
                      <a:pt x="78" y="76"/>
                    </a:lnTo>
                    <a:lnTo>
                      <a:pt x="80" y="76"/>
                    </a:lnTo>
                    <a:lnTo>
                      <a:pt x="82" y="75"/>
                    </a:lnTo>
                    <a:lnTo>
                      <a:pt x="83" y="73"/>
                    </a:lnTo>
                    <a:lnTo>
                      <a:pt x="84" y="72"/>
                    </a:lnTo>
                    <a:lnTo>
                      <a:pt x="85" y="70"/>
                    </a:lnTo>
                    <a:lnTo>
                      <a:pt x="85" y="67"/>
                    </a:lnTo>
                    <a:lnTo>
                      <a:pt x="85" y="65"/>
                    </a:lnTo>
                    <a:lnTo>
                      <a:pt x="84" y="63"/>
                    </a:lnTo>
                    <a:lnTo>
                      <a:pt x="83" y="62"/>
                    </a:lnTo>
                    <a:lnTo>
                      <a:pt x="83" y="60"/>
                    </a:lnTo>
                    <a:lnTo>
                      <a:pt x="82" y="59"/>
                    </a:lnTo>
                    <a:lnTo>
                      <a:pt x="80" y="58"/>
                    </a:lnTo>
                    <a:lnTo>
                      <a:pt x="79" y="56"/>
                    </a:lnTo>
                    <a:lnTo>
                      <a:pt x="78" y="55"/>
                    </a:lnTo>
                    <a:lnTo>
                      <a:pt x="76" y="54"/>
                    </a:lnTo>
                    <a:lnTo>
                      <a:pt x="75" y="53"/>
                    </a:lnTo>
                    <a:lnTo>
                      <a:pt x="74" y="51"/>
                    </a:lnTo>
                    <a:lnTo>
                      <a:pt x="73" y="49"/>
                    </a:lnTo>
                    <a:lnTo>
                      <a:pt x="73" y="48"/>
                    </a:lnTo>
                    <a:lnTo>
                      <a:pt x="73" y="47"/>
                    </a:lnTo>
                    <a:lnTo>
                      <a:pt x="73" y="46"/>
                    </a:lnTo>
                    <a:lnTo>
                      <a:pt x="73" y="45"/>
                    </a:lnTo>
                    <a:lnTo>
                      <a:pt x="74" y="45"/>
                    </a:lnTo>
                    <a:lnTo>
                      <a:pt x="75" y="45"/>
                    </a:lnTo>
                    <a:lnTo>
                      <a:pt x="77" y="45"/>
                    </a:lnTo>
                    <a:lnTo>
                      <a:pt x="79" y="46"/>
                    </a:lnTo>
                    <a:lnTo>
                      <a:pt x="81" y="47"/>
                    </a:lnTo>
                    <a:lnTo>
                      <a:pt x="83" y="49"/>
                    </a:lnTo>
                    <a:lnTo>
                      <a:pt x="85" y="51"/>
                    </a:lnTo>
                    <a:lnTo>
                      <a:pt x="87" y="53"/>
                    </a:lnTo>
                    <a:lnTo>
                      <a:pt x="89" y="55"/>
                    </a:lnTo>
                    <a:lnTo>
                      <a:pt x="91" y="57"/>
                    </a:lnTo>
                    <a:lnTo>
                      <a:pt x="93" y="59"/>
                    </a:lnTo>
                    <a:lnTo>
                      <a:pt x="95" y="60"/>
                    </a:lnTo>
                    <a:lnTo>
                      <a:pt x="98" y="62"/>
                    </a:lnTo>
                    <a:lnTo>
                      <a:pt x="100" y="64"/>
                    </a:lnTo>
                    <a:lnTo>
                      <a:pt x="102" y="64"/>
                    </a:lnTo>
                    <a:lnTo>
                      <a:pt x="104" y="64"/>
                    </a:lnTo>
                    <a:lnTo>
                      <a:pt x="106" y="64"/>
                    </a:lnTo>
                    <a:lnTo>
                      <a:pt x="108" y="64"/>
                    </a:lnTo>
                    <a:lnTo>
                      <a:pt x="111" y="63"/>
                    </a:lnTo>
                    <a:lnTo>
                      <a:pt x="113" y="61"/>
                    </a:lnTo>
                    <a:lnTo>
                      <a:pt x="115" y="60"/>
                    </a:lnTo>
                    <a:lnTo>
                      <a:pt x="116" y="57"/>
                    </a:lnTo>
                    <a:lnTo>
                      <a:pt x="117" y="55"/>
                    </a:lnTo>
                    <a:lnTo>
                      <a:pt x="118" y="51"/>
                    </a:lnTo>
                    <a:lnTo>
                      <a:pt x="115" y="47"/>
                    </a:lnTo>
                    <a:lnTo>
                      <a:pt x="111" y="42"/>
                    </a:lnTo>
                    <a:lnTo>
                      <a:pt x="106" y="37"/>
                    </a:lnTo>
                    <a:lnTo>
                      <a:pt x="101" y="31"/>
                    </a:lnTo>
                    <a:lnTo>
                      <a:pt x="95" y="25"/>
                    </a:lnTo>
                    <a:lnTo>
                      <a:pt x="89" y="19"/>
                    </a:lnTo>
                    <a:lnTo>
                      <a:pt x="83" y="14"/>
                    </a:lnTo>
                    <a:lnTo>
                      <a:pt x="77" y="9"/>
                    </a:lnTo>
                    <a:lnTo>
                      <a:pt x="72" y="5"/>
                    </a:lnTo>
                    <a:lnTo>
                      <a:pt x="68" y="2"/>
                    </a:lnTo>
                    <a:lnTo>
                      <a:pt x="64" y="0"/>
                    </a:lnTo>
                    <a:lnTo>
                      <a:pt x="61" y="0"/>
                    </a:lnTo>
                    <a:lnTo>
                      <a:pt x="59" y="0"/>
                    </a:lnTo>
                    <a:lnTo>
                      <a:pt x="56" y="1"/>
                    </a:lnTo>
                    <a:lnTo>
                      <a:pt x="54" y="3"/>
                    </a:lnTo>
                    <a:lnTo>
                      <a:pt x="53" y="5"/>
                    </a:lnTo>
                    <a:lnTo>
                      <a:pt x="51" y="7"/>
                    </a:lnTo>
                    <a:lnTo>
                      <a:pt x="50" y="9"/>
                    </a:lnTo>
                    <a:lnTo>
                      <a:pt x="49" y="11"/>
                    </a:lnTo>
                    <a:lnTo>
                      <a:pt x="48" y="13"/>
                    </a:lnTo>
                    <a:lnTo>
                      <a:pt x="48" y="14"/>
                    </a:lnTo>
                    <a:lnTo>
                      <a:pt x="48" y="15"/>
                    </a:lnTo>
                    <a:lnTo>
                      <a:pt x="48" y="16"/>
                    </a:lnTo>
                    <a:lnTo>
                      <a:pt x="48" y="17"/>
                    </a:lnTo>
                    <a:lnTo>
                      <a:pt x="48" y="18"/>
                    </a:lnTo>
                    <a:lnTo>
                      <a:pt x="48" y="19"/>
                    </a:lnTo>
                    <a:lnTo>
                      <a:pt x="47" y="20"/>
                    </a:lnTo>
                    <a:lnTo>
                      <a:pt x="46" y="20"/>
                    </a:lnTo>
                    <a:lnTo>
                      <a:pt x="45" y="20"/>
                    </a:lnTo>
                    <a:lnTo>
                      <a:pt x="44" y="20"/>
                    </a:lnTo>
                    <a:lnTo>
                      <a:pt x="44" y="19"/>
                    </a:lnTo>
                    <a:lnTo>
                      <a:pt x="43" y="19"/>
                    </a:lnTo>
                    <a:lnTo>
                      <a:pt x="42" y="20"/>
                    </a:lnTo>
                    <a:lnTo>
                      <a:pt x="41" y="20"/>
                    </a:lnTo>
                    <a:lnTo>
                      <a:pt x="40" y="20"/>
                    </a:lnTo>
                    <a:lnTo>
                      <a:pt x="39" y="21"/>
                    </a:lnTo>
                    <a:lnTo>
                      <a:pt x="38" y="21"/>
                    </a:lnTo>
                    <a:lnTo>
                      <a:pt x="37" y="22"/>
                    </a:lnTo>
                    <a:lnTo>
                      <a:pt x="36" y="22"/>
                    </a:lnTo>
                    <a:lnTo>
                      <a:pt x="36" y="23"/>
                    </a:lnTo>
                    <a:lnTo>
                      <a:pt x="35" y="24"/>
                    </a:lnTo>
                    <a:lnTo>
                      <a:pt x="34" y="25"/>
                    </a:lnTo>
                    <a:lnTo>
                      <a:pt x="34" y="26"/>
                    </a:lnTo>
                    <a:lnTo>
                      <a:pt x="34" y="28"/>
                    </a:lnTo>
                    <a:lnTo>
                      <a:pt x="34" y="29"/>
                    </a:lnTo>
                    <a:lnTo>
                      <a:pt x="34" y="30"/>
                    </a:lnTo>
                    <a:lnTo>
                      <a:pt x="35" y="30"/>
                    </a:lnTo>
                    <a:lnTo>
                      <a:pt x="35" y="31"/>
                    </a:lnTo>
                    <a:lnTo>
                      <a:pt x="35" y="32"/>
                    </a:lnTo>
                    <a:lnTo>
                      <a:pt x="35" y="33"/>
                    </a:lnTo>
                    <a:lnTo>
                      <a:pt x="34" y="33"/>
                    </a:lnTo>
                    <a:lnTo>
                      <a:pt x="34" y="34"/>
                    </a:lnTo>
                    <a:lnTo>
                      <a:pt x="33" y="34"/>
                    </a:lnTo>
                    <a:lnTo>
                      <a:pt x="32" y="34"/>
                    </a:lnTo>
                    <a:lnTo>
                      <a:pt x="31" y="34"/>
                    </a:lnTo>
                    <a:lnTo>
                      <a:pt x="31" y="33"/>
                    </a:lnTo>
                    <a:lnTo>
                      <a:pt x="30" y="33"/>
                    </a:lnTo>
                    <a:lnTo>
                      <a:pt x="29" y="33"/>
                    </a:lnTo>
                    <a:lnTo>
                      <a:pt x="28" y="33"/>
                    </a:lnTo>
                    <a:lnTo>
                      <a:pt x="27" y="33"/>
                    </a:lnTo>
                    <a:lnTo>
                      <a:pt x="26" y="34"/>
                    </a:lnTo>
                    <a:lnTo>
                      <a:pt x="25" y="34"/>
                    </a:lnTo>
                    <a:lnTo>
                      <a:pt x="24" y="35"/>
                    </a:lnTo>
                    <a:lnTo>
                      <a:pt x="23" y="35"/>
                    </a:lnTo>
                    <a:lnTo>
                      <a:pt x="22" y="36"/>
                    </a:lnTo>
                    <a:lnTo>
                      <a:pt x="21" y="37"/>
                    </a:lnTo>
                    <a:lnTo>
                      <a:pt x="20" y="37"/>
                    </a:lnTo>
                    <a:lnTo>
                      <a:pt x="20" y="38"/>
                    </a:lnTo>
                    <a:lnTo>
                      <a:pt x="19" y="39"/>
                    </a:lnTo>
                    <a:lnTo>
                      <a:pt x="19" y="40"/>
                    </a:lnTo>
                    <a:lnTo>
                      <a:pt x="18" y="41"/>
                    </a:lnTo>
                    <a:lnTo>
                      <a:pt x="18" y="42"/>
                    </a:lnTo>
                    <a:lnTo>
                      <a:pt x="18" y="43"/>
                    </a:lnTo>
                    <a:lnTo>
                      <a:pt x="18" y="44"/>
                    </a:lnTo>
                    <a:lnTo>
                      <a:pt x="18" y="45"/>
                    </a:lnTo>
                    <a:lnTo>
                      <a:pt x="18" y="46"/>
                    </a:lnTo>
                    <a:lnTo>
                      <a:pt x="19" y="47"/>
                    </a:lnTo>
                    <a:lnTo>
                      <a:pt x="19" y="48"/>
                    </a:lnTo>
                    <a:lnTo>
                      <a:pt x="19" y="49"/>
                    </a:lnTo>
                    <a:lnTo>
                      <a:pt x="19" y="50"/>
                    </a:lnTo>
                    <a:lnTo>
                      <a:pt x="19" y="51"/>
                    </a:lnTo>
                    <a:lnTo>
                      <a:pt x="18" y="51"/>
                    </a:lnTo>
                    <a:lnTo>
                      <a:pt x="18" y="52"/>
                    </a:lnTo>
                    <a:lnTo>
                      <a:pt x="17" y="52"/>
                    </a:lnTo>
                    <a:lnTo>
                      <a:pt x="16" y="53"/>
                    </a:lnTo>
                    <a:lnTo>
                      <a:pt x="15" y="53"/>
                    </a:lnTo>
                    <a:lnTo>
                      <a:pt x="14" y="53"/>
                    </a:lnTo>
                    <a:lnTo>
                      <a:pt x="13" y="53"/>
                    </a:lnTo>
                    <a:lnTo>
                      <a:pt x="12" y="52"/>
                    </a:lnTo>
                    <a:lnTo>
                      <a:pt x="11" y="52"/>
                    </a:lnTo>
                    <a:lnTo>
                      <a:pt x="10" y="52"/>
                    </a:lnTo>
                    <a:lnTo>
                      <a:pt x="9" y="52"/>
                    </a:lnTo>
                    <a:lnTo>
                      <a:pt x="8" y="52"/>
                    </a:lnTo>
                    <a:lnTo>
                      <a:pt x="7" y="53"/>
                    </a:lnTo>
                    <a:lnTo>
                      <a:pt x="5" y="53"/>
                    </a:lnTo>
                    <a:lnTo>
                      <a:pt x="4" y="54"/>
                    </a:lnTo>
                    <a:lnTo>
                      <a:pt x="3" y="55"/>
                    </a:lnTo>
                    <a:lnTo>
                      <a:pt x="2" y="56"/>
                    </a:lnTo>
                    <a:lnTo>
                      <a:pt x="1" y="57"/>
                    </a:lnTo>
                    <a:lnTo>
                      <a:pt x="0" y="58"/>
                    </a:lnTo>
                    <a:lnTo>
                      <a:pt x="0" y="59"/>
                    </a:lnTo>
                    <a:lnTo>
                      <a:pt x="0" y="61"/>
                    </a:lnTo>
                    <a:lnTo>
                      <a:pt x="0" y="63"/>
                    </a:lnTo>
                    <a:lnTo>
                      <a:pt x="2" y="65"/>
                    </a:lnTo>
                    <a:lnTo>
                      <a:pt x="4" y="67"/>
                    </a:lnTo>
                    <a:lnTo>
                      <a:pt x="6" y="70"/>
                    </a:lnTo>
                    <a:lnTo>
                      <a:pt x="9" y="73"/>
                    </a:lnTo>
                    <a:lnTo>
                      <a:pt x="12" y="77"/>
                    </a:lnTo>
                    <a:lnTo>
                      <a:pt x="15" y="80"/>
                    </a:lnTo>
                    <a:lnTo>
                      <a:pt x="18" y="84"/>
                    </a:lnTo>
                    <a:lnTo>
                      <a:pt x="20" y="87"/>
                    </a:lnTo>
                    <a:lnTo>
                      <a:pt x="23" y="90"/>
                    </a:lnTo>
                    <a:lnTo>
                      <a:pt x="24" y="93"/>
                    </a:lnTo>
                    <a:lnTo>
                      <a:pt x="26" y="94"/>
                    </a:lnTo>
                    <a:lnTo>
                      <a:pt x="28" y="94"/>
                    </a:lnTo>
                    <a:lnTo>
                      <a:pt x="30" y="94"/>
                    </a:lnTo>
                    <a:lnTo>
                      <a:pt x="32" y="94"/>
                    </a:lnTo>
                    <a:lnTo>
                      <a:pt x="34" y="93"/>
                    </a:lnTo>
                    <a:lnTo>
                      <a:pt x="36" y="92"/>
                    </a:lnTo>
                    <a:lnTo>
                      <a:pt x="37" y="90"/>
                    </a:lnTo>
                    <a:lnTo>
                      <a:pt x="38" y="89"/>
                    </a:lnTo>
                    <a:lnTo>
                      <a:pt x="39" y="87"/>
                    </a:lnTo>
                    <a:lnTo>
                      <a:pt x="40" y="86"/>
                    </a:lnTo>
                    <a:lnTo>
                      <a:pt x="40" y="84"/>
                    </a:lnTo>
                    <a:lnTo>
                      <a:pt x="40" y="83"/>
                    </a:lnTo>
                    <a:lnTo>
                      <a:pt x="39" y="82"/>
                    </a:lnTo>
                    <a:lnTo>
                      <a:pt x="39" y="81"/>
                    </a:lnTo>
                    <a:lnTo>
                      <a:pt x="39" y="80"/>
                    </a:lnTo>
                    <a:lnTo>
                      <a:pt x="38" y="80"/>
                    </a:lnTo>
                    <a:lnTo>
                      <a:pt x="38" y="79"/>
                    </a:lnTo>
                    <a:lnTo>
                      <a:pt x="38" y="78"/>
                    </a:lnTo>
                    <a:close/>
                  </a:path>
                </a:pathLst>
              </a:custGeom>
              <a:solidFill>
                <a:srgbClr val="FFAB9F"/>
              </a:solidFill>
              <a:ln w="0">
                <a:solidFill>
                  <a:srgbClr val="FFAB9F"/>
                </a:solidFill>
                <a:prstDash val="solid"/>
                <a:round/>
                <a:headEnd/>
                <a:tailEnd/>
              </a:ln>
            </p:spPr>
            <p:txBody>
              <a:bodyPr/>
              <a:lstStyle/>
              <a:p>
                <a:endParaRPr lang="fr-FR"/>
              </a:p>
            </p:txBody>
          </p:sp>
          <p:sp>
            <p:nvSpPr>
              <p:cNvPr id="5463" name="Freeform 342"/>
              <p:cNvSpPr>
                <a:spLocks/>
              </p:cNvSpPr>
              <p:nvPr/>
            </p:nvSpPr>
            <p:spPr bwMode="auto">
              <a:xfrm>
                <a:off x="1196" y="2442"/>
                <a:ext cx="113" cy="91"/>
              </a:xfrm>
              <a:custGeom>
                <a:avLst/>
                <a:gdLst>
                  <a:gd name="T0" fmla="*/ 33 w 113"/>
                  <a:gd name="T1" fmla="*/ 69 h 91"/>
                  <a:gd name="T2" fmla="*/ 35 w 113"/>
                  <a:gd name="T3" fmla="*/ 68 h 91"/>
                  <a:gd name="T4" fmla="*/ 38 w 113"/>
                  <a:gd name="T5" fmla="*/ 74 h 91"/>
                  <a:gd name="T6" fmla="*/ 42 w 113"/>
                  <a:gd name="T7" fmla="*/ 81 h 91"/>
                  <a:gd name="T8" fmla="*/ 51 w 113"/>
                  <a:gd name="T9" fmla="*/ 83 h 91"/>
                  <a:gd name="T10" fmla="*/ 58 w 113"/>
                  <a:gd name="T11" fmla="*/ 78 h 91"/>
                  <a:gd name="T12" fmla="*/ 57 w 113"/>
                  <a:gd name="T13" fmla="*/ 70 h 91"/>
                  <a:gd name="T14" fmla="*/ 52 w 113"/>
                  <a:gd name="T15" fmla="*/ 64 h 91"/>
                  <a:gd name="T16" fmla="*/ 52 w 113"/>
                  <a:gd name="T17" fmla="*/ 59 h 91"/>
                  <a:gd name="T18" fmla="*/ 56 w 113"/>
                  <a:gd name="T19" fmla="*/ 59 h 91"/>
                  <a:gd name="T20" fmla="*/ 60 w 113"/>
                  <a:gd name="T21" fmla="*/ 65 h 91"/>
                  <a:gd name="T22" fmla="*/ 65 w 113"/>
                  <a:gd name="T23" fmla="*/ 71 h 91"/>
                  <a:gd name="T24" fmla="*/ 75 w 113"/>
                  <a:gd name="T25" fmla="*/ 73 h 91"/>
                  <a:gd name="T26" fmla="*/ 81 w 113"/>
                  <a:gd name="T27" fmla="*/ 66 h 91"/>
                  <a:gd name="T28" fmla="*/ 78 w 113"/>
                  <a:gd name="T29" fmla="*/ 57 h 91"/>
                  <a:gd name="T30" fmla="*/ 71 w 113"/>
                  <a:gd name="T31" fmla="*/ 50 h 91"/>
                  <a:gd name="T32" fmla="*/ 68 w 113"/>
                  <a:gd name="T33" fmla="*/ 43 h 91"/>
                  <a:gd name="T34" fmla="*/ 72 w 113"/>
                  <a:gd name="T35" fmla="*/ 40 h 91"/>
                  <a:gd name="T36" fmla="*/ 83 w 113"/>
                  <a:gd name="T37" fmla="*/ 48 h 91"/>
                  <a:gd name="T38" fmla="*/ 95 w 113"/>
                  <a:gd name="T39" fmla="*/ 58 h 91"/>
                  <a:gd name="T40" fmla="*/ 105 w 113"/>
                  <a:gd name="T41" fmla="*/ 61 h 91"/>
                  <a:gd name="T42" fmla="*/ 113 w 113"/>
                  <a:gd name="T43" fmla="*/ 52 h 91"/>
                  <a:gd name="T44" fmla="*/ 97 w 113"/>
                  <a:gd name="T45" fmla="*/ 29 h 91"/>
                  <a:gd name="T46" fmla="*/ 70 w 113"/>
                  <a:gd name="T47" fmla="*/ 5 h 91"/>
                  <a:gd name="T48" fmla="*/ 55 w 113"/>
                  <a:gd name="T49" fmla="*/ 1 h 91"/>
                  <a:gd name="T50" fmla="*/ 48 w 113"/>
                  <a:gd name="T51" fmla="*/ 10 h 91"/>
                  <a:gd name="T52" fmla="*/ 47 w 113"/>
                  <a:gd name="T53" fmla="*/ 14 h 91"/>
                  <a:gd name="T54" fmla="*/ 48 w 113"/>
                  <a:gd name="T55" fmla="*/ 18 h 91"/>
                  <a:gd name="T56" fmla="*/ 47 w 113"/>
                  <a:gd name="T57" fmla="*/ 20 h 91"/>
                  <a:gd name="T58" fmla="*/ 45 w 113"/>
                  <a:gd name="T59" fmla="*/ 21 h 91"/>
                  <a:gd name="T60" fmla="*/ 43 w 113"/>
                  <a:gd name="T61" fmla="*/ 20 h 91"/>
                  <a:gd name="T62" fmla="*/ 40 w 113"/>
                  <a:gd name="T63" fmla="*/ 19 h 91"/>
                  <a:gd name="T64" fmla="*/ 36 w 113"/>
                  <a:gd name="T65" fmla="*/ 21 h 91"/>
                  <a:gd name="T66" fmla="*/ 33 w 113"/>
                  <a:gd name="T67" fmla="*/ 25 h 91"/>
                  <a:gd name="T68" fmla="*/ 32 w 113"/>
                  <a:gd name="T69" fmla="*/ 28 h 91"/>
                  <a:gd name="T70" fmla="*/ 34 w 113"/>
                  <a:gd name="T71" fmla="*/ 31 h 91"/>
                  <a:gd name="T72" fmla="*/ 33 w 113"/>
                  <a:gd name="T73" fmla="*/ 34 h 91"/>
                  <a:gd name="T74" fmla="*/ 31 w 113"/>
                  <a:gd name="T75" fmla="*/ 35 h 91"/>
                  <a:gd name="T76" fmla="*/ 28 w 113"/>
                  <a:gd name="T77" fmla="*/ 34 h 91"/>
                  <a:gd name="T78" fmla="*/ 25 w 113"/>
                  <a:gd name="T79" fmla="*/ 34 h 91"/>
                  <a:gd name="T80" fmla="*/ 20 w 113"/>
                  <a:gd name="T81" fmla="*/ 36 h 91"/>
                  <a:gd name="T82" fmla="*/ 18 w 113"/>
                  <a:gd name="T83" fmla="*/ 39 h 91"/>
                  <a:gd name="T84" fmla="*/ 17 w 113"/>
                  <a:gd name="T85" fmla="*/ 44 h 91"/>
                  <a:gd name="T86" fmla="*/ 19 w 113"/>
                  <a:gd name="T87" fmla="*/ 47 h 91"/>
                  <a:gd name="T88" fmla="*/ 18 w 113"/>
                  <a:gd name="T89" fmla="*/ 51 h 91"/>
                  <a:gd name="T90" fmla="*/ 15 w 113"/>
                  <a:gd name="T91" fmla="*/ 53 h 91"/>
                  <a:gd name="T92" fmla="*/ 11 w 113"/>
                  <a:gd name="T93" fmla="*/ 52 h 91"/>
                  <a:gd name="T94" fmla="*/ 7 w 113"/>
                  <a:gd name="T95" fmla="*/ 52 h 91"/>
                  <a:gd name="T96" fmla="*/ 3 w 113"/>
                  <a:gd name="T97" fmla="*/ 54 h 91"/>
                  <a:gd name="T98" fmla="*/ 0 w 113"/>
                  <a:gd name="T99" fmla="*/ 60 h 91"/>
                  <a:gd name="T100" fmla="*/ 8 w 113"/>
                  <a:gd name="T101" fmla="*/ 71 h 91"/>
                  <a:gd name="T102" fmla="*/ 20 w 113"/>
                  <a:gd name="T103" fmla="*/ 86 h 91"/>
                  <a:gd name="T104" fmla="*/ 29 w 113"/>
                  <a:gd name="T105" fmla="*/ 90 h 91"/>
                  <a:gd name="T106" fmla="*/ 36 w 113"/>
                  <a:gd name="T107" fmla="*/ 85 h 91"/>
                  <a:gd name="T108" fmla="*/ 35 w 113"/>
                  <a:gd name="T109" fmla="*/ 79 h 91"/>
                  <a:gd name="T110" fmla="*/ 33 w 113"/>
                  <a:gd name="T111" fmla="*/ 74 h 9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3"/>
                  <a:gd name="T169" fmla="*/ 0 h 91"/>
                  <a:gd name="T170" fmla="*/ 113 w 113"/>
                  <a:gd name="T171" fmla="*/ 91 h 9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3" h="91">
                    <a:moveTo>
                      <a:pt x="33" y="73"/>
                    </a:moveTo>
                    <a:lnTo>
                      <a:pt x="33" y="72"/>
                    </a:lnTo>
                    <a:lnTo>
                      <a:pt x="33" y="71"/>
                    </a:lnTo>
                    <a:lnTo>
                      <a:pt x="33" y="70"/>
                    </a:lnTo>
                    <a:lnTo>
                      <a:pt x="33" y="69"/>
                    </a:lnTo>
                    <a:lnTo>
                      <a:pt x="33" y="68"/>
                    </a:lnTo>
                    <a:lnTo>
                      <a:pt x="33" y="67"/>
                    </a:lnTo>
                    <a:lnTo>
                      <a:pt x="34" y="67"/>
                    </a:lnTo>
                    <a:lnTo>
                      <a:pt x="35" y="68"/>
                    </a:lnTo>
                    <a:lnTo>
                      <a:pt x="36" y="69"/>
                    </a:lnTo>
                    <a:lnTo>
                      <a:pt x="37" y="70"/>
                    </a:lnTo>
                    <a:lnTo>
                      <a:pt x="37" y="71"/>
                    </a:lnTo>
                    <a:lnTo>
                      <a:pt x="38" y="72"/>
                    </a:lnTo>
                    <a:lnTo>
                      <a:pt x="38" y="74"/>
                    </a:lnTo>
                    <a:lnTo>
                      <a:pt x="39" y="75"/>
                    </a:lnTo>
                    <a:lnTo>
                      <a:pt x="40" y="77"/>
                    </a:lnTo>
                    <a:lnTo>
                      <a:pt x="40" y="78"/>
                    </a:lnTo>
                    <a:lnTo>
                      <a:pt x="41" y="79"/>
                    </a:lnTo>
                    <a:lnTo>
                      <a:pt x="42" y="81"/>
                    </a:lnTo>
                    <a:lnTo>
                      <a:pt x="44" y="82"/>
                    </a:lnTo>
                    <a:lnTo>
                      <a:pt x="46" y="82"/>
                    </a:lnTo>
                    <a:lnTo>
                      <a:pt x="48" y="83"/>
                    </a:lnTo>
                    <a:lnTo>
                      <a:pt x="50" y="83"/>
                    </a:lnTo>
                    <a:lnTo>
                      <a:pt x="51" y="83"/>
                    </a:lnTo>
                    <a:lnTo>
                      <a:pt x="53" y="82"/>
                    </a:lnTo>
                    <a:lnTo>
                      <a:pt x="55" y="82"/>
                    </a:lnTo>
                    <a:lnTo>
                      <a:pt x="56" y="81"/>
                    </a:lnTo>
                    <a:lnTo>
                      <a:pt x="57" y="79"/>
                    </a:lnTo>
                    <a:lnTo>
                      <a:pt x="58" y="78"/>
                    </a:lnTo>
                    <a:lnTo>
                      <a:pt x="59" y="76"/>
                    </a:lnTo>
                    <a:lnTo>
                      <a:pt x="59" y="74"/>
                    </a:lnTo>
                    <a:lnTo>
                      <a:pt x="59" y="73"/>
                    </a:lnTo>
                    <a:lnTo>
                      <a:pt x="58" y="71"/>
                    </a:lnTo>
                    <a:lnTo>
                      <a:pt x="57" y="70"/>
                    </a:lnTo>
                    <a:lnTo>
                      <a:pt x="56" y="69"/>
                    </a:lnTo>
                    <a:lnTo>
                      <a:pt x="55" y="68"/>
                    </a:lnTo>
                    <a:lnTo>
                      <a:pt x="54" y="67"/>
                    </a:lnTo>
                    <a:lnTo>
                      <a:pt x="53" y="66"/>
                    </a:lnTo>
                    <a:lnTo>
                      <a:pt x="52" y="64"/>
                    </a:lnTo>
                    <a:lnTo>
                      <a:pt x="52" y="63"/>
                    </a:lnTo>
                    <a:lnTo>
                      <a:pt x="52" y="62"/>
                    </a:lnTo>
                    <a:lnTo>
                      <a:pt x="52" y="61"/>
                    </a:lnTo>
                    <a:lnTo>
                      <a:pt x="52" y="60"/>
                    </a:lnTo>
                    <a:lnTo>
                      <a:pt x="52" y="59"/>
                    </a:lnTo>
                    <a:lnTo>
                      <a:pt x="53" y="58"/>
                    </a:lnTo>
                    <a:lnTo>
                      <a:pt x="54" y="58"/>
                    </a:lnTo>
                    <a:lnTo>
                      <a:pt x="55" y="58"/>
                    </a:lnTo>
                    <a:lnTo>
                      <a:pt x="56" y="59"/>
                    </a:lnTo>
                    <a:lnTo>
                      <a:pt x="57" y="60"/>
                    </a:lnTo>
                    <a:lnTo>
                      <a:pt x="58" y="61"/>
                    </a:lnTo>
                    <a:lnTo>
                      <a:pt x="59" y="62"/>
                    </a:lnTo>
                    <a:lnTo>
                      <a:pt x="59" y="64"/>
                    </a:lnTo>
                    <a:lnTo>
                      <a:pt x="60" y="65"/>
                    </a:lnTo>
                    <a:lnTo>
                      <a:pt x="61" y="66"/>
                    </a:lnTo>
                    <a:lnTo>
                      <a:pt x="62" y="68"/>
                    </a:lnTo>
                    <a:lnTo>
                      <a:pt x="63" y="69"/>
                    </a:lnTo>
                    <a:lnTo>
                      <a:pt x="64" y="70"/>
                    </a:lnTo>
                    <a:lnTo>
                      <a:pt x="65" y="71"/>
                    </a:lnTo>
                    <a:lnTo>
                      <a:pt x="67" y="72"/>
                    </a:lnTo>
                    <a:lnTo>
                      <a:pt x="69" y="73"/>
                    </a:lnTo>
                    <a:lnTo>
                      <a:pt x="71" y="73"/>
                    </a:lnTo>
                    <a:lnTo>
                      <a:pt x="73" y="73"/>
                    </a:lnTo>
                    <a:lnTo>
                      <a:pt x="75" y="73"/>
                    </a:lnTo>
                    <a:lnTo>
                      <a:pt x="77" y="72"/>
                    </a:lnTo>
                    <a:lnTo>
                      <a:pt x="79" y="71"/>
                    </a:lnTo>
                    <a:lnTo>
                      <a:pt x="80" y="70"/>
                    </a:lnTo>
                    <a:lnTo>
                      <a:pt x="81" y="68"/>
                    </a:lnTo>
                    <a:lnTo>
                      <a:pt x="81" y="66"/>
                    </a:lnTo>
                    <a:lnTo>
                      <a:pt x="81" y="65"/>
                    </a:lnTo>
                    <a:lnTo>
                      <a:pt x="81" y="63"/>
                    </a:lnTo>
                    <a:lnTo>
                      <a:pt x="80" y="61"/>
                    </a:lnTo>
                    <a:lnTo>
                      <a:pt x="79" y="59"/>
                    </a:lnTo>
                    <a:lnTo>
                      <a:pt x="78" y="57"/>
                    </a:lnTo>
                    <a:lnTo>
                      <a:pt x="77" y="56"/>
                    </a:lnTo>
                    <a:lnTo>
                      <a:pt x="75" y="54"/>
                    </a:lnTo>
                    <a:lnTo>
                      <a:pt x="74" y="53"/>
                    </a:lnTo>
                    <a:lnTo>
                      <a:pt x="73" y="51"/>
                    </a:lnTo>
                    <a:lnTo>
                      <a:pt x="71" y="50"/>
                    </a:lnTo>
                    <a:lnTo>
                      <a:pt x="70" y="49"/>
                    </a:lnTo>
                    <a:lnTo>
                      <a:pt x="69" y="47"/>
                    </a:lnTo>
                    <a:lnTo>
                      <a:pt x="68" y="45"/>
                    </a:lnTo>
                    <a:lnTo>
                      <a:pt x="68" y="44"/>
                    </a:lnTo>
                    <a:lnTo>
                      <a:pt x="68" y="43"/>
                    </a:lnTo>
                    <a:lnTo>
                      <a:pt x="68" y="41"/>
                    </a:lnTo>
                    <a:lnTo>
                      <a:pt x="69" y="41"/>
                    </a:lnTo>
                    <a:lnTo>
                      <a:pt x="70" y="40"/>
                    </a:lnTo>
                    <a:lnTo>
                      <a:pt x="71" y="40"/>
                    </a:lnTo>
                    <a:lnTo>
                      <a:pt x="72" y="40"/>
                    </a:lnTo>
                    <a:lnTo>
                      <a:pt x="74" y="41"/>
                    </a:lnTo>
                    <a:lnTo>
                      <a:pt x="77" y="42"/>
                    </a:lnTo>
                    <a:lnTo>
                      <a:pt x="79" y="44"/>
                    </a:lnTo>
                    <a:lnTo>
                      <a:pt x="81" y="46"/>
                    </a:lnTo>
                    <a:lnTo>
                      <a:pt x="83" y="48"/>
                    </a:lnTo>
                    <a:lnTo>
                      <a:pt x="86" y="50"/>
                    </a:lnTo>
                    <a:lnTo>
                      <a:pt x="88" y="52"/>
                    </a:lnTo>
                    <a:lnTo>
                      <a:pt x="90" y="54"/>
                    </a:lnTo>
                    <a:lnTo>
                      <a:pt x="92" y="56"/>
                    </a:lnTo>
                    <a:lnTo>
                      <a:pt x="95" y="58"/>
                    </a:lnTo>
                    <a:lnTo>
                      <a:pt x="97" y="60"/>
                    </a:lnTo>
                    <a:lnTo>
                      <a:pt x="99" y="61"/>
                    </a:lnTo>
                    <a:lnTo>
                      <a:pt x="101" y="61"/>
                    </a:lnTo>
                    <a:lnTo>
                      <a:pt x="103" y="61"/>
                    </a:lnTo>
                    <a:lnTo>
                      <a:pt x="105" y="61"/>
                    </a:lnTo>
                    <a:lnTo>
                      <a:pt x="107" y="60"/>
                    </a:lnTo>
                    <a:lnTo>
                      <a:pt x="109" y="59"/>
                    </a:lnTo>
                    <a:lnTo>
                      <a:pt x="111" y="57"/>
                    </a:lnTo>
                    <a:lnTo>
                      <a:pt x="112" y="55"/>
                    </a:lnTo>
                    <a:lnTo>
                      <a:pt x="113" y="52"/>
                    </a:lnTo>
                    <a:lnTo>
                      <a:pt x="113" y="49"/>
                    </a:lnTo>
                    <a:lnTo>
                      <a:pt x="111" y="45"/>
                    </a:lnTo>
                    <a:lnTo>
                      <a:pt x="107" y="40"/>
                    </a:lnTo>
                    <a:lnTo>
                      <a:pt x="102" y="34"/>
                    </a:lnTo>
                    <a:lnTo>
                      <a:pt x="97" y="29"/>
                    </a:lnTo>
                    <a:lnTo>
                      <a:pt x="92" y="23"/>
                    </a:lnTo>
                    <a:lnTo>
                      <a:pt x="86" y="18"/>
                    </a:lnTo>
                    <a:lnTo>
                      <a:pt x="80" y="13"/>
                    </a:lnTo>
                    <a:lnTo>
                      <a:pt x="75" y="8"/>
                    </a:lnTo>
                    <a:lnTo>
                      <a:pt x="70" y="5"/>
                    </a:lnTo>
                    <a:lnTo>
                      <a:pt x="66" y="2"/>
                    </a:lnTo>
                    <a:lnTo>
                      <a:pt x="62" y="0"/>
                    </a:lnTo>
                    <a:lnTo>
                      <a:pt x="59" y="0"/>
                    </a:lnTo>
                    <a:lnTo>
                      <a:pt x="57" y="0"/>
                    </a:lnTo>
                    <a:lnTo>
                      <a:pt x="55" y="1"/>
                    </a:lnTo>
                    <a:lnTo>
                      <a:pt x="53" y="3"/>
                    </a:lnTo>
                    <a:lnTo>
                      <a:pt x="51" y="4"/>
                    </a:lnTo>
                    <a:lnTo>
                      <a:pt x="50" y="7"/>
                    </a:lnTo>
                    <a:lnTo>
                      <a:pt x="49" y="9"/>
                    </a:lnTo>
                    <a:lnTo>
                      <a:pt x="48" y="10"/>
                    </a:lnTo>
                    <a:lnTo>
                      <a:pt x="47" y="12"/>
                    </a:lnTo>
                    <a:lnTo>
                      <a:pt x="47" y="13"/>
                    </a:lnTo>
                    <a:lnTo>
                      <a:pt x="46" y="13"/>
                    </a:lnTo>
                    <a:lnTo>
                      <a:pt x="46" y="14"/>
                    </a:lnTo>
                    <a:lnTo>
                      <a:pt x="47" y="14"/>
                    </a:lnTo>
                    <a:lnTo>
                      <a:pt x="47" y="15"/>
                    </a:lnTo>
                    <a:lnTo>
                      <a:pt x="47" y="16"/>
                    </a:lnTo>
                    <a:lnTo>
                      <a:pt x="47" y="17"/>
                    </a:lnTo>
                    <a:lnTo>
                      <a:pt x="48" y="18"/>
                    </a:lnTo>
                    <a:lnTo>
                      <a:pt x="47" y="18"/>
                    </a:lnTo>
                    <a:lnTo>
                      <a:pt x="47" y="19"/>
                    </a:lnTo>
                    <a:lnTo>
                      <a:pt x="47" y="20"/>
                    </a:lnTo>
                    <a:lnTo>
                      <a:pt x="46" y="20"/>
                    </a:lnTo>
                    <a:lnTo>
                      <a:pt x="46" y="21"/>
                    </a:lnTo>
                    <a:lnTo>
                      <a:pt x="45" y="21"/>
                    </a:lnTo>
                    <a:lnTo>
                      <a:pt x="44" y="21"/>
                    </a:lnTo>
                    <a:lnTo>
                      <a:pt x="43" y="20"/>
                    </a:lnTo>
                    <a:lnTo>
                      <a:pt x="42" y="20"/>
                    </a:lnTo>
                    <a:lnTo>
                      <a:pt x="41" y="19"/>
                    </a:lnTo>
                    <a:lnTo>
                      <a:pt x="40" y="19"/>
                    </a:lnTo>
                    <a:lnTo>
                      <a:pt x="39" y="20"/>
                    </a:lnTo>
                    <a:lnTo>
                      <a:pt x="38" y="20"/>
                    </a:lnTo>
                    <a:lnTo>
                      <a:pt x="37" y="20"/>
                    </a:lnTo>
                    <a:lnTo>
                      <a:pt x="36" y="21"/>
                    </a:lnTo>
                    <a:lnTo>
                      <a:pt x="35" y="22"/>
                    </a:lnTo>
                    <a:lnTo>
                      <a:pt x="34" y="22"/>
                    </a:lnTo>
                    <a:lnTo>
                      <a:pt x="34" y="23"/>
                    </a:lnTo>
                    <a:lnTo>
                      <a:pt x="33" y="24"/>
                    </a:lnTo>
                    <a:lnTo>
                      <a:pt x="33" y="25"/>
                    </a:lnTo>
                    <a:lnTo>
                      <a:pt x="32" y="27"/>
                    </a:lnTo>
                    <a:lnTo>
                      <a:pt x="32" y="28"/>
                    </a:lnTo>
                    <a:lnTo>
                      <a:pt x="33" y="29"/>
                    </a:lnTo>
                    <a:lnTo>
                      <a:pt x="33" y="30"/>
                    </a:lnTo>
                    <a:lnTo>
                      <a:pt x="34" y="30"/>
                    </a:lnTo>
                    <a:lnTo>
                      <a:pt x="34" y="31"/>
                    </a:lnTo>
                    <a:lnTo>
                      <a:pt x="34" y="32"/>
                    </a:lnTo>
                    <a:lnTo>
                      <a:pt x="34" y="33"/>
                    </a:lnTo>
                    <a:lnTo>
                      <a:pt x="33" y="33"/>
                    </a:lnTo>
                    <a:lnTo>
                      <a:pt x="33" y="34"/>
                    </a:lnTo>
                    <a:lnTo>
                      <a:pt x="32" y="35"/>
                    </a:lnTo>
                    <a:lnTo>
                      <a:pt x="31" y="35"/>
                    </a:lnTo>
                    <a:lnTo>
                      <a:pt x="30" y="35"/>
                    </a:lnTo>
                    <a:lnTo>
                      <a:pt x="29" y="34"/>
                    </a:lnTo>
                    <a:lnTo>
                      <a:pt x="28" y="34"/>
                    </a:lnTo>
                    <a:lnTo>
                      <a:pt x="28" y="33"/>
                    </a:lnTo>
                    <a:lnTo>
                      <a:pt x="27" y="33"/>
                    </a:lnTo>
                    <a:lnTo>
                      <a:pt x="26" y="33"/>
                    </a:lnTo>
                    <a:lnTo>
                      <a:pt x="25" y="33"/>
                    </a:lnTo>
                    <a:lnTo>
                      <a:pt x="25" y="34"/>
                    </a:lnTo>
                    <a:lnTo>
                      <a:pt x="23" y="34"/>
                    </a:lnTo>
                    <a:lnTo>
                      <a:pt x="22" y="35"/>
                    </a:lnTo>
                    <a:lnTo>
                      <a:pt x="21" y="35"/>
                    </a:lnTo>
                    <a:lnTo>
                      <a:pt x="20" y="36"/>
                    </a:lnTo>
                    <a:lnTo>
                      <a:pt x="19" y="37"/>
                    </a:lnTo>
                    <a:lnTo>
                      <a:pt x="19" y="38"/>
                    </a:lnTo>
                    <a:lnTo>
                      <a:pt x="18" y="39"/>
                    </a:lnTo>
                    <a:lnTo>
                      <a:pt x="17" y="41"/>
                    </a:lnTo>
                    <a:lnTo>
                      <a:pt x="17" y="42"/>
                    </a:lnTo>
                    <a:lnTo>
                      <a:pt x="17" y="43"/>
                    </a:lnTo>
                    <a:lnTo>
                      <a:pt x="17" y="44"/>
                    </a:lnTo>
                    <a:lnTo>
                      <a:pt x="17" y="45"/>
                    </a:lnTo>
                    <a:lnTo>
                      <a:pt x="18" y="46"/>
                    </a:lnTo>
                    <a:lnTo>
                      <a:pt x="18" y="47"/>
                    </a:lnTo>
                    <a:lnTo>
                      <a:pt x="19" y="47"/>
                    </a:lnTo>
                    <a:lnTo>
                      <a:pt x="19" y="48"/>
                    </a:lnTo>
                    <a:lnTo>
                      <a:pt x="19" y="49"/>
                    </a:lnTo>
                    <a:lnTo>
                      <a:pt x="18" y="49"/>
                    </a:lnTo>
                    <a:lnTo>
                      <a:pt x="18" y="50"/>
                    </a:lnTo>
                    <a:lnTo>
                      <a:pt x="18" y="51"/>
                    </a:lnTo>
                    <a:lnTo>
                      <a:pt x="17" y="51"/>
                    </a:lnTo>
                    <a:lnTo>
                      <a:pt x="16" y="52"/>
                    </a:lnTo>
                    <a:lnTo>
                      <a:pt x="15" y="52"/>
                    </a:lnTo>
                    <a:lnTo>
                      <a:pt x="15" y="53"/>
                    </a:lnTo>
                    <a:lnTo>
                      <a:pt x="14" y="53"/>
                    </a:lnTo>
                    <a:lnTo>
                      <a:pt x="13" y="53"/>
                    </a:lnTo>
                    <a:lnTo>
                      <a:pt x="12" y="52"/>
                    </a:lnTo>
                    <a:lnTo>
                      <a:pt x="11" y="52"/>
                    </a:lnTo>
                    <a:lnTo>
                      <a:pt x="10" y="52"/>
                    </a:lnTo>
                    <a:lnTo>
                      <a:pt x="9" y="52"/>
                    </a:lnTo>
                    <a:lnTo>
                      <a:pt x="8" y="52"/>
                    </a:lnTo>
                    <a:lnTo>
                      <a:pt x="7" y="52"/>
                    </a:lnTo>
                    <a:lnTo>
                      <a:pt x="6" y="53"/>
                    </a:lnTo>
                    <a:lnTo>
                      <a:pt x="5" y="53"/>
                    </a:lnTo>
                    <a:lnTo>
                      <a:pt x="4" y="54"/>
                    </a:lnTo>
                    <a:lnTo>
                      <a:pt x="3" y="54"/>
                    </a:lnTo>
                    <a:lnTo>
                      <a:pt x="2" y="55"/>
                    </a:lnTo>
                    <a:lnTo>
                      <a:pt x="1" y="56"/>
                    </a:lnTo>
                    <a:lnTo>
                      <a:pt x="0" y="57"/>
                    </a:lnTo>
                    <a:lnTo>
                      <a:pt x="0" y="58"/>
                    </a:lnTo>
                    <a:lnTo>
                      <a:pt x="0" y="60"/>
                    </a:lnTo>
                    <a:lnTo>
                      <a:pt x="0" y="62"/>
                    </a:lnTo>
                    <a:lnTo>
                      <a:pt x="2" y="64"/>
                    </a:lnTo>
                    <a:lnTo>
                      <a:pt x="3" y="66"/>
                    </a:lnTo>
                    <a:lnTo>
                      <a:pt x="6" y="69"/>
                    </a:lnTo>
                    <a:lnTo>
                      <a:pt x="8" y="71"/>
                    </a:lnTo>
                    <a:lnTo>
                      <a:pt x="11" y="74"/>
                    </a:lnTo>
                    <a:lnTo>
                      <a:pt x="13" y="77"/>
                    </a:lnTo>
                    <a:lnTo>
                      <a:pt x="16" y="80"/>
                    </a:lnTo>
                    <a:lnTo>
                      <a:pt x="18" y="83"/>
                    </a:lnTo>
                    <a:lnTo>
                      <a:pt x="20" y="86"/>
                    </a:lnTo>
                    <a:lnTo>
                      <a:pt x="22" y="89"/>
                    </a:lnTo>
                    <a:lnTo>
                      <a:pt x="23" y="90"/>
                    </a:lnTo>
                    <a:lnTo>
                      <a:pt x="25" y="91"/>
                    </a:lnTo>
                    <a:lnTo>
                      <a:pt x="27" y="91"/>
                    </a:lnTo>
                    <a:lnTo>
                      <a:pt x="29" y="90"/>
                    </a:lnTo>
                    <a:lnTo>
                      <a:pt x="31" y="90"/>
                    </a:lnTo>
                    <a:lnTo>
                      <a:pt x="32" y="89"/>
                    </a:lnTo>
                    <a:lnTo>
                      <a:pt x="34" y="88"/>
                    </a:lnTo>
                    <a:lnTo>
                      <a:pt x="35" y="87"/>
                    </a:lnTo>
                    <a:lnTo>
                      <a:pt x="36" y="85"/>
                    </a:lnTo>
                    <a:lnTo>
                      <a:pt x="36" y="84"/>
                    </a:lnTo>
                    <a:lnTo>
                      <a:pt x="36" y="82"/>
                    </a:lnTo>
                    <a:lnTo>
                      <a:pt x="36" y="81"/>
                    </a:lnTo>
                    <a:lnTo>
                      <a:pt x="35" y="80"/>
                    </a:lnTo>
                    <a:lnTo>
                      <a:pt x="35" y="79"/>
                    </a:lnTo>
                    <a:lnTo>
                      <a:pt x="35" y="78"/>
                    </a:lnTo>
                    <a:lnTo>
                      <a:pt x="34" y="77"/>
                    </a:lnTo>
                    <a:lnTo>
                      <a:pt x="34" y="76"/>
                    </a:lnTo>
                    <a:lnTo>
                      <a:pt x="33" y="75"/>
                    </a:lnTo>
                    <a:lnTo>
                      <a:pt x="33" y="74"/>
                    </a:lnTo>
                    <a:lnTo>
                      <a:pt x="33" y="73"/>
                    </a:lnTo>
                    <a:close/>
                  </a:path>
                </a:pathLst>
              </a:custGeom>
              <a:solidFill>
                <a:srgbClr val="FFB9AF"/>
              </a:solidFill>
              <a:ln w="0">
                <a:solidFill>
                  <a:srgbClr val="FFB9AF"/>
                </a:solidFill>
                <a:prstDash val="solid"/>
                <a:round/>
                <a:headEnd/>
                <a:tailEnd/>
              </a:ln>
            </p:spPr>
            <p:txBody>
              <a:bodyPr/>
              <a:lstStyle/>
              <a:p>
                <a:endParaRPr lang="fr-FR"/>
              </a:p>
            </p:txBody>
          </p:sp>
          <p:sp>
            <p:nvSpPr>
              <p:cNvPr id="5464" name="Freeform 343"/>
              <p:cNvSpPr>
                <a:spLocks/>
              </p:cNvSpPr>
              <p:nvPr/>
            </p:nvSpPr>
            <p:spPr bwMode="auto">
              <a:xfrm>
                <a:off x="1199" y="2444"/>
                <a:ext cx="109" cy="87"/>
              </a:xfrm>
              <a:custGeom>
                <a:avLst/>
                <a:gdLst>
                  <a:gd name="T0" fmla="*/ 28 w 109"/>
                  <a:gd name="T1" fmla="*/ 64 h 87"/>
                  <a:gd name="T2" fmla="*/ 30 w 109"/>
                  <a:gd name="T3" fmla="*/ 63 h 87"/>
                  <a:gd name="T4" fmla="*/ 35 w 109"/>
                  <a:gd name="T5" fmla="*/ 70 h 87"/>
                  <a:gd name="T6" fmla="*/ 40 w 109"/>
                  <a:gd name="T7" fmla="*/ 78 h 87"/>
                  <a:gd name="T8" fmla="*/ 49 w 109"/>
                  <a:gd name="T9" fmla="*/ 80 h 87"/>
                  <a:gd name="T10" fmla="*/ 55 w 109"/>
                  <a:gd name="T11" fmla="*/ 75 h 87"/>
                  <a:gd name="T12" fmla="*/ 53 w 109"/>
                  <a:gd name="T13" fmla="*/ 66 h 87"/>
                  <a:gd name="T14" fmla="*/ 48 w 109"/>
                  <a:gd name="T15" fmla="*/ 60 h 87"/>
                  <a:gd name="T16" fmla="*/ 47 w 109"/>
                  <a:gd name="T17" fmla="*/ 54 h 87"/>
                  <a:gd name="T18" fmla="*/ 51 w 109"/>
                  <a:gd name="T19" fmla="*/ 54 h 87"/>
                  <a:gd name="T20" fmla="*/ 56 w 109"/>
                  <a:gd name="T21" fmla="*/ 60 h 87"/>
                  <a:gd name="T22" fmla="*/ 63 w 109"/>
                  <a:gd name="T23" fmla="*/ 68 h 87"/>
                  <a:gd name="T24" fmla="*/ 72 w 109"/>
                  <a:gd name="T25" fmla="*/ 69 h 87"/>
                  <a:gd name="T26" fmla="*/ 77 w 109"/>
                  <a:gd name="T27" fmla="*/ 64 h 87"/>
                  <a:gd name="T28" fmla="*/ 74 w 109"/>
                  <a:gd name="T29" fmla="*/ 54 h 87"/>
                  <a:gd name="T30" fmla="*/ 66 w 109"/>
                  <a:gd name="T31" fmla="*/ 46 h 87"/>
                  <a:gd name="T32" fmla="*/ 63 w 109"/>
                  <a:gd name="T33" fmla="*/ 38 h 87"/>
                  <a:gd name="T34" fmla="*/ 68 w 109"/>
                  <a:gd name="T35" fmla="*/ 35 h 87"/>
                  <a:gd name="T36" fmla="*/ 80 w 109"/>
                  <a:gd name="T37" fmla="*/ 43 h 87"/>
                  <a:gd name="T38" fmla="*/ 92 w 109"/>
                  <a:gd name="T39" fmla="*/ 55 h 87"/>
                  <a:gd name="T40" fmla="*/ 101 w 109"/>
                  <a:gd name="T41" fmla="*/ 58 h 87"/>
                  <a:gd name="T42" fmla="*/ 109 w 109"/>
                  <a:gd name="T43" fmla="*/ 50 h 87"/>
                  <a:gd name="T44" fmla="*/ 94 w 109"/>
                  <a:gd name="T45" fmla="*/ 26 h 87"/>
                  <a:gd name="T46" fmla="*/ 67 w 109"/>
                  <a:gd name="T47" fmla="*/ 4 h 87"/>
                  <a:gd name="T48" fmla="*/ 52 w 109"/>
                  <a:gd name="T49" fmla="*/ 1 h 87"/>
                  <a:gd name="T50" fmla="*/ 46 w 109"/>
                  <a:gd name="T51" fmla="*/ 10 h 87"/>
                  <a:gd name="T52" fmla="*/ 45 w 109"/>
                  <a:gd name="T53" fmla="*/ 14 h 87"/>
                  <a:gd name="T54" fmla="*/ 47 w 109"/>
                  <a:gd name="T55" fmla="*/ 18 h 87"/>
                  <a:gd name="T56" fmla="*/ 46 w 109"/>
                  <a:gd name="T57" fmla="*/ 21 h 87"/>
                  <a:gd name="T58" fmla="*/ 43 w 109"/>
                  <a:gd name="T59" fmla="*/ 22 h 87"/>
                  <a:gd name="T60" fmla="*/ 41 w 109"/>
                  <a:gd name="T61" fmla="*/ 21 h 87"/>
                  <a:gd name="T62" fmla="*/ 38 w 109"/>
                  <a:gd name="T63" fmla="*/ 19 h 87"/>
                  <a:gd name="T64" fmla="*/ 34 w 109"/>
                  <a:gd name="T65" fmla="*/ 20 h 87"/>
                  <a:gd name="T66" fmla="*/ 31 w 109"/>
                  <a:gd name="T67" fmla="*/ 24 h 87"/>
                  <a:gd name="T68" fmla="*/ 31 w 109"/>
                  <a:gd name="T69" fmla="*/ 28 h 87"/>
                  <a:gd name="T70" fmla="*/ 33 w 109"/>
                  <a:gd name="T71" fmla="*/ 31 h 87"/>
                  <a:gd name="T72" fmla="*/ 32 w 109"/>
                  <a:gd name="T73" fmla="*/ 34 h 87"/>
                  <a:gd name="T74" fmla="*/ 29 w 109"/>
                  <a:gd name="T75" fmla="*/ 36 h 87"/>
                  <a:gd name="T76" fmla="*/ 26 w 109"/>
                  <a:gd name="T77" fmla="*/ 33 h 87"/>
                  <a:gd name="T78" fmla="*/ 23 w 109"/>
                  <a:gd name="T79" fmla="*/ 33 h 87"/>
                  <a:gd name="T80" fmla="*/ 19 w 109"/>
                  <a:gd name="T81" fmla="*/ 35 h 87"/>
                  <a:gd name="T82" fmla="*/ 16 w 109"/>
                  <a:gd name="T83" fmla="*/ 39 h 87"/>
                  <a:gd name="T84" fmla="*/ 16 w 109"/>
                  <a:gd name="T85" fmla="*/ 44 h 87"/>
                  <a:gd name="T86" fmla="*/ 17 w 109"/>
                  <a:gd name="T87" fmla="*/ 47 h 87"/>
                  <a:gd name="T88" fmla="*/ 17 w 109"/>
                  <a:gd name="T89" fmla="*/ 50 h 87"/>
                  <a:gd name="T90" fmla="*/ 13 w 109"/>
                  <a:gd name="T91" fmla="*/ 53 h 87"/>
                  <a:gd name="T92" fmla="*/ 10 w 109"/>
                  <a:gd name="T93" fmla="*/ 52 h 87"/>
                  <a:gd name="T94" fmla="*/ 7 w 109"/>
                  <a:gd name="T95" fmla="*/ 52 h 87"/>
                  <a:gd name="T96" fmla="*/ 2 w 109"/>
                  <a:gd name="T97" fmla="*/ 54 h 87"/>
                  <a:gd name="T98" fmla="*/ 0 w 109"/>
                  <a:gd name="T99" fmla="*/ 59 h 87"/>
                  <a:gd name="T100" fmla="*/ 7 w 109"/>
                  <a:gd name="T101" fmla="*/ 70 h 87"/>
                  <a:gd name="T102" fmla="*/ 18 w 109"/>
                  <a:gd name="T103" fmla="*/ 83 h 87"/>
                  <a:gd name="T104" fmla="*/ 26 w 109"/>
                  <a:gd name="T105" fmla="*/ 87 h 87"/>
                  <a:gd name="T106" fmla="*/ 32 w 109"/>
                  <a:gd name="T107" fmla="*/ 83 h 87"/>
                  <a:gd name="T108" fmla="*/ 31 w 109"/>
                  <a:gd name="T109" fmla="*/ 76 h 87"/>
                  <a:gd name="T110" fmla="*/ 28 w 109"/>
                  <a:gd name="T111" fmla="*/ 70 h 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9"/>
                  <a:gd name="T169" fmla="*/ 0 h 87"/>
                  <a:gd name="T170" fmla="*/ 109 w 109"/>
                  <a:gd name="T171" fmla="*/ 87 h 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9" h="87">
                    <a:moveTo>
                      <a:pt x="28" y="69"/>
                    </a:moveTo>
                    <a:lnTo>
                      <a:pt x="28" y="68"/>
                    </a:lnTo>
                    <a:lnTo>
                      <a:pt x="28" y="66"/>
                    </a:lnTo>
                    <a:lnTo>
                      <a:pt x="28" y="65"/>
                    </a:lnTo>
                    <a:lnTo>
                      <a:pt x="28" y="64"/>
                    </a:lnTo>
                    <a:lnTo>
                      <a:pt x="28" y="63"/>
                    </a:lnTo>
                    <a:lnTo>
                      <a:pt x="29" y="63"/>
                    </a:lnTo>
                    <a:lnTo>
                      <a:pt x="30" y="63"/>
                    </a:lnTo>
                    <a:lnTo>
                      <a:pt x="31" y="64"/>
                    </a:lnTo>
                    <a:lnTo>
                      <a:pt x="32" y="65"/>
                    </a:lnTo>
                    <a:lnTo>
                      <a:pt x="33" y="67"/>
                    </a:lnTo>
                    <a:lnTo>
                      <a:pt x="34" y="68"/>
                    </a:lnTo>
                    <a:lnTo>
                      <a:pt x="35" y="70"/>
                    </a:lnTo>
                    <a:lnTo>
                      <a:pt x="36" y="72"/>
                    </a:lnTo>
                    <a:lnTo>
                      <a:pt x="36" y="73"/>
                    </a:lnTo>
                    <a:lnTo>
                      <a:pt x="38" y="75"/>
                    </a:lnTo>
                    <a:lnTo>
                      <a:pt x="39" y="76"/>
                    </a:lnTo>
                    <a:lnTo>
                      <a:pt x="40" y="78"/>
                    </a:lnTo>
                    <a:lnTo>
                      <a:pt x="42" y="79"/>
                    </a:lnTo>
                    <a:lnTo>
                      <a:pt x="43" y="79"/>
                    </a:lnTo>
                    <a:lnTo>
                      <a:pt x="45" y="80"/>
                    </a:lnTo>
                    <a:lnTo>
                      <a:pt x="47" y="80"/>
                    </a:lnTo>
                    <a:lnTo>
                      <a:pt x="49" y="80"/>
                    </a:lnTo>
                    <a:lnTo>
                      <a:pt x="50" y="80"/>
                    </a:lnTo>
                    <a:lnTo>
                      <a:pt x="52" y="79"/>
                    </a:lnTo>
                    <a:lnTo>
                      <a:pt x="53" y="78"/>
                    </a:lnTo>
                    <a:lnTo>
                      <a:pt x="54" y="77"/>
                    </a:lnTo>
                    <a:lnTo>
                      <a:pt x="55" y="75"/>
                    </a:lnTo>
                    <a:lnTo>
                      <a:pt x="56" y="74"/>
                    </a:lnTo>
                    <a:lnTo>
                      <a:pt x="55" y="72"/>
                    </a:lnTo>
                    <a:lnTo>
                      <a:pt x="55" y="70"/>
                    </a:lnTo>
                    <a:lnTo>
                      <a:pt x="54" y="68"/>
                    </a:lnTo>
                    <a:lnTo>
                      <a:pt x="53" y="66"/>
                    </a:lnTo>
                    <a:lnTo>
                      <a:pt x="52" y="65"/>
                    </a:lnTo>
                    <a:lnTo>
                      <a:pt x="51" y="64"/>
                    </a:lnTo>
                    <a:lnTo>
                      <a:pt x="49" y="62"/>
                    </a:lnTo>
                    <a:lnTo>
                      <a:pt x="48" y="61"/>
                    </a:lnTo>
                    <a:lnTo>
                      <a:pt x="48" y="60"/>
                    </a:lnTo>
                    <a:lnTo>
                      <a:pt x="47" y="58"/>
                    </a:lnTo>
                    <a:lnTo>
                      <a:pt x="47" y="57"/>
                    </a:lnTo>
                    <a:lnTo>
                      <a:pt x="47" y="56"/>
                    </a:lnTo>
                    <a:lnTo>
                      <a:pt x="47" y="55"/>
                    </a:lnTo>
                    <a:lnTo>
                      <a:pt x="47" y="54"/>
                    </a:lnTo>
                    <a:lnTo>
                      <a:pt x="48" y="53"/>
                    </a:lnTo>
                    <a:lnTo>
                      <a:pt x="49" y="53"/>
                    </a:lnTo>
                    <a:lnTo>
                      <a:pt x="50" y="53"/>
                    </a:lnTo>
                    <a:lnTo>
                      <a:pt x="51" y="54"/>
                    </a:lnTo>
                    <a:lnTo>
                      <a:pt x="52" y="55"/>
                    </a:lnTo>
                    <a:lnTo>
                      <a:pt x="53" y="56"/>
                    </a:lnTo>
                    <a:lnTo>
                      <a:pt x="54" y="57"/>
                    </a:lnTo>
                    <a:lnTo>
                      <a:pt x="55" y="59"/>
                    </a:lnTo>
                    <a:lnTo>
                      <a:pt x="56" y="60"/>
                    </a:lnTo>
                    <a:lnTo>
                      <a:pt x="58" y="62"/>
                    </a:lnTo>
                    <a:lnTo>
                      <a:pt x="59" y="64"/>
                    </a:lnTo>
                    <a:lnTo>
                      <a:pt x="60" y="65"/>
                    </a:lnTo>
                    <a:lnTo>
                      <a:pt x="61" y="67"/>
                    </a:lnTo>
                    <a:lnTo>
                      <a:pt x="63" y="68"/>
                    </a:lnTo>
                    <a:lnTo>
                      <a:pt x="65" y="69"/>
                    </a:lnTo>
                    <a:lnTo>
                      <a:pt x="67" y="69"/>
                    </a:lnTo>
                    <a:lnTo>
                      <a:pt x="69" y="70"/>
                    </a:lnTo>
                    <a:lnTo>
                      <a:pt x="71" y="69"/>
                    </a:lnTo>
                    <a:lnTo>
                      <a:pt x="72" y="69"/>
                    </a:lnTo>
                    <a:lnTo>
                      <a:pt x="74" y="68"/>
                    </a:lnTo>
                    <a:lnTo>
                      <a:pt x="75" y="67"/>
                    </a:lnTo>
                    <a:lnTo>
                      <a:pt x="76" y="66"/>
                    </a:lnTo>
                    <a:lnTo>
                      <a:pt x="77" y="65"/>
                    </a:lnTo>
                    <a:lnTo>
                      <a:pt x="77" y="64"/>
                    </a:lnTo>
                    <a:lnTo>
                      <a:pt x="77" y="62"/>
                    </a:lnTo>
                    <a:lnTo>
                      <a:pt x="77" y="60"/>
                    </a:lnTo>
                    <a:lnTo>
                      <a:pt x="76" y="58"/>
                    </a:lnTo>
                    <a:lnTo>
                      <a:pt x="75" y="56"/>
                    </a:lnTo>
                    <a:lnTo>
                      <a:pt x="74" y="54"/>
                    </a:lnTo>
                    <a:lnTo>
                      <a:pt x="72" y="53"/>
                    </a:lnTo>
                    <a:lnTo>
                      <a:pt x="70" y="51"/>
                    </a:lnTo>
                    <a:lnTo>
                      <a:pt x="69" y="49"/>
                    </a:lnTo>
                    <a:lnTo>
                      <a:pt x="67" y="48"/>
                    </a:lnTo>
                    <a:lnTo>
                      <a:pt x="66" y="46"/>
                    </a:lnTo>
                    <a:lnTo>
                      <a:pt x="64" y="45"/>
                    </a:lnTo>
                    <a:lnTo>
                      <a:pt x="64" y="43"/>
                    </a:lnTo>
                    <a:lnTo>
                      <a:pt x="63" y="41"/>
                    </a:lnTo>
                    <a:lnTo>
                      <a:pt x="63" y="40"/>
                    </a:lnTo>
                    <a:lnTo>
                      <a:pt x="63" y="38"/>
                    </a:lnTo>
                    <a:lnTo>
                      <a:pt x="64" y="37"/>
                    </a:lnTo>
                    <a:lnTo>
                      <a:pt x="64" y="36"/>
                    </a:lnTo>
                    <a:lnTo>
                      <a:pt x="65" y="35"/>
                    </a:lnTo>
                    <a:lnTo>
                      <a:pt x="67" y="35"/>
                    </a:lnTo>
                    <a:lnTo>
                      <a:pt x="68" y="35"/>
                    </a:lnTo>
                    <a:lnTo>
                      <a:pt x="70" y="36"/>
                    </a:lnTo>
                    <a:lnTo>
                      <a:pt x="72" y="37"/>
                    </a:lnTo>
                    <a:lnTo>
                      <a:pt x="75" y="38"/>
                    </a:lnTo>
                    <a:lnTo>
                      <a:pt x="77" y="40"/>
                    </a:lnTo>
                    <a:lnTo>
                      <a:pt x="80" y="43"/>
                    </a:lnTo>
                    <a:lnTo>
                      <a:pt x="82" y="45"/>
                    </a:lnTo>
                    <a:lnTo>
                      <a:pt x="85" y="48"/>
                    </a:lnTo>
                    <a:lnTo>
                      <a:pt x="87" y="50"/>
                    </a:lnTo>
                    <a:lnTo>
                      <a:pt x="90" y="53"/>
                    </a:lnTo>
                    <a:lnTo>
                      <a:pt x="92" y="55"/>
                    </a:lnTo>
                    <a:lnTo>
                      <a:pt x="94" y="57"/>
                    </a:lnTo>
                    <a:lnTo>
                      <a:pt x="96" y="57"/>
                    </a:lnTo>
                    <a:lnTo>
                      <a:pt x="97" y="58"/>
                    </a:lnTo>
                    <a:lnTo>
                      <a:pt x="99" y="58"/>
                    </a:lnTo>
                    <a:lnTo>
                      <a:pt x="101" y="58"/>
                    </a:lnTo>
                    <a:lnTo>
                      <a:pt x="103" y="57"/>
                    </a:lnTo>
                    <a:lnTo>
                      <a:pt x="105" y="56"/>
                    </a:lnTo>
                    <a:lnTo>
                      <a:pt x="107" y="55"/>
                    </a:lnTo>
                    <a:lnTo>
                      <a:pt x="108" y="53"/>
                    </a:lnTo>
                    <a:lnTo>
                      <a:pt x="109" y="50"/>
                    </a:lnTo>
                    <a:lnTo>
                      <a:pt x="109" y="47"/>
                    </a:lnTo>
                    <a:lnTo>
                      <a:pt x="107" y="42"/>
                    </a:lnTo>
                    <a:lnTo>
                      <a:pt x="103" y="37"/>
                    </a:lnTo>
                    <a:lnTo>
                      <a:pt x="99" y="32"/>
                    </a:lnTo>
                    <a:lnTo>
                      <a:pt x="94" y="26"/>
                    </a:lnTo>
                    <a:lnTo>
                      <a:pt x="88" y="21"/>
                    </a:lnTo>
                    <a:lnTo>
                      <a:pt x="82" y="16"/>
                    </a:lnTo>
                    <a:lnTo>
                      <a:pt x="77" y="11"/>
                    </a:lnTo>
                    <a:lnTo>
                      <a:pt x="72" y="7"/>
                    </a:lnTo>
                    <a:lnTo>
                      <a:pt x="67" y="4"/>
                    </a:lnTo>
                    <a:lnTo>
                      <a:pt x="63" y="2"/>
                    </a:lnTo>
                    <a:lnTo>
                      <a:pt x="59" y="0"/>
                    </a:lnTo>
                    <a:lnTo>
                      <a:pt x="57" y="0"/>
                    </a:lnTo>
                    <a:lnTo>
                      <a:pt x="54" y="0"/>
                    </a:lnTo>
                    <a:lnTo>
                      <a:pt x="52" y="1"/>
                    </a:lnTo>
                    <a:lnTo>
                      <a:pt x="51" y="2"/>
                    </a:lnTo>
                    <a:lnTo>
                      <a:pt x="49" y="4"/>
                    </a:lnTo>
                    <a:lnTo>
                      <a:pt x="48" y="6"/>
                    </a:lnTo>
                    <a:lnTo>
                      <a:pt x="47" y="8"/>
                    </a:lnTo>
                    <a:lnTo>
                      <a:pt x="46" y="10"/>
                    </a:lnTo>
                    <a:lnTo>
                      <a:pt x="45" y="11"/>
                    </a:lnTo>
                    <a:lnTo>
                      <a:pt x="45" y="12"/>
                    </a:lnTo>
                    <a:lnTo>
                      <a:pt x="45" y="13"/>
                    </a:lnTo>
                    <a:lnTo>
                      <a:pt x="45" y="14"/>
                    </a:lnTo>
                    <a:lnTo>
                      <a:pt x="46" y="15"/>
                    </a:lnTo>
                    <a:lnTo>
                      <a:pt x="46" y="16"/>
                    </a:lnTo>
                    <a:lnTo>
                      <a:pt x="47" y="17"/>
                    </a:lnTo>
                    <a:lnTo>
                      <a:pt x="47" y="18"/>
                    </a:lnTo>
                    <a:lnTo>
                      <a:pt x="47" y="19"/>
                    </a:lnTo>
                    <a:lnTo>
                      <a:pt x="47" y="20"/>
                    </a:lnTo>
                    <a:lnTo>
                      <a:pt x="46" y="20"/>
                    </a:lnTo>
                    <a:lnTo>
                      <a:pt x="46" y="21"/>
                    </a:lnTo>
                    <a:lnTo>
                      <a:pt x="45" y="21"/>
                    </a:lnTo>
                    <a:lnTo>
                      <a:pt x="45" y="22"/>
                    </a:lnTo>
                    <a:lnTo>
                      <a:pt x="44" y="22"/>
                    </a:lnTo>
                    <a:lnTo>
                      <a:pt x="43" y="22"/>
                    </a:lnTo>
                    <a:lnTo>
                      <a:pt x="42" y="22"/>
                    </a:lnTo>
                    <a:lnTo>
                      <a:pt x="42" y="21"/>
                    </a:lnTo>
                    <a:lnTo>
                      <a:pt x="41" y="21"/>
                    </a:lnTo>
                    <a:lnTo>
                      <a:pt x="40" y="20"/>
                    </a:lnTo>
                    <a:lnTo>
                      <a:pt x="39" y="19"/>
                    </a:lnTo>
                    <a:lnTo>
                      <a:pt x="38" y="19"/>
                    </a:lnTo>
                    <a:lnTo>
                      <a:pt x="37" y="19"/>
                    </a:lnTo>
                    <a:lnTo>
                      <a:pt x="36" y="19"/>
                    </a:lnTo>
                    <a:lnTo>
                      <a:pt x="36" y="20"/>
                    </a:lnTo>
                    <a:lnTo>
                      <a:pt x="35" y="20"/>
                    </a:lnTo>
                    <a:lnTo>
                      <a:pt x="34" y="20"/>
                    </a:lnTo>
                    <a:lnTo>
                      <a:pt x="34" y="21"/>
                    </a:lnTo>
                    <a:lnTo>
                      <a:pt x="33" y="21"/>
                    </a:lnTo>
                    <a:lnTo>
                      <a:pt x="32" y="22"/>
                    </a:lnTo>
                    <a:lnTo>
                      <a:pt x="32" y="23"/>
                    </a:lnTo>
                    <a:lnTo>
                      <a:pt x="31" y="24"/>
                    </a:lnTo>
                    <a:lnTo>
                      <a:pt x="31" y="25"/>
                    </a:lnTo>
                    <a:lnTo>
                      <a:pt x="31" y="26"/>
                    </a:lnTo>
                    <a:lnTo>
                      <a:pt x="31" y="27"/>
                    </a:lnTo>
                    <a:lnTo>
                      <a:pt x="31" y="28"/>
                    </a:lnTo>
                    <a:lnTo>
                      <a:pt x="31" y="29"/>
                    </a:lnTo>
                    <a:lnTo>
                      <a:pt x="32" y="29"/>
                    </a:lnTo>
                    <a:lnTo>
                      <a:pt x="32" y="30"/>
                    </a:lnTo>
                    <a:lnTo>
                      <a:pt x="33" y="31"/>
                    </a:lnTo>
                    <a:lnTo>
                      <a:pt x="33" y="32"/>
                    </a:lnTo>
                    <a:lnTo>
                      <a:pt x="33" y="33"/>
                    </a:lnTo>
                    <a:lnTo>
                      <a:pt x="32" y="33"/>
                    </a:lnTo>
                    <a:lnTo>
                      <a:pt x="32" y="34"/>
                    </a:lnTo>
                    <a:lnTo>
                      <a:pt x="31" y="35"/>
                    </a:lnTo>
                    <a:lnTo>
                      <a:pt x="30" y="35"/>
                    </a:lnTo>
                    <a:lnTo>
                      <a:pt x="29" y="36"/>
                    </a:lnTo>
                    <a:lnTo>
                      <a:pt x="28" y="36"/>
                    </a:lnTo>
                    <a:lnTo>
                      <a:pt x="28" y="35"/>
                    </a:lnTo>
                    <a:lnTo>
                      <a:pt x="27" y="34"/>
                    </a:lnTo>
                    <a:lnTo>
                      <a:pt x="26" y="33"/>
                    </a:lnTo>
                    <a:lnTo>
                      <a:pt x="25" y="33"/>
                    </a:lnTo>
                    <a:lnTo>
                      <a:pt x="24" y="33"/>
                    </a:lnTo>
                    <a:lnTo>
                      <a:pt x="23" y="33"/>
                    </a:lnTo>
                    <a:lnTo>
                      <a:pt x="21" y="34"/>
                    </a:lnTo>
                    <a:lnTo>
                      <a:pt x="20" y="35"/>
                    </a:lnTo>
                    <a:lnTo>
                      <a:pt x="19" y="35"/>
                    </a:lnTo>
                    <a:lnTo>
                      <a:pt x="18" y="36"/>
                    </a:lnTo>
                    <a:lnTo>
                      <a:pt x="18" y="37"/>
                    </a:lnTo>
                    <a:lnTo>
                      <a:pt x="17" y="37"/>
                    </a:lnTo>
                    <a:lnTo>
                      <a:pt x="17" y="38"/>
                    </a:lnTo>
                    <a:lnTo>
                      <a:pt x="16" y="39"/>
                    </a:lnTo>
                    <a:lnTo>
                      <a:pt x="16" y="40"/>
                    </a:lnTo>
                    <a:lnTo>
                      <a:pt x="16" y="41"/>
                    </a:lnTo>
                    <a:lnTo>
                      <a:pt x="15" y="42"/>
                    </a:lnTo>
                    <a:lnTo>
                      <a:pt x="15" y="43"/>
                    </a:lnTo>
                    <a:lnTo>
                      <a:pt x="16" y="44"/>
                    </a:lnTo>
                    <a:lnTo>
                      <a:pt x="16" y="45"/>
                    </a:lnTo>
                    <a:lnTo>
                      <a:pt x="17" y="45"/>
                    </a:lnTo>
                    <a:lnTo>
                      <a:pt x="17" y="46"/>
                    </a:lnTo>
                    <a:lnTo>
                      <a:pt x="17" y="47"/>
                    </a:lnTo>
                    <a:lnTo>
                      <a:pt x="18" y="47"/>
                    </a:lnTo>
                    <a:lnTo>
                      <a:pt x="18" y="48"/>
                    </a:lnTo>
                    <a:lnTo>
                      <a:pt x="18" y="49"/>
                    </a:lnTo>
                    <a:lnTo>
                      <a:pt x="17" y="49"/>
                    </a:lnTo>
                    <a:lnTo>
                      <a:pt x="17" y="50"/>
                    </a:lnTo>
                    <a:lnTo>
                      <a:pt x="16" y="51"/>
                    </a:lnTo>
                    <a:lnTo>
                      <a:pt x="15" y="52"/>
                    </a:lnTo>
                    <a:lnTo>
                      <a:pt x="14" y="53"/>
                    </a:lnTo>
                    <a:lnTo>
                      <a:pt x="13" y="53"/>
                    </a:lnTo>
                    <a:lnTo>
                      <a:pt x="12" y="53"/>
                    </a:lnTo>
                    <a:lnTo>
                      <a:pt x="11" y="53"/>
                    </a:lnTo>
                    <a:lnTo>
                      <a:pt x="10" y="52"/>
                    </a:lnTo>
                    <a:lnTo>
                      <a:pt x="9" y="52"/>
                    </a:lnTo>
                    <a:lnTo>
                      <a:pt x="8" y="52"/>
                    </a:lnTo>
                    <a:lnTo>
                      <a:pt x="7" y="52"/>
                    </a:lnTo>
                    <a:lnTo>
                      <a:pt x="6" y="52"/>
                    </a:lnTo>
                    <a:lnTo>
                      <a:pt x="5" y="53"/>
                    </a:lnTo>
                    <a:lnTo>
                      <a:pt x="4" y="53"/>
                    </a:lnTo>
                    <a:lnTo>
                      <a:pt x="3" y="53"/>
                    </a:lnTo>
                    <a:lnTo>
                      <a:pt x="2" y="54"/>
                    </a:lnTo>
                    <a:lnTo>
                      <a:pt x="1" y="55"/>
                    </a:lnTo>
                    <a:lnTo>
                      <a:pt x="0" y="55"/>
                    </a:lnTo>
                    <a:lnTo>
                      <a:pt x="0" y="56"/>
                    </a:lnTo>
                    <a:lnTo>
                      <a:pt x="0" y="58"/>
                    </a:lnTo>
                    <a:lnTo>
                      <a:pt x="0" y="59"/>
                    </a:lnTo>
                    <a:lnTo>
                      <a:pt x="0" y="61"/>
                    </a:lnTo>
                    <a:lnTo>
                      <a:pt x="1" y="63"/>
                    </a:lnTo>
                    <a:lnTo>
                      <a:pt x="3" y="65"/>
                    </a:lnTo>
                    <a:lnTo>
                      <a:pt x="5" y="67"/>
                    </a:lnTo>
                    <a:lnTo>
                      <a:pt x="7" y="70"/>
                    </a:lnTo>
                    <a:lnTo>
                      <a:pt x="9" y="72"/>
                    </a:lnTo>
                    <a:lnTo>
                      <a:pt x="12" y="75"/>
                    </a:lnTo>
                    <a:lnTo>
                      <a:pt x="14" y="77"/>
                    </a:lnTo>
                    <a:lnTo>
                      <a:pt x="16" y="80"/>
                    </a:lnTo>
                    <a:lnTo>
                      <a:pt x="18" y="83"/>
                    </a:lnTo>
                    <a:lnTo>
                      <a:pt x="19" y="86"/>
                    </a:lnTo>
                    <a:lnTo>
                      <a:pt x="21" y="87"/>
                    </a:lnTo>
                    <a:lnTo>
                      <a:pt x="23" y="87"/>
                    </a:lnTo>
                    <a:lnTo>
                      <a:pt x="24" y="87"/>
                    </a:lnTo>
                    <a:lnTo>
                      <a:pt x="26" y="87"/>
                    </a:lnTo>
                    <a:lnTo>
                      <a:pt x="28" y="87"/>
                    </a:lnTo>
                    <a:lnTo>
                      <a:pt x="29" y="86"/>
                    </a:lnTo>
                    <a:lnTo>
                      <a:pt x="30" y="85"/>
                    </a:lnTo>
                    <a:lnTo>
                      <a:pt x="31" y="84"/>
                    </a:lnTo>
                    <a:lnTo>
                      <a:pt x="32" y="83"/>
                    </a:lnTo>
                    <a:lnTo>
                      <a:pt x="32" y="81"/>
                    </a:lnTo>
                    <a:lnTo>
                      <a:pt x="32" y="80"/>
                    </a:lnTo>
                    <a:lnTo>
                      <a:pt x="32" y="79"/>
                    </a:lnTo>
                    <a:lnTo>
                      <a:pt x="31" y="77"/>
                    </a:lnTo>
                    <a:lnTo>
                      <a:pt x="31" y="76"/>
                    </a:lnTo>
                    <a:lnTo>
                      <a:pt x="30" y="75"/>
                    </a:lnTo>
                    <a:lnTo>
                      <a:pt x="30" y="74"/>
                    </a:lnTo>
                    <a:lnTo>
                      <a:pt x="29" y="72"/>
                    </a:lnTo>
                    <a:lnTo>
                      <a:pt x="28" y="71"/>
                    </a:lnTo>
                    <a:lnTo>
                      <a:pt x="28" y="70"/>
                    </a:lnTo>
                    <a:lnTo>
                      <a:pt x="28" y="69"/>
                    </a:lnTo>
                    <a:close/>
                  </a:path>
                </a:pathLst>
              </a:custGeom>
              <a:solidFill>
                <a:srgbClr val="FFB9AF"/>
              </a:solidFill>
              <a:ln w="0">
                <a:solidFill>
                  <a:srgbClr val="FFB9AF"/>
                </a:solidFill>
                <a:prstDash val="solid"/>
                <a:round/>
                <a:headEnd/>
                <a:tailEnd/>
              </a:ln>
            </p:spPr>
            <p:txBody>
              <a:bodyPr/>
              <a:lstStyle/>
              <a:p>
                <a:endParaRPr lang="fr-FR"/>
              </a:p>
            </p:txBody>
          </p:sp>
          <p:sp>
            <p:nvSpPr>
              <p:cNvPr id="5465" name="Freeform 344"/>
              <p:cNvSpPr>
                <a:spLocks/>
              </p:cNvSpPr>
              <p:nvPr/>
            </p:nvSpPr>
            <p:spPr bwMode="auto">
              <a:xfrm>
                <a:off x="1201" y="2445"/>
                <a:ext cx="106" cy="85"/>
              </a:xfrm>
              <a:custGeom>
                <a:avLst/>
                <a:gdLst>
                  <a:gd name="T0" fmla="*/ 24 w 106"/>
                  <a:gd name="T1" fmla="*/ 61 h 85"/>
                  <a:gd name="T2" fmla="*/ 27 w 106"/>
                  <a:gd name="T3" fmla="*/ 60 h 85"/>
                  <a:gd name="T4" fmla="*/ 32 w 106"/>
                  <a:gd name="T5" fmla="*/ 67 h 85"/>
                  <a:gd name="T6" fmla="*/ 39 w 106"/>
                  <a:gd name="T7" fmla="*/ 76 h 85"/>
                  <a:gd name="T8" fmla="*/ 47 w 106"/>
                  <a:gd name="T9" fmla="*/ 78 h 85"/>
                  <a:gd name="T10" fmla="*/ 53 w 106"/>
                  <a:gd name="T11" fmla="*/ 73 h 85"/>
                  <a:gd name="T12" fmla="*/ 50 w 106"/>
                  <a:gd name="T13" fmla="*/ 64 h 85"/>
                  <a:gd name="T14" fmla="*/ 44 w 106"/>
                  <a:gd name="T15" fmla="*/ 56 h 85"/>
                  <a:gd name="T16" fmla="*/ 44 w 106"/>
                  <a:gd name="T17" fmla="*/ 50 h 85"/>
                  <a:gd name="T18" fmla="*/ 48 w 106"/>
                  <a:gd name="T19" fmla="*/ 50 h 85"/>
                  <a:gd name="T20" fmla="*/ 54 w 106"/>
                  <a:gd name="T21" fmla="*/ 57 h 85"/>
                  <a:gd name="T22" fmla="*/ 62 w 106"/>
                  <a:gd name="T23" fmla="*/ 65 h 85"/>
                  <a:gd name="T24" fmla="*/ 70 w 106"/>
                  <a:gd name="T25" fmla="*/ 66 h 85"/>
                  <a:gd name="T26" fmla="*/ 75 w 106"/>
                  <a:gd name="T27" fmla="*/ 62 h 85"/>
                  <a:gd name="T28" fmla="*/ 70 w 106"/>
                  <a:gd name="T29" fmla="*/ 52 h 85"/>
                  <a:gd name="T30" fmla="*/ 62 w 106"/>
                  <a:gd name="T31" fmla="*/ 43 h 85"/>
                  <a:gd name="T32" fmla="*/ 59 w 106"/>
                  <a:gd name="T33" fmla="*/ 35 h 85"/>
                  <a:gd name="T34" fmla="*/ 65 w 106"/>
                  <a:gd name="T35" fmla="*/ 31 h 85"/>
                  <a:gd name="T36" fmla="*/ 77 w 106"/>
                  <a:gd name="T37" fmla="*/ 39 h 85"/>
                  <a:gd name="T38" fmla="*/ 90 w 106"/>
                  <a:gd name="T39" fmla="*/ 52 h 85"/>
                  <a:gd name="T40" fmla="*/ 99 w 106"/>
                  <a:gd name="T41" fmla="*/ 56 h 85"/>
                  <a:gd name="T42" fmla="*/ 105 w 106"/>
                  <a:gd name="T43" fmla="*/ 49 h 85"/>
                  <a:gd name="T44" fmla="*/ 91 w 106"/>
                  <a:gd name="T45" fmla="*/ 25 h 85"/>
                  <a:gd name="T46" fmla="*/ 65 w 106"/>
                  <a:gd name="T47" fmla="*/ 5 h 85"/>
                  <a:gd name="T48" fmla="*/ 51 w 106"/>
                  <a:gd name="T49" fmla="*/ 1 h 85"/>
                  <a:gd name="T50" fmla="*/ 46 w 106"/>
                  <a:gd name="T51" fmla="*/ 9 h 85"/>
                  <a:gd name="T52" fmla="*/ 45 w 106"/>
                  <a:gd name="T53" fmla="*/ 15 h 85"/>
                  <a:gd name="T54" fmla="*/ 47 w 106"/>
                  <a:gd name="T55" fmla="*/ 20 h 85"/>
                  <a:gd name="T56" fmla="*/ 46 w 106"/>
                  <a:gd name="T57" fmla="*/ 23 h 85"/>
                  <a:gd name="T58" fmla="*/ 43 w 106"/>
                  <a:gd name="T59" fmla="*/ 24 h 85"/>
                  <a:gd name="T60" fmla="*/ 40 w 106"/>
                  <a:gd name="T61" fmla="*/ 22 h 85"/>
                  <a:gd name="T62" fmla="*/ 37 w 106"/>
                  <a:gd name="T63" fmla="*/ 20 h 85"/>
                  <a:gd name="T64" fmla="*/ 34 w 106"/>
                  <a:gd name="T65" fmla="*/ 21 h 85"/>
                  <a:gd name="T66" fmla="*/ 31 w 106"/>
                  <a:gd name="T67" fmla="*/ 24 h 85"/>
                  <a:gd name="T68" fmla="*/ 30 w 106"/>
                  <a:gd name="T69" fmla="*/ 28 h 85"/>
                  <a:gd name="T70" fmla="*/ 32 w 106"/>
                  <a:gd name="T71" fmla="*/ 32 h 85"/>
                  <a:gd name="T72" fmla="*/ 31 w 106"/>
                  <a:gd name="T73" fmla="*/ 35 h 85"/>
                  <a:gd name="T74" fmla="*/ 28 w 106"/>
                  <a:gd name="T75" fmla="*/ 37 h 85"/>
                  <a:gd name="T76" fmla="*/ 25 w 106"/>
                  <a:gd name="T77" fmla="*/ 35 h 85"/>
                  <a:gd name="T78" fmla="*/ 22 w 106"/>
                  <a:gd name="T79" fmla="*/ 34 h 85"/>
                  <a:gd name="T80" fmla="*/ 19 w 106"/>
                  <a:gd name="T81" fmla="*/ 36 h 85"/>
                  <a:gd name="T82" fmla="*/ 16 w 106"/>
                  <a:gd name="T83" fmla="*/ 40 h 85"/>
                  <a:gd name="T84" fmla="*/ 15 w 106"/>
                  <a:gd name="T85" fmla="*/ 44 h 85"/>
                  <a:gd name="T86" fmla="*/ 18 w 106"/>
                  <a:gd name="T87" fmla="*/ 47 h 85"/>
                  <a:gd name="T88" fmla="*/ 17 w 106"/>
                  <a:gd name="T89" fmla="*/ 51 h 85"/>
                  <a:gd name="T90" fmla="*/ 13 w 106"/>
                  <a:gd name="T91" fmla="*/ 54 h 85"/>
                  <a:gd name="T92" fmla="*/ 10 w 106"/>
                  <a:gd name="T93" fmla="*/ 53 h 85"/>
                  <a:gd name="T94" fmla="*/ 7 w 106"/>
                  <a:gd name="T95" fmla="*/ 53 h 85"/>
                  <a:gd name="T96" fmla="*/ 2 w 106"/>
                  <a:gd name="T97" fmla="*/ 54 h 85"/>
                  <a:gd name="T98" fmla="*/ 0 w 106"/>
                  <a:gd name="T99" fmla="*/ 59 h 85"/>
                  <a:gd name="T100" fmla="*/ 7 w 106"/>
                  <a:gd name="T101" fmla="*/ 69 h 85"/>
                  <a:gd name="T102" fmla="*/ 16 w 106"/>
                  <a:gd name="T103" fmla="*/ 80 h 85"/>
                  <a:gd name="T104" fmla="*/ 24 w 106"/>
                  <a:gd name="T105" fmla="*/ 85 h 85"/>
                  <a:gd name="T106" fmla="*/ 29 w 106"/>
                  <a:gd name="T107" fmla="*/ 81 h 85"/>
                  <a:gd name="T108" fmla="*/ 27 w 106"/>
                  <a:gd name="T109" fmla="*/ 74 h 85"/>
                  <a:gd name="T110" fmla="*/ 24 w 106"/>
                  <a:gd name="T111" fmla="*/ 67 h 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6"/>
                  <a:gd name="T169" fmla="*/ 0 h 85"/>
                  <a:gd name="T170" fmla="*/ 106 w 106"/>
                  <a:gd name="T171" fmla="*/ 85 h 8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6" h="85">
                    <a:moveTo>
                      <a:pt x="24" y="65"/>
                    </a:moveTo>
                    <a:lnTo>
                      <a:pt x="24" y="64"/>
                    </a:lnTo>
                    <a:lnTo>
                      <a:pt x="24" y="63"/>
                    </a:lnTo>
                    <a:lnTo>
                      <a:pt x="24" y="62"/>
                    </a:lnTo>
                    <a:lnTo>
                      <a:pt x="24" y="61"/>
                    </a:lnTo>
                    <a:lnTo>
                      <a:pt x="25" y="60"/>
                    </a:lnTo>
                    <a:lnTo>
                      <a:pt x="26" y="59"/>
                    </a:lnTo>
                    <a:lnTo>
                      <a:pt x="27" y="60"/>
                    </a:lnTo>
                    <a:lnTo>
                      <a:pt x="28" y="60"/>
                    </a:lnTo>
                    <a:lnTo>
                      <a:pt x="29" y="62"/>
                    </a:lnTo>
                    <a:lnTo>
                      <a:pt x="30" y="63"/>
                    </a:lnTo>
                    <a:lnTo>
                      <a:pt x="31" y="65"/>
                    </a:lnTo>
                    <a:lnTo>
                      <a:pt x="32" y="67"/>
                    </a:lnTo>
                    <a:lnTo>
                      <a:pt x="33" y="69"/>
                    </a:lnTo>
                    <a:lnTo>
                      <a:pt x="34" y="71"/>
                    </a:lnTo>
                    <a:lnTo>
                      <a:pt x="36" y="72"/>
                    </a:lnTo>
                    <a:lnTo>
                      <a:pt x="37" y="74"/>
                    </a:lnTo>
                    <a:lnTo>
                      <a:pt x="39" y="76"/>
                    </a:lnTo>
                    <a:lnTo>
                      <a:pt x="40" y="77"/>
                    </a:lnTo>
                    <a:lnTo>
                      <a:pt x="42" y="78"/>
                    </a:lnTo>
                    <a:lnTo>
                      <a:pt x="44" y="78"/>
                    </a:lnTo>
                    <a:lnTo>
                      <a:pt x="45" y="78"/>
                    </a:lnTo>
                    <a:lnTo>
                      <a:pt x="47" y="78"/>
                    </a:lnTo>
                    <a:lnTo>
                      <a:pt x="49" y="78"/>
                    </a:lnTo>
                    <a:lnTo>
                      <a:pt x="50" y="77"/>
                    </a:lnTo>
                    <a:lnTo>
                      <a:pt x="51" y="76"/>
                    </a:lnTo>
                    <a:lnTo>
                      <a:pt x="52" y="75"/>
                    </a:lnTo>
                    <a:lnTo>
                      <a:pt x="53" y="73"/>
                    </a:lnTo>
                    <a:lnTo>
                      <a:pt x="53" y="72"/>
                    </a:lnTo>
                    <a:lnTo>
                      <a:pt x="53" y="70"/>
                    </a:lnTo>
                    <a:lnTo>
                      <a:pt x="52" y="68"/>
                    </a:lnTo>
                    <a:lnTo>
                      <a:pt x="51" y="66"/>
                    </a:lnTo>
                    <a:lnTo>
                      <a:pt x="50" y="64"/>
                    </a:lnTo>
                    <a:lnTo>
                      <a:pt x="49" y="62"/>
                    </a:lnTo>
                    <a:lnTo>
                      <a:pt x="47" y="60"/>
                    </a:lnTo>
                    <a:lnTo>
                      <a:pt x="46" y="59"/>
                    </a:lnTo>
                    <a:lnTo>
                      <a:pt x="45" y="57"/>
                    </a:lnTo>
                    <a:lnTo>
                      <a:pt x="44" y="56"/>
                    </a:lnTo>
                    <a:lnTo>
                      <a:pt x="43" y="54"/>
                    </a:lnTo>
                    <a:lnTo>
                      <a:pt x="43" y="53"/>
                    </a:lnTo>
                    <a:lnTo>
                      <a:pt x="43" y="52"/>
                    </a:lnTo>
                    <a:lnTo>
                      <a:pt x="43" y="51"/>
                    </a:lnTo>
                    <a:lnTo>
                      <a:pt x="44" y="50"/>
                    </a:lnTo>
                    <a:lnTo>
                      <a:pt x="45" y="49"/>
                    </a:lnTo>
                    <a:lnTo>
                      <a:pt x="46" y="49"/>
                    </a:lnTo>
                    <a:lnTo>
                      <a:pt x="47" y="49"/>
                    </a:lnTo>
                    <a:lnTo>
                      <a:pt x="48" y="50"/>
                    </a:lnTo>
                    <a:lnTo>
                      <a:pt x="49" y="51"/>
                    </a:lnTo>
                    <a:lnTo>
                      <a:pt x="50" y="52"/>
                    </a:lnTo>
                    <a:lnTo>
                      <a:pt x="51" y="54"/>
                    </a:lnTo>
                    <a:lnTo>
                      <a:pt x="53" y="55"/>
                    </a:lnTo>
                    <a:lnTo>
                      <a:pt x="54" y="57"/>
                    </a:lnTo>
                    <a:lnTo>
                      <a:pt x="55" y="59"/>
                    </a:lnTo>
                    <a:lnTo>
                      <a:pt x="57" y="60"/>
                    </a:lnTo>
                    <a:lnTo>
                      <a:pt x="58" y="62"/>
                    </a:lnTo>
                    <a:lnTo>
                      <a:pt x="60" y="64"/>
                    </a:lnTo>
                    <a:lnTo>
                      <a:pt x="62" y="65"/>
                    </a:lnTo>
                    <a:lnTo>
                      <a:pt x="64" y="66"/>
                    </a:lnTo>
                    <a:lnTo>
                      <a:pt x="65" y="67"/>
                    </a:lnTo>
                    <a:lnTo>
                      <a:pt x="67" y="67"/>
                    </a:lnTo>
                    <a:lnTo>
                      <a:pt x="69" y="67"/>
                    </a:lnTo>
                    <a:lnTo>
                      <a:pt x="70" y="66"/>
                    </a:lnTo>
                    <a:lnTo>
                      <a:pt x="72" y="66"/>
                    </a:lnTo>
                    <a:lnTo>
                      <a:pt x="73" y="65"/>
                    </a:lnTo>
                    <a:lnTo>
                      <a:pt x="74" y="64"/>
                    </a:lnTo>
                    <a:lnTo>
                      <a:pt x="74" y="63"/>
                    </a:lnTo>
                    <a:lnTo>
                      <a:pt x="75" y="62"/>
                    </a:lnTo>
                    <a:lnTo>
                      <a:pt x="75" y="61"/>
                    </a:lnTo>
                    <a:lnTo>
                      <a:pt x="74" y="59"/>
                    </a:lnTo>
                    <a:lnTo>
                      <a:pt x="73" y="56"/>
                    </a:lnTo>
                    <a:lnTo>
                      <a:pt x="72" y="54"/>
                    </a:lnTo>
                    <a:lnTo>
                      <a:pt x="70" y="52"/>
                    </a:lnTo>
                    <a:lnTo>
                      <a:pt x="68" y="50"/>
                    </a:lnTo>
                    <a:lnTo>
                      <a:pt x="66" y="48"/>
                    </a:lnTo>
                    <a:lnTo>
                      <a:pt x="65" y="47"/>
                    </a:lnTo>
                    <a:lnTo>
                      <a:pt x="63" y="45"/>
                    </a:lnTo>
                    <a:lnTo>
                      <a:pt x="62" y="43"/>
                    </a:lnTo>
                    <a:lnTo>
                      <a:pt x="60" y="42"/>
                    </a:lnTo>
                    <a:lnTo>
                      <a:pt x="60" y="40"/>
                    </a:lnTo>
                    <a:lnTo>
                      <a:pt x="59" y="38"/>
                    </a:lnTo>
                    <a:lnTo>
                      <a:pt x="59" y="37"/>
                    </a:lnTo>
                    <a:lnTo>
                      <a:pt x="59" y="35"/>
                    </a:lnTo>
                    <a:lnTo>
                      <a:pt x="60" y="34"/>
                    </a:lnTo>
                    <a:lnTo>
                      <a:pt x="61" y="32"/>
                    </a:lnTo>
                    <a:lnTo>
                      <a:pt x="62" y="32"/>
                    </a:lnTo>
                    <a:lnTo>
                      <a:pt x="63" y="31"/>
                    </a:lnTo>
                    <a:lnTo>
                      <a:pt x="65" y="31"/>
                    </a:lnTo>
                    <a:lnTo>
                      <a:pt x="67" y="32"/>
                    </a:lnTo>
                    <a:lnTo>
                      <a:pt x="69" y="33"/>
                    </a:lnTo>
                    <a:lnTo>
                      <a:pt x="72" y="34"/>
                    </a:lnTo>
                    <a:lnTo>
                      <a:pt x="75" y="36"/>
                    </a:lnTo>
                    <a:lnTo>
                      <a:pt x="77" y="39"/>
                    </a:lnTo>
                    <a:lnTo>
                      <a:pt x="80" y="41"/>
                    </a:lnTo>
                    <a:lnTo>
                      <a:pt x="83" y="44"/>
                    </a:lnTo>
                    <a:lnTo>
                      <a:pt x="85" y="47"/>
                    </a:lnTo>
                    <a:lnTo>
                      <a:pt x="88" y="50"/>
                    </a:lnTo>
                    <a:lnTo>
                      <a:pt x="90" y="52"/>
                    </a:lnTo>
                    <a:lnTo>
                      <a:pt x="92" y="54"/>
                    </a:lnTo>
                    <a:lnTo>
                      <a:pt x="94" y="55"/>
                    </a:lnTo>
                    <a:lnTo>
                      <a:pt x="95" y="55"/>
                    </a:lnTo>
                    <a:lnTo>
                      <a:pt x="97" y="56"/>
                    </a:lnTo>
                    <a:lnTo>
                      <a:pt x="99" y="56"/>
                    </a:lnTo>
                    <a:lnTo>
                      <a:pt x="100" y="55"/>
                    </a:lnTo>
                    <a:lnTo>
                      <a:pt x="102" y="55"/>
                    </a:lnTo>
                    <a:lnTo>
                      <a:pt x="103" y="53"/>
                    </a:lnTo>
                    <a:lnTo>
                      <a:pt x="105" y="52"/>
                    </a:lnTo>
                    <a:lnTo>
                      <a:pt x="105" y="49"/>
                    </a:lnTo>
                    <a:lnTo>
                      <a:pt x="106" y="46"/>
                    </a:lnTo>
                    <a:lnTo>
                      <a:pt x="103" y="41"/>
                    </a:lnTo>
                    <a:lnTo>
                      <a:pt x="100" y="36"/>
                    </a:lnTo>
                    <a:lnTo>
                      <a:pt x="96" y="30"/>
                    </a:lnTo>
                    <a:lnTo>
                      <a:pt x="91" y="25"/>
                    </a:lnTo>
                    <a:lnTo>
                      <a:pt x="86" y="20"/>
                    </a:lnTo>
                    <a:lnTo>
                      <a:pt x="80" y="15"/>
                    </a:lnTo>
                    <a:lnTo>
                      <a:pt x="75" y="11"/>
                    </a:lnTo>
                    <a:lnTo>
                      <a:pt x="70" y="8"/>
                    </a:lnTo>
                    <a:lnTo>
                      <a:pt x="65" y="5"/>
                    </a:lnTo>
                    <a:lnTo>
                      <a:pt x="61" y="3"/>
                    </a:lnTo>
                    <a:lnTo>
                      <a:pt x="58" y="1"/>
                    </a:lnTo>
                    <a:lnTo>
                      <a:pt x="55" y="0"/>
                    </a:lnTo>
                    <a:lnTo>
                      <a:pt x="53" y="0"/>
                    </a:lnTo>
                    <a:lnTo>
                      <a:pt x="51" y="1"/>
                    </a:lnTo>
                    <a:lnTo>
                      <a:pt x="50" y="3"/>
                    </a:lnTo>
                    <a:lnTo>
                      <a:pt x="49" y="4"/>
                    </a:lnTo>
                    <a:lnTo>
                      <a:pt x="48" y="6"/>
                    </a:lnTo>
                    <a:lnTo>
                      <a:pt x="47" y="8"/>
                    </a:lnTo>
                    <a:lnTo>
                      <a:pt x="46" y="9"/>
                    </a:lnTo>
                    <a:lnTo>
                      <a:pt x="45" y="11"/>
                    </a:lnTo>
                    <a:lnTo>
                      <a:pt x="44" y="12"/>
                    </a:lnTo>
                    <a:lnTo>
                      <a:pt x="44" y="13"/>
                    </a:lnTo>
                    <a:lnTo>
                      <a:pt x="45" y="14"/>
                    </a:lnTo>
                    <a:lnTo>
                      <a:pt x="45" y="15"/>
                    </a:lnTo>
                    <a:lnTo>
                      <a:pt x="46" y="16"/>
                    </a:lnTo>
                    <a:lnTo>
                      <a:pt x="46" y="17"/>
                    </a:lnTo>
                    <a:lnTo>
                      <a:pt x="47" y="18"/>
                    </a:lnTo>
                    <a:lnTo>
                      <a:pt x="47" y="19"/>
                    </a:lnTo>
                    <a:lnTo>
                      <a:pt x="47" y="20"/>
                    </a:lnTo>
                    <a:lnTo>
                      <a:pt x="47" y="21"/>
                    </a:lnTo>
                    <a:lnTo>
                      <a:pt x="47" y="22"/>
                    </a:lnTo>
                    <a:lnTo>
                      <a:pt x="46" y="22"/>
                    </a:lnTo>
                    <a:lnTo>
                      <a:pt x="46" y="23"/>
                    </a:lnTo>
                    <a:lnTo>
                      <a:pt x="45" y="23"/>
                    </a:lnTo>
                    <a:lnTo>
                      <a:pt x="44" y="23"/>
                    </a:lnTo>
                    <a:lnTo>
                      <a:pt x="43" y="24"/>
                    </a:lnTo>
                    <a:lnTo>
                      <a:pt x="42" y="24"/>
                    </a:lnTo>
                    <a:lnTo>
                      <a:pt x="42" y="23"/>
                    </a:lnTo>
                    <a:lnTo>
                      <a:pt x="41" y="23"/>
                    </a:lnTo>
                    <a:lnTo>
                      <a:pt x="41" y="22"/>
                    </a:lnTo>
                    <a:lnTo>
                      <a:pt x="40" y="22"/>
                    </a:lnTo>
                    <a:lnTo>
                      <a:pt x="40" y="21"/>
                    </a:lnTo>
                    <a:lnTo>
                      <a:pt x="39" y="21"/>
                    </a:lnTo>
                    <a:lnTo>
                      <a:pt x="38" y="20"/>
                    </a:lnTo>
                    <a:lnTo>
                      <a:pt x="37" y="20"/>
                    </a:lnTo>
                    <a:lnTo>
                      <a:pt x="36" y="20"/>
                    </a:lnTo>
                    <a:lnTo>
                      <a:pt x="35" y="20"/>
                    </a:lnTo>
                    <a:lnTo>
                      <a:pt x="34" y="20"/>
                    </a:lnTo>
                    <a:lnTo>
                      <a:pt x="34" y="21"/>
                    </a:lnTo>
                    <a:lnTo>
                      <a:pt x="33" y="21"/>
                    </a:lnTo>
                    <a:lnTo>
                      <a:pt x="32" y="22"/>
                    </a:lnTo>
                    <a:lnTo>
                      <a:pt x="31" y="23"/>
                    </a:lnTo>
                    <a:lnTo>
                      <a:pt x="31" y="24"/>
                    </a:lnTo>
                    <a:lnTo>
                      <a:pt x="31" y="25"/>
                    </a:lnTo>
                    <a:lnTo>
                      <a:pt x="30" y="26"/>
                    </a:lnTo>
                    <a:lnTo>
                      <a:pt x="30" y="27"/>
                    </a:lnTo>
                    <a:lnTo>
                      <a:pt x="30" y="28"/>
                    </a:lnTo>
                    <a:lnTo>
                      <a:pt x="31" y="29"/>
                    </a:lnTo>
                    <a:lnTo>
                      <a:pt x="31" y="30"/>
                    </a:lnTo>
                    <a:lnTo>
                      <a:pt x="32" y="31"/>
                    </a:lnTo>
                    <a:lnTo>
                      <a:pt x="32" y="32"/>
                    </a:lnTo>
                    <a:lnTo>
                      <a:pt x="33" y="32"/>
                    </a:lnTo>
                    <a:lnTo>
                      <a:pt x="33" y="33"/>
                    </a:lnTo>
                    <a:lnTo>
                      <a:pt x="32" y="33"/>
                    </a:lnTo>
                    <a:lnTo>
                      <a:pt x="32" y="34"/>
                    </a:lnTo>
                    <a:lnTo>
                      <a:pt x="31" y="35"/>
                    </a:lnTo>
                    <a:lnTo>
                      <a:pt x="31" y="36"/>
                    </a:lnTo>
                    <a:lnTo>
                      <a:pt x="30" y="36"/>
                    </a:lnTo>
                    <a:lnTo>
                      <a:pt x="29" y="37"/>
                    </a:lnTo>
                    <a:lnTo>
                      <a:pt x="28" y="37"/>
                    </a:lnTo>
                    <a:lnTo>
                      <a:pt x="27" y="37"/>
                    </a:lnTo>
                    <a:lnTo>
                      <a:pt x="26" y="36"/>
                    </a:lnTo>
                    <a:lnTo>
                      <a:pt x="26" y="35"/>
                    </a:lnTo>
                    <a:lnTo>
                      <a:pt x="25" y="35"/>
                    </a:lnTo>
                    <a:lnTo>
                      <a:pt x="25" y="34"/>
                    </a:lnTo>
                    <a:lnTo>
                      <a:pt x="24" y="34"/>
                    </a:lnTo>
                    <a:lnTo>
                      <a:pt x="23" y="34"/>
                    </a:lnTo>
                    <a:lnTo>
                      <a:pt x="22" y="34"/>
                    </a:lnTo>
                    <a:lnTo>
                      <a:pt x="21" y="35"/>
                    </a:lnTo>
                    <a:lnTo>
                      <a:pt x="20" y="35"/>
                    </a:lnTo>
                    <a:lnTo>
                      <a:pt x="19" y="36"/>
                    </a:lnTo>
                    <a:lnTo>
                      <a:pt x="18" y="37"/>
                    </a:lnTo>
                    <a:lnTo>
                      <a:pt x="17" y="38"/>
                    </a:lnTo>
                    <a:lnTo>
                      <a:pt x="17" y="39"/>
                    </a:lnTo>
                    <a:lnTo>
                      <a:pt x="16" y="40"/>
                    </a:lnTo>
                    <a:lnTo>
                      <a:pt x="16" y="41"/>
                    </a:lnTo>
                    <a:lnTo>
                      <a:pt x="15" y="42"/>
                    </a:lnTo>
                    <a:lnTo>
                      <a:pt x="15" y="43"/>
                    </a:lnTo>
                    <a:lnTo>
                      <a:pt x="15" y="44"/>
                    </a:lnTo>
                    <a:lnTo>
                      <a:pt x="16" y="45"/>
                    </a:lnTo>
                    <a:lnTo>
                      <a:pt x="17" y="46"/>
                    </a:lnTo>
                    <a:lnTo>
                      <a:pt x="18" y="47"/>
                    </a:lnTo>
                    <a:lnTo>
                      <a:pt x="18" y="48"/>
                    </a:lnTo>
                    <a:lnTo>
                      <a:pt x="18" y="49"/>
                    </a:lnTo>
                    <a:lnTo>
                      <a:pt x="17" y="50"/>
                    </a:lnTo>
                    <a:lnTo>
                      <a:pt x="17" y="51"/>
                    </a:lnTo>
                    <a:lnTo>
                      <a:pt x="16" y="51"/>
                    </a:lnTo>
                    <a:lnTo>
                      <a:pt x="15" y="52"/>
                    </a:lnTo>
                    <a:lnTo>
                      <a:pt x="14" y="53"/>
                    </a:lnTo>
                    <a:lnTo>
                      <a:pt x="13" y="54"/>
                    </a:lnTo>
                    <a:lnTo>
                      <a:pt x="12" y="54"/>
                    </a:lnTo>
                    <a:lnTo>
                      <a:pt x="11" y="54"/>
                    </a:lnTo>
                    <a:lnTo>
                      <a:pt x="10" y="53"/>
                    </a:lnTo>
                    <a:lnTo>
                      <a:pt x="9" y="53"/>
                    </a:lnTo>
                    <a:lnTo>
                      <a:pt x="8" y="53"/>
                    </a:lnTo>
                    <a:lnTo>
                      <a:pt x="7" y="53"/>
                    </a:lnTo>
                    <a:lnTo>
                      <a:pt x="6" y="53"/>
                    </a:lnTo>
                    <a:lnTo>
                      <a:pt x="5" y="53"/>
                    </a:lnTo>
                    <a:lnTo>
                      <a:pt x="4" y="54"/>
                    </a:lnTo>
                    <a:lnTo>
                      <a:pt x="3" y="54"/>
                    </a:lnTo>
                    <a:lnTo>
                      <a:pt x="2" y="54"/>
                    </a:lnTo>
                    <a:lnTo>
                      <a:pt x="2" y="55"/>
                    </a:lnTo>
                    <a:lnTo>
                      <a:pt x="1" y="55"/>
                    </a:lnTo>
                    <a:lnTo>
                      <a:pt x="0" y="56"/>
                    </a:lnTo>
                    <a:lnTo>
                      <a:pt x="0" y="58"/>
                    </a:lnTo>
                    <a:lnTo>
                      <a:pt x="0" y="59"/>
                    </a:lnTo>
                    <a:lnTo>
                      <a:pt x="1" y="61"/>
                    </a:lnTo>
                    <a:lnTo>
                      <a:pt x="2" y="63"/>
                    </a:lnTo>
                    <a:lnTo>
                      <a:pt x="3" y="65"/>
                    </a:lnTo>
                    <a:lnTo>
                      <a:pt x="5" y="67"/>
                    </a:lnTo>
                    <a:lnTo>
                      <a:pt x="7" y="69"/>
                    </a:lnTo>
                    <a:lnTo>
                      <a:pt x="9" y="71"/>
                    </a:lnTo>
                    <a:lnTo>
                      <a:pt x="11" y="73"/>
                    </a:lnTo>
                    <a:lnTo>
                      <a:pt x="13" y="75"/>
                    </a:lnTo>
                    <a:lnTo>
                      <a:pt x="15" y="78"/>
                    </a:lnTo>
                    <a:lnTo>
                      <a:pt x="16" y="80"/>
                    </a:lnTo>
                    <a:lnTo>
                      <a:pt x="17" y="83"/>
                    </a:lnTo>
                    <a:lnTo>
                      <a:pt x="19" y="84"/>
                    </a:lnTo>
                    <a:lnTo>
                      <a:pt x="21" y="85"/>
                    </a:lnTo>
                    <a:lnTo>
                      <a:pt x="22" y="85"/>
                    </a:lnTo>
                    <a:lnTo>
                      <a:pt x="24" y="85"/>
                    </a:lnTo>
                    <a:lnTo>
                      <a:pt x="26" y="85"/>
                    </a:lnTo>
                    <a:lnTo>
                      <a:pt x="27" y="84"/>
                    </a:lnTo>
                    <a:lnTo>
                      <a:pt x="28" y="83"/>
                    </a:lnTo>
                    <a:lnTo>
                      <a:pt x="29" y="82"/>
                    </a:lnTo>
                    <a:lnTo>
                      <a:pt x="29" y="81"/>
                    </a:lnTo>
                    <a:lnTo>
                      <a:pt x="29" y="80"/>
                    </a:lnTo>
                    <a:lnTo>
                      <a:pt x="29" y="79"/>
                    </a:lnTo>
                    <a:lnTo>
                      <a:pt x="28" y="77"/>
                    </a:lnTo>
                    <a:lnTo>
                      <a:pt x="28" y="75"/>
                    </a:lnTo>
                    <a:lnTo>
                      <a:pt x="27" y="74"/>
                    </a:lnTo>
                    <a:lnTo>
                      <a:pt x="27" y="72"/>
                    </a:lnTo>
                    <a:lnTo>
                      <a:pt x="26" y="71"/>
                    </a:lnTo>
                    <a:lnTo>
                      <a:pt x="25" y="69"/>
                    </a:lnTo>
                    <a:lnTo>
                      <a:pt x="25" y="68"/>
                    </a:lnTo>
                    <a:lnTo>
                      <a:pt x="24" y="67"/>
                    </a:lnTo>
                    <a:lnTo>
                      <a:pt x="24" y="65"/>
                    </a:lnTo>
                    <a:close/>
                  </a:path>
                </a:pathLst>
              </a:custGeom>
              <a:solidFill>
                <a:srgbClr val="FFC7BF"/>
              </a:solidFill>
              <a:ln w="0">
                <a:solidFill>
                  <a:srgbClr val="FFC7BF"/>
                </a:solidFill>
                <a:prstDash val="solid"/>
                <a:round/>
                <a:headEnd/>
                <a:tailEnd/>
              </a:ln>
            </p:spPr>
            <p:txBody>
              <a:bodyPr/>
              <a:lstStyle/>
              <a:p>
                <a:endParaRPr lang="fr-FR"/>
              </a:p>
            </p:txBody>
          </p:sp>
          <p:sp>
            <p:nvSpPr>
              <p:cNvPr id="5466" name="Freeform 345"/>
              <p:cNvSpPr>
                <a:spLocks/>
              </p:cNvSpPr>
              <p:nvPr/>
            </p:nvSpPr>
            <p:spPr bwMode="auto">
              <a:xfrm>
                <a:off x="1204" y="2447"/>
                <a:ext cx="101" cy="82"/>
              </a:xfrm>
              <a:custGeom>
                <a:avLst/>
                <a:gdLst>
                  <a:gd name="T0" fmla="*/ 19 w 101"/>
                  <a:gd name="T1" fmla="*/ 57 h 82"/>
                  <a:gd name="T2" fmla="*/ 23 w 101"/>
                  <a:gd name="T3" fmla="*/ 55 h 82"/>
                  <a:gd name="T4" fmla="*/ 28 w 101"/>
                  <a:gd name="T5" fmla="*/ 63 h 82"/>
                  <a:gd name="T6" fmla="*/ 36 w 101"/>
                  <a:gd name="T7" fmla="*/ 73 h 82"/>
                  <a:gd name="T8" fmla="*/ 44 w 101"/>
                  <a:gd name="T9" fmla="*/ 75 h 82"/>
                  <a:gd name="T10" fmla="*/ 50 w 101"/>
                  <a:gd name="T11" fmla="*/ 71 h 82"/>
                  <a:gd name="T12" fmla="*/ 46 w 101"/>
                  <a:gd name="T13" fmla="*/ 60 h 82"/>
                  <a:gd name="T14" fmla="*/ 39 w 101"/>
                  <a:gd name="T15" fmla="*/ 51 h 82"/>
                  <a:gd name="T16" fmla="*/ 39 w 101"/>
                  <a:gd name="T17" fmla="*/ 45 h 82"/>
                  <a:gd name="T18" fmla="*/ 44 w 101"/>
                  <a:gd name="T19" fmla="*/ 45 h 82"/>
                  <a:gd name="T20" fmla="*/ 50 w 101"/>
                  <a:gd name="T21" fmla="*/ 52 h 82"/>
                  <a:gd name="T22" fmla="*/ 60 w 101"/>
                  <a:gd name="T23" fmla="*/ 61 h 82"/>
                  <a:gd name="T24" fmla="*/ 68 w 101"/>
                  <a:gd name="T25" fmla="*/ 63 h 82"/>
                  <a:gd name="T26" fmla="*/ 71 w 101"/>
                  <a:gd name="T27" fmla="*/ 59 h 82"/>
                  <a:gd name="T28" fmla="*/ 66 w 101"/>
                  <a:gd name="T29" fmla="*/ 49 h 82"/>
                  <a:gd name="T30" fmla="*/ 56 w 101"/>
                  <a:gd name="T31" fmla="*/ 39 h 82"/>
                  <a:gd name="T32" fmla="*/ 55 w 101"/>
                  <a:gd name="T33" fmla="*/ 31 h 82"/>
                  <a:gd name="T34" fmla="*/ 61 w 101"/>
                  <a:gd name="T35" fmla="*/ 26 h 82"/>
                  <a:gd name="T36" fmla="*/ 74 w 101"/>
                  <a:gd name="T37" fmla="*/ 34 h 82"/>
                  <a:gd name="T38" fmla="*/ 87 w 101"/>
                  <a:gd name="T39" fmla="*/ 49 h 82"/>
                  <a:gd name="T40" fmla="*/ 95 w 101"/>
                  <a:gd name="T41" fmla="*/ 53 h 82"/>
                  <a:gd name="T42" fmla="*/ 101 w 101"/>
                  <a:gd name="T43" fmla="*/ 47 h 82"/>
                  <a:gd name="T44" fmla="*/ 87 w 101"/>
                  <a:gd name="T45" fmla="*/ 23 h 82"/>
                  <a:gd name="T46" fmla="*/ 63 w 101"/>
                  <a:gd name="T47" fmla="*/ 4 h 82"/>
                  <a:gd name="T48" fmla="*/ 49 w 101"/>
                  <a:gd name="T49" fmla="*/ 1 h 82"/>
                  <a:gd name="T50" fmla="*/ 45 w 101"/>
                  <a:gd name="T51" fmla="*/ 9 h 82"/>
                  <a:gd name="T52" fmla="*/ 44 w 101"/>
                  <a:gd name="T53" fmla="*/ 15 h 82"/>
                  <a:gd name="T54" fmla="*/ 47 w 101"/>
                  <a:gd name="T55" fmla="*/ 21 h 82"/>
                  <a:gd name="T56" fmla="*/ 45 w 101"/>
                  <a:gd name="T57" fmla="*/ 23 h 82"/>
                  <a:gd name="T58" fmla="*/ 41 w 101"/>
                  <a:gd name="T59" fmla="*/ 25 h 82"/>
                  <a:gd name="T60" fmla="*/ 38 w 101"/>
                  <a:gd name="T61" fmla="*/ 22 h 82"/>
                  <a:gd name="T62" fmla="*/ 35 w 101"/>
                  <a:gd name="T63" fmla="*/ 20 h 82"/>
                  <a:gd name="T64" fmla="*/ 32 w 101"/>
                  <a:gd name="T65" fmla="*/ 20 h 82"/>
                  <a:gd name="T66" fmla="*/ 29 w 101"/>
                  <a:gd name="T67" fmla="*/ 23 h 82"/>
                  <a:gd name="T68" fmla="*/ 29 w 101"/>
                  <a:gd name="T69" fmla="*/ 28 h 82"/>
                  <a:gd name="T70" fmla="*/ 31 w 101"/>
                  <a:gd name="T71" fmla="*/ 31 h 82"/>
                  <a:gd name="T72" fmla="*/ 30 w 101"/>
                  <a:gd name="T73" fmla="*/ 35 h 82"/>
                  <a:gd name="T74" fmla="*/ 26 w 101"/>
                  <a:gd name="T75" fmla="*/ 38 h 82"/>
                  <a:gd name="T76" fmla="*/ 23 w 101"/>
                  <a:gd name="T77" fmla="*/ 35 h 82"/>
                  <a:gd name="T78" fmla="*/ 20 w 101"/>
                  <a:gd name="T79" fmla="*/ 34 h 82"/>
                  <a:gd name="T80" fmla="*/ 18 w 101"/>
                  <a:gd name="T81" fmla="*/ 36 h 82"/>
                  <a:gd name="T82" fmla="*/ 15 w 101"/>
                  <a:gd name="T83" fmla="*/ 39 h 82"/>
                  <a:gd name="T84" fmla="*/ 14 w 101"/>
                  <a:gd name="T85" fmla="*/ 43 h 82"/>
                  <a:gd name="T86" fmla="*/ 17 w 101"/>
                  <a:gd name="T87" fmla="*/ 46 h 82"/>
                  <a:gd name="T88" fmla="*/ 16 w 101"/>
                  <a:gd name="T89" fmla="*/ 50 h 82"/>
                  <a:gd name="T90" fmla="*/ 12 w 101"/>
                  <a:gd name="T91" fmla="*/ 54 h 82"/>
                  <a:gd name="T92" fmla="*/ 9 w 101"/>
                  <a:gd name="T93" fmla="*/ 53 h 82"/>
                  <a:gd name="T94" fmla="*/ 6 w 101"/>
                  <a:gd name="T95" fmla="*/ 53 h 82"/>
                  <a:gd name="T96" fmla="*/ 2 w 101"/>
                  <a:gd name="T97" fmla="*/ 54 h 82"/>
                  <a:gd name="T98" fmla="*/ 0 w 101"/>
                  <a:gd name="T99" fmla="*/ 58 h 82"/>
                  <a:gd name="T100" fmla="*/ 6 w 101"/>
                  <a:gd name="T101" fmla="*/ 67 h 82"/>
                  <a:gd name="T102" fmla="*/ 13 w 101"/>
                  <a:gd name="T103" fmla="*/ 77 h 82"/>
                  <a:gd name="T104" fmla="*/ 21 w 101"/>
                  <a:gd name="T105" fmla="*/ 82 h 82"/>
                  <a:gd name="T106" fmla="*/ 25 w 101"/>
                  <a:gd name="T107" fmla="*/ 79 h 82"/>
                  <a:gd name="T108" fmla="*/ 23 w 101"/>
                  <a:gd name="T109" fmla="*/ 71 h 82"/>
                  <a:gd name="T110" fmla="*/ 19 w 101"/>
                  <a:gd name="T111" fmla="*/ 62 h 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1"/>
                  <a:gd name="T169" fmla="*/ 0 h 82"/>
                  <a:gd name="T170" fmla="*/ 101 w 101"/>
                  <a:gd name="T171" fmla="*/ 82 h 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1" h="82">
                    <a:moveTo>
                      <a:pt x="19" y="61"/>
                    </a:moveTo>
                    <a:lnTo>
                      <a:pt x="19" y="60"/>
                    </a:lnTo>
                    <a:lnTo>
                      <a:pt x="19" y="59"/>
                    </a:lnTo>
                    <a:lnTo>
                      <a:pt x="19" y="57"/>
                    </a:lnTo>
                    <a:lnTo>
                      <a:pt x="20" y="56"/>
                    </a:lnTo>
                    <a:lnTo>
                      <a:pt x="20" y="55"/>
                    </a:lnTo>
                    <a:lnTo>
                      <a:pt x="21" y="55"/>
                    </a:lnTo>
                    <a:lnTo>
                      <a:pt x="22" y="55"/>
                    </a:lnTo>
                    <a:lnTo>
                      <a:pt x="23" y="55"/>
                    </a:lnTo>
                    <a:lnTo>
                      <a:pt x="23" y="56"/>
                    </a:lnTo>
                    <a:lnTo>
                      <a:pt x="24" y="57"/>
                    </a:lnTo>
                    <a:lnTo>
                      <a:pt x="26" y="59"/>
                    </a:lnTo>
                    <a:lnTo>
                      <a:pt x="27" y="61"/>
                    </a:lnTo>
                    <a:lnTo>
                      <a:pt x="28" y="63"/>
                    </a:lnTo>
                    <a:lnTo>
                      <a:pt x="30" y="65"/>
                    </a:lnTo>
                    <a:lnTo>
                      <a:pt x="31" y="67"/>
                    </a:lnTo>
                    <a:lnTo>
                      <a:pt x="33" y="69"/>
                    </a:lnTo>
                    <a:lnTo>
                      <a:pt x="35" y="71"/>
                    </a:lnTo>
                    <a:lnTo>
                      <a:pt x="36" y="73"/>
                    </a:lnTo>
                    <a:lnTo>
                      <a:pt x="38" y="74"/>
                    </a:lnTo>
                    <a:lnTo>
                      <a:pt x="39" y="75"/>
                    </a:lnTo>
                    <a:lnTo>
                      <a:pt x="41" y="75"/>
                    </a:lnTo>
                    <a:lnTo>
                      <a:pt x="43" y="75"/>
                    </a:lnTo>
                    <a:lnTo>
                      <a:pt x="44" y="75"/>
                    </a:lnTo>
                    <a:lnTo>
                      <a:pt x="46" y="75"/>
                    </a:lnTo>
                    <a:lnTo>
                      <a:pt x="47" y="74"/>
                    </a:lnTo>
                    <a:lnTo>
                      <a:pt x="48" y="73"/>
                    </a:lnTo>
                    <a:lnTo>
                      <a:pt x="49" y="72"/>
                    </a:lnTo>
                    <a:lnTo>
                      <a:pt x="50" y="71"/>
                    </a:lnTo>
                    <a:lnTo>
                      <a:pt x="50" y="69"/>
                    </a:lnTo>
                    <a:lnTo>
                      <a:pt x="50" y="67"/>
                    </a:lnTo>
                    <a:lnTo>
                      <a:pt x="48" y="65"/>
                    </a:lnTo>
                    <a:lnTo>
                      <a:pt x="47" y="63"/>
                    </a:lnTo>
                    <a:lnTo>
                      <a:pt x="46" y="60"/>
                    </a:lnTo>
                    <a:lnTo>
                      <a:pt x="44" y="58"/>
                    </a:lnTo>
                    <a:lnTo>
                      <a:pt x="43" y="56"/>
                    </a:lnTo>
                    <a:lnTo>
                      <a:pt x="41" y="54"/>
                    </a:lnTo>
                    <a:lnTo>
                      <a:pt x="40" y="52"/>
                    </a:lnTo>
                    <a:lnTo>
                      <a:pt x="39" y="51"/>
                    </a:lnTo>
                    <a:lnTo>
                      <a:pt x="39" y="49"/>
                    </a:lnTo>
                    <a:lnTo>
                      <a:pt x="38" y="48"/>
                    </a:lnTo>
                    <a:lnTo>
                      <a:pt x="38" y="47"/>
                    </a:lnTo>
                    <a:lnTo>
                      <a:pt x="39" y="46"/>
                    </a:lnTo>
                    <a:lnTo>
                      <a:pt x="39" y="45"/>
                    </a:lnTo>
                    <a:lnTo>
                      <a:pt x="40" y="45"/>
                    </a:lnTo>
                    <a:lnTo>
                      <a:pt x="41" y="44"/>
                    </a:lnTo>
                    <a:lnTo>
                      <a:pt x="42" y="44"/>
                    </a:lnTo>
                    <a:lnTo>
                      <a:pt x="43" y="44"/>
                    </a:lnTo>
                    <a:lnTo>
                      <a:pt x="44" y="45"/>
                    </a:lnTo>
                    <a:lnTo>
                      <a:pt x="45" y="46"/>
                    </a:lnTo>
                    <a:lnTo>
                      <a:pt x="46" y="47"/>
                    </a:lnTo>
                    <a:lnTo>
                      <a:pt x="47" y="49"/>
                    </a:lnTo>
                    <a:lnTo>
                      <a:pt x="49" y="50"/>
                    </a:lnTo>
                    <a:lnTo>
                      <a:pt x="50" y="52"/>
                    </a:lnTo>
                    <a:lnTo>
                      <a:pt x="52" y="55"/>
                    </a:lnTo>
                    <a:lnTo>
                      <a:pt x="54" y="57"/>
                    </a:lnTo>
                    <a:lnTo>
                      <a:pt x="56" y="58"/>
                    </a:lnTo>
                    <a:lnTo>
                      <a:pt x="58" y="60"/>
                    </a:lnTo>
                    <a:lnTo>
                      <a:pt x="60" y="61"/>
                    </a:lnTo>
                    <a:lnTo>
                      <a:pt x="62" y="62"/>
                    </a:lnTo>
                    <a:lnTo>
                      <a:pt x="64" y="63"/>
                    </a:lnTo>
                    <a:lnTo>
                      <a:pt x="65" y="63"/>
                    </a:lnTo>
                    <a:lnTo>
                      <a:pt x="66" y="63"/>
                    </a:lnTo>
                    <a:lnTo>
                      <a:pt x="68" y="63"/>
                    </a:lnTo>
                    <a:lnTo>
                      <a:pt x="69" y="62"/>
                    </a:lnTo>
                    <a:lnTo>
                      <a:pt x="70" y="61"/>
                    </a:lnTo>
                    <a:lnTo>
                      <a:pt x="71" y="60"/>
                    </a:lnTo>
                    <a:lnTo>
                      <a:pt x="71" y="59"/>
                    </a:lnTo>
                    <a:lnTo>
                      <a:pt x="71" y="58"/>
                    </a:lnTo>
                    <a:lnTo>
                      <a:pt x="70" y="56"/>
                    </a:lnTo>
                    <a:lnTo>
                      <a:pt x="69" y="54"/>
                    </a:lnTo>
                    <a:lnTo>
                      <a:pt x="67" y="52"/>
                    </a:lnTo>
                    <a:lnTo>
                      <a:pt x="66" y="49"/>
                    </a:lnTo>
                    <a:lnTo>
                      <a:pt x="64" y="47"/>
                    </a:lnTo>
                    <a:lnTo>
                      <a:pt x="62" y="45"/>
                    </a:lnTo>
                    <a:lnTo>
                      <a:pt x="60" y="43"/>
                    </a:lnTo>
                    <a:lnTo>
                      <a:pt x="58" y="41"/>
                    </a:lnTo>
                    <a:lnTo>
                      <a:pt x="56" y="39"/>
                    </a:lnTo>
                    <a:lnTo>
                      <a:pt x="55" y="38"/>
                    </a:lnTo>
                    <a:lnTo>
                      <a:pt x="55" y="36"/>
                    </a:lnTo>
                    <a:lnTo>
                      <a:pt x="54" y="34"/>
                    </a:lnTo>
                    <a:lnTo>
                      <a:pt x="54" y="33"/>
                    </a:lnTo>
                    <a:lnTo>
                      <a:pt x="55" y="31"/>
                    </a:lnTo>
                    <a:lnTo>
                      <a:pt x="55" y="29"/>
                    </a:lnTo>
                    <a:lnTo>
                      <a:pt x="56" y="28"/>
                    </a:lnTo>
                    <a:lnTo>
                      <a:pt x="57" y="27"/>
                    </a:lnTo>
                    <a:lnTo>
                      <a:pt x="59" y="26"/>
                    </a:lnTo>
                    <a:lnTo>
                      <a:pt x="61" y="26"/>
                    </a:lnTo>
                    <a:lnTo>
                      <a:pt x="63" y="27"/>
                    </a:lnTo>
                    <a:lnTo>
                      <a:pt x="65" y="28"/>
                    </a:lnTo>
                    <a:lnTo>
                      <a:pt x="68" y="29"/>
                    </a:lnTo>
                    <a:lnTo>
                      <a:pt x="71" y="31"/>
                    </a:lnTo>
                    <a:lnTo>
                      <a:pt x="74" y="34"/>
                    </a:lnTo>
                    <a:lnTo>
                      <a:pt x="77" y="37"/>
                    </a:lnTo>
                    <a:lnTo>
                      <a:pt x="80" y="40"/>
                    </a:lnTo>
                    <a:lnTo>
                      <a:pt x="82" y="43"/>
                    </a:lnTo>
                    <a:lnTo>
                      <a:pt x="85" y="46"/>
                    </a:lnTo>
                    <a:lnTo>
                      <a:pt x="87" y="49"/>
                    </a:lnTo>
                    <a:lnTo>
                      <a:pt x="89" y="51"/>
                    </a:lnTo>
                    <a:lnTo>
                      <a:pt x="90" y="52"/>
                    </a:lnTo>
                    <a:lnTo>
                      <a:pt x="92" y="52"/>
                    </a:lnTo>
                    <a:lnTo>
                      <a:pt x="93" y="53"/>
                    </a:lnTo>
                    <a:lnTo>
                      <a:pt x="95" y="53"/>
                    </a:lnTo>
                    <a:lnTo>
                      <a:pt x="97" y="53"/>
                    </a:lnTo>
                    <a:lnTo>
                      <a:pt x="98" y="52"/>
                    </a:lnTo>
                    <a:lnTo>
                      <a:pt x="99" y="51"/>
                    </a:lnTo>
                    <a:lnTo>
                      <a:pt x="100" y="49"/>
                    </a:lnTo>
                    <a:lnTo>
                      <a:pt x="101" y="47"/>
                    </a:lnTo>
                    <a:lnTo>
                      <a:pt x="101" y="44"/>
                    </a:lnTo>
                    <a:lnTo>
                      <a:pt x="99" y="39"/>
                    </a:lnTo>
                    <a:lnTo>
                      <a:pt x="96" y="33"/>
                    </a:lnTo>
                    <a:lnTo>
                      <a:pt x="92" y="28"/>
                    </a:lnTo>
                    <a:lnTo>
                      <a:pt x="87" y="23"/>
                    </a:lnTo>
                    <a:lnTo>
                      <a:pt x="82" y="18"/>
                    </a:lnTo>
                    <a:lnTo>
                      <a:pt x="77" y="14"/>
                    </a:lnTo>
                    <a:lnTo>
                      <a:pt x="72" y="10"/>
                    </a:lnTo>
                    <a:lnTo>
                      <a:pt x="67" y="7"/>
                    </a:lnTo>
                    <a:lnTo>
                      <a:pt x="63" y="4"/>
                    </a:lnTo>
                    <a:lnTo>
                      <a:pt x="59" y="3"/>
                    </a:lnTo>
                    <a:lnTo>
                      <a:pt x="56" y="1"/>
                    </a:lnTo>
                    <a:lnTo>
                      <a:pt x="53" y="0"/>
                    </a:lnTo>
                    <a:lnTo>
                      <a:pt x="51" y="0"/>
                    </a:lnTo>
                    <a:lnTo>
                      <a:pt x="49" y="1"/>
                    </a:lnTo>
                    <a:lnTo>
                      <a:pt x="48" y="2"/>
                    </a:lnTo>
                    <a:lnTo>
                      <a:pt x="47" y="4"/>
                    </a:lnTo>
                    <a:lnTo>
                      <a:pt x="46" y="5"/>
                    </a:lnTo>
                    <a:lnTo>
                      <a:pt x="45" y="7"/>
                    </a:lnTo>
                    <a:lnTo>
                      <a:pt x="45" y="9"/>
                    </a:lnTo>
                    <a:lnTo>
                      <a:pt x="44" y="10"/>
                    </a:lnTo>
                    <a:lnTo>
                      <a:pt x="43" y="11"/>
                    </a:lnTo>
                    <a:lnTo>
                      <a:pt x="43" y="12"/>
                    </a:lnTo>
                    <a:lnTo>
                      <a:pt x="43" y="14"/>
                    </a:lnTo>
                    <a:lnTo>
                      <a:pt x="44" y="15"/>
                    </a:lnTo>
                    <a:lnTo>
                      <a:pt x="45" y="16"/>
                    </a:lnTo>
                    <a:lnTo>
                      <a:pt x="45" y="17"/>
                    </a:lnTo>
                    <a:lnTo>
                      <a:pt x="46" y="19"/>
                    </a:lnTo>
                    <a:lnTo>
                      <a:pt x="47" y="20"/>
                    </a:lnTo>
                    <a:lnTo>
                      <a:pt x="47" y="21"/>
                    </a:lnTo>
                    <a:lnTo>
                      <a:pt x="47" y="22"/>
                    </a:lnTo>
                    <a:lnTo>
                      <a:pt x="46" y="22"/>
                    </a:lnTo>
                    <a:lnTo>
                      <a:pt x="46" y="23"/>
                    </a:lnTo>
                    <a:lnTo>
                      <a:pt x="45" y="23"/>
                    </a:lnTo>
                    <a:lnTo>
                      <a:pt x="44" y="24"/>
                    </a:lnTo>
                    <a:lnTo>
                      <a:pt x="43" y="24"/>
                    </a:lnTo>
                    <a:lnTo>
                      <a:pt x="42" y="24"/>
                    </a:lnTo>
                    <a:lnTo>
                      <a:pt x="41" y="25"/>
                    </a:lnTo>
                    <a:lnTo>
                      <a:pt x="40" y="24"/>
                    </a:lnTo>
                    <a:lnTo>
                      <a:pt x="39" y="23"/>
                    </a:lnTo>
                    <a:lnTo>
                      <a:pt x="38" y="22"/>
                    </a:lnTo>
                    <a:lnTo>
                      <a:pt x="37" y="21"/>
                    </a:lnTo>
                    <a:lnTo>
                      <a:pt x="36" y="20"/>
                    </a:lnTo>
                    <a:lnTo>
                      <a:pt x="35" y="20"/>
                    </a:lnTo>
                    <a:lnTo>
                      <a:pt x="34" y="20"/>
                    </a:lnTo>
                    <a:lnTo>
                      <a:pt x="33" y="20"/>
                    </a:lnTo>
                    <a:lnTo>
                      <a:pt x="32" y="20"/>
                    </a:lnTo>
                    <a:lnTo>
                      <a:pt x="32" y="21"/>
                    </a:lnTo>
                    <a:lnTo>
                      <a:pt x="31" y="21"/>
                    </a:lnTo>
                    <a:lnTo>
                      <a:pt x="30" y="22"/>
                    </a:lnTo>
                    <a:lnTo>
                      <a:pt x="29" y="23"/>
                    </a:lnTo>
                    <a:lnTo>
                      <a:pt x="29" y="24"/>
                    </a:lnTo>
                    <a:lnTo>
                      <a:pt x="29" y="25"/>
                    </a:lnTo>
                    <a:lnTo>
                      <a:pt x="28" y="26"/>
                    </a:lnTo>
                    <a:lnTo>
                      <a:pt x="28" y="27"/>
                    </a:lnTo>
                    <a:lnTo>
                      <a:pt x="29" y="28"/>
                    </a:lnTo>
                    <a:lnTo>
                      <a:pt x="29" y="29"/>
                    </a:lnTo>
                    <a:lnTo>
                      <a:pt x="30" y="29"/>
                    </a:lnTo>
                    <a:lnTo>
                      <a:pt x="30" y="30"/>
                    </a:lnTo>
                    <a:lnTo>
                      <a:pt x="31" y="31"/>
                    </a:lnTo>
                    <a:lnTo>
                      <a:pt x="32" y="32"/>
                    </a:lnTo>
                    <a:lnTo>
                      <a:pt x="31" y="33"/>
                    </a:lnTo>
                    <a:lnTo>
                      <a:pt x="31" y="34"/>
                    </a:lnTo>
                    <a:lnTo>
                      <a:pt x="30" y="35"/>
                    </a:lnTo>
                    <a:lnTo>
                      <a:pt x="29" y="36"/>
                    </a:lnTo>
                    <a:lnTo>
                      <a:pt x="29" y="37"/>
                    </a:lnTo>
                    <a:lnTo>
                      <a:pt x="28" y="37"/>
                    </a:lnTo>
                    <a:lnTo>
                      <a:pt x="27" y="38"/>
                    </a:lnTo>
                    <a:lnTo>
                      <a:pt x="26" y="38"/>
                    </a:lnTo>
                    <a:lnTo>
                      <a:pt x="25" y="38"/>
                    </a:lnTo>
                    <a:lnTo>
                      <a:pt x="25" y="37"/>
                    </a:lnTo>
                    <a:lnTo>
                      <a:pt x="24" y="36"/>
                    </a:lnTo>
                    <a:lnTo>
                      <a:pt x="23" y="35"/>
                    </a:lnTo>
                    <a:lnTo>
                      <a:pt x="22" y="34"/>
                    </a:lnTo>
                    <a:lnTo>
                      <a:pt x="21" y="34"/>
                    </a:lnTo>
                    <a:lnTo>
                      <a:pt x="20" y="34"/>
                    </a:lnTo>
                    <a:lnTo>
                      <a:pt x="19" y="35"/>
                    </a:lnTo>
                    <a:lnTo>
                      <a:pt x="18" y="35"/>
                    </a:lnTo>
                    <a:lnTo>
                      <a:pt x="18" y="36"/>
                    </a:lnTo>
                    <a:lnTo>
                      <a:pt x="17" y="36"/>
                    </a:lnTo>
                    <a:lnTo>
                      <a:pt x="17" y="37"/>
                    </a:lnTo>
                    <a:lnTo>
                      <a:pt x="16" y="38"/>
                    </a:lnTo>
                    <a:lnTo>
                      <a:pt x="15" y="38"/>
                    </a:lnTo>
                    <a:lnTo>
                      <a:pt x="15" y="39"/>
                    </a:lnTo>
                    <a:lnTo>
                      <a:pt x="14" y="40"/>
                    </a:lnTo>
                    <a:lnTo>
                      <a:pt x="14" y="41"/>
                    </a:lnTo>
                    <a:lnTo>
                      <a:pt x="14" y="42"/>
                    </a:lnTo>
                    <a:lnTo>
                      <a:pt x="14" y="43"/>
                    </a:lnTo>
                    <a:lnTo>
                      <a:pt x="15" y="44"/>
                    </a:lnTo>
                    <a:lnTo>
                      <a:pt x="15" y="45"/>
                    </a:lnTo>
                    <a:lnTo>
                      <a:pt x="16" y="45"/>
                    </a:lnTo>
                    <a:lnTo>
                      <a:pt x="17" y="46"/>
                    </a:lnTo>
                    <a:lnTo>
                      <a:pt x="17" y="47"/>
                    </a:lnTo>
                    <a:lnTo>
                      <a:pt x="17" y="48"/>
                    </a:lnTo>
                    <a:lnTo>
                      <a:pt x="16" y="49"/>
                    </a:lnTo>
                    <a:lnTo>
                      <a:pt x="16" y="50"/>
                    </a:lnTo>
                    <a:lnTo>
                      <a:pt x="15" y="51"/>
                    </a:lnTo>
                    <a:lnTo>
                      <a:pt x="14" y="52"/>
                    </a:lnTo>
                    <a:lnTo>
                      <a:pt x="13" y="53"/>
                    </a:lnTo>
                    <a:lnTo>
                      <a:pt x="12" y="53"/>
                    </a:lnTo>
                    <a:lnTo>
                      <a:pt x="12" y="54"/>
                    </a:lnTo>
                    <a:lnTo>
                      <a:pt x="11" y="54"/>
                    </a:lnTo>
                    <a:lnTo>
                      <a:pt x="10" y="54"/>
                    </a:lnTo>
                    <a:lnTo>
                      <a:pt x="9" y="53"/>
                    </a:lnTo>
                    <a:lnTo>
                      <a:pt x="8" y="53"/>
                    </a:lnTo>
                    <a:lnTo>
                      <a:pt x="7" y="53"/>
                    </a:lnTo>
                    <a:lnTo>
                      <a:pt x="6" y="53"/>
                    </a:lnTo>
                    <a:lnTo>
                      <a:pt x="5" y="53"/>
                    </a:lnTo>
                    <a:lnTo>
                      <a:pt x="4" y="53"/>
                    </a:lnTo>
                    <a:lnTo>
                      <a:pt x="3" y="53"/>
                    </a:lnTo>
                    <a:lnTo>
                      <a:pt x="2" y="54"/>
                    </a:lnTo>
                    <a:lnTo>
                      <a:pt x="1" y="54"/>
                    </a:lnTo>
                    <a:lnTo>
                      <a:pt x="1" y="55"/>
                    </a:lnTo>
                    <a:lnTo>
                      <a:pt x="0" y="56"/>
                    </a:lnTo>
                    <a:lnTo>
                      <a:pt x="0" y="57"/>
                    </a:lnTo>
                    <a:lnTo>
                      <a:pt x="0" y="58"/>
                    </a:lnTo>
                    <a:lnTo>
                      <a:pt x="1" y="60"/>
                    </a:lnTo>
                    <a:lnTo>
                      <a:pt x="2" y="62"/>
                    </a:lnTo>
                    <a:lnTo>
                      <a:pt x="3" y="64"/>
                    </a:lnTo>
                    <a:lnTo>
                      <a:pt x="4" y="65"/>
                    </a:lnTo>
                    <a:lnTo>
                      <a:pt x="6" y="67"/>
                    </a:lnTo>
                    <a:lnTo>
                      <a:pt x="8" y="69"/>
                    </a:lnTo>
                    <a:lnTo>
                      <a:pt x="9" y="70"/>
                    </a:lnTo>
                    <a:lnTo>
                      <a:pt x="11" y="72"/>
                    </a:lnTo>
                    <a:lnTo>
                      <a:pt x="12" y="74"/>
                    </a:lnTo>
                    <a:lnTo>
                      <a:pt x="13" y="77"/>
                    </a:lnTo>
                    <a:lnTo>
                      <a:pt x="14" y="80"/>
                    </a:lnTo>
                    <a:lnTo>
                      <a:pt x="16" y="81"/>
                    </a:lnTo>
                    <a:lnTo>
                      <a:pt x="18" y="81"/>
                    </a:lnTo>
                    <a:lnTo>
                      <a:pt x="20" y="82"/>
                    </a:lnTo>
                    <a:lnTo>
                      <a:pt x="21" y="82"/>
                    </a:lnTo>
                    <a:lnTo>
                      <a:pt x="23" y="82"/>
                    </a:lnTo>
                    <a:lnTo>
                      <a:pt x="24" y="81"/>
                    </a:lnTo>
                    <a:lnTo>
                      <a:pt x="25" y="81"/>
                    </a:lnTo>
                    <a:lnTo>
                      <a:pt x="25" y="80"/>
                    </a:lnTo>
                    <a:lnTo>
                      <a:pt x="25" y="79"/>
                    </a:lnTo>
                    <a:lnTo>
                      <a:pt x="25" y="78"/>
                    </a:lnTo>
                    <a:lnTo>
                      <a:pt x="25" y="77"/>
                    </a:lnTo>
                    <a:lnTo>
                      <a:pt x="24" y="75"/>
                    </a:lnTo>
                    <a:lnTo>
                      <a:pt x="24" y="73"/>
                    </a:lnTo>
                    <a:lnTo>
                      <a:pt x="23" y="71"/>
                    </a:lnTo>
                    <a:lnTo>
                      <a:pt x="22" y="69"/>
                    </a:lnTo>
                    <a:lnTo>
                      <a:pt x="21" y="67"/>
                    </a:lnTo>
                    <a:lnTo>
                      <a:pt x="20" y="65"/>
                    </a:lnTo>
                    <a:lnTo>
                      <a:pt x="20" y="64"/>
                    </a:lnTo>
                    <a:lnTo>
                      <a:pt x="19" y="62"/>
                    </a:lnTo>
                    <a:lnTo>
                      <a:pt x="19" y="61"/>
                    </a:lnTo>
                    <a:close/>
                  </a:path>
                </a:pathLst>
              </a:custGeom>
              <a:solidFill>
                <a:srgbClr val="FFD5CF"/>
              </a:solidFill>
              <a:ln w="0">
                <a:solidFill>
                  <a:srgbClr val="FFD5CF"/>
                </a:solidFill>
                <a:prstDash val="solid"/>
                <a:round/>
                <a:headEnd/>
                <a:tailEnd/>
              </a:ln>
            </p:spPr>
            <p:txBody>
              <a:bodyPr/>
              <a:lstStyle/>
              <a:p>
                <a:endParaRPr lang="fr-FR"/>
              </a:p>
            </p:txBody>
          </p:sp>
          <p:sp>
            <p:nvSpPr>
              <p:cNvPr id="5467" name="Freeform 346"/>
              <p:cNvSpPr>
                <a:spLocks/>
              </p:cNvSpPr>
              <p:nvPr/>
            </p:nvSpPr>
            <p:spPr bwMode="auto">
              <a:xfrm>
                <a:off x="1223" y="2502"/>
                <a:ext cx="13" cy="24"/>
              </a:xfrm>
              <a:custGeom>
                <a:avLst/>
                <a:gdLst>
                  <a:gd name="T0" fmla="*/ 0 w 13"/>
                  <a:gd name="T1" fmla="*/ 0 h 24"/>
                  <a:gd name="T2" fmla="*/ 1 w 13"/>
                  <a:gd name="T3" fmla="*/ 3 h 24"/>
                  <a:gd name="T4" fmla="*/ 3 w 13"/>
                  <a:gd name="T5" fmla="*/ 6 h 24"/>
                  <a:gd name="T6" fmla="*/ 5 w 13"/>
                  <a:gd name="T7" fmla="*/ 8 h 24"/>
                  <a:gd name="T8" fmla="*/ 6 w 13"/>
                  <a:gd name="T9" fmla="*/ 10 h 24"/>
                  <a:gd name="T10" fmla="*/ 8 w 13"/>
                  <a:gd name="T11" fmla="*/ 12 h 24"/>
                  <a:gd name="T12" fmla="*/ 9 w 13"/>
                  <a:gd name="T13" fmla="*/ 14 h 24"/>
                  <a:gd name="T14" fmla="*/ 11 w 13"/>
                  <a:gd name="T15" fmla="*/ 16 h 24"/>
                  <a:gd name="T16" fmla="*/ 12 w 13"/>
                  <a:gd name="T17" fmla="*/ 18 h 24"/>
                  <a:gd name="T18" fmla="*/ 13 w 13"/>
                  <a:gd name="T19" fmla="*/ 21 h 24"/>
                  <a:gd name="T20" fmla="*/ 13 w 13"/>
                  <a:gd name="T21" fmla="*/ 24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24"/>
                  <a:gd name="T35" fmla="*/ 13 w 13"/>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24">
                    <a:moveTo>
                      <a:pt x="0" y="0"/>
                    </a:moveTo>
                    <a:lnTo>
                      <a:pt x="1" y="3"/>
                    </a:lnTo>
                    <a:lnTo>
                      <a:pt x="3" y="6"/>
                    </a:lnTo>
                    <a:lnTo>
                      <a:pt x="5" y="8"/>
                    </a:lnTo>
                    <a:lnTo>
                      <a:pt x="6" y="10"/>
                    </a:lnTo>
                    <a:lnTo>
                      <a:pt x="8" y="12"/>
                    </a:lnTo>
                    <a:lnTo>
                      <a:pt x="9" y="14"/>
                    </a:lnTo>
                    <a:lnTo>
                      <a:pt x="11" y="16"/>
                    </a:lnTo>
                    <a:lnTo>
                      <a:pt x="12" y="18"/>
                    </a:lnTo>
                    <a:lnTo>
                      <a:pt x="13" y="21"/>
                    </a:lnTo>
                    <a:lnTo>
                      <a:pt x="13" y="24"/>
                    </a:lnTo>
                  </a:path>
                </a:pathLst>
              </a:custGeom>
              <a:noFill/>
              <a:ln w="4763">
                <a:solidFill>
                  <a:srgbClr val="FF9D8F"/>
                </a:solidFill>
                <a:prstDash val="solid"/>
                <a:round/>
                <a:headEnd/>
                <a:tailEnd/>
              </a:ln>
            </p:spPr>
            <p:txBody>
              <a:bodyPr/>
              <a:lstStyle/>
              <a:p>
                <a:endParaRPr lang="fr-FR"/>
              </a:p>
            </p:txBody>
          </p:sp>
          <p:sp>
            <p:nvSpPr>
              <p:cNvPr id="5468" name="Freeform 347"/>
              <p:cNvSpPr>
                <a:spLocks/>
              </p:cNvSpPr>
              <p:nvPr/>
            </p:nvSpPr>
            <p:spPr bwMode="auto">
              <a:xfrm>
                <a:off x="1244" y="2492"/>
                <a:ext cx="16" cy="30"/>
              </a:xfrm>
              <a:custGeom>
                <a:avLst/>
                <a:gdLst>
                  <a:gd name="T0" fmla="*/ 0 w 16"/>
                  <a:gd name="T1" fmla="*/ 0 h 30"/>
                  <a:gd name="T2" fmla="*/ 2 w 16"/>
                  <a:gd name="T3" fmla="*/ 4 h 30"/>
                  <a:gd name="T4" fmla="*/ 4 w 16"/>
                  <a:gd name="T5" fmla="*/ 8 h 30"/>
                  <a:gd name="T6" fmla="*/ 6 w 16"/>
                  <a:gd name="T7" fmla="*/ 11 h 30"/>
                  <a:gd name="T8" fmla="*/ 8 w 16"/>
                  <a:gd name="T9" fmla="*/ 14 h 30"/>
                  <a:gd name="T10" fmla="*/ 10 w 16"/>
                  <a:gd name="T11" fmla="*/ 17 h 30"/>
                  <a:gd name="T12" fmla="*/ 12 w 16"/>
                  <a:gd name="T13" fmla="*/ 20 h 30"/>
                  <a:gd name="T14" fmla="*/ 14 w 16"/>
                  <a:gd name="T15" fmla="*/ 22 h 30"/>
                  <a:gd name="T16" fmla="*/ 15 w 16"/>
                  <a:gd name="T17" fmla="*/ 25 h 30"/>
                  <a:gd name="T18" fmla="*/ 16 w 16"/>
                  <a:gd name="T19" fmla="*/ 27 h 30"/>
                  <a:gd name="T20" fmla="*/ 16 w 16"/>
                  <a:gd name="T21" fmla="*/ 30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30"/>
                  <a:gd name="T35" fmla="*/ 16 w 16"/>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30">
                    <a:moveTo>
                      <a:pt x="0" y="0"/>
                    </a:moveTo>
                    <a:lnTo>
                      <a:pt x="2" y="4"/>
                    </a:lnTo>
                    <a:lnTo>
                      <a:pt x="4" y="8"/>
                    </a:lnTo>
                    <a:lnTo>
                      <a:pt x="6" y="11"/>
                    </a:lnTo>
                    <a:lnTo>
                      <a:pt x="8" y="14"/>
                    </a:lnTo>
                    <a:lnTo>
                      <a:pt x="10" y="17"/>
                    </a:lnTo>
                    <a:lnTo>
                      <a:pt x="12" y="20"/>
                    </a:lnTo>
                    <a:lnTo>
                      <a:pt x="14" y="22"/>
                    </a:lnTo>
                    <a:lnTo>
                      <a:pt x="15" y="25"/>
                    </a:lnTo>
                    <a:lnTo>
                      <a:pt x="16" y="27"/>
                    </a:lnTo>
                    <a:lnTo>
                      <a:pt x="16" y="30"/>
                    </a:lnTo>
                  </a:path>
                </a:pathLst>
              </a:custGeom>
              <a:noFill/>
              <a:ln w="4763">
                <a:solidFill>
                  <a:srgbClr val="FF9D8F"/>
                </a:solidFill>
                <a:prstDash val="solid"/>
                <a:round/>
                <a:headEnd/>
                <a:tailEnd/>
              </a:ln>
            </p:spPr>
            <p:txBody>
              <a:bodyPr/>
              <a:lstStyle/>
              <a:p>
                <a:endParaRPr lang="fr-FR"/>
              </a:p>
            </p:txBody>
          </p:sp>
          <p:sp>
            <p:nvSpPr>
              <p:cNvPr id="5469" name="Freeform 348"/>
              <p:cNvSpPr>
                <a:spLocks/>
              </p:cNvSpPr>
              <p:nvPr/>
            </p:nvSpPr>
            <p:spPr bwMode="auto">
              <a:xfrm>
                <a:off x="1266" y="2503"/>
                <a:ext cx="7" cy="7"/>
              </a:xfrm>
              <a:custGeom>
                <a:avLst/>
                <a:gdLst>
                  <a:gd name="T0" fmla="*/ 0 w 7"/>
                  <a:gd name="T1" fmla="*/ 5 h 7"/>
                  <a:gd name="T2" fmla="*/ 0 w 7"/>
                  <a:gd name="T3" fmla="*/ 5 h 7"/>
                  <a:gd name="T4" fmla="*/ 0 w 7"/>
                  <a:gd name="T5" fmla="*/ 6 h 7"/>
                  <a:gd name="T6" fmla="*/ 0 w 7"/>
                  <a:gd name="T7" fmla="*/ 6 h 7"/>
                  <a:gd name="T8" fmla="*/ 0 w 7"/>
                  <a:gd name="T9" fmla="*/ 6 h 7"/>
                  <a:gd name="T10" fmla="*/ 0 w 7"/>
                  <a:gd name="T11" fmla="*/ 6 h 7"/>
                  <a:gd name="T12" fmla="*/ 0 w 7"/>
                  <a:gd name="T13" fmla="*/ 7 h 7"/>
                  <a:gd name="T14" fmla="*/ 0 w 7"/>
                  <a:gd name="T15" fmla="*/ 7 h 7"/>
                  <a:gd name="T16" fmla="*/ 1 w 7"/>
                  <a:gd name="T17" fmla="*/ 7 h 7"/>
                  <a:gd name="T18" fmla="*/ 1 w 7"/>
                  <a:gd name="T19" fmla="*/ 6 h 7"/>
                  <a:gd name="T20" fmla="*/ 1 w 7"/>
                  <a:gd name="T21" fmla="*/ 6 h 7"/>
                  <a:gd name="T22" fmla="*/ 2 w 7"/>
                  <a:gd name="T23" fmla="*/ 6 h 7"/>
                  <a:gd name="T24" fmla="*/ 2 w 7"/>
                  <a:gd name="T25" fmla="*/ 6 h 7"/>
                  <a:gd name="T26" fmla="*/ 3 w 7"/>
                  <a:gd name="T27" fmla="*/ 5 h 7"/>
                  <a:gd name="T28" fmla="*/ 4 w 7"/>
                  <a:gd name="T29" fmla="*/ 5 h 7"/>
                  <a:gd name="T30" fmla="*/ 4 w 7"/>
                  <a:gd name="T31" fmla="*/ 4 h 7"/>
                  <a:gd name="T32" fmla="*/ 5 w 7"/>
                  <a:gd name="T33" fmla="*/ 4 h 7"/>
                  <a:gd name="T34" fmla="*/ 5 w 7"/>
                  <a:gd name="T35" fmla="*/ 3 h 7"/>
                  <a:gd name="T36" fmla="*/ 6 w 7"/>
                  <a:gd name="T37" fmla="*/ 3 h 7"/>
                  <a:gd name="T38" fmla="*/ 6 w 7"/>
                  <a:gd name="T39" fmla="*/ 2 h 7"/>
                  <a:gd name="T40" fmla="*/ 7 w 7"/>
                  <a:gd name="T41" fmla="*/ 2 h 7"/>
                  <a:gd name="T42" fmla="*/ 7 w 7"/>
                  <a:gd name="T43" fmla="*/ 1 h 7"/>
                  <a:gd name="T44" fmla="*/ 7 w 7"/>
                  <a:gd name="T45" fmla="*/ 1 h 7"/>
                  <a:gd name="T46" fmla="*/ 7 w 7"/>
                  <a:gd name="T47" fmla="*/ 1 h 7"/>
                  <a:gd name="T48" fmla="*/ 7 w 7"/>
                  <a:gd name="T49" fmla="*/ 1 h 7"/>
                  <a:gd name="T50" fmla="*/ 7 w 7"/>
                  <a:gd name="T51" fmla="*/ 1 h 7"/>
                  <a:gd name="T52" fmla="*/ 7 w 7"/>
                  <a:gd name="T53" fmla="*/ 1 h 7"/>
                  <a:gd name="T54" fmla="*/ 7 w 7"/>
                  <a:gd name="T55" fmla="*/ 1 h 7"/>
                  <a:gd name="T56" fmla="*/ 6 w 7"/>
                  <a:gd name="T57" fmla="*/ 1 h 7"/>
                  <a:gd name="T58" fmla="*/ 6 w 7"/>
                  <a:gd name="T59" fmla="*/ 1 h 7"/>
                  <a:gd name="T60" fmla="*/ 6 w 7"/>
                  <a:gd name="T61" fmla="*/ 1 h 7"/>
                  <a:gd name="T62" fmla="*/ 5 w 7"/>
                  <a:gd name="T63" fmla="*/ 0 h 7"/>
                  <a:gd name="T64" fmla="*/ 4 w 7"/>
                  <a:gd name="T65" fmla="*/ 1 h 7"/>
                  <a:gd name="T66" fmla="*/ 3 w 7"/>
                  <a:gd name="T67" fmla="*/ 1 h 7"/>
                  <a:gd name="T68" fmla="*/ 2 w 7"/>
                  <a:gd name="T69" fmla="*/ 1 h 7"/>
                  <a:gd name="T70" fmla="*/ 1 w 7"/>
                  <a:gd name="T71" fmla="*/ 2 h 7"/>
                  <a:gd name="T72" fmla="*/ 1 w 7"/>
                  <a:gd name="T73" fmla="*/ 3 h 7"/>
                  <a:gd name="T74" fmla="*/ 0 w 7"/>
                  <a:gd name="T75" fmla="*/ 3 h 7"/>
                  <a:gd name="T76" fmla="*/ 0 w 7"/>
                  <a:gd name="T77" fmla="*/ 4 h 7"/>
                  <a:gd name="T78" fmla="*/ 0 w 7"/>
                  <a:gd name="T79" fmla="*/ 5 h 7"/>
                  <a:gd name="T80" fmla="*/ 0 w 7"/>
                  <a:gd name="T81" fmla="*/ 5 h 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
                  <a:gd name="T124" fmla="*/ 0 h 7"/>
                  <a:gd name="T125" fmla="*/ 7 w 7"/>
                  <a:gd name="T126" fmla="*/ 7 h 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 h="7">
                    <a:moveTo>
                      <a:pt x="0" y="5"/>
                    </a:moveTo>
                    <a:lnTo>
                      <a:pt x="0" y="5"/>
                    </a:lnTo>
                    <a:lnTo>
                      <a:pt x="0" y="6"/>
                    </a:lnTo>
                    <a:lnTo>
                      <a:pt x="0" y="7"/>
                    </a:lnTo>
                    <a:lnTo>
                      <a:pt x="1" y="7"/>
                    </a:lnTo>
                    <a:lnTo>
                      <a:pt x="1" y="6"/>
                    </a:lnTo>
                    <a:lnTo>
                      <a:pt x="2" y="6"/>
                    </a:lnTo>
                    <a:lnTo>
                      <a:pt x="3" y="5"/>
                    </a:lnTo>
                    <a:lnTo>
                      <a:pt x="4" y="5"/>
                    </a:lnTo>
                    <a:lnTo>
                      <a:pt x="4" y="4"/>
                    </a:lnTo>
                    <a:lnTo>
                      <a:pt x="5" y="4"/>
                    </a:lnTo>
                    <a:lnTo>
                      <a:pt x="5" y="3"/>
                    </a:lnTo>
                    <a:lnTo>
                      <a:pt x="6" y="3"/>
                    </a:lnTo>
                    <a:lnTo>
                      <a:pt x="6" y="2"/>
                    </a:lnTo>
                    <a:lnTo>
                      <a:pt x="7" y="2"/>
                    </a:lnTo>
                    <a:lnTo>
                      <a:pt x="7" y="1"/>
                    </a:lnTo>
                    <a:lnTo>
                      <a:pt x="6" y="1"/>
                    </a:lnTo>
                    <a:lnTo>
                      <a:pt x="5" y="0"/>
                    </a:lnTo>
                    <a:lnTo>
                      <a:pt x="4" y="1"/>
                    </a:lnTo>
                    <a:lnTo>
                      <a:pt x="3" y="1"/>
                    </a:lnTo>
                    <a:lnTo>
                      <a:pt x="2" y="1"/>
                    </a:lnTo>
                    <a:lnTo>
                      <a:pt x="1" y="2"/>
                    </a:lnTo>
                    <a:lnTo>
                      <a:pt x="1" y="3"/>
                    </a:lnTo>
                    <a:lnTo>
                      <a:pt x="0" y="3"/>
                    </a:lnTo>
                    <a:lnTo>
                      <a:pt x="0" y="4"/>
                    </a:lnTo>
                    <a:lnTo>
                      <a:pt x="0" y="5"/>
                    </a:lnTo>
                    <a:close/>
                  </a:path>
                </a:pathLst>
              </a:custGeom>
              <a:solidFill>
                <a:srgbClr val="FFE3DF"/>
              </a:solidFill>
              <a:ln w="0">
                <a:solidFill>
                  <a:srgbClr val="FFE3DF"/>
                </a:solidFill>
                <a:prstDash val="solid"/>
                <a:round/>
                <a:headEnd/>
                <a:tailEnd/>
              </a:ln>
            </p:spPr>
            <p:txBody>
              <a:bodyPr/>
              <a:lstStyle/>
              <a:p>
                <a:endParaRPr lang="fr-FR"/>
              </a:p>
            </p:txBody>
          </p:sp>
          <p:sp>
            <p:nvSpPr>
              <p:cNvPr id="5470" name="Freeform 349"/>
              <p:cNvSpPr>
                <a:spLocks/>
              </p:cNvSpPr>
              <p:nvPr/>
            </p:nvSpPr>
            <p:spPr bwMode="auto">
              <a:xfrm>
                <a:off x="1299" y="2493"/>
                <a:ext cx="8" cy="6"/>
              </a:xfrm>
              <a:custGeom>
                <a:avLst/>
                <a:gdLst>
                  <a:gd name="T0" fmla="*/ 0 w 8"/>
                  <a:gd name="T1" fmla="*/ 5 h 6"/>
                  <a:gd name="T2" fmla="*/ 0 w 8"/>
                  <a:gd name="T3" fmla="*/ 5 h 6"/>
                  <a:gd name="T4" fmla="*/ 0 w 8"/>
                  <a:gd name="T5" fmla="*/ 5 h 6"/>
                  <a:gd name="T6" fmla="*/ 0 w 8"/>
                  <a:gd name="T7" fmla="*/ 6 h 6"/>
                  <a:gd name="T8" fmla="*/ 1 w 8"/>
                  <a:gd name="T9" fmla="*/ 6 h 6"/>
                  <a:gd name="T10" fmla="*/ 1 w 8"/>
                  <a:gd name="T11" fmla="*/ 6 h 6"/>
                  <a:gd name="T12" fmla="*/ 1 w 8"/>
                  <a:gd name="T13" fmla="*/ 6 h 6"/>
                  <a:gd name="T14" fmla="*/ 1 w 8"/>
                  <a:gd name="T15" fmla="*/ 6 h 6"/>
                  <a:gd name="T16" fmla="*/ 1 w 8"/>
                  <a:gd name="T17" fmla="*/ 6 h 6"/>
                  <a:gd name="T18" fmla="*/ 2 w 8"/>
                  <a:gd name="T19" fmla="*/ 6 h 6"/>
                  <a:gd name="T20" fmla="*/ 2 w 8"/>
                  <a:gd name="T21" fmla="*/ 6 h 6"/>
                  <a:gd name="T22" fmla="*/ 3 w 8"/>
                  <a:gd name="T23" fmla="*/ 6 h 6"/>
                  <a:gd name="T24" fmla="*/ 3 w 8"/>
                  <a:gd name="T25" fmla="*/ 5 h 6"/>
                  <a:gd name="T26" fmla="*/ 4 w 8"/>
                  <a:gd name="T27" fmla="*/ 5 h 6"/>
                  <a:gd name="T28" fmla="*/ 5 w 8"/>
                  <a:gd name="T29" fmla="*/ 4 h 6"/>
                  <a:gd name="T30" fmla="*/ 5 w 8"/>
                  <a:gd name="T31" fmla="*/ 4 h 6"/>
                  <a:gd name="T32" fmla="*/ 6 w 8"/>
                  <a:gd name="T33" fmla="*/ 3 h 6"/>
                  <a:gd name="T34" fmla="*/ 7 w 8"/>
                  <a:gd name="T35" fmla="*/ 3 h 6"/>
                  <a:gd name="T36" fmla="*/ 7 w 8"/>
                  <a:gd name="T37" fmla="*/ 2 h 6"/>
                  <a:gd name="T38" fmla="*/ 7 w 8"/>
                  <a:gd name="T39" fmla="*/ 2 h 6"/>
                  <a:gd name="T40" fmla="*/ 8 w 8"/>
                  <a:gd name="T41" fmla="*/ 1 h 6"/>
                  <a:gd name="T42" fmla="*/ 8 w 8"/>
                  <a:gd name="T43" fmla="*/ 1 h 6"/>
                  <a:gd name="T44" fmla="*/ 8 w 8"/>
                  <a:gd name="T45" fmla="*/ 1 h 6"/>
                  <a:gd name="T46" fmla="*/ 8 w 8"/>
                  <a:gd name="T47" fmla="*/ 1 h 6"/>
                  <a:gd name="T48" fmla="*/ 8 w 8"/>
                  <a:gd name="T49" fmla="*/ 0 h 6"/>
                  <a:gd name="T50" fmla="*/ 8 w 8"/>
                  <a:gd name="T51" fmla="*/ 0 h 6"/>
                  <a:gd name="T52" fmla="*/ 8 w 8"/>
                  <a:gd name="T53" fmla="*/ 0 h 6"/>
                  <a:gd name="T54" fmla="*/ 8 w 8"/>
                  <a:gd name="T55" fmla="*/ 0 h 6"/>
                  <a:gd name="T56" fmla="*/ 7 w 8"/>
                  <a:gd name="T57" fmla="*/ 0 h 6"/>
                  <a:gd name="T58" fmla="*/ 7 w 8"/>
                  <a:gd name="T59" fmla="*/ 0 h 6"/>
                  <a:gd name="T60" fmla="*/ 7 w 8"/>
                  <a:gd name="T61" fmla="*/ 0 h 6"/>
                  <a:gd name="T62" fmla="*/ 5 w 8"/>
                  <a:gd name="T63" fmla="*/ 0 h 6"/>
                  <a:gd name="T64" fmla="*/ 5 w 8"/>
                  <a:gd name="T65" fmla="*/ 0 h 6"/>
                  <a:gd name="T66" fmla="*/ 4 w 8"/>
                  <a:gd name="T67" fmla="*/ 0 h 6"/>
                  <a:gd name="T68" fmla="*/ 3 w 8"/>
                  <a:gd name="T69" fmla="*/ 1 h 6"/>
                  <a:gd name="T70" fmla="*/ 2 w 8"/>
                  <a:gd name="T71" fmla="*/ 2 h 6"/>
                  <a:gd name="T72" fmla="*/ 2 w 8"/>
                  <a:gd name="T73" fmla="*/ 2 h 6"/>
                  <a:gd name="T74" fmla="*/ 1 w 8"/>
                  <a:gd name="T75" fmla="*/ 3 h 6"/>
                  <a:gd name="T76" fmla="*/ 1 w 8"/>
                  <a:gd name="T77" fmla="*/ 3 h 6"/>
                  <a:gd name="T78" fmla="*/ 1 w 8"/>
                  <a:gd name="T79" fmla="*/ 4 h 6"/>
                  <a:gd name="T80" fmla="*/ 0 w 8"/>
                  <a:gd name="T81" fmla="*/ 5 h 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
                  <a:gd name="T124" fmla="*/ 0 h 6"/>
                  <a:gd name="T125" fmla="*/ 8 w 8"/>
                  <a:gd name="T126" fmla="*/ 6 h 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 h="6">
                    <a:moveTo>
                      <a:pt x="0" y="5"/>
                    </a:moveTo>
                    <a:lnTo>
                      <a:pt x="0" y="5"/>
                    </a:lnTo>
                    <a:lnTo>
                      <a:pt x="0" y="6"/>
                    </a:lnTo>
                    <a:lnTo>
                      <a:pt x="1" y="6"/>
                    </a:lnTo>
                    <a:lnTo>
                      <a:pt x="2" y="6"/>
                    </a:lnTo>
                    <a:lnTo>
                      <a:pt x="3" y="6"/>
                    </a:lnTo>
                    <a:lnTo>
                      <a:pt x="3" y="5"/>
                    </a:lnTo>
                    <a:lnTo>
                      <a:pt x="4" y="5"/>
                    </a:lnTo>
                    <a:lnTo>
                      <a:pt x="5" y="4"/>
                    </a:lnTo>
                    <a:lnTo>
                      <a:pt x="6" y="3"/>
                    </a:lnTo>
                    <a:lnTo>
                      <a:pt x="7" y="3"/>
                    </a:lnTo>
                    <a:lnTo>
                      <a:pt x="7" y="2"/>
                    </a:lnTo>
                    <a:lnTo>
                      <a:pt x="8" y="1"/>
                    </a:lnTo>
                    <a:lnTo>
                      <a:pt x="8" y="0"/>
                    </a:lnTo>
                    <a:lnTo>
                      <a:pt x="7" y="0"/>
                    </a:lnTo>
                    <a:lnTo>
                      <a:pt x="5" y="0"/>
                    </a:lnTo>
                    <a:lnTo>
                      <a:pt x="4" y="0"/>
                    </a:lnTo>
                    <a:lnTo>
                      <a:pt x="3" y="1"/>
                    </a:lnTo>
                    <a:lnTo>
                      <a:pt x="2" y="2"/>
                    </a:lnTo>
                    <a:lnTo>
                      <a:pt x="1" y="3"/>
                    </a:lnTo>
                    <a:lnTo>
                      <a:pt x="1" y="4"/>
                    </a:lnTo>
                    <a:lnTo>
                      <a:pt x="0" y="5"/>
                    </a:lnTo>
                    <a:close/>
                  </a:path>
                </a:pathLst>
              </a:custGeom>
              <a:solidFill>
                <a:srgbClr val="FFE3DF"/>
              </a:solidFill>
              <a:ln w="0">
                <a:solidFill>
                  <a:srgbClr val="FFE3DF"/>
                </a:solidFill>
                <a:prstDash val="solid"/>
                <a:round/>
                <a:headEnd/>
                <a:tailEnd/>
              </a:ln>
            </p:spPr>
            <p:txBody>
              <a:bodyPr/>
              <a:lstStyle/>
              <a:p>
                <a:endParaRPr lang="fr-FR"/>
              </a:p>
            </p:txBody>
          </p:sp>
          <p:sp>
            <p:nvSpPr>
              <p:cNvPr id="5471" name="Freeform 350"/>
              <p:cNvSpPr>
                <a:spLocks/>
              </p:cNvSpPr>
              <p:nvPr/>
            </p:nvSpPr>
            <p:spPr bwMode="auto">
              <a:xfrm>
                <a:off x="1252" y="2450"/>
                <a:ext cx="45" cy="34"/>
              </a:xfrm>
              <a:custGeom>
                <a:avLst/>
                <a:gdLst>
                  <a:gd name="T0" fmla="*/ 11 w 45"/>
                  <a:gd name="T1" fmla="*/ 1 h 34"/>
                  <a:gd name="T2" fmla="*/ 9 w 45"/>
                  <a:gd name="T3" fmla="*/ 0 h 34"/>
                  <a:gd name="T4" fmla="*/ 7 w 45"/>
                  <a:gd name="T5" fmla="*/ 0 h 34"/>
                  <a:gd name="T6" fmla="*/ 5 w 45"/>
                  <a:gd name="T7" fmla="*/ 1 h 34"/>
                  <a:gd name="T8" fmla="*/ 3 w 45"/>
                  <a:gd name="T9" fmla="*/ 2 h 34"/>
                  <a:gd name="T10" fmla="*/ 1 w 45"/>
                  <a:gd name="T11" fmla="*/ 3 h 34"/>
                  <a:gd name="T12" fmla="*/ 0 w 45"/>
                  <a:gd name="T13" fmla="*/ 5 h 34"/>
                  <a:gd name="T14" fmla="*/ 0 w 45"/>
                  <a:gd name="T15" fmla="*/ 7 h 34"/>
                  <a:gd name="T16" fmla="*/ 1 w 45"/>
                  <a:gd name="T17" fmla="*/ 9 h 34"/>
                  <a:gd name="T18" fmla="*/ 4 w 45"/>
                  <a:gd name="T19" fmla="*/ 11 h 34"/>
                  <a:gd name="T20" fmla="*/ 9 w 45"/>
                  <a:gd name="T21" fmla="*/ 13 h 34"/>
                  <a:gd name="T22" fmla="*/ 12 w 45"/>
                  <a:gd name="T23" fmla="*/ 14 h 34"/>
                  <a:gd name="T24" fmla="*/ 15 w 45"/>
                  <a:gd name="T25" fmla="*/ 16 h 34"/>
                  <a:gd name="T26" fmla="*/ 18 w 45"/>
                  <a:gd name="T27" fmla="*/ 17 h 34"/>
                  <a:gd name="T28" fmla="*/ 20 w 45"/>
                  <a:gd name="T29" fmla="*/ 19 h 34"/>
                  <a:gd name="T30" fmla="*/ 23 w 45"/>
                  <a:gd name="T31" fmla="*/ 22 h 34"/>
                  <a:gd name="T32" fmla="*/ 25 w 45"/>
                  <a:gd name="T33" fmla="*/ 24 h 34"/>
                  <a:gd name="T34" fmla="*/ 27 w 45"/>
                  <a:gd name="T35" fmla="*/ 27 h 34"/>
                  <a:gd name="T36" fmla="*/ 29 w 45"/>
                  <a:gd name="T37" fmla="*/ 29 h 34"/>
                  <a:gd name="T38" fmla="*/ 32 w 45"/>
                  <a:gd name="T39" fmla="*/ 31 h 34"/>
                  <a:gd name="T40" fmla="*/ 34 w 45"/>
                  <a:gd name="T41" fmla="*/ 33 h 34"/>
                  <a:gd name="T42" fmla="*/ 36 w 45"/>
                  <a:gd name="T43" fmla="*/ 34 h 34"/>
                  <a:gd name="T44" fmla="*/ 37 w 45"/>
                  <a:gd name="T45" fmla="*/ 34 h 34"/>
                  <a:gd name="T46" fmla="*/ 38 w 45"/>
                  <a:gd name="T47" fmla="*/ 34 h 34"/>
                  <a:gd name="T48" fmla="*/ 40 w 45"/>
                  <a:gd name="T49" fmla="*/ 34 h 34"/>
                  <a:gd name="T50" fmla="*/ 41 w 45"/>
                  <a:gd name="T51" fmla="*/ 34 h 34"/>
                  <a:gd name="T52" fmla="*/ 42 w 45"/>
                  <a:gd name="T53" fmla="*/ 34 h 34"/>
                  <a:gd name="T54" fmla="*/ 43 w 45"/>
                  <a:gd name="T55" fmla="*/ 34 h 34"/>
                  <a:gd name="T56" fmla="*/ 44 w 45"/>
                  <a:gd name="T57" fmla="*/ 33 h 34"/>
                  <a:gd name="T58" fmla="*/ 45 w 45"/>
                  <a:gd name="T59" fmla="*/ 33 h 34"/>
                  <a:gd name="T60" fmla="*/ 45 w 45"/>
                  <a:gd name="T61" fmla="*/ 32 h 34"/>
                  <a:gd name="T62" fmla="*/ 45 w 45"/>
                  <a:gd name="T63" fmla="*/ 31 h 34"/>
                  <a:gd name="T64" fmla="*/ 45 w 45"/>
                  <a:gd name="T65" fmla="*/ 30 h 34"/>
                  <a:gd name="T66" fmla="*/ 45 w 45"/>
                  <a:gd name="T67" fmla="*/ 29 h 34"/>
                  <a:gd name="T68" fmla="*/ 44 w 45"/>
                  <a:gd name="T69" fmla="*/ 28 h 34"/>
                  <a:gd name="T70" fmla="*/ 44 w 45"/>
                  <a:gd name="T71" fmla="*/ 28 h 34"/>
                  <a:gd name="T72" fmla="*/ 43 w 45"/>
                  <a:gd name="T73" fmla="*/ 27 h 34"/>
                  <a:gd name="T74" fmla="*/ 42 w 45"/>
                  <a:gd name="T75" fmla="*/ 26 h 34"/>
                  <a:gd name="T76" fmla="*/ 40 w 45"/>
                  <a:gd name="T77" fmla="*/ 26 h 34"/>
                  <a:gd name="T78" fmla="*/ 39 w 45"/>
                  <a:gd name="T79" fmla="*/ 25 h 34"/>
                  <a:gd name="T80" fmla="*/ 38 w 45"/>
                  <a:gd name="T81" fmla="*/ 24 h 34"/>
                  <a:gd name="T82" fmla="*/ 35 w 45"/>
                  <a:gd name="T83" fmla="*/ 23 h 34"/>
                  <a:gd name="T84" fmla="*/ 32 w 45"/>
                  <a:gd name="T85" fmla="*/ 21 h 34"/>
                  <a:gd name="T86" fmla="*/ 28 w 45"/>
                  <a:gd name="T87" fmla="*/ 18 h 34"/>
                  <a:gd name="T88" fmla="*/ 24 w 45"/>
                  <a:gd name="T89" fmla="*/ 15 h 34"/>
                  <a:gd name="T90" fmla="*/ 21 w 45"/>
                  <a:gd name="T91" fmla="*/ 12 h 34"/>
                  <a:gd name="T92" fmla="*/ 18 w 45"/>
                  <a:gd name="T93" fmla="*/ 8 h 34"/>
                  <a:gd name="T94" fmla="*/ 15 w 45"/>
                  <a:gd name="T95" fmla="*/ 5 h 34"/>
                  <a:gd name="T96" fmla="*/ 13 w 45"/>
                  <a:gd name="T97" fmla="*/ 3 h 34"/>
                  <a:gd name="T98" fmla="*/ 11 w 45"/>
                  <a:gd name="T99" fmla="*/ 2 h 34"/>
                  <a:gd name="T100" fmla="*/ 11 w 45"/>
                  <a:gd name="T101" fmla="*/ 1 h 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
                  <a:gd name="T154" fmla="*/ 0 h 34"/>
                  <a:gd name="T155" fmla="*/ 45 w 45"/>
                  <a:gd name="T156" fmla="*/ 34 h 3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 h="34">
                    <a:moveTo>
                      <a:pt x="11" y="1"/>
                    </a:moveTo>
                    <a:lnTo>
                      <a:pt x="9" y="0"/>
                    </a:lnTo>
                    <a:lnTo>
                      <a:pt x="7" y="0"/>
                    </a:lnTo>
                    <a:lnTo>
                      <a:pt x="5" y="1"/>
                    </a:lnTo>
                    <a:lnTo>
                      <a:pt x="3" y="2"/>
                    </a:lnTo>
                    <a:lnTo>
                      <a:pt x="1" y="3"/>
                    </a:lnTo>
                    <a:lnTo>
                      <a:pt x="0" y="5"/>
                    </a:lnTo>
                    <a:lnTo>
                      <a:pt x="0" y="7"/>
                    </a:lnTo>
                    <a:lnTo>
                      <a:pt x="1" y="9"/>
                    </a:lnTo>
                    <a:lnTo>
                      <a:pt x="4" y="11"/>
                    </a:lnTo>
                    <a:lnTo>
                      <a:pt x="9" y="13"/>
                    </a:lnTo>
                    <a:lnTo>
                      <a:pt x="12" y="14"/>
                    </a:lnTo>
                    <a:lnTo>
                      <a:pt x="15" y="16"/>
                    </a:lnTo>
                    <a:lnTo>
                      <a:pt x="18" y="17"/>
                    </a:lnTo>
                    <a:lnTo>
                      <a:pt x="20" y="19"/>
                    </a:lnTo>
                    <a:lnTo>
                      <a:pt x="23" y="22"/>
                    </a:lnTo>
                    <a:lnTo>
                      <a:pt x="25" y="24"/>
                    </a:lnTo>
                    <a:lnTo>
                      <a:pt x="27" y="27"/>
                    </a:lnTo>
                    <a:lnTo>
                      <a:pt x="29" y="29"/>
                    </a:lnTo>
                    <a:lnTo>
                      <a:pt x="32" y="31"/>
                    </a:lnTo>
                    <a:lnTo>
                      <a:pt x="34" y="33"/>
                    </a:lnTo>
                    <a:lnTo>
                      <a:pt x="36" y="34"/>
                    </a:lnTo>
                    <a:lnTo>
                      <a:pt x="37" y="34"/>
                    </a:lnTo>
                    <a:lnTo>
                      <a:pt x="38" y="34"/>
                    </a:lnTo>
                    <a:lnTo>
                      <a:pt x="40" y="34"/>
                    </a:lnTo>
                    <a:lnTo>
                      <a:pt x="41" y="34"/>
                    </a:lnTo>
                    <a:lnTo>
                      <a:pt x="42" y="34"/>
                    </a:lnTo>
                    <a:lnTo>
                      <a:pt x="43" y="34"/>
                    </a:lnTo>
                    <a:lnTo>
                      <a:pt x="44" y="33"/>
                    </a:lnTo>
                    <a:lnTo>
                      <a:pt x="45" y="33"/>
                    </a:lnTo>
                    <a:lnTo>
                      <a:pt x="45" y="32"/>
                    </a:lnTo>
                    <a:lnTo>
                      <a:pt x="45" y="31"/>
                    </a:lnTo>
                    <a:lnTo>
                      <a:pt x="45" y="30"/>
                    </a:lnTo>
                    <a:lnTo>
                      <a:pt x="45" y="29"/>
                    </a:lnTo>
                    <a:lnTo>
                      <a:pt x="44" y="28"/>
                    </a:lnTo>
                    <a:lnTo>
                      <a:pt x="43" y="27"/>
                    </a:lnTo>
                    <a:lnTo>
                      <a:pt x="42" y="26"/>
                    </a:lnTo>
                    <a:lnTo>
                      <a:pt x="40" y="26"/>
                    </a:lnTo>
                    <a:lnTo>
                      <a:pt x="39" y="25"/>
                    </a:lnTo>
                    <a:lnTo>
                      <a:pt x="38" y="24"/>
                    </a:lnTo>
                    <a:lnTo>
                      <a:pt x="35" y="23"/>
                    </a:lnTo>
                    <a:lnTo>
                      <a:pt x="32" y="21"/>
                    </a:lnTo>
                    <a:lnTo>
                      <a:pt x="28" y="18"/>
                    </a:lnTo>
                    <a:lnTo>
                      <a:pt x="24" y="15"/>
                    </a:lnTo>
                    <a:lnTo>
                      <a:pt x="21" y="12"/>
                    </a:lnTo>
                    <a:lnTo>
                      <a:pt x="18" y="8"/>
                    </a:lnTo>
                    <a:lnTo>
                      <a:pt x="15" y="5"/>
                    </a:lnTo>
                    <a:lnTo>
                      <a:pt x="13" y="3"/>
                    </a:lnTo>
                    <a:lnTo>
                      <a:pt x="11" y="2"/>
                    </a:lnTo>
                    <a:lnTo>
                      <a:pt x="11" y="1"/>
                    </a:lnTo>
                    <a:close/>
                  </a:path>
                </a:pathLst>
              </a:custGeom>
              <a:solidFill>
                <a:srgbClr val="FFE3DF"/>
              </a:solidFill>
              <a:ln w="0">
                <a:solidFill>
                  <a:srgbClr val="FFE3DF"/>
                </a:solidFill>
                <a:prstDash val="solid"/>
                <a:round/>
                <a:headEnd/>
                <a:tailEnd/>
              </a:ln>
            </p:spPr>
            <p:txBody>
              <a:bodyPr/>
              <a:lstStyle/>
              <a:p>
                <a:endParaRPr lang="fr-FR"/>
              </a:p>
            </p:txBody>
          </p:sp>
          <p:sp>
            <p:nvSpPr>
              <p:cNvPr id="5472" name="Freeform 351"/>
              <p:cNvSpPr>
                <a:spLocks/>
              </p:cNvSpPr>
              <p:nvPr/>
            </p:nvSpPr>
            <p:spPr bwMode="auto">
              <a:xfrm>
                <a:off x="1220" y="2482"/>
                <a:ext cx="11" cy="12"/>
              </a:xfrm>
              <a:custGeom>
                <a:avLst/>
                <a:gdLst>
                  <a:gd name="T0" fmla="*/ 0 w 11"/>
                  <a:gd name="T1" fmla="*/ 7 h 12"/>
                  <a:gd name="T2" fmla="*/ 0 w 11"/>
                  <a:gd name="T3" fmla="*/ 6 h 12"/>
                  <a:gd name="T4" fmla="*/ 0 w 11"/>
                  <a:gd name="T5" fmla="*/ 5 h 12"/>
                  <a:gd name="T6" fmla="*/ 0 w 11"/>
                  <a:gd name="T7" fmla="*/ 4 h 12"/>
                  <a:gd name="T8" fmla="*/ 0 w 11"/>
                  <a:gd name="T9" fmla="*/ 3 h 12"/>
                  <a:gd name="T10" fmla="*/ 1 w 11"/>
                  <a:gd name="T11" fmla="*/ 2 h 12"/>
                  <a:gd name="T12" fmla="*/ 1 w 11"/>
                  <a:gd name="T13" fmla="*/ 1 h 12"/>
                  <a:gd name="T14" fmla="*/ 2 w 11"/>
                  <a:gd name="T15" fmla="*/ 1 h 12"/>
                  <a:gd name="T16" fmla="*/ 3 w 11"/>
                  <a:gd name="T17" fmla="*/ 0 h 12"/>
                  <a:gd name="T18" fmla="*/ 4 w 11"/>
                  <a:gd name="T19" fmla="*/ 0 h 12"/>
                  <a:gd name="T20" fmla="*/ 5 w 11"/>
                  <a:gd name="T21" fmla="*/ 1 h 12"/>
                  <a:gd name="T22" fmla="*/ 5 w 11"/>
                  <a:gd name="T23" fmla="*/ 1 h 12"/>
                  <a:gd name="T24" fmla="*/ 6 w 11"/>
                  <a:gd name="T25" fmla="*/ 2 h 12"/>
                  <a:gd name="T26" fmla="*/ 7 w 11"/>
                  <a:gd name="T27" fmla="*/ 3 h 12"/>
                  <a:gd name="T28" fmla="*/ 8 w 11"/>
                  <a:gd name="T29" fmla="*/ 4 h 12"/>
                  <a:gd name="T30" fmla="*/ 9 w 11"/>
                  <a:gd name="T31" fmla="*/ 5 h 12"/>
                  <a:gd name="T32" fmla="*/ 10 w 11"/>
                  <a:gd name="T33" fmla="*/ 7 h 12"/>
                  <a:gd name="T34" fmla="*/ 10 w 11"/>
                  <a:gd name="T35" fmla="*/ 8 h 12"/>
                  <a:gd name="T36" fmla="*/ 11 w 11"/>
                  <a:gd name="T37" fmla="*/ 9 h 12"/>
                  <a:gd name="T38" fmla="*/ 11 w 11"/>
                  <a:gd name="T39" fmla="*/ 10 h 12"/>
                  <a:gd name="T40" fmla="*/ 11 w 11"/>
                  <a:gd name="T41" fmla="*/ 11 h 12"/>
                  <a:gd name="T42" fmla="*/ 10 w 11"/>
                  <a:gd name="T43" fmla="*/ 12 h 12"/>
                  <a:gd name="T44" fmla="*/ 9 w 11"/>
                  <a:gd name="T45" fmla="*/ 12 h 12"/>
                  <a:gd name="T46" fmla="*/ 8 w 11"/>
                  <a:gd name="T47" fmla="*/ 12 h 12"/>
                  <a:gd name="T48" fmla="*/ 7 w 11"/>
                  <a:gd name="T49" fmla="*/ 11 h 12"/>
                  <a:gd name="T50" fmla="*/ 6 w 11"/>
                  <a:gd name="T51" fmla="*/ 11 h 12"/>
                  <a:gd name="T52" fmla="*/ 4 w 11"/>
                  <a:gd name="T53" fmla="*/ 10 h 12"/>
                  <a:gd name="T54" fmla="*/ 3 w 11"/>
                  <a:gd name="T55" fmla="*/ 9 h 12"/>
                  <a:gd name="T56" fmla="*/ 2 w 11"/>
                  <a:gd name="T57" fmla="*/ 8 h 12"/>
                  <a:gd name="T58" fmla="*/ 1 w 11"/>
                  <a:gd name="T59" fmla="*/ 7 h 12"/>
                  <a:gd name="T60" fmla="*/ 0 w 11"/>
                  <a:gd name="T61" fmla="*/ 7 h 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
                  <a:gd name="T94" fmla="*/ 0 h 12"/>
                  <a:gd name="T95" fmla="*/ 11 w 11"/>
                  <a:gd name="T96" fmla="*/ 12 h 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 h="12">
                    <a:moveTo>
                      <a:pt x="0" y="7"/>
                    </a:moveTo>
                    <a:lnTo>
                      <a:pt x="0" y="6"/>
                    </a:lnTo>
                    <a:lnTo>
                      <a:pt x="0" y="5"/>
                    </a:lnTo>
                    <a:lnTo>
                      <a:pt x="0" y="4"/>
                    </a:lnTo>
                    <a:lnTo>
                      <a:pt x="0" y="3"/>
                    </a:lnTo>
                    <a:lnTo>
                      <a:pt x="1" y="2"/>
                    </a:lnTo>
                    <a:lnTo>
                      <a:pt x="1" y="1"/>
                    </a:lnTo>
                    <a:lnTo>
                      <a:pt x="2" y="1"/>
                    </a:lnTo>
                    <a:lnTo>
                      <a:pt x="3" y="0"/>
                    </a:lnTo>
                    <a:lnTo>
                      <a:pt x="4" y="0"/>
                    </a:lnTo>
                    <a:lnTo>
                      <a:pt x="5" y="1"/>
                    </a:lnTo>
                    <a:lnTo>
                      <a:pt x="6" y="2"/>
                    </a:lnTo>
                    <a:lnTo>
                      <a:pt x="7" y="3"/>
                    </a:lnTo>
                    <a:lnTo>
                      <a:pt x="8" y="4"/>
                    </a:lnTo>
                    <a:lnTo>
                      <a:pt x="9" y="5"/>
                    </a:lnTo>
                    <a:lnTo>
                      <a:pt x="10" y="7"/>
                    </a:lnTo>
                    <a:lnTo>
                      <a:pt x="10" y="8"/>
                    </a:lnTo>
                    <a:lnTo>
                      <a:pt x="11" y="9"/>
                    </a:lnTo>
                    <a:lnTo>
                      <a:pt x="11" y="10"/>
                    </a:lnTo>
                    <a:lnTo>
                      <a:pt x="11" y="11"/>
                    </a:lnTo>
                    <a:lnTo>
                      <a:pt x="10" y="12"/>
                    </a:lnTo>
                    <a:lnTo>
                      <a:pt x="9" y="12"/>
                    </a:lnTo>
                    <a:lnTo>
                      <a:pt x="8" y="12"/>
                    </a:lnTo>
                    <a:lnTo>
                      <a:pt x="7" y="11"/>
                    </a:lnTo>
                    <a:lnTo>
                      <a:pt x="6" y="11"/>
                    </a:lnTo>
                    <a:lnTo>
                      <a:pt x="4" y="10"/>
                    </a:lnTo>
                    <a:lnTo>
                      <a:pt x="3" y="9"/>
                    </a:lnTo>
                    <a:lnTo>
                      <a:pt x="2" y="8"/>
                    </a:lnTo>
                    <a:lnTo>
                      <a:pt x="1" y="7"/>
                    </a:lnTo>
                    <a:lnTo>
                      <a:pt x="0" y="7"/>
                    </a:lnTo>
                    <a:close/>
                  </a:path>
                </a:pathLst>
              </a:custGeom>
              <a:solidFill>
                <a:srgbClr val="FFE3DF"/>
              </a:solidFill>
              <a:ln w="0">
                <a:solidFill>
                  <a:srgbClr val="FFE3DF"/>
                </a:solidFill>
                <a:prstDash val="solid"/>
                <a:round/>
                <a:headEnd/>
                <a:tailEnd/>
              </a:ln>
            </p:spPr>
            <p:txBody>
              <a:bodyPr/>
              <a:lstStyle/>
              <a:p>
                <a:endParaRPr lang="fr-FR"/>
              </a:p>
            </p:txBody>
          </p:sp>
          <p:sp>
            <p:nvSpPr>
              <p:cNvPr id="5473" name="Freeform 352"/>
              <p:cNvSpPr>
                <a:spLocks/>
              </p:cNvSpPr>
              <p:nvPr/>
            </p:nvSpPr>
            <p:spPr bwMode="auto">
              <a:xfrm>
                <a:off x="1236" y="2468"/>
                <a:ext cx="9" cy="9"/>
              </a:xfrm>
              <a:custGeom>
                <a:avLst/>
                <a:gdLst>
                  <a:gd name="T0" fmla="*/ 0 w 9"/>
                  <a:gd name="T1" fmla="*/ 5 h 9"/>
                  <a:gd name="T2" fmla="*/ 0 w 9"/>
                  <a:gd name="T3" fmla="*/ 4 h 9"/>
                  <a:gd name="T4" fmla="*/ 0 w 9"/>
                  <a:gd name="T5" fmla="*/ 4 h 9"/>
                  <a:gd name="T6" fmla="*/ 0 w 9"/>
                  <a:gd name="T7" fmla="*/ 3 h 9"/>
                  <a:gd name="T8" fmla="*/ 0 w 9"/>
                  <a:gd name="T9" fmla="*/ 2 h 9"/>
                  <a:gd name="T10" fmla="*/ 1 w 9"/>
                  <a:gd name="T11" fmla="*/ 1 h 9"/>
                  <a:gd name="T12" fmla="*/ 1 w 9"/>
                  <a:gd name="T13" fmla="*/ 1 h 9"/>
                  <a:gd name="T14" fmla="*/ 2 w 9"/>
                  <a:gd name="T15" fmla="*/ 0 h 9"/>
                  <a:gd name="T16" fmla="*/ 3 w 9"/>
                  <a:gd name="T17" fmla="*/ 0 h 9"/>
                  <a:gd name="T18" fmla="*/ 3 w 9"/>
                  <a:gd name="T19" fmla="*/ 0 h 9"/>
                  <a:gd name="T20" fmla="*/ 4 w 9"/>
                  <a:gd name="T21" fmla="*/ 0 h 9"/>
                  <a:gd name="T22" fmla="*/ 5 w 9"/>
                  <a:gd name="T23" fmla="*/ 0 h 9"/>
                  <a:gd name="T24" fmla="*/ 5 w 9"/>
                  <a:gd name="T25" fmla="*/ 1 h 9"/>
                  <a:gd name="T26" fmla="*/ 6 w 9"/>
                  <a:gd name="T27" fmla="*/ 2 h 9"/>
                  <a:gd name="T28" fmla="*/ 7 w 9"/>
                  <a:gd name="T29" fmla="*/ 3 h 9"/>
                  <a:gd name="T30" fmla="*/ 8 w 9"/>
                  <a:gd name="T31" fmla="*/ 4 h 9"/>
                  <a:gd name="T32" fmla="*/ 8 w 9"/>
                  <a:gd name="T33" fmla="*/ 5 h 9"/>
                  <a:gd name="T34" fmla="*/ 9 w 9"/>
                  <a:gd name="T35" fmla="*/ 6 h 9"/>
                  <a:gd name="T36" fmla="*/ 9 w 9"/>
                  <a:gd name="T37" fmla="*/ 7 h 9"/>
                  <a:gd name="T38" fmla="*/ 9 w 9"/>
                  <a:gd name="T39" fmla="*/ 8 h 9"/>
                  <a:gd name="T40" fmla="*/ 9 w 9"/>
                  <a:gd name="T41" fmla="*/ 9 h 9"/>
                  <a:gd name="T42" fmla="*/ 9 w 9"/>
                  <a:gd name="T43" fmla="*/ 9 h 9"/>
                  <a:gd name="T44" fmla="*/ 8 w 9"/>
                  <a:gd name="T45" fmla="*/ 9 h 9"/>
                  <a:gd name="T46" fmla="*/ 7 w 9"/>
                  <a:gd name="T47" fmla="*/ 9 h 9"/>
                  <a:gd name="T48" fmla="*/ 6 w 9"/>
                  <a:gd name="T49" fmla="*/ 9 h 9"/>
                  <a:gd name="T50" fmla="*/ 5 w 9"/>
                  <a:gd name="T51" fmla="*/ 8 h 9"/>
                  <a:gd name="T52" fmla="*/ 4 w 9"/>
                  <a:gd name="T53" fmla="*/ 8 h 9"/>
                  <a:gd name="T54" fmla="*/ 3 w 9"/>
                  <a:gd name="T55" fmla="*/ 7 h 9"/>
                  <a:gd name="T56" fmla="*/ 2 w 9"/>
                  <a:gd name="T57" fmla="*/ 6 h 9"/>
                  <a:gd name="T58" fmla="*/ 1 w 9"/>
                  <a:gd name="T59" fmla="*/ 6 h 9"/>
                  <a:gd name="T60" fmla="*/ 0 w 9"/>
                  <a:gd name="T61" fmla="*/ 5 h 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
                  <a:gd name="T94" fmla="*/ 0 h 9"/>
                  <a:gd name="T95" fmla="*/ 9 w 9"/>
                  <a:gd name="T96" fmla="*/ 9 h 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 h="9">
                    <a:moveTo>
                      <a:pt x="0" y="5"/>
                    </a:moveTo>
                    <a:lnTo>
                      <a:pt x="0" y="4"/>
                    </a:lnTo>
                    <a:lnTo>
                      <a:pt x="0" y="3"/>
                    </a:lnTo>
                    <a:lnTo>
                      <a:pt x="0" y="2"/>
                    </a:lnTo>
                    <a:lnTo>
                      <a:pt x="1" y="1"/>
                    </a:lnTo>
                    <a:lnTo>
                      <a:pt x="2" y="0"/>
                    </a:lnTo>
                    <a:lnTo>
                      <a:pt x="3" y="0"/>
                    </a:lnTo>
                    <a:lnTo>
                      <a:pt x="4" y="0"/>
                    </a:lnTo>
                    <a:lnTo>
                      <a:pt x="5" y="0"/>
                    </a:lnTo>
                    <a:lnTo>
                      <a:pt x="5" y="1"/>
                    </a:lnTo>
                    <a:lnTo>
                      <a:pt x="6" y="2"/>
                    </a:lnTo>
                    <a:lnTo>
                      <a:pt x="7" y="3"/>
                    </a:lnTo>
                    <a:lnTo>
                      <a:pt x="8" y="4"/>
                    </a:lnTo>
                    <a:lnTo>
                      <a:pt x="8" y="5"/>
                    </a:lnTo>
                    <a:lnTo>
                      <a:pt x="9" y="6"/>
                    </a:lnTo>
                    <a:lnTo>
                      <a:pt x="9" y="7"/>
                    </a:lnTo>
                    <a:lnTo>
                      <a:pt x="9" y="8"/>
                    </a:lnTo>
                    <a:lnTo>
                      <a:pt x="9" y="9"/>
                    </a:lnTo>
                    <a:lnTo>
                      <a:pt x="8" y="9"/>
                    </a:lnTo>
                    <a:lnTo>
                      <a:pt x="7" y="9"/>
                    </a:lnTo>
                    <a:lnTo>
                      <a:pt x="6" y="9"/>
                    </a:lnTo>
                    <a:lnTo>
                      <a:pt x="5" y="8"/>
                    </a:lnTo>
                    <a:lnTo>
                      <a:pt x="4" y="8"/>
                    </a:lnTo>
                    <a:lnTo>
                      <a:pt x="3" y="7"/>
                    </a:lnTo>
                    <a:lnTo>
                      <a:pt x="2" y="6"/>
                    </a:lnTo>
                    <a:lnTo>
                      <a:pt x="1" y="6"/>
                    </a:lnTo>
                    <a:lnTo>
                      <a:pt x="0" y="5"/>
                    </a:lnTo>
                    <a:close/>
                  </a:path>
                </a:pathLst>
              </a:custGeom>
              <a:solidFill>
                <a:srgbClr val="FFE3DF"/>
              </a:solidFill>
              <a:ln w="0">
                <a:solidFill>
                  <a:srgbClr val="FFE3DF"/>
                </a:solidFill>
                <a:prstDash val="solid"/>
                <a:round/>
                <a:headEnd/>
                <a:tailEnd/>
              </a:ln>
            </p:spPr>
            <p:txBody>
              <a:bodyPr/>
              <a:lstStyle/>
              <a:p>
                <a:endParaRPr lang="fr-FR"/>
              </a:p>
            </p:txBody>
          </p:sp>
          <p:sp>
            <p:nvSpPr>
              <p:cNvPr id="5474" name="Freeform 353"/>
              <p:cNvSpPr>
                <a:spLocks/>
              </p:cNvSpPr>
              <p:nvPr/>
            </p:nvSpPr>
            <p:spPr bwMode="auto">
              <a:xfrm>
                <a:off x="1205" y="2501"/>
                <a:ext cx="7" cy="8"/>
              </a:xfrm>
              <a:custGeom>
                <a:avLst/>
                <a:gdLst>
                  <a:gd name="T0" fmla="*/ 0 w 7"/>
                  <a:gd name="T1" fmla="*/ 4 h 8"/>
                  <a:gd name="T2" fmla="*/ 0 w 7"/>
                  <a:gd name="T3" fmla="*/ 4 h 8"/>
                  <a:gd name="T4" fmla="*/ 0 w 7"/>
                  <a:gd name="T5" fmla="*/ 3 h 8"/>
                  <a:gd name="T6" fmla="*/ 0 w 7"/>
                  <a:gd name="T7" fmla="*/ 2 h 8"/>
                  <a:gd name="T8" fmla="*/ 0 w 7"/>
                  <a:gd name="T9" fmla="*/ 2 h 8"/>
                  <a:gd name="T10" fmla="*/ 0 w 7"/>
                  <a:gd name="T11" fmla="*/ 1 h 8"/>
                  <a:gd name="T12" fmla="*/ 1 w 7"/>
                  <a:gd name="T13" fmla="*/ 1 h 8"/>
                  <a:gd name="T14" fmla="*/ 1 w 7"/>
                  <a:gd name="T15" fmla="*/ 0 h 8"/>
                  <a:gd name="T16" fmla="*/ 2 w 7"/>
                  <a:gd name="T17" fmla="*/ 0 h 8"/>
                  <a:gd name="T18" fmla="*/ 3 w 7"/>
                  <a:gd name="T19" fmla="*/ 0 h 8"/>
                  <a:gd name="T20" fmla="*/ 3 w 7"/>
                  <a:gd name="T21" fmla="*/ 1 h 8"/>
                  <a:gd name="T22" fmla="*/ 4 w 7"/>
                  <a:gd name="T23" fmla="*/ 1 h 8"/>
                  <a:gd name="T24" fmla="*/ 4 w 7"/>
                  <a:gd name="T25" fmla="*/ 1 h 8"/>
                  <a:gd name="T26" fmla="*/ 5 w 7"/>
                  <a:gd name="T27" fmla="*/ 2 h 8"/>
                  <a:gd name="T28" fmla="*/ 5 w 7"/>
                  <a:gd name="T29" fmla="*/ 3 h 8"/>
                  <a:gd name="T30" fmla="*/ 6 w 7"/>
                  <a:gd name="T31" fmla="*/ 3 h 8"/>
                  <a:gd name="T32" fmla="*/ 6 w 7"/>
                  <a:gd name="T33" fmla="*/ 4 h 8"/>
                  <a:gd name="T34" fmla="*/ 7 w 7"/>
                  <a:gd name="T35" fmla="*/ 5 h 8"/>
                  <a:gd name="T36" fmla="*/ 7 w 7"/>
                  <a:gd name="T37" fmla="*/ 6 h 8"/>
                  <a:gd name="T38" fmla="*/ 7 w 7"/>
                  <a:gd name="T39" fmla="*/ 7 h 8"/>
                  <a:gd name="T40" fmla="*/ 7 w 7"/>
                  <a:gd name="T41" fmla="*/ 8 h 8"/>
                  <a:gd name="T42" fmla="*/ 7 w 7"/>
                  <a:gd name="T43" fmla="*/ 8 h 8"/>
                  <a:gd name="T44" fmla="*/ 6 w 7"/>
                  <a:gd name="T45" fmla="*/ 8 h 8"/>
                  <a:gd name="T46" fmla="*/ 5 w 7"/>
                  <a:gd name="T47" fmla="*/ 8 h 8"/>
                  <a:gd name="T48" fmla="*/ 5 w 7"/>
                  <a:gd name="T49" fmla="*/ 7 h 8"/>
                  <a:gd name="T50" fmla="*/ 4 w 7"/>
                  <a:gd name="T51" fmla="*/ 7 h 8"/>
                  <a:gd name="T52" fmla="*/ 3 w 7"/>
                  <a:gd name="T53" fmla="*/ 7 h 8"/>
                  <a:gd name="T54" fmla="*/ 2 w 7"/>
                  <a:gd name="T55" fmla="*/ 6 h 8"/>
                  <a:gd name="T56" fmla="*/ 1 w 7"/>
                  <a:gd name="T57" fmla="*/ 5 h 8"/>
                  <a:gd name="T58" fmla="*/ 0 w 7"/>
                  <a:gd name="T59" fmla="*/ 5 h 8"/>
                  <a:gd name="T60" fmla="*/ 0 w 7"/>
                  <a:gd name="T61" fmla="*/ 4 h 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
                  <a:gd name="T94" fmla="*/ 0 h 8"/>
                  <a:gd name="T95" fmla="*/ 7 w 7"/>
                  <a:gd name="T96" fmla="*/ 8 h 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 h="8">
                    <a:moveTo>
                      <a:pt x="0" y="4"/>
                    </a:moveTo>
                    <a:lnTo>
                      <a:pt x="0" y="4"/>
                    </a:lnTo>
                    <a:lnTo>
                      <a:pt x="0" y="3"/>
                    </a:lnTo>
                    <a:lnTo>
                      <a:pt x="0" y="2"/>
                    </a:lnTo>
                    <a:lnTo>
                      <a:pt x="0" y="1"/>
                    </a:lnTo>
                    <a:lnTo>
                      <a:pt x="1" y="1"/>
                    </a:lnTo>
                    <a:lnTo>
                      <a:pt x="1" y="0"/>
                    </a:lnTo>
                    <a:lnTo>
                      <a:pt x="2" y="0"/>
                    </a:lnTo>
                    <a:lnTo>
                      <a:pt x="3" y="0"/>
                    </a:lnTo>
                    <a:lnTo>
                      <a:pt x="3" y="1"/>
                    </a:lnTo>
                    <a:lnTo>
                      <a:pt x="4" y="1"/>
                    </a:lnTo>
                    <a:lnTo>
                      <a:pt x="5" y="2"/>
                    </a:lnTo>
                    <a:lnTo>
                      <a:pt x="5" y="3"/>
                    </a:lnTo>
                    <a:lnTo>
                      <a:pt x="6" y="3"/>
                    </a:lnTo>
                    <a:lnTo>
                      <a:pt x="6" y="4"/>
                    </a:lnTo>
                    <a:lnTo>
                      <a:pt x="7" y="5"/>
                    </a:lnTo>
                    <a:lnTo>
                      <a:pt x="7" y="6"/>
                    </a:lnTo>
                    <a:lnTo>
                      <a:pt x="7" y="7"/>
                    </a:lnTo>
                    <a:lnTo>
                      <a:pt x="7" y="8"/>
                    </a:lnTo>
                    <a:lnTo>
                      <a:pt x="6" y="8"/>
                    </a:lnTo>
                    <a:lnTo>
                      <a:pt x="5" y="8"/>
                    </a:lnTo>
                    <a:lnTo>
                      <a:pt x="5" y="7"/>
                    </a:lnTo>
                    <a:lnTo>
                      <a:pt x="4" y="7"/>
                    </a:lnTo>
                    <a:lnTo>
                      <a:pt x="3" y="7"/>
                    </a:lnTo>
                    <a:lnTo>
                      <a:pt x="2" y="6"/>
                    </a:lnTo>
                    <a:lnTo>
                      <a:pt x="1" y="5"/>
                    </a:lnTo>
                    <a:lnTo>
                      <a:pt x="0" y="5"/>
                    </a:lnTo>
                    <a:lnTo>
                      <a:pt x="0" y="4"/>
                    </a:lnTo>
                    <a:close/>
                  </a:path>
                </a:pathLst>
              </a:custGeom>
              <a:solidFill>
                <a:srgbClr val="FFE3DF"/>
              </a:solidFill>
              <a:ln w="0">
                <a:solidFill>
                  <a:srgbClr val="FFE3DF"/>
                </a:solidFill>
                <a:prstDash val="solid"/>
                <a:round/>
                <a:headEnd/>
                <a:tailEnd/>
              </a:ln>
            </p:spPr>
            <p:txBody>
              <a:bodyPr/>
              <a:lstStyle/>
              <a:p>
                <a:endParaRPr lang="fr-FR"/>
              </a:p>
            </p:txBody>
          </p:sp>
          <p:sp>
            <p:nvSpPr>
              <p:cNvPr id="5475" name="Freeform 354"/>
              <p:cNvSpPr>
                <a:spLocks/>
              </p:cNvSpPr>
              <p:nvPr/>
            </p:nvSpPr>
            <p:spPr bwMode="auto">
              <a:xfrm>
                <a:off x="1258" y="2477"/>
                <a:ext cx="11" cy="12"/>
              </a:xfrm>
              <a:custGeom>
                <a:avLst/>
                <a:gdLst>
                  <a:gd name="T0" fmla="*/ 11 w 11"/>
                  <a:gd name="T1" fmla="*/ 12 h 12"/>
                  <a:gd name="T2" fmla="*/ 9 w 11"/>
                  <a:gd name="T3" fmla="*/ 11 h 12"/>
                  <a:gd name="T4" fmla="*/ 8 w 11"/>
                  <a:gd name="T5" fmla="*/ 9 h 12"/>
                  <a:gd name="T6" fmla="*/ 7 w 11"/>
                  <a:gd name="T7" fmla="*/ 8 h 12"/>
                  <a:gd name="T8" fmla="*/ 6 w 11"/>
                  <a:gd name="T9" fmla="*/ 7 h 12"/>
                  <a:gd name="T10" fmla="*/ 5 w 11"/>
                  <a:gd name="T11" fmla="*/ 6 h 12"/>
                  <a:gd name="T12" fmla="*/ 4 w 11"/>
                  <a:gd name="T13" fmla="*/ 5 h 12"/>
                  <a:gd name="T14" fmla="*/ 3 w 11"/>
                  <a:gd name="T15" fmla="*/ 4 h 12"/>
                  <a:gd name="T16" fmla="*/ 2 w 11"/>
                  <a:gd name="T17" fmla="*/ 2 h 12"/>
                  <a:gd name="T18" fmla="*/ 1 w 11"/>
                  <a:gd name="T19" fmla="*/ 1 h 12"/>
                  <a:gd name="T20" fmla="*/ 0 w 11"/>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12"/>
                  <a:gd name="T35" fmla="*/ 11 w 11"/>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12">
                    <a:moveTo>
                      <a:pt x="11" y="12"/>
                    </a:moveTo>
                    <a:lnTo>
                      <a:pt x="9" y="11"/>
                    </a:lnTo>
                    <a:lnTo>
                      <a:pt x="8" y="9"/>
                    </a:lnTo>
                    <a:lnTo>
                      <a:pt x="7" y="8"/>
                    </a:lnTo>
                    <a:lnTo>
                      <a:pt x="6" y="7"/>
                    </a:lnTo>
                    <a:lnTo>
                      <a:pt x="5" y="6"/>
                    </a:lnTo>
                    <a:lnTo>
                      <a:pt x="4" y="5"/>
                    </a:lnTo>
                    <a:lnTo>
                      <a:pt x="3" y="4"/>
                    </a:lnTo>
                    <a:lnTo>
                      <a:pt x="2" y="2"/>
                    </a:lnTo>
                    <a:lnTo>
                      <a:pt x="1" y="1"/>
                    </a:lnTo>
                    <a:lnTo>
                      <a:pt x="0" y="0"/>
                    </a:lnTo>
                  </a:path>
                </a:pathLst>
              </a:custGeom>
              <a:noFill/>
              <a:ln w="4763">
                <a:solidFill>
                  <a:srgbClr val="FF9D8F"/>
                </a:solidFill>
                <a:prstDash val="solid"/>
                <a:round/>
                <a:headEnd/>
                <a:tailEnd/>
              </a:ln>
            </p:spPr>
            <p:txBody>
              <a:bodyPr/>
              <a:lstStyle/>
              <a:p>
                <a:endParaRPr lang="fr-FR"/>
              </a:p>
            </p:txBody>
          </p:sp>
          <p:sp>
            <p:nvSpPr>
              <p:cNvPr id="5476" name="Freeform 355"/>
              <p:cNvSpPr>
                <a:spLocks/>
              </p:cNvSpPr>
              <p:nvPr/>
            </p:nvSpPr>
            <p:spPr bwMode="auto">
              <a:xfrm>
                <a:off x="1302" y="2514"/>
                <a:ext cx="12" cy="11"/>
              </a:xfrm>
              <a:custGeom>
                <a:avLst/>
                <a:gdLst>
                  <a:gd name="T0" fmla="*/ 0 w 12"/>
                  <a:gd name="T1" fmla="*/ 4 h 11"/>
                  <a:gd name="T2" fmla="*/ 2 w 12"/>
                  <a:gd name="T3" fmla="*/ 4 h 11"/>
                  <a:gd name="T4" fmla="*/ 3 w 12"/>
                  <a:gd name="T5" fmla="*/ 4 h 11"/>
                  <a:gd name="T6" fmla="*/ 4 w 12"/>
                  <a:gd name="T7" fmla="*/ 4 h 11"/>
                  <a:gd name="T8" fmla="*/ 5 w 12"/>
                  <a:gd name="T9" fmla="*/ 3 h 11"/>
                  <a:gd name="T10" fmla="*/ 7 w 12"/>
                  <a:gd name="T11" fmla="*/ 3 h 11"/>
                  <a:gd name="T12" fmla="*/ 8 w 12"/>
                  <a:gd name="T13" fmla="*/ 2 h 11"/>
                  <a:gd name="T14" fmla="*/ 9 w 12"/>
                  <a:gd name="T15" fmla="*/ 1 h 11"/>
                  <a:gd name="T16" fmla="*/ 10 w 12"/>
                  <a:gd name="T17" fmla="*/ 1 h 11"/>
                  <a:gd name="T18" fmla="*/ 10 w 12"/>
                  <a:gd name="T19" fmla="*/ 0 h 11"/>
                  <a:gd name="T20" fmla="*/ 11 w 12"/>
                  <a:gd name="T21" fmla="*/ 0 h 11"/>
                  <a:gd name="T22" fmla="*/ 12 w 12"/>
                  <a:gd name="T23" fmla="*/ 0 h 11"/>
                  <a:gd name="T24" fmla="*/ 12 w 12"/>
                  <a:gd name="T25" fmla="*/ 1 h 11"/>
                  <a:gd name="T26" fmla="*/ 12 w 12"/>
                  <a:gd name="T27" fmla="*/ 1 h 11"/>
                  <a:gd name="T28" fmla="*/ 12 w 12"/>
                  <a:gd name="T29" fmla="*/ 2 h 11"/>
                  <a:gd name="T30" fmla="*/ 12 w 12"/>
                  <a:gd name="T31" fmla="*/ 2 h 11"/>
                  <a:gd name="T32" fmla="*/ 12 w 12"/>
                  <a:gd name="T33" fmla="*/ 2 h 11"/>
                  <a:gd name="T34" fmla="*/ 12 w 12"/>
                  <a:gd name="T35" fmla="*/ 3 h 11"/>
                  <a:gd name="T36" fmla="*/ 12 w 12"/>
                  <a:gd name="T37" fmla="*/ 3 h 11"/>
                  <a:gd name="T38" fmla="*/ 12 w 12"/>
                  <a:gd name="T39" fmla="*/ 4 h 11"/>
                  <a:gd name="T40" fmla="*/ 12 w 12"/>
                  <a:gd name="T41" fmla="*/ 4 h 11"/>
                  <a:gd name="T42" fmla="*/ 12 w 12"/>
                  <a:gd name="T43" fmla="*/ 6 h 11"/>
                  <a:gd name="T44" fmla="*/ 11 w 12"/>
                  <a:gd name="T45" fmla="*/ 7 h 11"/>
                  <a:gd name="T46" fmla="*/ 11 w 12"/>
                  <a:gd name="T47" fmla="*/ 8 h 11"/>
                  <a:gd name="T48" fmla="*/ 10 w 12"/>
                  <a:gd name="T49" fmla="*/ 9 h 11"/>
                  <a:gd name="T50" fmla="*/ 9 w 12"/>
                  <a:gd name="T51" fmla="*/ 10 h 11"/>
                  <a:gd name="T52" fmla="*/ 8 w 12"/>
                  <a:gd name="T53" fmla="*/ 10 h 11"/>
                  <a:gd name="T54" fmla="*/ 6 w 12"/>
                  <a:gd name="T55" fmla="*/ 10 h 11"/>
                  <a:gd name="T56" fmla="*/ 5 w 12"/>
                  <a:gd name="T57" fmla="*/ 11 h 11"/>
                  <a:gd name="T58" fmla="*/ 3 w 12"/>
                  <a:gd name="T59" fmla="*/ 10 h 11"/>
                  <a:gd name="T60" fmla="*/ 2 w 12"/>
                  <a:gd name="T61" fmla="*/ 10 h 11"/>
                  <a:gd name="T62" fmla="*/ 2 w 12"/>
                  <a:gd name="T63" fmla="*/ 9 h 11"/>
                  <a:gd name="T64" fmla="*/ 1 w 12"/>
                  <a:gd name="T65" fmla="*/ 9 h 11"/>
                  <a:gd name="T66" fmla="*/ 1 w 12"/>
                  <a:gd name="T67" fmla="*/ 8 h 11"/>
                  <a:gd name="T68" fmla="*/ 1 w 12"/>
                  <a:gd name="T69" fmla="*/ 8 h 11"/>
                  <a:gd name="T70" fmla="*/ 1 w 12"/>
                  <a:gd name="T71" fmla="*/ 7 h 11"/>
                  <a:gd name="T72" fmla="*/ 1 w 12"/>
                  <a:gd name="T73" fmla="*/ 7 h 11"/>
                  <a:gd name="T74" fmla="*/ 1 w 12"/>
                  <a:gd name="T75" fmla="*/ 6 h 11"/>
                  <a:gd name="T76" fmla="*/ 1 w 12"/>
                  <a:gd name="T77" fmla="*/ 6 h 11"/>
                  <a:gd name="T78" fmla="*/ 1 w 12"/>
                  <a:gd name="T79" fmla="*/ 5 h 11"/>
                  <a:gd name="T80" fmla="*/ 0 w 12"/>
                  <a:gd name="T81" fmla="*/ 4 h 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
                  <a:gd name="T124" fmla="*/ 0 h 11"/>
                  <a:gd name="T125" fmla="*/ 12 w 12"/>
                  <a:gd name="T126" fmla="*/ 11 h 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 h="11">
                    <a:moveTo>
                      <a:pt x="0" y="4"/>
                    </a:moveTo>
                    <a:lnTo>
                      <a:pt x="2" y="4"/>
                    </a:lnTo>
                    <a:lnTo>
                      <a:pt x="3" y="4"/>
                    </a:lnTo>
                    <a:lnTo>
                      <a:pt x="4" y="4"/>
                    </a:lnTo>
                    <a:lnTo>
                      <a:pt x="5" y="3"/>
                    </a:lnTo>
                    <a:lnTo>
                      <a:pt x="7" y="3"/>
                    </a:lnTo>
                    <a:lnTo>
                      <a:pt x="8" y="2"/>
                    </a:lnTo>
                    <a:lnTo>
                      <a:pt x="9" y="1"/>
                    </a:lnTo>
                    <a:lnTo>
                      <a:pt x="10" y="1"/>
                    </a:lnTo>
                    <a:lnTo>
                      <a:pt x="10" y="0"/>
                    </a:lnTo>
                    <a:lnTo>
                      <a:pt x="11" y="0"/>
                    </a:lnTo>
                    <a:lnTo>
                      <a:pt x="12" y="0"/>
                    </a:lnTo>
                    <a:lnTo>
                      <a:pt x="12" y="1"/>
                    </a:lnTo>
                    <a:lnTo>
                      <a:pt x="12" y="2"/>
                    </a:lnTo>
                    <a:lnTo>
                      <a:pt x="12" y="3"/>
                    </a:lnTo>
                    <a:lnTo>
                      <a:pt x="12" y="4"/>
                    </a:lnTo>
                    <a:lnTo>
                      <a:pt x="12" y="6"/>
                    </a:lnTo>
                    <a:lnTo>
                      <a:pt x="11" y="7"/>
                    </a:lnTo>
                    <a:lnTo>
                      <a:pt x="11" y="8"/>
                    </a:lnTo>
                    <a:lnTo>
                      <a:pt x="10" y="9"/>
                    </a:lnTo>
                    <a:lnTo>
                      <a:pt x="9" y="10"/>
                    </a:lnTo>
                    <a:lnTo>
                      <a:pt x="8" y="10"/>
                    </a:lnTo>
                    <a:lnTo>
                      <a:pt x="6" y="10"/>
                    </a:lnTo>
                    <a:lnTo>
                      <a:pt x="5" y="11"/>
                    </a:lnTo>
                    <a:lnTo>
                      <a:pt x="3" y="10"/>
                    </a:lnTo>
                    <a:lnTo>
                      <a:pt x="2" y="10"/>
                    </a:lnTo>
                    <a:lnTo>
                      <a:pt x="2" y="9"/>
                    </a:lnTo>
                    <a:lnTo>
                      <a:pt x="1" y="9"/>
                    </a:lnTo>
                    <a:lnTo>
                      <a:pt x="1" y="8"/>
                    </a:lnTo>
                    <a:lnTo>
                      <a:pt x="1" y="7"/>
                    </a:lnTo>
                    <a:lnTo>
                      <a:pt x="1" y="6"/>
                    </a:lnTo>
                    <a:lnTo>
                      <a:pt x="1" y="5"/>
                    </a:lnTo>
                    <a:lnTo>
                      <a:pt x="0" y="4"/>
                    </a:lnTo>
                    <a:close/>
                  </a:path>
                </a:pathLst>
              </a:custGeom>
              <a:solidFill>
                <a:srgbClr val="FFC7BF"/>
              </a:solidFill>
              <a:ln w="0">
                <a:solidFill>
                  <a:srgbClr val="FF9D8F"/>
                </a:solidFill>
                <a:prstDash val="solid"/>
                <a:round/>
                <a:headEnd/>
                <a:tailEnd/>
              </a:ln>
            </p:spPr>
            <p:txBody>
              <a:bodyPr/>
              <a:lstStyle/>
              <a:p>
                <a:endParaRPr lang="fr-FR"/>
              </a:p>
            </p:txBody>
          </p:sp>
          <p:sp>
            <p:nvSpPr>
              <p:cNvPr id="5477" name="Freeform 356"/>
              <p:cNvSpPr>
                <a:spLocks/>
              </p:cNvSpPr>
              <p:nvPr/>
            </p:nvSpPr>
            <p:spPr bwMode="auto">
              <a:xfrm>
                <a:off x="1472" y="2438"/>
                <a:ext cx="19" cy="16"/>
              </a:xfrm>
              <a:custGeom>
                <a:avLst/>
                <a:gdLst>
                  <a:gd name="T0" fmla="*/ 10 w 19"/>
                  <a:gd name="T1" fmla="*/ 0 h 16"/>
                  <a:gd name="T2" fmla="*/ 12 w 19"/>
                  <a:gd name="T3" fmla="*/ 0 h 16"/>
                  <a:gd name="T4" fmla="*/ 13 w 19"/>
                  <a:gd name="T5" fmla="*/ 0 h 16"/>
                  <a:gd name="T6" fmla="*/ 13 w 19"/>
                  <a:gd name="T7" fmla="*/ 1 h 16"/>
                  <a:gd name="T8" fmla="*/ 14 w 19"/>
                  <a:gd name="T9" fmla="*/ 1 h 16"/>
                  <a:gd name="T10" fmla="*/ 15 w 19"/>
                  <a:gd name="T11" fmla="*/ 2 h 16"/>
                  <a:gd name="T12" fmla="*/ 16 w 19"/>
                  <a:gd name="T13" fmla="*/ 2 h 16"/>
                  <a:gd name="T14" fmla="*/ 17 w 19"/>
                  <a:gd name="T15" fmla="*/ 3 h 16"/>
                  <a:gd name="T16" fmla="*/ 17 w 19"/>
                  <a:gd name="T17" fmla="*/ 3 h 16"/>
                  <a:gd name="T18" fmla="*/ 18 w 19"/>
                  <a:gd name="T19" fmla="*/ 4 h 16"/>
                  <a:gd name="T20" fmla="*/ 19 w 19"/>
                  <a:gd name="T21" fmla="*/ 5 h 16"/>
                  <a:gd name="T22" fmla="*/ 19 w 19"/>
                  <a:gd name="T23" fmla="*/ 6 h 16"/>
                  <a:gd name="T24" fmla="*/ 19 w 19"/>
                  <a:gd name="T25" fmla="*/ 7 h 16"/>
                  <a:gd name="T26" fmla="*/ 18 w 19"/>
                  <a:gd name="T27" fmla="*/ 8 h 16"/>
                  <a:gd name="T28" fmla="*/ 18 w 19"/>
                  <a:gd name="T29" fmla="*/ 9 h 16"/>
                  <a:gd name="T30" fmla="*/ 17 w 19"/>
                  <a:gd name="T31" fmla="*/ 11 h 16"/>
                  <a:gd name="T32" fmla="*/ 17 w 19"/>
                  <a:gd name="T33" fmla="*/ 12 h 16"/>
                  <a:gd name="T34" fmla="*/ 16 w 19"/>
                  <a:gd name="T35" fmla="*/ 13 h 16"/>
                  <a:gd name="T36" fmla="*/ 15 w 19"/>
                  <a:gd name="T37" fmla="*/ 14 h 16"/>
                  <a:gd name="T38" fmla="*/ 13 w 19"/>
                  <a:gd name="T39" fmla="*/ 15 h 16"/>
                  <a:gd name="T40" fmla="*/ 12 w 19"/>
                  <a:gd name="T41" fmla="*/ 16 h 16"/>
                  <a:gd name="T42" fmla="*/ 10 w 19"/>
                  <a:gd name="T43" fmla="*/ 15 h 16"/>
                  <a:gd name="T44" fmla="*/ 8 w 19"/>
                  <a:gd name="T45" fmla="*/ 15 h 16"/>
                  <a:gd name="T46" fmla="*/ 6 w 19"/>
                  <a:gd name="T47" fmla="*/ 14 h 16"/>
                  <a:gd name="T48" fmla="*/ 5 w 19"/>
                  <a:gd name="T49" fmla="*/ 13 h 16"/>
                  <a:gd name="T50" fmla="*/ 3 w 19"/>
                  <a:gd name="T51" fmla="*/ 12 h 16"/>
                  <a:gd name="T52" fmla="*/ 2 w 19"/>
                  <a:gd name="T53" fmla="*/ 11 h 16"/>
                  <a:gd name="T54" fmla="*/ 2 w 19"/>
                  <a:gd name="T55" fmla="*/ 10 h 16"/>
                  <a:gd name="T56" fmla="*/ 1 w 19"/>
                  <a:gd name="T57" fmla="*/ 9 h 16"/>
                  <a:gd name="T58" fmla="*/ 1 w 19"/>
                  <a:gd name="T59" fmla="*/ 9 h 16"/>
                  <a:gd name="T60" fmla="*/ 0 w 19"/>
                  <a:gd name="T61" fmla="*/ 8 h 16"/>
                  <a:gd name="T62" fmla="*/ 1 w 19"/>
                  <a:gd name="T63" fmla="*/ 6 h 16"/>
                  <a:gd name="T64" fmla="*/ 2 w 19"/>
                  <a:gd name="T65" fmla="*/ 5 h 16"/>
                  <a:gd name="T66" fmla="*/ 3 w 19"/>
                  <a:gd name="T67" fmla="*/ 4 h 16"/>
                  <a:gd name="T68" fmla="*/ 4 w 19"/>
                  <a:gd name="T69" fmla="*/ 3 h 16"/>
                  <a:gd name="T70" fmla="*/ 5 w 19"/>
                  <a:gd name="T71" fmla="*/ 2 h 16"/>
                  <a:gd name="T72" fmla="*/ 6 w 19"/>
                  <a:gd name="T73" fmla="*/ 2 h 16"/>
                  <a:gd name="T74" fmla="*/ 7 w 19"/>
                  <a:gd name="T75" fmla="*/ 1 h 16"/>
                  <a:gd name="T76" fmla="*/ 8 w 19"/>
                  <a:gd name="T77" fmla="*/ 1 h 16"/>
                  <a:gd name="T78" fmla="*/ 9 w 19"/>
                  <a:gd name="T79" fmla="*/ 0 h 16"/>
                  <a:gd name="T80" fmla="*/ 10 w 19"/>
                  <a:gd name="T81" fmla="*/ 0 h 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
                  <a:gd name="T124" fmla="*/ 0 h 16"/>
                  <a:gd name="T125" fmla="*/ 19 w 19"/>
                  <a:gd name="T126" fmla="*/ 16 h 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 h="16">
                    <a:moveTo>
                      <a:pt x="10" y="0"/>
                    </a:moveTo>
                    <a:lnTo>
                      <a:pt x="12" y="0"/>
                    </a:lnTo>
                    <a:lnTo>
                      <a:pt x="13" y="0"/>
                    </a:lnTo>
                    <a:lnTo>
                      <a:pt x="13" y="1"/>
                    </a:lnTo>
                    <a:lnTo>
                      <a:pt x="14" y="1"/>
                    </a:lnTo>
                    <a:lnTo>
                      <a:pt x="15" y="2"/>
                    </a:lnTo>
                    <a:lnTo>
                      <a:pt x="16" y="2"/>
                    </a:lnTo>
                    <a:lnTo>
                      <a:pt x="17" y="3"/>
                    </a:lnTo>
                    <a:lnTo>
                      <a:pt x="18" y="4"/>
                    </a:lnTo>
                    <a:lnTo>
                      <a:pt x="19" y="5"/>
                    </a:lnTo>
                    <a:lnTo>
                      <a:pt x="19" y="6"/>
                    </a:lnTo>
                    <a:lnTo>
                      <a:pt x="19" y="7"/>
                    </a:lnTo>
                    <a:lnTo>
                      <a:pt x="18" y="8"/>
                    </a:lnTo>
                    <a:lnTo>
                      <a:pt x="18" y="9"/>
                    </a:lnTo>
                    <a:lnTo>
                      <a:pt x="17" y="11"/>
                    </a:lnTo>
                    <a:lnTo>
                      <a:pt x="17" y="12"/>
                    </a:lnTo>
                    <a:lnTo>
                      <a:pt x="16" y="13"/>
                    </a:lnTo>
                    <a:lnTo>
                      <a:pt x="15" y="14"/>
                    </a:lnTo>
                    <a:lnTo>
                      <a:pt x="13" y="15"/>
                    </a:lnTo>
                    <a:lnTo>
                      <a:pt x="12" y="16"/>
                    </a:lnTo>
                    <a:lnTo>
                      <a:pt x="10" y="15"/>
                    </a:lnTo>
                    <a:lnTo>
                      <a:pt x="8" y="15"/>
                    </a:lnTo>
                    <a:lnTo>
                      <a:pt x="6" y="14"/>
                    </a:lnTo>
                    <a:lnTo>
                      <a:pt x="5" y="13"/>
                    </a:lnTo>
                    <a:lnTo>
                      <a:pt x="3" y="12"/>
                    </a:lnTo>
                    <a:lnTo>
                      <a:pt x="2" y="11"/>
                    </a:lnTo>
                    <a:lnTo>
                      <a:pt x="2" y="10"/>
                    </a:lnTo>
                    <a:lnTo>
                      <a:pt x="1" y="9"/>
                    </a:lnTo>
                    <a:lnTo>
                      <a:pt x="0" y="8"/>
                    </a:lnTo>
                    <a:lnTo>
                      <a:pt x="1" y="6"/>
                    </a:lnTo>
                    <a:lnTo>
                      <a:pt x="2" y="5"/>
                    </a:lnTo>
                    <a:lnTo>
                      <a:pt x="3" y="4"/>
                    </a:lnTo>
                    <a:lnTo>
                      <a:pt x="4" y="3"/>
                    </a:lnTo>
                    <a:lnTo>
                      <a:pt x="5" y="2"/>
                    </a:lnTo>
                    <a:lnTo>
                      <a:pt x="6" y="2"/>
                    </a:lnTo>
                    <a:lnTo>
                      <a:pt x="7" y="1"/>
                    </a:lnTo>
                    <a:lnTo>
                      <a:pt x="8" y="1"/>
                    </a:lnTo>
                    <a:lnTo>
                      <a:pt x="9" y="0"/>
                    </a:lnTo>
                    <a:lnTo>
                      <a:pt x="10" y="0"/>
                    </a:lnTo>
                    <a:close/>
                  </a:path>
                </a:pathLst>
              </a:custGeom>
              <a:solidFill>
                <a:srgbClr val="FFD5CF"/>
              </a:solidFill>
              <a:ln w="0">
                <a:solidFill>
                  <a:srgbClr val="FF9D8F"/>
                </a:solidFill>
                <a:prstDash val="solid"/>
                <a:round/>
                <a:headEnd/>
                <a:tailEnd/>
              </a:ln>
            </p:spPr>
            <p:txBody>
              <a:bodyPr/>
              <a:lstStyle/>
              <a:p>
                <a:endParaRPr lang="fr-FR"/>
              </a:p>
            </p:txBody>
          </p:sp>
          <p:sp>
            <p:nvSpPr>
              <p:cNvPr id="5478" name="Freeform 357"/>
              <p:cNvSpPr>
                <a:spLocks/>
              </p:cNvSpPr>
              <p:nvPr/>
            </p:nvSpPr>
            <p:spPr bwMode="auto">
              <a:xfrm>
                <a:off x="1404" y="2420"/>
                <a:ext cx="111" cy="107"/>
              </a:xfrm>
              <a:custGeom>
                <a:avLst/>
                <a:gdLst>
                  <a:gd name="T0" fmla="*/ 74 w 111"/>
                  <a:gd name="T1" fmla="*/ 4 h 107"/>
                  <a:gd name="T2" fmla="*/ 74 w 111"/>
                  <a:gd name="T3" fmla="*/ 19 h 107"/>
                  <a:gd name="T4" fmla="*/ 75 w 111"/>
                  <a:gd name="T5" fmla="*/ 36 h 107"/>
                  <a:gd name="T6" fmla="*/ 76 w 111"/>
                  <a:gd name="T7" fmla="*/ 53 h 107"/>
                  <a:gd name="T8" fmla="*/ 77 w 111"/>
                  <a:gd name="T9" fmla="*/ 64 h 107"/>
                  <a:gd name="T10" fmla="*/ 80 w 111"/>
                  <a:gd name="T11" fmla="*/ 68 h 107"/>
                  <a:gd name="T12" fmla="*/ 85 w 111"/>
                  <a:gd name="T13" fmla="*/ 69 h 107"/>
                  <a:gd name="T14" fmla="*/ 92 w 111"/>
                  <a:gd name="T15" fmla="*/ 69 h 107"/>
                  <a:gd name="T16" fmla="*/ 100 w 111"/>
                  <a:gd name="T17" fmla="*/ 69 h 107"/>
                  <a:gd name="T18" fmla="*/ 108 w 111"/>
                  <a:gd name="T19" fmla="*/ 69 h 107"/>
                  <a:gd name="T20" fmla="*/ 108 w 111"/>
                  <a:gd name="T21" fmla="*/ 70 h 107"/>
                  <a:gd name="T22" fmla="*/ 100 w 111"/>
                  <a:gd name="T23" fmla="*/ 71 h 107"/>
                  <a:gd name="T24" fmla="*/ 93 w 111"/>
                  <a:gd name="T25" fmla="*/ 73 h 107"/>
                  <a:gd name="T26" fmla="*/ 85 w 111"/>
                  <a:gd name="T27" fmla="*/ 75 h 107"/>
                  <a:gd name="T28" fmla="*/ 80 w 111"/>
                  <a:gd name="T29" fmla="*/ 77 h 107"/>
                  <a:gd name="T30" fmla="*/ 78 w 111"/>
                  <a:gd name="T31" fmla="*/ 79 h 107"/>
                  <a:gd name="T32" fmla="*/ 77 w 111"/>
                  <a:gd name="T33" fmla="*/ 84 h 107"/>
                  <a:gd name="T34" fmla="*/ 76 w 111"/>
                  <a:gd name="T35" fmla="*/ 90 h 107"/>
                  <a:gd name="T36" fmla="*/ 75 w 111"/>
                  <a:gd name="T37" fmla="*/ 97 h 107"/>
                  <a:gd name="T38" fmla="*/ 74 w 111"/>
                  <a:gd name="T39" fmla="*/ 104 h 107"/>
                  <a:gd name="T40" fmla="*/ 74 w 111"/>
                  <a:gd name="T41" fmla="*/ 104 h 107"/>
                  <a:gd name="T42" fmla="*/ 73 w 111"/>
                  <a:gd name="T43" fmla="*/ 97 h 107"/>
                  <a:gd name="T44" fmla="*/ 73 w 111"/>
                  <a:gd name="T45" fmla="*/ 90 h 107"/>
                  <a:gd name="T46" fmla="*/ 72 w 111"/>
                  <a:gd name="T47" fmla="*/ 84 h 107"/>
                  <a:gd name="T48" fmla="*/ 72 w 111"/>
                  <a:gd name="T49" fmla="*/ 80 h 107"/>
                  <a:gd name="T50" fmla="*/ 69 w 111"/>
                  <a:gd name="T51" fmla="*/ 79 h 107"/>
                  <a:gd name="T52" fmla="*/ 56 w 111"/>
                  <a:gd name="T53" fmla="*/ 78 h 107"/>
                  <a:gd name="T54" fmla="*/ 38 w 111"/>
                  <a:gd name="T55" fmla="*/ 77 h 107"/>
                  <a:gd name="T56" fmla="*/ 19 w 111"/>
                  <a:gd name="T57" fmla="*/ 76 h 107"/>
                  <a:gd name="T58" fmla="*/ 4 w 111"/>
                  <a:gd name="T59" fmla="*/ 75 h 107"/>
                  <a:gd name="T60" fmla="*/ 3 w 111"/>
                  <a:gd name="T61" fmla="*/ 74 h 107"/>
                  <a:gd name="T62" fmla="*/ 16 w 111"/>
                  <a:gd name="T63" fmla="*/ 74 h 107"/>
                  <a:gd name="T64" fmla="*/ 34 w 111"/>
                  <a:gd name="T65" fmla="*/ 75 h 107"/>
                  <a:gd name="T66" fmla="*/ 53 w 111"/>
                  <a:gd name="T67" fmla="*/ 75 h 107"/>
                  <a:gd name="T68" fmla="*/ 66 w 111"/>
                  <a:gd name="T69" fmla="*/ 73 h 107"/>
                  <a:gd name="T70" fmla="*/ 71 w 111"/>
                  <a:gd name="T71" fmla="*/ 68 h 107"/>
                  <a:gd name="T72" fmla="*/ 73 w 111"/>
                  <a:gd name="T73" fmla="*/ 56 h 107"/>
                  <a:gd name="T74" fmla="*/ 73 w 111"/>
                  <a:gd name="T75" fmla="*/ 38 h 107"/>
                  <a:gd name="T76" fmla="*/ 73 w 111"/>
                  <a:gd name="T77" fmla="*/ 19 h 107"/>
                  <a:gd name="T78" fmla="*/ 73 w 111"/>
                  <a:gd name="T79" fmla="*/ 4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73" y="0"/>
                    </a:moveTo>
                    <a:lnTo>
                      <a:pt x="74" y="4"/>
                    </a:lnTo>
                    <a:lnTo>
                      <a:pt x="74" y="11"/>
                    </a:lnTo>
                    <a:lnTo>
                      <a:pt x="74" y="19"/>
                    </a:lnTo>
                    <a:lnTo>
                      <a:pt x="74" y="27"/>
                    </a:lnTo>
                    <a:lnTo>
                      <a:pt x="75" y="36"/>
                    </a:lnTo>
                    <a:lnTo>
                      <a:pt x="75" y="45"/>
                    </a:lnTo>
                    <a:lnTo>
                      <a:pt x="76" y="53"/>
                    </a:lnTo>
                    <a:lnTo>
                      <a:pt x="76" y="59"/>
                    </a:lnTo>
                    <a:lnTo>
                      <a:pt x="77" y="64"/>
                    </a:lnTo>
                    <a:lnTo>
                      <a:pt x="78" y="67"/>
                    </a:lnTo>
                    <a:lnTo>
                      <a:pt x="80" y="68"/>
                    </a:lnTo>
                    <a:lnTo>
                      <a:pt x="82" y="69"/>
                    </a:lnTo>
                    <a:lnTo>
                      <a:pt x="85" y="69"/>
                    </a:lnTo>
                    <a:lnTo>
                      <a:pt x="89" y="69"/>
                    </a:lnTo>
                    <a:lnTo>
                      <a:pt x="92" y="69"/>
                    </a:lnTo>
                    <a:lnTo>
                      <a:pt x="96" y="69"/>
                    </a:lnTo>
                    <a:lnTo>
                      <a:pt x="100" y="69"/>
                    </a:lnTo>
                    <a:lnTo>
                      <a:pt x="104" y="69"/>
                    </a:lnTo>
                    <a:lnTo>
                      <a:pt x="108" y="69"/>
                    </a:lnTo>
                    <a:lnTo>
                      <a:pt x="111" y="69"/>
                    </a:lnTo>
                    <a:lnTo>
                      <a:pt x="108" y="70"/>
                    </a:lnTo>
                    <a:lnTo>
                      <a:pt x="104" y="70"/>
                    </a:lnTo>
                    <a:lnTo>
                      <a:pt x="100" y="71"/>
                    </a:lnTo>
                    <a:lnTo>
                      <a:pt x="96" y="72"/>
                    </a:lnTo>
                    <a:lnTo>
                      <a:pt x="93" y="73"/>
                    </a:lnTo>
                    <a:lnTo>
                      <a:pt x="89" y="74"/>
                    </a:lnTo>
                    <a:lnTo>
                      <a:pt x="85" y="75"/>
                    </a:lnTo>
                    <a:lnTo>
                      <a:pt x="82" y="76"/>
                    </a:lnTo>
                    <a:lnTo>
                      <a:pt x="80" y="77"/>
                    </a:lnTo>
                    <a:lnTo>
                      <a:pt x="79" y="78"/>
                    </a:lnTo>
                    <a:lnTo>
                      <a:pt x="78" y="79"/>
                    </a:lnTo>
                    <a:lnTo>
                      <a:pt x="77" y="81"/>
                    </a:lnTo>
                    <a:lnTo>
                      <a:pt x="77" y="84"/>
                    </a:lnTo>
                    <a:lnTo>
                      <a:pt x="76" y="87"/>
                    </a:lnTo>
                    <a:lnTo>
                      <a:pt x="76" y="90"/>
                    </a:lnTo>
                    <a:lnTo>
                      <a:pt x="75" y="93"/>
                    </a:lnTo>
                    <a:lnTo>
                      <a:pt x="75" y="97"/>
                    </a:lnTo>
                    <a:lnTo>
                      <a:pt x="75" y="101"/>
                    </a:lnTo>
                    <a:lnTo>
                      <a:pt x="74" y="104"/>
                    </a:lnTo>
                    <a:lnTo>
                      <a:pt x="74" y="107"/>
                    </a:lnTo>
                    <a:lnTo>
                      <a:pt x="74" y="104"/>
                    </a:lnTo>
                    <a:lnTo>
                      <a:pt x="73" y="100"/>
                    </a:lnTo>
                    <a:lnTo>
                      <a:pt x="73" y="97"/>
                    </a:lnTo>
                    <a:lnTo>
                      <a:pt x="73" y="93"/>
                    </a:lnTo>
                    <a:lnTo>
                      <a:pt x="73" y="90"/>
                    </a:lnTo>
                    <a:lnTo>
                      <a:pt x="73" y="87"/>
                    </a:lnTo>
                    <a:lnTo>
                      <a:pt x="72" y="84"/>
                    </a:lnTo>
                    <a:lnTo>
                      <a:pt x="72" y="82"/>
                    </a:lnTo>
                    <a:lnTo>
                      <a:pt x="72" y="80"/>
                    </a:lnTo>
                    <a:lnTo>
                      <a:pt x="71" y="79"/>
                    </a:lnTo>
                    <a:lnTo>
                      <a:pt x="69" y="79"/>
                    </a:lnTo>
                    <a:lnTo>
                      <a:pt x="64" y="78"/>
                    </a:lnTo>
                    <a:lnTo>
                      <a:pt x="56" y="78"/>
                    </a:lnTo>
                    <a:lnTo>
                      <a:pt x="48" y="77"/>
                    </a:lnTo>
                    <a:lnTo>
                      <a:pt x="38" y="77"/>
                    </a:lnTo>
                    <a:lnTo>
                      <a:pt x="28" y="77"/>
                    </a:lnTo>
                    <a:lnTo>
                      <a:pt x="19" y="76"/>
                    </a:lnTo>
                    <a:lnTo>
                      <a:pt x="10" y="76"/>
                    </a:lnTo>
                    <a:lnTo>
                      <a:pt x="4" y="75"/>
                    </a:lnTo>
                    <a:lnTo>
                      <a:pt x="0" y="74"/>
                    </a:lnTo>
                    <a:lnTo>
                      <a:pt x="3" y="74"/>
                    </a:lnTo>
                    <a:lnTo>
                      <a:pt x="8" y="74"/>
                    </a:lnTo>
                    <a:lnTo>
                      <a:pt x="16" y="74"/>
                    </a:lnTo>
                    <a:lnTo>
                      <a:pt x="25" y="75"/>
                    </a:lnTo>
                    <a:lnTo>
                      <a:pt x="34" y="75"/>
                    </a:lnTo>
                    <a:lnTo>
                      <a:pt x="44" y="75"/>
                    </a:lnTo>
                    <a:lnTo>
                      <a:pt x="53" y="75"/>
                    </a:lnTo>
                    <a:lnTo>
                      <a:pt x="60" y="74"/>
                    </a:lnTo>
                    <a:lnTo>
                      <a:pt x="66" y="73"/>
                    </a:lnTo>
                    <a:lnTo>
                      <a:pt x="70" y="72"/>
                    </a:lnTo>
                    <a:lnTo>
                      <a:pt x="71" y="68"/>
                    </a:lnTo>
                    <a:lnTo>
                      <a:pt x="72" y="63"/>
                    </a:lnTo>
                    <a:lnTo>
                      <a:pt x="73" y="56"/>
                    </a:lnTo>
                    <a:lnTo>
                      <a:pt x="73" y="47"/>
                    </a:lnTo>
                    <a:lnTo>
                      <a:pt x="73" y="38"/>
                    </a:lnTo>
                    <a:lnTo>
                      <a:pt x="73" y="28"/>
                    </a:lnTo>
                    <a:lnTo>
                      <a:pt x="73" y="19"/>
                    </a:lnTo>
                    <a:lnTo>
                      <a:pt x="73" y="11"/>
                    </a:lnTo>
                    <a:lnTo>
                      <a:pt x="73" y="4"/>
                    </a:lnTo>
                    <a:lnTo>
                      <a:pt x="73" y="0"/>
                    </a:lnTo>
                    <a:close/>
                  </a:path>
                </a:pathLst>
              </a:custGeom>
              <a:solidFill>
                <a:srgbClr val="FFFFFF"/>
              </a:solidFill>
              <a:ln w="0">
                <a:solidFill>
                  <a:srgbClr val="FFFFFF"/>
                </a:solidFill>
                <a:prstDash val="solid"/>
                <a:round/>
                <a:headEnd/>
                <a:tailEnd/>
              </a:ln>
            </p:spPr>
            <p:txBody>
              <a:bodyPr/>
              <a:lstStyle/>
              <a:p>
                <a:endParaRPr lang="fr-FR"/>
              </a:p>
            </p:txBody>
          </p:sp>
        </p:grpSp>
        <p:sp>
          <p:nvSpPr>
            <p:cNvPr id="5479" name="Rectangle 359"/>
            <p:cNvSpPr>
              <a:spLocks noChangeArrowheads="1"/>
            </p:cNvSpPr>
            <p:nvPr/>
          </p:nvSpPr>
          <p:spPr bwMode="auto">
            <a:xfrm>
              <a:off x="322" y="3040"/>
              <a:ext cx="1234" cy="327"/>
            </a:xfrm>
            <a:prstGeom prst="rect">
              <a:avLst/>
            </a:prstGeom>
            <a:noFill/>
            <a:ln w="9525">
              <a:noFill/>
              <a:miter lim="800000"/>
              <a:headEnd/>
              <a:tailEnd/>
            </a:ln>
          </p:spPr>
          <p:txBody>
            <a:bodyPr wrap="none" lIns="0" tIns="0" rIns="0" bIns="0">
              <a:spAutoFit/>
            </a:bodyPr>
            <a:lstStyle/>
            <a:p>
              <a:r>
                <a:rPr lang="fr-FR" sz="1600" b="1">
                  <a:solidFill>
                    <a:srgbClr val="0000FF"/>
                  </a:solidFill>
                </a:rPr>
                <a:t>A la prise du travail</a:t>
              </a:r>
              <a:r>
                <a:rPr lang="fr-FR">
                  <a:latin typeface="Lucida Sans Unicode" pitchFamily="34" charset="0"/>
                </a:rPr>
                <a:t> </a:t>
              </a:r>
            </a:p>
            <a:p>
              <a:r>
                <a:rPr lang="fr-FR" sz="1600" b="1">
                  <a:solidFill>
                    <a:srgbClr val="0000FF"/>
                  </a:solidFill>
                </a:rPr>
                <a:t>et après chaque </a:t>
              </a:r>
            </a:p>
          </p:txBody>
        </p:sp>
        <p:sp>
          <p:nvSpPr>
            <p:cNvPr id="5480" name="Rectangle 360"/>
            <p:cNvSpPr>
              <a:spLocks noChangeArrowheads="1"/>
            </p:cNvSpPr>
            <p:nvPr/>
          </p:nvSpPr>
          <p:spPr bwMode="auto">
            <a:xfrm>
              <a:off x="313" y="3359"/>
              <a:ext cx="1445" cy="154"/>
            </a:xfrm>
            <a:prstGeom prst="rect">
              <a:avLst/>
            </a:prstGeom>
            <a:noFill/>
            <a:ln w="9525">
              <a:noFill/>
              <a:miter lim="800000"/>
              <a:headEnd/>
              <a:tailEnd/>
            </a:ln>
          </p:spPr>
          <p:txBody>
            <a:bodyPr wrap="none" lIns="0" tIns="0" rIns="0" bIns="0">
              <a:spAutoFit/>
            </a:bodyPr>
            <a:lstStyle/>
            <a:p>
              <a:r>
                <a:rPr lang="fr-FR" sz="1600" b="1">
                  <a:solidFill>
                    <a:srgbClr val="0000FF"/>
                  </a:solidFill>
                </a:rPr>
                <a:t>manipulation de nature </a:t>
              </a:r>
              <a:endParaRPr lang="fr-FR">
                <a:latin typeface="Lucida Sans Unicode" pitchFamily="34" charset="0"/>
              </a:endParaRPr>
            </a:p>
          </p:txBody>
        </p:sp>
        <p:sp>
          <p:nvSpPr>
            <p:cNvPr id="5481" name="Rectangle 361"/>
            <p:cNvSpPr>
              <a:spLocks noChangeArrowheads="1"/>
            </p:cNvSpPr>
            <p:nvPr/>
          </p:nvSpPr>
          <p:spPr bwMode="auto">
            <a:xfrm>
              <a:off x="286" y="3509"/>
              <a:ext cx="712" cy="154"/>
            </a:xfrm>
            <a:prstGeom prst="rect">
              <a:avLst/>
            </a:prstGeom>
            <a:noFill/>
            <a:ln w="9525">
              <a:noFill/>
              <a:miter lim="800000"/>
              <a:headEnd/>
              <a:tailEnd/>
            </a:ln>
          </p:spPr>
          <p:txBody>
            <a:bodyPr wrap="none" lIns="0" tIns="0" rIns="0" bIns="0">
              <a:spAutoFit/>
            </a:bodyPr>
            <a:lstStyle/>
            <a:p>
              <a:r>
                <a:rPr lang="fr-FR" sz="1600" b="1">
                  <a:solidFill>
                    <a:srgbClr val="0000FF"/>
                  </a:solidFill>
                </a:rPr>
                <a:t>différente…</a:t>
              </a:r>
              <a:endParaRPr lang="fr-FR">
                <a:latin typeface="Lucida Sans Unicode" pitchFamily="34" charset="0"/>
              </a:endParaRPr>
            </a:p>
          </p:txBody>
        </p:sp>
      </p:grpSp>
      <p:sp>
        <p:nvSpPr>
          <p:cNvPr id="5482" name="Rectangle 362"/>
          <p:cNvSpPr>
            <a:spLocks noChangeArrowheads="1"/>
          </p:cNvSpPr>
          <p:nvPr/>
        </p:nvSpPr>
        <p:spPr bwMode="auto">
          <a:xfrm>
            <a:off x="698500" y="5811838"/>
            <a:ext cx="1588" cy="274637"/>
          </a:xfrm>
          <a:prstGeom prst="rect">
            <a:avLst/>
          </a:prstGeom>
          <a:noFill/>
          <a:ln w="9525">
            <a:noFill/>
            <a:miter lim="800000"/>
            <a:headEnd/>
            <a:tailEnd/>
          </a:ln>
        </p:spPr>
        <p:txBody>
          <a:bodyPr wrap="none" lIns="0" tIns="0" rIns="0" bIns="0">
            <a:spAutoFit/>
          </a:bodyPr>
          <a:lstStyle/>
          <a:p>
            <a:endParaRPr lang="fr-FR">
              <a:latin typeface="Lucida Sans Unicode" pitchFamily="34" charset="0"/>
            </a:endParaRPr>
          </a:p>
        </p:txBody>
      </p:sp>
      <p:sp>
        <p:nvSpPr>
          <p:cNvPr id="5483" name="Rectangle 363"/>
          <p:cNvSpPr>
            <a:spLocks noChangeArrowheads="1"/>
          </p:cNvSpPr>
          <p:nvPr/>
        </p:nvSpPr>
        <p:spPr bwMode="auto">
          <a:xfrm>
            <a:off x="2565400" y="5811838"/>
            <a:ext cx="57150" cy="244475"/>
          </a:xfrm>
          <a:prstGeom prst="rect">
            <a:avLst/>
          </a:prstGeom>
          <a:noFill/>
          <a:ln w="9525">
            <a:noFill/>
            <a:miter lim="800000"/>
            <a:headEnd/>
            <a:tailEnd/>
          </a:ln>
        </p:spPr>
        <p:txBody>
          <a:bodyPr wrap="none" lIns="0" tIns="0" rIns="0" bIns="0">
            <a:spAutoFit/>
          </a:bodyPr>
          <a:lstStyle/>
          <a:p>
            <a:r>
              <a:rPr lang="fr-FR" sz="1600" b="1">
                <a:solidFill>
                  <a:srgbClr val="0000FF"/>
                </a:solidFill>
              </a:rPr>
              <a:t> </a:t>
            </a:r>
            <a:endParaRPr lang="fr-FR">
              <a:latin typeface="Lucida Sans Unicode"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numéro de diapositive 6"/>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17C91D62-D72D-4514-A8CF-DB645033D2B0}" type="slidenum">
              <a:rPr lang="fr-FR" sz="1000">
                <a:latin typeface="Verdana" pitchFamily="34" charset="0"/>
              </a:rPr>
              <a:pPr algn="r"/>
              <a:t>62</a:t>
            </a:fld>
            <a:endParaRPr lang="fr-FR" sz="1000">
              <a:latin typeface="Verdana" pitchFamily="34" charset="0"/>
            </a:endParaRPr>
          </a:p>
        </p:txBody>
      </p:sp>
      <p:sp>
        <p:nvSpPr>
          <p:cNvPr id="6148" name="Rectangle 3"/>
          <p:cNvSpPr>
            <a:spLocks noGrp="1" noChangeArrowheads="1"/>
          </p:cNvSpPr>
          <p:nvPr>
            <p:ph type="body" sz="half" idx="4294967295"/>
          </p:nvPr>
        </p:nvSpPr>
        <p:spPr>
          <a:xfrm>
            <a:off x="2916238" y="836613"/>
            <a:ext cx="5627687" cy="5113337"/>
          </a:xfrm>
          <a:prstGeom prst="rect">
            <a:avLst/>
          </a:prstGeom>
        </p:spPr>
        <p:txBody>
          <a:bodyPr/>
          <a:lstStyle/>
          <a:p>
            <a:pPr marL="365125" indent="-255588">
              <a:buFont typeface="Wingdings" pitchFamily="2" charset="2"/>
              <a:buNone/>
            </a:pPr>
            <a:r>
              <a:rPr lang="fr-FR" sz="2400" dirty="0"/>
              <a:t>1.	Remonter ses manches</a:t>
            </a:r>
          </a:p>
          <a:p>
            <a:pPr marL="365125" indent="-255588">
              <a:buFont typeface="Wingdings" pitchFamily="2" charset="2"/>
              <a:buNone/>
            </a:pPr>
            <a:r>
              <a:rPr lang="fr-FR" sz="2400" dirty="0"/>
              <a:t>2.	Se mouiller les mains à  l’eau chaude</a:t>
            </a:r>
          </a:p>
          <a:p>
            <a:pPr marL="365125" indent="-255588">
              <a:buFont typeface="Wingdings" pitchFamily="2" charset="2"/>
              <a:buNone/>
            </a:pPr>
            <a:r>
              <a:rPr lang="fr-FR" sz="2400" dirty="0"/>
              <a:t>3.	Se frotter les mains avec du </a:t>
            </a:r>
            <a:r>
              <a:rPr lang="fr-FR" sz="2400" b="1" dirty="0"/>
              <a:t>savon bactéricide</a:t>
            </a:r>
            <a:endParaRPr lang="fr-FR" sz="2400" dirty="0"/>
          </a:p>
          <a:p>
            <a:pPr marL="365125" indent="-255588">
              <a:buFont typeface="Wingdings" pitchFamily="2" charset="2"/>
              <a:buNone/>
            </a:pPr>
            <a:r>
              <a:rPr lang="fr-FR" sz="2400" dirty="0"/>
              <a:t>4.	Laisser agir 20 secondes</a:t>
            </a:r>
          </a:p>
          <a:p>
            <a:pPr marL="365125" indent="-255588">
              <a:buFont typeface="Wingdings" pitchFamily="2" charset="2"/>
              <a:buNone/>
            </a:pPr>
            <a:r>
              <a:rPr lang="fr-FR" sz="2400" dirty="0"/>
              <a:t>5.	Se brosser les ongles avec la </a:t>
            </a:r>
            <a:r>
              <a:rPr lang="fr-FR" sz="2400" b="1" dirty="0"/>
              <a:t>brosse à ongles</a:t>
            </a:r>
            <a:endParaRPr lang="fr-FR" sz="2400" dirty="0"/>
          </a:p>
          <a:p>
            <a:pPr marL="365125" indent="-255588">
              <a:buFont typeface="Wingdings" pitchFamily="2" charset="2"/>
              <a:buNone/>
            </a:pPr>
            <a:r>
              <a:rPr lang="fr-FR" sz="2400" dirty="0"/>
              <a:t>6.	Rincer la brosse à l’eau chaude</a:t>
            </a:r>
          </a:p>
          <a:p>
            <a:pPr marL="365125" indent="-255588">
              <a:buFont typeface="Wingdings" pitchFamily="2" charset="2"/>
              <a:buNone/>
            </a:pPr>
            <a:r>
              <a:rPr lang="fr-FR" sz="2400" dirty="0"/>
              <a:t>7.	Se rincer les mains à l’eau chaude</a:t>
            </a:r>
          </a:p>
          <a:p>
            <a:pPr marL="365125" indent="-255588">
              <a:buFont typeface="Wingdings" pitchFamily="2" charset="2"/>
              <a:buNone/>
            </a:pPr>
            <a:r>
              <a:rPr lang="fr-FR" sz="2400" dirty="0"/>
              <a:t>8.	Se sécher les mains avec </a:t>
            </a:r>
            <a:r>
              <a:rPr lang="fr-FR" sz="2400" b="1" dirty="0"/>
              <a:t>du papier à usage unique</a:t>
            </a:r>
            <a:r>
              <a:rPr lang="fr-FR" sz="2400" dirty="0"/>
              <a:t> ou dans une bande de tissu à enroulage automatique</a:t>
            </a:r>
          </a:p>
        </p:txBody>
      </p:sp>
      <p:sp>
        <p:nvSpPr>
          <p:cNvPr id="6149" name="Text Box 4"/>
          <p:cNvSpPr txBox="1">
            <a:spLocks noChangeArrowheads="1"/>
          </p:cNvSpPr>
          <p:nvPr/>
        </p:nvSpPr>
        <p:spPr bwMode="auto">
          <a:xfrm>
            <a:off x="539750" y="1700213"/>
            <a:ext cx="2016125" cy="1311275"/>
          </a:xfrm>
          <a:prstGeom prst="rect">
            <a:avLst/>
          </a:prstGeom>
          <a:noFill/>
          <a:ln w="9525">
            <a:noFill/>
            <a:miter lim="800000"/>
            <a:headEnd/>
            <a:tailEnd/>
          </a:ln>
        </p:spPr>
        <p:txBody>
          <a:bodyPr>
            <a:spAutoFit/>
          </a:bodyPr>
          <a:lstStyle/>
          <a:p>
            <a:r>
              <a:rPr lang="fr-FR" sz="2000">
                <a:latin typeface="Verdana" pitchFamily="34" charset="0"/>
              </a:rPr>
              <a:t>Le lavage des mains et des avant-bras :</a:t>
            </a:r>
          </a:p>
          <a:p>
            <a:r>
              <a:rPr lang="fr-FR" sz="2000">
                <a:latin typeface="Verdana" pitchFamily="34" charset="0"/>
              </a:rPr>
              <a:t>Comment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p:cNvPicPr>
            <a:picLocks noChangeAspect="1" noChangeArrowheads="1"/>
          </p:cNvPicPr>
          <p:nvPr/>
        </p:nvPicPr>
        <p:blipFill>
          <a:blip r:embed="rId3" cstate="print"/>
          <a:srcRect/>
          <a:stretch>
            <a:fillRect/>
          </a:stretch>
        </p:blipFill>
        <p:spPr bwMode="auto">
          <a:xfrm>
            <a:off x="211183" y="349796"/>
            <a:ext cx="2704633" cy="2716708"/>
          </a:xfrm>
          <a:prstGeom prst="rect">
            <a:avLst/>
          </a:prstGeom>
          <a:noFill/>
          <a:ln w="9525">
            <a:noFill/>
            <a:miter lim="800000"/>
            <a:headEnd/>
            <a:tailEnd/>
          </a:ln>
        </p:spPr>
      </p:pic>
      <p:pic>
        <p:nvPicPr>
          <p:cNvPr id="196611" name="Picture 3"/>
          <p:cNvPicPr>
            <a:picLocks noChangeAspect="1" noChangeArrowheads="1"/>
          </p:cNvPicPr>
          <p:nvPr/>
        </p:nvPicPr>
        <p:blipFill>
          <a:blip r:embed="rId4" cstate="print"/>
          <a:srcRect/>
          <a:stretch>
            <a:fillRect/>
          </a:stretch>
        </p:blipFill>
        <p:spPr bwMode="auto">
          <a:xfrm>
            <a:off x="567689" y="2995704"/>
            <a:ext cx="3316317" cy="3862296"/>
          </a:xfrm>
          <a:prstGeom prst="rect">
            <a:avLst/>
          </a:prstGeom>
          <a:noFill/>
          <a:ln w="9525">
            <a:noFill/>
            <a:miter lim="800000"/>
            <a:headEnd/>
            <a:tailEnd/>
          </a:ln>
        </p:spPr>
      </p:pic>
      <p:pic>
        <p:nvPicPr>
          <p:cNvPr id="196612" name="Picture 4"/>
          <p:cNvPicPr>
            <a:picLocks noChangeAspect="1" noChangeArrowheads="1"/>
          </p:cNvPicPr>
          <p:nvPr/>
        </p:nvPicPr>
        <p:blipFill>
          <a:blip r:embed="rId5" cstate="print"/>
          <a:srcRect l="4000" t="2828" r="3833" b="5390"/>
          <a:stretch>
            <a:fillRect/>
          </a:stretch>
        </p:blipFill>
        <p:spPr bwMode="auto">
          <a:xfrm>
            <a:off x="4427984" y="188639"/>
            <a:ext cx="4716016" cy="664335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96610"/>
                                        </p:tgtEl>
                                      </p:cBhvr>
                                    </p:animEffect>
                                    <p:set>
                                      <p:cBhvr>
                                        <p:cTn id="7" dur="1" fill="hold">
                                          <p:stCondLst>
                                            <p:cond delay="499"/>
                                          </p:stCondLst>
                                        </p:cTn>
                                        <p:tgtEl>
                                          <p:spTgt spid="1966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196611"/>
                                        </p:tgtEl>
                                      </p:cBhvr>
                                    </p:animEffect>
                                    <p:set>
                                      <p:cBhvr>
                                        <p:cTn id="12" dur="1" fill="hold">
                                          <p:stCondLst>
                                            <p:cond delay="499"/>
                                          </p:stCondLst>
                                        </p:cTn>
                                        <p:tgtEl>
                                          <p:spTgt spid="1966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701" name="Picture 1029"/>
          <p:cNvPicPr>
            <a:picLocks noChangeAspect="1" noChangeArrowheads="1"/>
          </p:cNvPicPr>
          <p:nvPr/>
        </p:nvPicPr>
        <p:blipFill>
          <a:blip r:embed="rId3" cstate="print"/>
          <a:srcRect/>
          <a:stretch>
            <a:fillRect/>
          </a:stretch>
        </p:blipFill>
        <p:spPr bwMode="auto">
          <a:xfrm>
            <a:off x="8686800" y="1143000"/>
            <a:ext cx="228600" cy="5486400"/>
          </a:xfrm>
          <a:prstGeom prst="rect">
            <a:avLst/>
          </a:prstGeom>
          <a:noFill/>
          <a:ln w="9525">
            <a:noFill/>
            <a:miter lim="800000"/>
            <a:headEnd/>
            <a:tailEnd/>
          </a:ln>
          <a:effectLst/>
        </p:spPr>
      </p:pic>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Bonnes Pratiques  d’Hygiène  et Les Bonnes Pratiques  de fabrication</a:t>
            </a:r>
          </a:p>
        </p:txBody>
      </p:sp>
      <p:sp>
        <p:nvSpPr>
          <p:cNvPr id="6" name="Rectangle 5"/>
          <p:cNvSpPr/>
          <p:nvPr/>
        </p:nvSpPr>
        <p:spPr>
          <a:xfrm>
            <a:off x="0" y="1268760"/>
            <a:ext cx="8820472" cy="4401205"/>
          </a:xfrm>
          <a:prstGeom prst="rect">
            <a:avLst/>
          </a:prstGeom>
        </p:spPr>
        <p:txBody>
          <a:bodyPr wrap="square">
            <a:spAutoFit/>
          </a:bodyPr>
          <a:lstStyle/>
          <a:p>
            <a:r>
              <a:rPr lang="fr-FR" sz="2000" b="0" dirty="0">
                <a:latin typeface="Verdana" pitchFamily="34" charset="0"/>
                <a:ea typeface="Verdana" pitchFamily="34" charset="0"/>
                <a:cs typeface="Verdana" pitchFamily="34" charset="0"/>
              </a:rPr>
              <a:t>Hygiène du personnel : </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une procédure est affichée avec la tenue obligatoire en cuisine (charlotte, chaussures de sécurité et tee </a:t>
            </a:r>
            <a:r>
              <a:rPr lang="fr-FR" sz="2000" b="0" dirty="0" err="1">
                <a:latin typeface="Verdana" pitchFamily="34" charset="0"/>
                <a:ea typeface="Verdana" pitchFamily="34" charset="0"/>
                <a:cs typeface="Verdana" pitchFamily="34" charset="0"/>
              </a:rPr>
              <a:t>shirt</a:t>
            </a:r>
            <a:r>
              <a:rPr lang="fr-FR" sz="2000" b="0" dirty="0">
                <a:latin typeface="Verdana" pitchFamily="34" charset="0"/>
                <a:ea typeface="Verdana" pitchFamily="34" charset="0"/>
                <a:cs typeface="Verdana" pitchFamily="34" charset="0"/>
              </a:rPr>
              <a:t>, veste et pantalon selon), le lavage de cette tenue (fréquence et qui)</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Attention aux visiteurs et à leur entrée en cuisine </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Un affichage du lavage des mains est demandée</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Le port des gants est utilisé lors de tranchage de produits et lors d’une coupure</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Le port de masque est demandé lors de maladie par le salarié</a:t>
            </a:r>
          </a:p>
        </p:txBody>
      </p:sp>
    </p:spTree>
  </p:cSld>
  <p:clrMapOvr>
    <a:masterClrMapping/>
  </p:clrMapOvr>
  <p:transition>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701" name="Picture 1029"/>
          <p:cNvPicPr>
            <a:picLocks noChangeAspect="1" noChangeArrowheads="1"/>
          </p:cNvPicPr>
          <p:nvPr/>
        </p:nvPicPr>
        <p:blipFill>
          <a:blip r:embed="rId3" cstate="print"/>
          <a:srcRect/>
          <a:stretch>
            <a:fillRect/>
          </a:stretch>
        </p:blipFill>
        <p:spPr bwMode="auto">
          <a:xfrm>
            <a:off x="8686800" y="1143000"/>
            <a:ext cx="228600" cy="5486400"/>
          </a:xfrm>
          <a:prstGeom prst="rect">
            <a:avLst/>
          </a:prstGeom>
          <a:noFill/>
          <a:ln w="9525">
            <a:noFill/>
            <a:miter lim="800000"/>
            <a:headEnd/>
            <a:tailEnd/>
          </a:ln>
          <a:effectLst/>
        </p:spPr>
      </p:pic>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Bonnes Pratiques  d’Hygiène  et Les Bonnes Pratiques  de fabrication</a:t>
            </a:r>
          </a:p>
        </p:txBody>
      </p:sp>
      <p:sp>
        <p:nvSpPr>
          <p:cNvPr id="6" name="Rectangle 5"/>
          <p:cNvSpPr/>
          <p:nvPr/>
        </p:nvSpPr>
        <p:spPr>
          <a:xfrm>
            <a:off x="0" y="1268760"/>
            <a:ext cx="8820472" cy="1631216"/>
          </a:xfrm>
          <a:prstGeom prst="rect">
            <a:avLst/>
          </a:prstGeom>
        </p:spPr>
        <p:txBody>
          <a:bodyPr wrap="square">
            <a:spAutoFit/>
          </a:bodyPr>
          <a:lstStyle/>
          <a:p>
            <a:r>
              <a:rPr lang="fr-FR" sz="2000" b="0" dirty="0">
                <a:latin typeface="Verdana" pitchFamily="34" charset="0"/>
                <a:ea typeface="Verdana" pitchFamily="34" charset="0"/>
                <a:cs typeface="Verdana" pitchFamily="34" charset="0"/>
              </a:rPr>
              <a:t>Contrôle à réception : </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une fiche de suivi doit être remplie avec les températures des produits réceptionnés (un par livraison), l’ensemble des DLC/DLUO, la date de livraison </a:t>
            </a:r>
          </a:p>
        </p:txBody>
      </p:sp>
    </p:spTree>
  </p:cSld>
  <p:clrMapOvr>
    <a:masterClrMapping/>
  </p:clrMapOvr>
  <p:transition>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82" name="Picture 2"/>
          <p:cNvPicPr>
            <a:picLocks noChangeAspect="1" noChangeArrowheads="1"/>
          </p:cNvPicPr>
          <p:nvPr/>
        </p:nvPicPr>
        <p:blipFill>
          <a:blip r:embed="rId3" cstate="print"/>
          <a:srcRect l="12551" t="17719" r="11782" b="34048"/>
          <a:stretch>
            <a:fillRect/>
          </a:stretch>
        </p:blipFill>
        <p:spPr bwMode="auto">
          <a:xfrm>
            <a:off x="-1" y="476672"/>
            <a:ext cx="9187735" cy="5544616"/>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2"/>
          <p:cNvPicPr>
            <a:picLocks noChangeAspect="1" noChangeArrowheads="1"/>
          </p:cNvPicPr>
          <p:nvPr/>
        </p:nvPicPr>
        <p:blipFill>
          <a:blip r:embed="rId3" cstate="print"/>
          <a:srcRect l="27680" t="17719" r="39836" b="10423"/>
          <a:stretch>
            <a:fillRect/>
          </a:stretch>
        </p:blipFill>
        <p:spPr bwMode="auto">
          <a:xfrm>
            <a:off x="1403648" y="0"/>
            <a:ext cx="3888432" cy="6451262"/>
          </a:xfrm>
          <a:prstGeom prst="rect">
            <a:avLst/>
          </a:prstGeom>
          <a:noFill/>
          <a:ln w="9525">
            <a:noFill/>
            <a:miter lim="800000"/>
            <a:headEnd/>
            <a:tailEnd/>
          </a:ln>
        </p:spPr>
      </p:pic>
      <p:sp>
        <p:nvSpPr>
          <p:cNvPr id="3" name="ZoneTexte 2"/>
          <p:cNvSpPr txBox="1"/>
          <p:nvPr/>
        </p:nvSpPr>
        <p:spPr>
          <a:xfrm>
            <a:off x="5940152" y="1772816"/>
            <a:ext cx="2520280" cy="1015663"/>
          </a:xfrm>
          <a:prstGeom prst="rect">
            <a:avLst/>
          </a:prstGeom>
          <a:noFill/>
        </p:spPr>
        <p:txBody>
          <a:bodyPr wrap="square" rtlCol="0">
            <a:spAutoFit/>
          </a:bodyPr>
          <a:lstStyle/>
          <a:p>
            <a:r>
              <a:rPr lang="fr-FR" sz="2000" b="0" dirty="0">
                <a:latin typeface="Verdana" pitchFamily="34" charset="0"/>
                <a:ea typeface="Verdana" pitchFamily="34" charset="0"/>
                <a:cs typeface="Verdana" pitchFamily="34" charset="0"/>
              </a:rPr>
              <a:t>Température des contrôle à réception</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2"/>
          <p:cNvPicPr>
            <a:picLocks noChangeAspect="1" noChangeArrowheads="1"/>
          </p:cNvPicPr>
          <p:nvPr/>
        </p:nvPicPr>
        <p:blipFill>
          <a:blip r:embed="rId3" cstate="print"/>
          <a:srcRect l="25465" t="14391" r="22118" b="9813"/>
          <a:stretch>
            <a:fillRect/>
          </a:stretch>
        </p:blipFill>
        <p:spPr bwMode="auto">
          <a:xfrm>
            <a:off x="1187624" y="0"/>
            <a:ext cx="6300192" cy="6832603"/>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701" name="Picture 1029"/>
          <p:cNvPicPr>
            <a:picLocks noChangeAspect="1" noChangeArrowheads="1"/>
          </p:cNvPicPr>
          <p:nvPr/>
        </p:nvPicPr>
        <p:blipFill>
          <a:blip r:embed="rId3" cstate="print"/>
          <a:srcRect/>
          <a:stretch>
            <a:fillRect/>
          </a:stretch>
        </p:blipFill>
        <p:spPr bwMode="auto">
          <a:xfrm>
            <a:off x="8686800" y="1143000"/>
            <a:ext cx="228600" cy="5486400"/>
          </a:xfrm>
          <a:prstGeom prst="rect">
            <a:avLst/>
          </a:prstGeom>
          <a:noFill/>
          <a:ln w="9525">
            <a:noFill/>
            <a:miter lim="800000"/>
            <a:headEnd/>
            <a:tailEnd/>
          </a:ln>
          <a:effectLst/>
        </p:spPr>
      </p:pic>
      <p:sp>
        <p:nvSpPr>
          <p:cNvPr id="8"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5" name="Rectangle 4"/>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2 : Les Bonnes Pratiques  d’Hygiène  et Les Bonnes Pratiques  de fabrication</a:t>
            </a:r>
          </a:p>
        </p:txBody>
      </p:sp>
      <p:sp>
        <p:nvSpPr>
          <p:cNvPr id="6" name="Rectangle 5"/>
          <p:cNvSpPr/>
          <p:nvPr/>
        </p:nvSpPr>
        <p:spPr>
          <a:xfrm>
            <a:off x="0" y="1268760"/>
            <a:ext cx="8820472" cy="4524315"/>
          </a:xfrm>
          <a:prstGeom prst="rect">
            <a:avLst/>
          </a:prstGeom>
        </p:spPr>
        <p:txBody>
          <a:bodyPr wrap="square">
            <a:spAutoFit/>
          </a:bodyPr>
          <a:lstStyle/>
          <a:p>
            <a:r>
              <a:rPr lang="fr-FR" sz="1800" b="0" dirty="0">
                <a:latin typeface="Verdana" pitchFamily="34" charset="0"/>
                <a:ea typeface="Verdana" pitchFamily="34" charset="0"/>
                <a:cs typeface="Verdana" pitchFamily="34" charset="0"/>
              </a:rPr>
              <a:t>Nettoyage et désinfection : </a:t>
            </a:r>
          </a:p>
          <a:p>
            <a:r>
              <a:rPr lang="fr-FR" sz="1800" b="0" dirty="0">
                <a:latin typeface="Verdana" pitchFamily="34" charset="0"/>
                <a:ea typeface="Verdana" pitchFamily="34" charset="0"/>
                <a:cs typeface="Verdana" pitchFamily="34" charset="0"/>
              </a:rPr>
              <a:t>un plan de nettoyage et de désinfection est écrit en répondant à ces questions : qui, quoi, où, quand, comment et pourquoi.</a:t>
            </a: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Les produits chimiques se choisissent dans le bon SENS (selon la souillure, l’eau, le type de nettoyage et le support) et s’utilisent avec TACT (température, l’action, concentration c’est-à-dire le dosage et le temps d’action)</a:t>
            </a:r>
          </a:p>
          <a:p>
            <a:endParaRPr lang="fr-FR" sz="1800" b="0" dirty="0">
              <a:latin typeface="Verdana" pitchFamily="34" charset="0"/>
              <a:ea typeface="Verdana" pitchFamily="34" charset="0"/>
              <a:cs typeface="Verdana" pitchFamily="34" charset="0"/>
            </a:endParaRP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Pour les produits chimiques, vous vous devez de garder les fiches techniques et les fiches de données sécurité (à demander à votre fournisseur) </a:t>
            </a:r>
          </a:p>
          <a:p>
            <a:endParaRPr lang="fr-FR" sz="1800" b="0" dirty="0">
              <a:latin typeface="Verdana" pitchFamily="34" charset="0"/>
              <a:ea typeface="Verdana" pitchFamily="34" charset="0"/>
              <a:cs typeface="Verdana" pitchFamily="34" charset="0"/>
            </a:endParaRPr>
          </a:p>
          <a:p>
            <a:r>
              <a:rPr lang="fr-FR" sz="1800" b="0" dirty="0">
                <a:latin typeface="Verdana" pitchFamily="34" charset="0"/>
                <a:ea typeface="Verdana" pitchFamily="34" charset="0"/>
                <a:cs typeface="Verdana" pitchFamily="34" charset="0"/>
              </a:rPr>
              <a:t>L’étiquetage des produits chimiques changent en 2015 : attention aux CMR (cancérigènes, mutagènes et </a:t>
            </a:r>
            <a:r>
              <a:rPr lang="fr-FR" sz="1800" b="0" dirty="0" err="1">
                <a:latin typeface="Verdana" pitchFamily="34" charset="0"/>
                <a:ea typeface="Verdana" pitchFamily="34" charset="0"/>
                <a:cs typeface="Verdana" pitchFamily="34" charset="0"/>
              </a:rPr>
              <a:t>reprotoxiques</a:t>
            </a:r>
            <a:r>
              <a:rPr lang="fr-FR" sz="1800" b="0" dirty="0">
                <a:latin typeface="Verdana" pitchFamily="34" charset="0"/>
                <a:ea typeface="Verdana" pitchFamily="34" charset="0"/>
                <a:cs typeface="Verdana" pitchFamily="34" charset="0"/>
              </a:rPr>
              <a:t>)</a:t>
            </a:r>
            <a:endParaRPr lang="fr-FR" sz="1600" b="0" dirty="0">
              <a:latin typeface="Verdana" pitchFamily="34" charset="0"/>
              <a:ea typeface="Verdana" pitchFamily="34" charset="0"/>
              <a:cs typeface="Verdana" pitchFamily="34" charset="0"/>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cstate="print"/>
          <a:srcRect t="23608"/>
          <a:stretch>
            <a:fillRect/>
          </a:stretch>
        </p:blipFill>
        <p:spPr bwMode="auto">
          <a:xfrm>
            <a:off x="323528" y="1052736"/>
            <a:ext cx="8472487" cy="4791497"/>
          </a:xfrm>
          <a:prstGeom prst="rect">
            <a:avLst/>
          </a:prstGeom>
          <a:noFill/>
          <a:ln w="9525">
            <a:noFill/>
            <a:miter lim="800000"/>
            <a:headEnd/>
            <a:tailEnd/>
          </a:ln>
        </p:spPr>
      </p:pic>
      <p:sp>
        <p:nvSpPr>
          <p:cNvPr id="3" name="Text Box 2"/>
          <p:cNvSpPr txBox="1">
            <a:spLocks noChangeArrowheads="1"/>
          </p:cNvSpPr>
          <p:nvPr/>
        </p:nvSpPr>
        <p:spPr bwMode="auto">
          <a:xfrm>
            <a:off x="217488" y="439738"/>
            <a:ext cx="1906587" cy="37623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r>
              <a:rPr lang="fr-FR" sz="1800" dirty="0">
                <a:solidFill>
                  <a:srgbClr val="000099"/>
                </a:solidFill>
                <a:latin typeface="Verdana" pitchFamily="34" charset="0"/>
              </a:rPr>
              <a:t>2. Définitions</a:t>
            </a:r>
          </a:p>
        </p:txBody>
      </p:sp>
      <p:sp>
        <p:nvSpPr>
          <p:cNvPr id="4" name="Rectangle 3"/>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ext Box 2"/>
          <p:cNvSpPr txBox="1">
            <a:spLocks noChangeArrowheads="1"/>
          </p:cNvSpPr>
          <p:nvPr/>
        </p:nvSpPr>
        <p:spPr bwMode="auto">
          <a:xfrm>
            <a:off x="0" y="476672"/>
            <a:ext cx="7772400" cy="1311275"/>
          </a:xfrm>
          <a:prstGeom prst="rect">
            <a:avLst/>
          </a:prstGeom>
          <a:noFill/>
          <a:ln w="9525">
            <a:noFill/>
            <a:round/>
            <a:headEnd/>
            <a:tailEnd/>
          </a:ln>
          <a:effectLst/>
        </p:spPr>
        <p:txBody>
          <a:bodyPr anchor="ctr"/>
          <a:lstStyle/>
          <a:p>
            <a:pP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r>
              <a:rPr lang="fr-FR" sz="2000" b="0" dirty="0">
                <a:latin typeface="Verdana" pitchFamily="34" charset="0"/>
                <a:ea typeface="Verdana" pitchFamily="34" charset="0"/>
                <a:cs typeface="Verdana" pitchFamily="34" charset="0"/>
              </a:rPr>
              <a:t>L’entretien et le nettoyage </a:t>
            </a:r>
            <a:br>
              <a:rPr lang="fr-FR" sz="2000" b="0" dirty="0">
                <a:latin typeface="Verdana" pitchFamily="34" charset="0"/>
                <a:ea typeface="Verdana" pitchFamily="34" charset="0"/>
                <a:cs typeface="Verdana" pitchFamily="34" charset="0"/>
              </a:rPr>
            </a:br>
            <a:r>
              <a:rPr lang="fr-FR" sz="2000" b="0" dirty="0">
                <a:latin typeface="Verdana" pitchFamily="34" charset="0"/>
                <a:ea typeface="Verdana" pitchFamily="34" charset="0"/>
                <a:cs typeface="Verdana" pitchFamily="34" charset="0"/>
              </a:rPr>
              <a:t>des locaux</a:t>
            </a:r>
          </a:p>
        </p:txBody>
      </p:sp>
      <p:sp>
        <p:nvSpPr>
          <p:cNvPr id="185347" name="Text Box 3"/>
          <p:cNvSpPr txBox="1">
            <a:spLocks noChangeArrowheads="1"/>
          </p:cNvSpPr>
          <p:nvPr/>
        </p:nvSpPr>
        <p:spPr bwMode="auto">
          <a:xfrm>
            <a:off x="395288" y="1916113"/>
            <a:ext cx="8353425" cy="4073525"/>
          </a:xfrm>
          <a:prstGeom prst="rect">
            <a:avLst/>
          </a:prstGeom>
          <a:noFill/>
          <a:ln w="9525">
            <a:noFill/>
            <a:round/>
            <a:headEnd/>
            <a:tailEnd/>
          </a:ln>
          <a:effectLst/>
        </p:spPr>
        <p:txBody>
          <a:bodyPr/>
          <a:lstStyle/>
          <a:p>
            <a:pPr marL="373063" indent="-373063">
              <a:spcBef>
                <a:spcPts val="800"/>
              </a:spcBef>
              <a:buClr>
                <a:srgbClr val="BC8B00"/>
              </a:buClr>
              <a:buFont typeface="Wingdings" pitchFamily="2" charset="2"/>
              <a:buChar char=""/>
              <a:tabLst>
                <a:tab pos="941388" algn="l"/>
                <a:tab pos="1854200" algn="l"/>
                <a:tab pos="2767013" algn="l"/>
                <a:tab pos="3679825" algn="l"/>
                <a:tab pos="4592638" algn="l"/>
                <a:tab pos="5505450" algn="l"/>
                <a:tab pos="6418263" algn="l"/>
                <a:tab pos="7331075" algn="l"/>
                <a:tab pos="8243888" algn="l"/>
                <a:tab pos="9156700" algn="l"/>
                <a:tab pos="10069513" algn="l"/>
                <a:tab pos="10982325" algn="l"/>
              </a:tabLst>
            </a:pPr>
            <a:r>
              <a:rPr lang="fr-FR" sz="2000" b="0" dirty="0">
                <a:latin typeface="Verdana" pitchFamily="34" charset="0"/>
                <a:ea typeface="Verdana" pitchFamily="34" charset="0"/>
                <a:cs typeface="Verdana" pitchFamily="34" charset="0"/>
              </a:rPr>
              <a:t> Pour un bon nettoyage, il faut : surfaces faciles à nettoyer, des produits appropriés, une méthode de travail respectée. </a:t>
            </a:r>
          </a:p>
          <a:p>
            <a:pPr marL="373063" indent="-373063">
              <a:spcBef>
                <a:spcPts val="800"/>
              </a:spcBef>
              <a:buClr>
                <a:srgbClr val="BC8B00"/>
              </a:buClr>
              <a:buFont typeface="Wingdings" pitchFamily="2" charset="2"/>
              <a:buChar char=""/>
              <a:tabLst>
                <a:tab pos="941388" algn="l"/>
                <a:tab pos="1854200" algn="l"/>
                <a:tab pos="2767013" algn="l"/>
                <a:tab pos="3679825" algn="l"/>
                <a:tab pos="4592638" algn="l"/>
                <a:tab pos="5505450" algn="l"/>
                <a:tab pos="6418263" algn="l"/>
                <a:tab pos="7331075" algn="l"/>
                <a:tab pos="8243888" algn="l"/>
                <a:tab pos="9156700" algn="l"/>
                <a:tab pos="10069513" algn="l"/>
                <a:tab pos="10982325" algn="l"/>
              </a:tabLst>
            </a:pPr>
            <a:r>
              <a:rPr lang="fr-FR" sz="2000" b="0" dirty="0">
                <a:latin typeface="Verdana" pitchFamily="34" charset="0"/>
                <a:ea typeface="Verdana" pitchFamily="34" charset="0"/>
                <a:cs typeface="Verdana" pitchFamily="34" charset="0"/>
              </a:rPr>
              <a:t> Rôle : </a:t>
            </a:r>
          </a:p>
          <a:p>
            <a:pPr marL="373063" indent="-373063">
              <a:spcBef>
                <a:spcPts val="800"/>
              </a:spcBef>
              <a:buClrTx/>
              <a:buFontTx/>
              <a:buNone/>
              <a:tabLst>
                <a:tab pos="941388" algn="l"/>
                <a:tab pos="1854200" algn="l"/>
                <a:tab pos="2767013" algn="l"/>
                <a:tab pos="3679825" algn="l"/>
                <a:tab pos="4592638" algn="l"/>
                <a:tab pos="5505450" algn="l"/>
                <a:tab pos="6418263" algn="l"/>
                <a:tab pos="7331075" algn="l"/>
                <a:tab pos="8243888" algn="l"/>
                <a:tab pos="9156700" algn="l"/>
                <a:tab pos="10069513" algn="l"/>
                <a:tab pos="10982325" algn="l"/>
              </a:tabLst>
            </a:pPr>
            <a:r>
              <a:rPr lang="fr-FR" sz="2000" b="0" dirty="0">
                <a:latin typeface="Verdana" pitchFamily="34" charset="0"/>
                <a:ea typeface="Verdana" pitchFamily="34" charset="0"/>
                <a:cs typeface="Verdana" pitchFamily="34" charset="0"/>
              </a:rPr>
              <a:t>		- garder un produit sain</a:t>
            </a:r>
          </a:p>
          <a:p>
            <a:pPr marL="373063" indent="-373063">
              <a:spcBef>
                <a:spcPts val="800"/>
              </a:spcBef>
              <a:buClrTx/>
              <a:buFontTx/>
              <a:buNone/>
              <a:tabLst>
                <a:tab pos="941388" algn="l"/>
                <a:tab pos="1854200" algn="l"/>
                <a:tab pos="2767013" algn="l"/>
                <a:tab pos="3679825" algn="l"/>
                <a:tab pos="4592638" algn="l"/>
                <a:tab pos="5505450" algn="l"/>
                <a:tab pos="6418263" algn="l"/>
                <a:tab pos="7331075" algn="l"/>
                <a:tab pos="8243888" algn="l"/>
                <a:tab pos="9156700" algn="l"/>
                <a:tab pos="10069513" algn="l"/>
                <a:tab pos="10982325" algn="l"/>
              </a:tabLst>
            </a:pPr>
            <a:r>
              <a:rPr lang="fr-FR" sz="2000" b="0" dirty="0">
                <a:latin typeface="Verdana" pitchFamily="34" charset="0"/>
                <a:ea typeface="Verdana" pitchFamily="34" charset="0"/>
                <a:cs typeface="Verdana" pitchFamily="34" charset="0"/>
              </a:rPr>
              <a:t>		- éviter l’entrée de nuisibles</a:t>
            </a:r>
          </a:p>
          <a:p>
            <a:pPr marL="373063" indent="-373063">
              <a:spcBef>
                <a:spcPts val="800"/>
              </a:spcBef>
              <a:buClrTx/>
              <a:buFontTx/>
              <a:buNone/>
              <a:tabLst>
                <a:tab pos="941388" algn="l"/>
                <a:tab pos="1854200" algn="l"/>
                <a:tab pos="2767013" algn="l"/>
                <a:tab pos="3679825" algn="l"/>
                <a:tab pos="4592638" algn="l"/>
                <a:tab pos="5505450" algn="l"/>
                <a:tab pos="6418263" algn="l"/>
                <a:tab pos="7331075" algn="l"/>
                <a:tab pos="8243888" algn="l"/>
                <a:tab pos="9156700" algn="l"/>
                <a:tab pos="10069513" algn="l"/>
                <a:tab pos="10982325" algn="l"/>
              </a:tabLst>
            </a:pPr>
            <a:r>
              <a:rPr lang="fr-FR" sz="2000" b="0" dirty="0">
                <a:latin typeface="Verdana" pitchFamily="34" charset="0"/>
                <a:ea typeface="Verdana" pitchFamily="34" charset="0"/>
                <a:cs typeface="Verdana" pitchFamily="34" charset="0"/>
              </a:rPr>
              <a:t>		- garder son «confort» de travail</a:t>
            </a:r>
          </a:p>
        </p:txBody>
      </p:sp>
      <p:pic>
        <p:nvPicPr>
          <p:cNvPr id="185348" name="Picture 4"/>
          <p:cNvPicPr>
            <a:picLocks noChangeAspect="1" noChangeArrowheads="1"/>
          </p:cNvPicPr>
          <p:nvPr/>
        </p:nvPicPr>
        <p:blipFill>
          <a:blip r:embed="rId3" cstate="print"/>
          <a:srcRect/>
          <a:stretch>
            <a:fillRect/>
          </a:stretch>
        </p:blipFill>
        <p:spPr bwMode="auto">
          <a:xfrm>
            <a:off x="6329363" y="0"/>
            <a:ext cx="2814637" cy="19304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ext Box 2"/>
          <p:cNvSpPr txBox="1">
            <a:spLocks noChangeArrowheads="1"/>
          </p:cNvSpPr>
          <p:nvPr/>
        </p:nvSpPr>
        <p:spPr bwMode="auto">
          <a:xfrm>
            <a:off x="611188" y="620713"/>
            <a:ext cx="7772400" cy="1143000"/>
          </a:xfrm>
          <a:prstGeom prst="rect">
            <a:avLst/>
          </a:prstGeom>
          <a:noFill/>
          <a:ln w="9525">
            <a:noFill/>
            <a:round/>
            <a:headEnd/>
            <a:tailEnd/>
          </a:ln>
          <a:effectLst/>
        </p:spPr>
        <p:txBody>
          <a:bodyPr anchor="ctr"/>
          <a:lstStyle/>
          <a:p>
            <a:pPr algn="ct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r>
              <a:rPr lang="fr-FR" sz="2000" b="0" dirty="0">
                <a:solidFill>
                  <a:srgbClr val="3333CC"/>
                </a:solidFill>
                <a:latin typeface="Verdana" pitchFamily="34" charset="0"/>
                <a:ea typeface="Verdana" pitchFamily="34" charset="0"/>
                <a:cs typeface="Verdana" pitchFamily="34" charset="0"/>
              </a:rPr>
              <a:t>La réglementation du produit</a:t>
            </a:r>
          </a:p>
        </p:txBody>
      </p:sp>
      <p:sp>
        <p:nvSpPr>
          <p:cNvPr id="187395" name="Text Box 3"/>
          <p:cNvSpPr txBox="1">
            <a:spLocks noChangeArrowheads="1"/>
          </p:cNvSpPr>
          <p:nvPr/>
        </p:nvSpPr>
        <p:spPr bwMode="auto">
          <a:xfrm>
            <a:off x="581025" y="2705100"/>
            <a:ext cx="8066088" cy="1633397"/>
          </a:xfrm>
          <a:prstGeom prst="rect">
            <a:avLst/>
          </a:prstGeom>
          <a:noFill/>
          <a:ln w="9525">
            <a:noFill/>
            <a:round/>
            <a:headEnd/>
            <a:tailEnd/>
          </a:ln>
          <a:effectLst/>
        </p:spPr>
        <p:txBody>
          <a:bodyPr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dirty="0">
                <a:solidFill>
                  <a:srgbClr val="000000"/>
                </a:solidFill>
                <a:latin typeface="Verdana" pitchFamily="34" charset="0"/>
                <a:ea typeface="Verdana" pitchFamily="34" charset="0"/>
                <a:cs typeface="Verdana" pitchFamily="34" charset="0"/>
              </a:rPr>
              <a:t>Choisir exclusivement des produits « autorisés » pour le nettoyage/désinfection des matériels et surface destinés à entrer en contact avec les aliments</a:t>
            </a:r>
          </a:p>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fr-FR" sz="2000" b="0" dirty="0">
              <a:solidFill>
                <a:srgbClr val="000000"/>
              </a:solidFill>
              <a:latin typeface="Verdana" pitchFamily="34" charset="0"/>
              <a:ea typeface="Verdana" pitchFamily="34" charset="0"/>
              <a:cs typeface="Verdana" pitchFamily="34"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dirty="0">
                <a:solidFill>
                  <a:srgbClr val="000000"/>
                </a:solidFill>
                <a:latin typeface="Verdana" pitchFamily="34" charset="0"/>
                <a:ea typeface="Verdana" pitchFamily="34" charset="0"/>
                <a:cs typeface="Verdana" pitchFamily="34" charset="0"/>
              </a:rPr>
              <a:t>Conserver la fiche technique du produit</a:t>
            </a:r>
          </a:p>
        </p:txBody>
      </p:sp>
      <p:pic>
        <p:nvPicPr>
          <p:cNvPr id="187396" name="Picture 4"/>
          <p:cNvPicPr>
            <a:picLocks noChangeAspect="1" noChangeArrowheads="1"/>
          </p:cNvPicPr>
          <p:nvPr/>
        </p:nvPicPr>
        <p:blipFill>
          <a:blip r:embed="rId3" cstate="print"/>
          <a:srcRect/>
          <a:stretch>
            <a:fillRect/>
          </a:stretch>
        </p:blipFill>
        <p:spPr bwMode="auto">
          <a:xfrm>
            <a:off x="3851275" y="1633538"/>
            <a:ext cx="1204913" cy="1054100"/>
          </a:xfrm>
          <a:prstGeom prst="rect">
            <a:avLst/>
          </a:prstGeom>
          <a:noFill/>
          <a:ln w="9525">
            <a:noFill/>
            <a:round/>
            <a:headEnd/>
            <a:tailEnd/>
          </a:ln>
          <a:effectLst/>
        </p:spPr>
      </p:pic>
      <p:pic>
        <p:nvPicPr>
          <p:cNvPr id="187397" name="Picture 5"/>
          <p:cNvPicPr>
            <a:picLocks noChangeAspect="1" noChangeArrowheads="1"/>
          </p:cNvPicPr>
          <p:nvPr/>
        </p:nvPicPr>
        <p:blipFill>
          <a:blip r:embed="rId4" cstate="print"/>
          <a:srcRect/>
          <a:stretch>
            <a:fillRect/>
          </a:stretch>
        </p:blipFill>
        <p:spPr bwMode="auto">
          <a:xfrm>
            <a:off x="7646988" y="549275"/>
            <a:ext cx="1192212" cy="1792288"/>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ext Box 2"/>
          <p:cNvSpPr txBox="1">
            <a:spLocks noChangeArrowheads="1"/>
          </p:cNvSpPr>
          <p:nvPr/>
        </p:nvSpPr>
        <p:spPr bwMode="auto">
          <a:xfrm>
            <a:off x="468313" y="1125538"/>
            <a:ext cx="8280400" cy="5400675"/>
          </a:xfrm>
          <a:prstGeom prst="rect">
            <a:avLst/>
          </a:prstGeom>
          <a:noFill/>
          <a:ln w="60480">
            <a:solidFill>
              <a:srgbClr val="FF0000"/>
            </a:solidFill>
            <a:miter lim="800000"/>
            <a:headEnd/>
            <a:tailEnd/>
          </a:ln>
          <a:effectLst/>
        </p:spPr>
        <p:txBody>
          <a:bodyPr anchor="ctr"/>
          <a:lstStyle/>
          <a:p>
            <a:pP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r>
              <a:rPr lang="fr-FR" sz="2000" b="1" dirty="0">
                <a:solidFill>
                  <a:srgbClr val="FF3300"/>
                </a:solidFill>
                <a:latin typeface="Verdana" pitchFamily="34" charset="0"/>
                <a:ea typeface="Verdana" pitchFamily="34" charset="0"/>
                <a:cs typeface="Verdana" pitchFamily="34" charset="0"/>
              </a:rPr>
              <a:t>Nettoyage </a:t>
            </a:r>
            <a:r>
              <a:rPr lang="fr-FR" sz="2000" b="1" dirty="0">
                <a:solidFill>
                  <a:srgbClr val="000000"/>
                </a:solidFill>
                <a:latin typeface="Verdana" pitchFamily="34" charset="0"/>
                <a:ea typeface="Verdana" pitchFamily="34" charset="0"/>
                <a:cs typeface="Verdana" pitchFamily="34" charset="0"/>
              </a:rPr>
              <a:t>:</a:t>
            </a:r>
            <a:r>
              <a:rPr lang="fr-FR" sz="2000" dirty="0">
                <a:solidFill>
                  <a:srgbClr val="000000"/>
                </a:solidFill>
                <a:latin typeface="Verdana" pitchFamily="34" charset="0"/>
                <a:ea typeface="Verdana" pitchFamily="34" charset="0"/>
                <a:cs typeface="Verdana" pitchFamily="34" charset="0"/>
              </a:rPr>
              <a:t> obtenir une propreté visuelle en éliminant les souillures organiques et minérales =&gt; </a:t>
            </a:r>
            <a:r>
              <a:rPr lang="fr-FR" sz="2000" b="1" dirty="0">
                <a:solidFill>
                  <a:srgbClr val="000000"/>
                </a:solidFill>
                <a:latin typeface="Verdana" pitchFamily="34" charset="0"/>
                <a:ea typeface="Verdana" pitchFamily="34" charset="0"/>
                <a:cs typeface="Verdana" pitchFamily="34" charset="0"/>
              </a:rPr>
              <a:t>détergent</a:t>
            </a:r>
          </a:p>
          <a:p>
            <a:pP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endParaRPr lang="fr-FR" sz="2000" dirty="0">
              <a:solidFill>
                <a:srgbClr val="000000"/>
              </a:solidFill>
              <a:latin typeface="Verdana" pitchFamily="34" charset="0"/>
              <a:ea typeface="Verdana" pitchFamily="34" charset="0"/>
              <a:cs typeface="Verdana" pitchFamily="34" charset="0"/>
            </a:endParaRPr>
          </a:p>
          <a:p>
            <a:pP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endParaRPr lang="fr-FR" sz="2000" b="1" dirty="0">
              <a:solidFill>
                <a:srgbClr val="000000"/>
              </a:solidFill>
              <a:latin typeface="Verdana" pitchFamily="34" charset="0"/>
              <a:ea typeface="Verdana" pitchFamily="34" charset="0"/>
              <a:cs typeface="Verdana" pitchFamily="34" charset="0"/>
            </a:endParaRPr>
          </a:p>
          <a:p>
            <a:pP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endParaRPr lang="fr-FR" sz="2000" dirty="0">
              <a:solidFill>
                <a:srgbClr val="000000"/>
              </a:solidFill>
              <a:latin typeface="Verdana" pitchFamily="34" charset="0"/>
              <a:ea typeface="Verdana" pitchFamily="34" charset="0"/>
              <a:cs typeface="Verdana" pitchFamily="34" charset="0"/>
            </a:endParaRPr>
          </a:p>
          <a:p>
            <a:pP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endParaRPr lang="fr-FR" sz="2000" b="1" dirty="0">
              <a:solidFill>
                <a:srgbClr val="000000"/>
              </a:solidFill>
              <a:latin typeface="Verdana" pitchFamily="34" charset="0"/>
              <a:ea typeface="Verdana" pitchFamily="34" charset="0"/>
              <a:cs typeface="Verdana" pitchFamily="34" charset="0"/>
            </a:endParaRPr>
          </a:p>
          <a:p>
            <a:pP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br>
              <a:rPr lang="fr-FR" sz="2000" b="1" dirty="0">
                <a:solidFill>
                  <a:srgbClr val="000000"/>
                </a:solidFill>
                <a:latin typeface="Verdana" pitchFamily="34" charset="0"/>
                <a:ea typeface="Verdana" pitchFamily="34" charset="0"/>
                <a:cs typeface="Verdana" pitchFamily="34" charset="0"/>
              </a:rPr>
            </a:br>
            <a:br>
              <a:rPr lang="fr-FR" sz="2000" b="1" dirty="0">
                <a:solidFill>
                  <a:srgbClr val="000000"/>
                </a:solidFill>
                <a:latin typeface="Verdana" pitchFamily="34" charset="0"/>
                <a:ea typeface="Verdana" pitchFamily="34" charset="0"/>
                <a:cs typeface="Verdana" pitchFamily="34" charset="0"/>
              </a:rPr>
            </a:br>
            <a:r>
              <a:rPr lang="fr-FR" sz="2000" b="1" dirty="0">
                <a:solidFill>
                  <a:srgbClr val="FF3300"/>
                </a:solidFill>
                <a:latin typeface="Verdana" pitchFamily="34" charset="0"/>
                <a:ea typeface="Verdana" pitchFamily="34" charset="0"/>
                <a:cs typeface="Verdana" pitchFamily="34" charset="0"/>
              </a:rPr>
              <a:t>Désinfection</a:t>
            </a:r>
            <a:r>
              <a:rPr lang="fr-FR" sz="2000" b="1" dirty="0">
                <a:solidFill>
                  <a:srgbClr val="000000"/>
                </a:solidFill>
                <a:latin typeface="Verdana" pitchFamily="34" charset="0"/>
                <a:ea typeface="Verdana" pitchFamily="34" charset="0"/>
                <a:cs typeface="Verdana" pitchFamily="34" charset="0"/>
              </a:rPr>
              <a:t> :</a:t>
            </a:r>
            <a:r>
              <a:rPr lang="fr-FR" sz="2000" dirty="0">
                <a:solidFill>
                  <a:srgbClr val="000000"/>
                </a:solidFill>
                <a:latin typeface="Verdana" pitchFamily="34" charset="0"/>
                <a:ea typeface="Verdana" pitchFamily="34" charset="0"/>
                <a:cs typeface="Verdana" pitchFamily="34" charset="0"/>
              </a:rPr>
              <a:t> obtenir une propreté microbiologique en éliminant les microorganismes de surface =&gt; </a:t>
            </a:r>
            <a:r>
              <a:rPr lang="fr-FR" sz="2000" b="1" dirty="0">
                <a:solidFill>
                  <a:srgbClr val="000000"/>
                </a:solidFill>
                <a:latin typeface="Verdana" pitchFamily="34" charset="0"/>
                <a:ea typeface="Verdana" pitchFamily="34" charset="0"/>
                <a:cs typeface="Verdana" pitchFamily="34" charset="0"/>
              </a:rPr>
              <a:t>Désinfectant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2"/>
          <p:cNvPicPr>
            <a:picLocks noChangeAspect="1" noChangeArrowheads="1"/>
          </p:cNvPicPr>
          <p:nvPr/>
        </p:nvPicPr>
        <p:blipFill>
          <a:blip r:embed="rId3" cstate="print"/>
          <a:srcRect/>
          <a:stretch>
            <a:fillRect/>
          </a:stretch>
        </p:blipFill>
        <p:spPr bwMode="auto">
          <a:xfrm>
            <a:off x="5040313" y="2564904"/>
            <a:ext cx="4103687" cy="4105275"/>
          </a:xfrm>
          <a:prstGeom prst="rect">
            <a:avLst/>
          </a:prstGeom>
          <a:noFill/>
          <a:ln w="9525">
            <a:noFill/>
            <a:round/>
            <a:headEnd/>
            <a:tailEnd/>
          </a:ln>
          <a:effectLst/>
        </p:spPr>
      </p:pic>
      <p:sp>
        <p:nvSpPr>
          <p:cNvPr id="191491" name="Text Box 3"/>
          <p:cNvSpPr txBox="1">
            <a:spLocks noChangeArrowheads="1"/>
          </p:cNvSpPr>
          <p:nvPr/>
        </p:nvSpPr>
        <p:spPr bwMode="auto">
          <a:xfrm>
            <a:off x="685800" y="465138"/>
            <a:ext cx="7772400" cy="1431925"/>
          </a:xfrm>
          <a:prstGeom prst="rect">
            <a:avLst/>
          </a:prstGeom>
          <a:noFill/>
          <a:ln w="9525">
            <a:noFill/>
            <a:round/>
            <a:headEnd/>
            <a:tailEnd/>
          </a:ln>
          <a:effectLst/>
        </p:spPr>
        <p:txBody>
          <a:bodyPr anchor="ctr"/>
          <a:lstStyle/>
          <a:p>
            <a:pPr algn="ct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r>
              <a:rPr lang="fr-FR" sz="2000" b="0" u="sng" dirty="0">
                <a:latin typeface="Verdana" pitchFamily="34" charset="0"/>
                <a:ea typeface="Verdana" pitchFamily="34" charset="0"/>
                <a:cs typeface="Verdana" pitchFamily="34" charset="0"/>
              </a:rPr>
              <a:t>La méthode de nettoyage et de désinfection</a:t>
            </a:r>
          </a:p>
        </p:txBody>
      </p:sp>
      <p:sp>
        <p:nvSpPr>
          <p:cNvPr id="191492" name="Text Box 4"/>
          <p:cNvSpPr txBox="1">
            <a:spLocks noChangeArrowheads="1"/>
          </p:cNvSpPr>
          <p:nvPr/>
        </p:nvSpPr>
        <p:spPr bwMode="auto">
          <a:xfrm>
            <a:off x="539750" y="2133600"/>
            <a:ext cx="8064500" cy="4381500"/>
          </a:xfrm>
          <a:prstGeom prst="rect">
            <a:avLst/>
          </a:prstGeom>
          <a:noFill/>
          <a:ln w="9525">
            <a:noFill/>
            <a:round/>
            <a:headEnd/>
            <a:tailEnd/>
          </a:ln>
          <a:effectLst/>
        </p:spPr>
        <p:txBody>
          <a:bodyPr/>
          <a:lstStyle/>
          <a:p>
            <a:pPr marL="341313" indent="-341313">
              <a:spcBef>
                <a:spcPts val="1000"/>
              </a:spcBef>
              <a:buClr>
                <a:srgbClr val="BC8B00"/>
              </a:buClr>
              <a:buFont typeface="Wingdings" pitchFamily="2" charset="2"/>
              <a:buChar char=""/>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r>
              <a:rPr lang="fr-FR" sz="2000" b="0">
                <a:solidFill>
                  <a:srgbClr val="D60093"/>
                </a:solidFill>
                <a:latin typeface="Verdana" pitchFamily="34" charset="0"/>
                <a:ea typeface="Verdana" pitchFamily="34" charset="0"/>
                <a:cs typeface="Verdana" pitchFamily="34" charset="0"/>
              </a:rPr>
              <a:t> Pour un bon résultat, il faut du:</a:t>
            </a:r>
          </a:p>
          <a:p>
            <a:pPr marL="341313" indent="-341313">
              <a:spcBef>
                <a:spcPts val="1000"/>
              </a:spcBef>
              <a:buClrTx/>
              <a:buFontTx/>
              <a:buNone/>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r>
              <a:rPr lang="fr-FR" sz="2000" b="0">
                <a:solidFill>
                  <a:srgbClr val="CC3399"/>
                </a:solidFill>
                <a:latin typeface="Verdana" pitchFamily="34" charset="0"/>
                <a:ea typeface="Verdana" pitchFamily="34" charset="0"/>
                <a:cs typeface="Verdana" pitchFamily="34" charset="0"/>
              </a:rPr>
              <a:t>	</a:t>
            </a:r>
            <a:r>
              <a:rPr lang="fr-FR" sz="2000" b="0">
                <a:solidFill>
                  <a:srgbClr val="D60093"/>
                </a:solidFill>
                <a:latin typeface="Verdana" pitchFamily="34" charset="0"/>
                <a:ea typeface="Verdana" pitchFamily="34" charset="0"/>
                <a:cs typeface="Verdana" pitchFamily="34" charset="0"/>
              </a:rPr>
              <a:t>T</a:t>
            </a:r>
            <a:r>
              <a:rPr lang="fr-FR" sz="2000" b="0">
                <a:solidFill>
                  <a:srgbClr val="0000FF"/>
                </a:solidFill>
                <a:latin typeface="Verdana" pitchFamily="34" charset="0"/>
                <a:ea typeface="Verdana" pitchFamily="34" charset="0"/>
                <a:cs typeface="Verdana" pitchFamily="34" charset="0"/>
              </a:rPr>
              <a:t>empérature,</a:t>
            </a:r>
          </a:p>
          <a:p>
            <a:pPr marL="341313" indent="-341313">
              <a:spcBef>
                <a:spcPts val="1000"/>
              </a:spcBef>
              <a:buClrTx/>
              <a:buFontTx/>
              <a:buNone/>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r>
              <a:rPr lang="fr-FR" sz="2000" b="0">
                <a:solidFill>
                  <a:srgbClr val="0000FF"/>
                </a:solidFill>
                <a:latin typeface="Verdana" pitchFamily="34" charset="0"/>
                <a:ea typeface="Verdana" pitchFamily="34" charset="0"/>
                <a:cs typeface="Verdana" pitchFamily="34" charset="0"/>
              </a:rPr>
              <a:t>	</a:t>
            </a:r>
            <a:r>
              <a:rPr lang="fr-FR" sz="2000" b="0">
                <a:solidFill>
                  <a:srgbClr val="D60093"/>
                </a:solidFill>
                <a:latin typeface="Verdana" pitchFamily="34" charset="0"/>
                <a:ea typeface="Verdana" pitchFamily="34" charset="0"/>
                <a:cs typeface="Verdana" pitchFamily="34" charset="0"/>
              </a:rPr>
              <a:t>A</a:t>
            </a:r>
            <a:r>
              <a:rPr lang="fr-FR" sz="2000" b="0">
                <a:solidFill>
                  <a:srgbClr val="0000FF"/>
                </a:solidFill>
                <a:latin typeface="Verdana" pitchFamily="34" charset="0"/>
                <a:ea typeface="Verdana" pitchFamily="34" charset="0"/>
                <a:cs typeface="Verdana" pitchFamily="34" charset="0"/>
              </a:rPr>
              <a:t>ction mécanique,</a:t>
            </a:r>
          </a:p>
          <a:p>
            <a:pPr marL="341313" indent="-341313">
              <a:spcBef>
                <a:spcPts val="1000"/>
              </a:spcBef>
              <a:buClrTx/>
              <a:buFontTx/>
              <a:buNone/>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r>
              <a:rPr lang="fr-FR" sz="2000" b="0">
                <a:solidFill>
                  <a:srgbClr val="0000FF"/>
                </a:solidFill>
                <a:latin typeface="Verdana" pitchFamily="34" charset="0"/>
                <a:ea typeface="Verdana" pitchFamily="34" charset="0"/>
                <a:cs typeface="Verdana" pitchFamily="34" charset="0"/>
              </a:rPr>
              <a:t>	</a:t>
            </a:r>
            <a:r>
              <a:rPr lang="fr-FR" sz="2000" b="0">
                <a:solidFill>
                  <a:srgbClr val="D60093"/>
                </a:solidFill>
                <a:latin typeface="Verdana" pitchFamily="34" charset="0"/>
                <a:ea typeface="Verdana" pitchFamily="34" charset="0"/>
                <a:cs typeface="Verdana" pitchFamily="34" charset="0"/>
              </a:rPr>
              <a:t>C</a:t>
            </a:r>
            <a:r>
              <a:rPr lang="fr-FR" sz="2000" b="0">
                <a:solidFill>
                  <a:srgbClr val="0000FF"/>
                </a:solidFill>
                <a:latin typeface="Verdana" pitchFamily="34" charset="0"/>
                <a:ea typeface="Verdana" pitchFamily="34" charset="0"/>
                <a:cs typeface="Verdana" pitchFamily="34" charset="0"/>
              </a:rPr>
              <a:t>oncentration,</a:t>
            </a:r>
          </a:p>
          <a:p>
            <a:pPr marL="341313" indent="-341313">
              <a:spcBef>
                <a:spcPts val="1000"/>
              </a:spcBef>
              <a:buClrTx/>
              <a:buFontTx/>
              <a:buNone/>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r>
              <a:rPr lang="fr-FR" sz="2000" b="0">
                <a:solidFill>
                  <a:srgbClr val="0000FF"/>
                </a:solidFill>
                <a:latin typeface="Verdana" pitchFamily="34" charset="0"/>
                <a:ea typeface="Verdana" pitchFamily="34" charset="0"/>
                <a:cs typeface="Verdana" pitchFamily="34" charset="0"/>
              </a:rPr>
              <a:t>	</a:t>
            </a:r>
            <a:r>
              <a:rPr lang="fr-FR" sz="2000" b="0">
                <a:solidFill>
                  <a:srgbClr val="D60093"/>
                </a:solidFill>
                <a:latin typeface="Verdana" pitchFamily="34" charset="0"/>
                <a:ea typeface="Verdana" pitchFamily="34" charset="0"/>
                <a:cs typeface="Verdana" pitchFamily="34" charset="0"/>
              </a:rPr>
              <a:t>T</a:t>
            </a:r>
            <a:r>
              <a:rPr lang="fr-FR" sz="2000" b="0">
                <a:solidFill>
                  <a:srgbClr val="0000FF"/>
                </a:solidFill>
                <a:latin typeface="Verdana" pitchFamily="34" charset="0"/>
                <a:ea typeface="Verdana" pitchFamily="34" charset="0"/>
                <a:cs typeface="Verdana" pitchFamily="34" charset="0"/>
              </a:rPr>
              <a:t>emps de contact</a:t>
            </a:r>
          </a:p>
          <a:p>
            <a:pPr marL="341313" indent="-341313">
              <a:spcBef>
                <a:spcPts val="1000"/>
              </a:spcBef>
              <a:buClrTx/>
              <a:buFontTx/>
              <a:buNone/>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endParaRPr lang="fr-FR" sz="2000" b="0">
              <a:solidFill>
                <a:srgbClr val="0000FF"/>
              </a:solidFill>
              <a:latin typeface="Verdana" pitchFamily="34" charset="0"/>
              <a:ea typeface="Verdana" pitchFamily="34" charset="0"/>
              <a:cs typeface="Verdana"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Text Box 2"/>
          <p:cNvSpPr txBox="1">
            <a:spLocks noChangeArrowheads="1"/>
          </p:cNvSpPr>
          <p:nvPr/>
        </p:nvSpPr>
        <p:spPr bwMode="auto">
          <a:xfrm>
            <a:off x="685800" y="1981200"/>
            <a:ext cx="7772400" cy="4114800"/>
          </a:xfrm>
          <a:prstGeom prst="rect">
            <a:avLst/>
          </a:prstGeom>
          <a:noFill/>
          <a:ln w="9525">
            <a:noFill/>
            <a:round/>
            <a:headEnd/>
            <a:tailEnd/>
          </a:ln>
          <a:effectLst/>
        </p:spPr>
        <p:txBody>
          <a:bodyPr/>
          <a:lstStyle/>
          <a:p>
            <a:pPr marL="341313" indent="-341313">
              <a:spcBef>
                <a:spcPts val="900"/>
              </a:spcBef>
              <a:buClr>
                <a:srgbClr val="BC8B00"/>
              </a:buClr>
              <a:buFont typeface="Wingdings" pitchFamily="2" charset="2"/>
              <a:buChar char=""/>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r>
              <a:rPr lang="fr-FR" sz="2000" b="0">
                <a:solidFill>
                  <a:srgbClr val="D60093"/>
                </a:solidFill>
                <a:latin typeface="Verdana" pitchFamily="34" charset="0"/>
                <a:ea typeface="Verdana" pitchFamily="34" charset="0"/>
                <a:cs typeface="Verdana" pitchFamily="34" charset="0"/>
              </a:rPr>
              <a:t>Les précautions à prendre : </a:t>
            </a:r>
          </a:p>
          <a:p>
            <a:pPr marL="341313" indent="-341313">
              <a:spcBef>
                <a:spcPts val="800"/>
              </a:spcBef>
              <a:buClrTx/>
              <a:buFontTx/>
              <a:buNone/>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r>
              <a:rPr lang="fr-FR" sz="2000" b="0">
                <a:solidFill>
                  <a:srgbClr val="000000"/>
                </a:solidFill>
                <a:latin typeface="Verdana" pitchFamily="34" charset="0"/>
                <a:ea typeface="Verdana" pitchFamily="34" charset="0"/>
                <a:cs typeface="Verdana" pitchFamily="34" charset="0"/>
              </a:rPr>
              <a:t>	</a:t>
            </a:r>
            <a:r>
              <a:rPr lang="fr-FR" sz="2000" b="0">
                <a:solidFill>
                  <a:srgbClr val="0000FF"/>
                </a:solidFill>
                <a:latin typeface="Verdana" pitchFamily="34" charset="0"/>
                <a:ea typeface="Verdana" pitchFamily="34" charset="0"/>
                <a:cs typeface="Verdana" pitchFamily="34" charset="0"/>
              </a:rPr>
              <a:t>	</a:t>
            </a:r>
            <a:r>
              <a:rPr lang="fr-FR" sz="2000" b="0">
                <a:solidFill>
                  <a:srgbClr val="000000"/>
                </a:solidFill>
                <a:latin typeface="Verdana" pitchFamily="34" charset="0"/>
                <a:ea typeface="Verdana" pitchFamily="34" charset="0"/>
                <a:cs typeface="Verdana" pitchFamily="34" charset="0"/>
              </a:rPr>
              <a:t>- respecter l’utilisation des produits, se procurer les fiches de sécurité des produits</a:t>
            </a:r>
          </a:p>
          <a:p>
            <a:pPr marL="341313" indent="-341313">
              <a:spcBef>
                <a:spcPts val="800"/>
              </a:spcBef>
              <a:buClrTx/>
              <a:buFontTx/>
              <a:buNone/>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endParaRPr lang="fr-FR" sz="2000" b="0">
              <a:solidFill>
                <a:srgbClr val="000000"/>
              </a:solidFill>
              <a:latin typeface="Verdana" pitchFamily="34" charset="0"/>
              <a:ea typeface="Verdana" pitchFamily="34" charset="0"/>
              <a:cs typeface="Verdana" pitchFamily="34" charset="0"/>
            </a:endParaRPr>
          </a:p>
          <a:p>
            <a:pPr marL="341313" indent="-341313">
              <a:spcBef>
                <a:spcPts val="700"/>
              </a:spcBef>
              <a:buClrTx/>
              <a:buFontTx/>
              <a:buNone/>
              <a:tabLst>
                <a:tab pos="909638" algn="l"/>
                <a:tab pos="1822450" algn="l"/>
                <a:tab pos="2735263" algn="l"/>
                <a:tab pos="3648075" algn="l"/>
                <a:tab pos="4560888" algn="l"/>
                <a:tab pos="5473700" algn="l"/>
                <a:tab pos="6386513" algn="l"/>
                <a:tab pos="7299325" algn="l"/>
                <a:tab pos="8212138" algn="l"/>
                <a:tab pos="9124950" algn="l"/>
                <a:tab pos="10037763" algn="l"/>
                <a:tab pos="10950575" algn="l"/>
              </a:tabLst>
            </a:pPr>
            <a:r>
              <a:rPr lang="fr-FR" sz="2000" b="0">
                <a:solidFill>
                  <a:srgbClr val="000000"/>
                </a:solidFill>
                <a:latin typeface="Verdana" pitchFamily="34" charset="0"/>
                <a:ea typeface="Verdana" pitchFamily="34" charset="0"/>
                <a:cs typeface="Verdana" pitchFamily="34" charset="0"/>
              </a:rPr>
              <a:t>		- respecter les procédures de nettoyage : un rinçage oublié ou mal réalisé est un risque chimique. </a:t>
            </a:r>
            <a:r>
              <a:rPr lang="fr-FR" sz="2000" b="0" i="1" u="sng">
                <a:solidFill>
                  <a:srgbClr val="000000"/>
                </a:solidFill>
                <a:latin typeface="Verdana" pitchFamily="34" charset="0"/>
                <a:ea typeface="Verdana" pitchFamily="34" charset="0"/>
                <a:cs typeface="Verdana" pitchFamily="34" charset="0"/>
              </a:rPr>
              <a:t>Plan de nettoyage</a:t>
            </a:r>
          </a:p>
        </p:txBody>
      </p:sp>
      <p:sp>
        <p:nvSpPr>
          <p:cNvPr id="193539" name="Text Box 3"/>
          <p:cNvSpPr txBox="1">
            <a:spLocks noChangeArrowheads="1"/>
          </p:cNvSpPr>
          <p:nvPr/>
        </p:nvSpPr>
        <p:spPr bwMode="auto">
          <a:xfrm>
            <a:off x="685800" y="465138"/>
            <a:ext cx="7772400" cy="1431925"/>
          </a:xfrm>
          <a:prstGeom prst="rect">
            <a:avLst/>
          </a:prstGeom>
          <a:noFill/>
          <a:ln w="9525">
            <a:noFill/>
            <a:round/>
            <a:headEnd/>
            <a:tailEnd/>
          </a:ln>
          <a:effectLst/>
        </p:spPr>
        <p:txBody>
          <a:bodyPr anchor="ctr"/>
          <a:lstStyle/>
          <a:p>
            <a:pPr algn="ct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r>
              <a:rPr lang="fr-FR" sz="2000" b="0" u="sng" dirty="0">
                <a:latin typeface="Verdana" pitchFamily="34" charset="0"/>
                <a:ea typeface="Verdana" pitchFamily="34" charset="0"/>
                <a:cs typeface="Verdana" pitchFamily="34" charset="0"/>
              </a:rPr>
              <a:t>La méthode de nettoyage et de désinfection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Picture 2"/>
          <p:cNvPicPr>
            <a:picLocks noChangeAspect="1" noChangeArrowheads="1"/>
          </p:cNvPicPr>
          <p:nvPr/>
        </p:nvPicPr>
        <p:blipFill>
          <a:blip r:embed="rId3" cstate="print"/>
          <a:srcRect/>
          <a:stretch>
            <a:fillRect/>
          </a:stretch>
        </p:blipFill>
        <p:spPr bwMode="auto">
          <a:xfrm>
            <a:off x="4803775" y="1625600"/>
            <a:ext cx="1689100" cy="1852613"/>
          </a:xfrm>
          <a:prstGeom prst="rect">
            <a:avLst/>
          </a:prstGeom>
          <a:noFill/>
          <a:ln w="9525">
            <a:noFill/>
            <a:round/>
            <a:headEnd/>
            <a:tailEnd/>
          </a:ln>
          <a:effectLst/>
        </p:spPr>
      </p:pic>
      <p:pic>
        <p:nvPicPr>
          <p:cNvPr id="207875" name="Picture 3"/>
          <p:cNvPicPr>
            <a:picLocks noChangeAspect="1" noChangeArrowheads="1"/>
          </p:cNvPicPr>
          <p:nvPr/>
        </p:nvPicPr>
        <p:blipFill>
          <a:blip r:embed="rId4" cstate="print"/>
          <a:srcRect/>
          <a:stretch>
            <a:fillRect/>
          </a:stretch>
        </p:blipFill>
        <p:spPr bwMode="auto">
          <a:xfrm>
            <a:off x="134938" y="4365625"/>
            <a:ext cx="1641475" cy="1793875"/>
          </a:xfrm>
          <a:prstGeom prst="rect">
            <a:avLst/>
          </a:prstGeom>
          <a:noFill/>
          <a:ln w="9525">
            <a:noFill/>
            <a:round/>
            <a:headEnd/>
            <a:tailEnd/>
          </a:ln>
          <a:effectLst/>
        </p:spPr>
      </p:pic>
      <p:sp>
        <p:nvSpPr>
          <p:cNvPr id="207876" name="Rectangle 4"/>
          <p:cNvSpPr>
            <a:spLocks noChangeArrowheads="1"/>
          </p:cNvSpPr>
          <p:nvPr/>
        </p:nvSpPr>
        <p:spPr bwMode="auto">
          <a:xfrm>
            <a:off x="0" y="0"/>
            <a:ext cx="9144000" cy="1588"/>
          </a:xfrm>
          <a:prstGeom prst="rect">
            <a:avLst/>
          </a:prstGeom>
          <a:noFill/>
          <a:ln w="9525">
            <a:noFill/>
            <a:round/>
            <a:headEnd/>
            <a:tailEnd/>
          </a:ln>
          <a:effectLst/>
        </p:spPr>
        <p:txBody>
          <a:bodyPr wrap="none" anchor="ctr"/>
          <a:lstStyle/>
          <a:p>
            <a:endParaRPr lang="fr-FR"/>
          </a:p>
        </p:txBody>
      </p:sp>
      <p:sp>
        <p:nvSpPr>
          <p:cNvPr id="207877" name="Text Box 5"/>
          <p:cNvSpPr txBox="1">
            <a:spLocks noChangeArrowheads="1"/>
          </p:cNvSpPr>
          <p:nvPr/>
        </p:nvSpPr>
        <p:spPr bwMode="auto">
          <a:xfrm>
            <a:off x="685800" y="0"/>
            <a:ext cx="7772400" cy="1143000"/>
          </a:xfrm>
          <a:prstGeom prst="rect">
            <a:avLst/>
          </a:prstGeom>
          <a:noFill/>
          <a:ln w="9525">
            <a:noFill/>
            <a:round/>
            <a:headEnd/>
            <a:tailEnd/>
          </a:ln>
          <a:effectLst/>
        </p:spPr>
        <p:txBody>
          <a:bodyPr anchor="ctr"/>
          <a:lstStyle/>
          <a:p>
            <a:pPr algn="ctr">
              <a:buClrTx/>
              <a:buFontTx/>
              <a:buNone/>
              <a:tabLst>
                <a:tab pos="0" algn="l"/>
                <a:tab pos="911225" algn="l"/>
                <a:tab pos="1824038" algn="l"/>
                <a:tab pos="2736850" algn="l"/>
                <a:tab pos="3649663" algn="l"/>
                <a:tab pos="4562475" algn="l"/>
                <a:tab pos="5475288" algn="l"/>
                <a:tab pos="6388100" algn="l"/>
                <a:tab pos="7300913" algn="l"/>
                <a:tab pos="8213725" algn="l"/>
                <a:tab pos="9126538" algn="l"/>
                <a:tab pos="10039350" algn="l"/>
                <a:tab pos="10952163" algn="l"/>
              </a:tabLst>
            </a:pPr>
            <a:r>
              <a:rPr lang="fr-FR" sz="3200" b="0" u="sng" dirty="0">
                <a:latin typeface="Verdana" pitchFamily="34" charset="0"/>
                <a:ea typeface="Verdana" pitchFamily="34" charset="0"/>
                <a:cs typeface="Verdana" pitchFamily="34" charset="0"/>
              </a:rPr>
              <a:t>Le nettoyage / la désinfection</a:t>
            </a:r>
          </a:p>
        </p:txBody>
      </p:sp>
      <p:sp>
        <p:nvSpPr>
          <p:cNvPr id="207878" name="Text Box 6"/>
          <p:cNvSpPr txBox="1">
            <a:spLocks noChangeArrowheads="1"/>
          </p:cNvSpPr>
          <p:nvPr/>
        </p:nvSpPr>
        <p:spPr bwMode="auto">
          <a:xfrm>
            <a:off x="290513" y="1035050"/>
            <a:ext cx="8424862" cy="520700"/>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800" b="0" u="sng">
                <a:latin typeface="Verdana" pitchFamily="34" charset="0"/>
                <a:ea typeface="Verdana" pitchFamily="34" charset="0"/>
                <a:cs typeface="Verdana" pitchFamily="34" charset="0"/>
              </a:rPr>
              <a:t>Matériels de lavage et/ou désinfection :</a:t>
            </a:r>
          </a:p>
        </p:txBody>
      </p:sp>
      <p:pic>
        <p:nvPicPr>
          <p:cNvPr id="207879" name="Picture 7"/>
          <p:cNvPicPr>
            <a:picLocks noChangeAspect="1" noChangeArrowheads="1"/>
          </p:cNvPicPr>
          <p:nvPr/>
        </p:nvPicPr>
        <p:blipFill>
          <a:blip r:embed="rId5" cstate="print"/>
          <a:srcRect/>
          <a:stretch>
            <a:fillRect/>
          </a:stretch>
        </p:blipFill>
        <p:spPr bwMode="auto">
          <a:xfrm>
            <a:off x="2479675" y="1625600"/>
            <a:ext cx="2390775" cy="1914525"/>
          </a:xfrm>
          <a:prstGeom prst="rect">
            <a:avLst/>
          </a:prstGeom>
          <a:noFill/>
          <a:ln w="9525">
            <a:noFill/>
            <a:round/>
            <a:headEnd/>
            <a:tailEnd/>
          </a:ln>
          <a:effectLst/>
        </p:spPr>
      </p:pic>
      <p:pic>
        <p:nvPicPr>
          <p:cNvPr id="207880" name="Picture 8"/>
          <p:cNvPicPr>
            <a:picLocks noChangeAspect="1" noChangeArrowheads="1"/>
          </p:cNvPicPr>
          <p:nvPr/>
        </p:nvPicPr>
        <p:blipFill>
          <a:blip r:embed="rId6" cstate="print"/>
          <a:srcRect/>
          <a:stretch>
            <a:fillRect/>
          </a:stretch>
        </p:blipFill>
        <p:spPr bwMode="auto">
          <a:xfrm>
            <a:off x="4541838" y="4194175"/>
            <a:ext cx="2143125" cy="2143125"/>
          </a:xfrm>
          <a:prstGeom prst="rect">
            <a:avLst/>
          </a:prstGeom>
          <a:noFill/>
          <a:ln w="9525">
            <a:noFill/>
            <a:round/>
            <a:headEnd/>
            <a:tailEnd/>
          </a:ln>
          <a:effectLst/>
        </p:spPr>
      </p:pic>
      <p:pic>
        <p:nvPicPr>
          <p:cNvPr id="207881" name="Picture 9"/>
          <p:cNvPicPr>
            <a:picLocks noChangeAspect="1" noChangeArrowheads="1"/>
          </p:cNvPicPr>
          <p:nvPr/>
        </p:nvPicPr>
        <p:blipFill>
          <a:blip r:embed="rId7" cstate="print"/>
          <a:srcRect/>
          <a:stretch>
            <a:fillRect/>
          </a:stretch>
        </p:blipFill>
        <p:spPr bwMode="auto">
          <a:xfrm>
            <a:off x="2081213" y="4592638"/>
            <a:ext cx="2379662" cy="1079500"/>
          </a:xfrm>
          <a:prstGeom prst="rect">
            <a:avLst/>
          </a:prstGeom>
          <a:noFill/>
          <a:ln w="9525">
            <a:noFill/>
            <a:round/>
            <a:headEnd/>
            <a:tailEnd/>
          </a:ln>
          <a:effectLst/>
        </p:spPr>
      </p:pic>
      <p:pic>
        <p:nvPicPr>
          <p:cNvPr id="207882" name="Picture 10"/>
          <p:cNvPicPr>
            <a:picLocks noChangeAspect="1" noChangeArrowheads="1"/>
          </p:cNvPicPr>
          <p:nvPr/>
        </p:nvPicPr>
        <p:blipFill>
          <a:blip r:embed="rId8" cstate="print"/>
          <a:srcRect/>
          <a:stretch>
            <a:fillRect/>
          </a:stretch>
        </p:blipFill>
        <p:spPr bwMode="auto">
          <a:xfrm>
            <a:off x="6710363" y="1833563"/>
            <a:ext cx="2298700" cy="1490662"/>
          </a:xfrm>
          <a:prstGeom prst="rect">
            <a:avLst/>
          </a:prstGeom>
          <a:noFill/>
          <a:ln w="9525">
            <a:noFill/>
            <a:round/>
            <a:headEnd/>
            <a:tailEnd/>
          </a:ln>
          <a:effectLst/>
        </p:spPr>
      </p:pic>
      <p:pic>
        <p:nvPicPr>
          <p:cNvPr id="207883" name="Picture 11"/>
          <p:cNvPicPr>
            <a:picLocks noChangeAspect="1" noChangeArrowheads="1"/>
          </p:cNvPicPr>
          <p:nvPr/>
        </p:nvPicPr>
        <p:blipFill>
          <a:blip r:embed="rId9" cstate="print"/>
          <a:srcRect/>
          <a:stretch>
            <a:fillRect/>
          </a:stretch>
        </p:blipFill>
        <p:spPr bwMode="auto">
          <a:xfrm>
            <a:off x="6492875" y="3860800"/>
            <a:ext cx="2143125" cy="2143125"/>
          </a:xfrm>
          <a:prstGeom prst="rect">
            <a:avLst/>
          </a:prstGeom>
          <a:noFill/>
          <a:ln w="9525">
            <a:noFill/>
            <a:round/>
            <a:headEnd/>
            <a:tailEnd/>
          </a:ln>
          <a:effectLst/>
        </p:spPr>
      </p:pic>
      <p:pic>
        <p:nvPicPr>
          <p:cNvPr id="207884" name="Picture 12"/>
          <p:cNvPicPr>
            <a:picLocks noChangeAspect="1" noChangeArrowheads="1"/>
          </p:cNvPicPr>
          <p:nvPr/>
        </p:nvPicPr>
        <p:blipFill>
          <a:blip r:embed="rId10" cstate="print"/>
          <a:srcRect/>
          <a:stretch>
            <a:fillRect/>
          </a:stretch>
        </p:blipFill>
        <p:spPr bwMode="auto">
          <a:xfrm>
            <a:off x="136525" y="1582738"/>
            <a:ext cx="2466975" cy="1847850"/>
          </a:xfrm>
          <a:prstGeom prst="rect">
            <a:avLst/>
          </a:prstGeom>
          <a:noFill/>
          <a:ln w="9525">
            <a:noFill/>
            <a:round/>
            <a:headEnd/>
            <a:tailEnd/>
          </a:ln>
          <a:effectLst/>
        </p:spPr>
      </p:pic>
      <p:sp>
        <p:nvSpPr>
          <p:cNvPr id="207885" name="Text Box 13"/>
          <p:cNvSpPr txBox="1">
            <a:spLocks noChangeArrowheads="1"/>
          </p:cNvSpPr>
          <p:nvPr/>
        </p:nvSpPr>
        <p:spPr bwMode="auto">
          <a:xfrm>
            <a:off x="683568" y="3286125"/>
            <a:ext cx="1245245" cy="402291"/>
          </a:xfrm>
          <a:prstGeom prst="rect">
            <a:avLst/>
          </a:prstGeom>
          <a:noFill/>
          <a:ln w="9525">
            <a:noFill/>
            <a:round/>
            <a:headEnd/>
            <a:tailEnd/>
          </a:ln>
          <a:effectLst/>
        </p:spPr>
        <p:txBody>
          <a:bodyPr wrap="square"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dirty="0">
                <a:solidFill>
                  <a:srgbClr val="000000"/>
                </a:solidFill>
                <a:latin typeface="Verdana" pitchFamily="34" charset="0"/>
                <a:ea typeface="Verdana" pitchFamily="34" charset="0"/>
                <a:cs typeface="Verdana" pitchFamily="34" charset="0"/>
              </a:rPr>
              <a:t>lavettes</a:t>
            </a:r>
          </a:p>
        </p:txBody>
      </p:sp>
      <p:sp>
        <p:nvSpPr>
          <p:cNvPr id="207886" name="Text Box 14"/>
          <p:cNvSpPr txBox="1">
            <a:spLocks noChangeArrowheads="1"/>
          </p:cNvSpPr>
          <p:nvPr/>
        </p:nvSpPr>
        <p:spPr bwMode="auto">
          <a:xfrm>
            <a:off x="12700" y="6134100"/>
            <a:ext cx="1662113" cy="710067"/>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a:solidFill>
                  <a:srgbClr val="000000"/>
                </a:solidFill>
                <a:latin typeface="Verdana" pitchFamily="34" charset="0"/>
                <a:ea typeface="Verdana" pitchFamily="34" charset="0"/>
                <a:cs typeface="Verdana" pitchFamily="34" charset="0"/>
              </a:rPr>
              <a:t>Balai à frange</a:t>
            </a:r>
          </a:p>
        </p:txBody>
      </p:sp>
      <p:sp>
        <p:nvSpPr>
          <p:cNvPr id="207887" name="Text Box 15"/>
          <p:cNvSpPr txBox="1">
            <a:spLocks noChangeArrowheads="1"/>
          </p:cNvSpPr>
          <p:nvPr/>
        </p:nvSpPr>
        <p:spPr bwMode="auto">
          <a:xfrm>
            <a:off x="4733925" y="3422650"/>
            <a:ext cx="1758950" cy="703263"/>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a:solidFill>
                  <a:srgbClr val="000000"/>
                </a:solidFill>
                <a:latin typeface="Verdana" pitchFamily="34" charset="0"/>
                <a:ea typeface="Verdana" pitchFamily="34" charset="0"/>
                <a:cs typeface="Verdana" pitchFamily="34" charset="0"/>
              </a:rPr>
              <a:t>Centrale de lavage</a:t>
            </a:r>
          </a:p>
        </p:txBody>
      </p:sp>
      <p:sp>
        <p:nvSpPr>
          <p:cNvPr id="207888" name="Text Box 16"/>
          <p:cNvSpPr txBox="1">
            <a:spLocks noChangeArrowheads="1"/>
          </p:cNvSpPr>
          <p:nvPr/>
        </p:nvSpPr>
        <p:spPr bwMode="auto">
          <a:xfrm>
            <a:off x="2876550" y="3422650"/>
            <a:ext cx="1857375" cy="402291"/>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a:solidFill>
                  <a:srgbClr val="000000"/>
                </a:solidFill>
                <a:latin typeface="Verdana" pitchFamily="34" charset="0"/>
                <a:ea typeface="Verdana" pitchFamily="34" charset="0"/>
                <a:cs typeface="Verdana" pitchFamily="34" charset="0"/>
              </a:rPr>
              <a:t>Balai brosse</a:t>
            </a:r>
          </a:p>
        </p:txBody>
      </p:sp>
      <p:sp>
        <p:nvSpPr>
          <p:cNvPr id="207889" name="Text Box 17"/>
          <p:cNvSpPr txBox="1">
            <a:spLocks noChangeArrowheads="1"/>
          </p:cNvSpPr>
          <p:nvPr/>
        </p:nvSpPr>
        <p:spPr bwMode="auto">
          <a:xfrm>
            <a:off x="7126288" y="3354388"/>
            <a:ext cx="1312862" cy="402291"/>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a:solidFill>
                  <a:srgbClr val="000000"/>
                </a:solidFill>
                <a:latin typeface="Verdana" pitchFamily="34" charset="0"/>
                <a:ea typeface="Verdana" pitchFamily="34" charset="0"/>
                <a:cs typeface="Verdana" pitchFamily="34" charset="0"/>
              </a:rPr>
              <a:t>raclettes</a:t>
            </a:r>
          </a:p>
        </p:txBody>
      </p:sp>
      <p:sp>
        <p:nvSpPr>
          <p:cNvPr id="207890" name="Text Box 18"/>
          <p:cNvSpPr txBox="1">
            <a:spLocks noChangeArrowheads="1"/>
          </p:cNvSpPr>
          <p:nvPr/>
        </p:nvSpPr>
        <p:spPr bwMode="auto">
          <a:xfrm>
            <a:off x="6492875" y="5959475"/>
            <a:ext cx="2293938" cy="710067"/>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a:solidFill>
                  <a:srgbClr val="000000"/>
                </a:solidFill>
                <a:latin typeface="Verdana" pitchFamily="34" charset="0"/>
                <a:ea typeface="Verdana" pitchFamily="34" charset="0"/>
                <a:cs typeface="Verdana" pitchFamily="34" charset="0"/>
              </a:rPr>
              <a:t>Chariot de ménage</a:t>
            </a:r>
          </a:p>
        </p:txBody>
      </p:sp>
      <p:sp>
        <p:nvSpPr>
          <p:cNvPr id="207891" name="Text Box 19"/>
          <p:cNvSpPr txBox="1">
            <a:spLocks noChangeArrowheads="1"/>
          </p:cNvSpPr>
          <p:nvPr/>
        </p:nvSpPr>
        <p:spPr bwMode="auto">
          <a:xfrm>
            <a:off x="4635500" y="6334125"/>
            <a:ext cx="1828800" cy="402291"/>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a:solidFill>
                  <a:srgbClr val="000000"/>
                </a:solidFill>
                <a:latin typeface="Verdana" pitchFamily="34" charset="0"/>
                <a:ea typeface="Verdana" pitchFamily="34" charset="0"/>
                <a:cs typeface="Verdana" pitchFamily="34" charset="0"/>
              </a:rPr>
              <a:t>Monobrosse</a:t>
            </a:r>
          </a:p>
        </p:txBody>
      </p:sp>
      <p:sp>
        <p:nvSpPr>
          <p:cNvPr id="207892" name="Text Box 20"/>
          <p:cNvSpPr txBox="1">
            <a:spLocks noChangeArrowheads="1"/>
          </p:cNvSpPr>
          <p:nvPr/>
        </p:nvSpPr>
        <p:spPr bwMode="auto">
          <a:xfrm>
            <a:off x="2049463" y="5676900"/>
            <a:ext cx="1931987" cy="710067"/>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a:solidFill>
                  <a:srgbClr val="000000"/>
                </a:solidFill>
                <a:latin typeface="Verdana" pitchFamily="34" charset="0"/>
                <a:ea typeface="Verdana" pitchFamily="34" charset="0"/>
                <a:cs typeface="Verdana" pitchFamily="34" charset="0"/>
              </a:rPr>
              <a:t>Raclette de table</a:t>
            </a:r>
          </a:p>
        </p:txBody>
      </p:sp>
      <p:sp>
        <p:nvSpPr>
          <p:cNvPr id="207893" name="Text Box 21"/>
          <p:cNvSpPr txBox="1">
            <a:spLocks noChangeArrowheads="1"/>
          </p:cNvSpPr>
          <p:nvPr/>
        </p:nvSpPr>
        <p:spPr bwMode="auto">
          <a:xfrm>
            <a:off x="8172450" y="6405563"/>
            <a:ext cx="876300" cy="398462"/>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a:solidFill>
                  <a:srgbClr val="000000"/>
                </a:solidFill>
              </a:rPr>
              <a:t>Etc….</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2"/>
          <p:cNvSpPr txBox="1">
            <a:spLocks noChangeArrowheads="1"/>
          </p:cNvSpPr>
          <p:nvPr/>
        </p:nvSpPr>
        <p:spPr bwMode="auto">
          <a:xfrm>
            <a:off x="685800" y="609600"/>
            <a:ext cx="7772400" cy="1143000"/>
          </a:xfrm>
          <a:prstGeom prst="rect">
            <a:avLst/>
          </a:prstGeom>
          <a:noFill/>
          <a:ln w="9525">
            <a:noFill/>
            <a:round/>
            <a:headEnd/>
            <a:tailEnd/>
          </a:ln>
          <a:effectLst/>
        </p:spPr>
        <p:txBody>
          <a:bodyPr wrap="none" anchor="ctr"/>
          <a:lstStyle/>
          <a:p>
            <a:endParaRPr lang="fr-FR"/>
          </a:p>
        </p:txBody>
      </p:sp>
      <p:graphicFrame>
        <p:nvGraphicFramePr>
          <p:cNvPr id="209923" name="Object 3"/>
          <p:cNvGraphicFramePr>
            <a:graphicFrameLocks noChangeAspect="1"/>
          </p:cNvGraphicFramePr>
          <p:nvPr/>
        </p:nvGraphicFramePr>
        <p:xfrm>
          <a:off x="1908175" y="2924175"/>
          <a:ext cx="6618288" cy="3292475"/>
        </p:xfrm>
        <a:graphic>
          <a:graphicData uri="http://schemas.openxmlformats.org/presentationml/2006/ole">
            <mc:AlternateContent xmlns:mc="http://schemas.openxmlformats.org/markup-compatibility/2006">
              <mc:Choice xmlns:v="urn:schemas-microsoft-com:vml" Requires="v">
                <p:oleObj spid="_x0000_s274434" r:id="rId3" imgW="1971950" imgH="980952" progId="">
                  <p:embed/>
                </p:oleObj>
              </mc:Choice>
              <mc:Fallback>
                <p:oleObj r:id="rId3" imgW="1971950" imgH="980952"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2924175"/>
                        <a:ext cx="6618288" cy="3292475"/>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
        <p:nvSpPr>
          <p:cNvPr id="209924" name="Rectangle 4"/>
          <p:cNvSpPr>
            <a:spLocks noChangeArrowheads="1"/>
          </p:cNvSpPr>
          <p:nvPr/>
        </p:nvSpPr>
        <p:spPr bwMode="auto">
          <a:xfrm>
            <a:off x="250825" y="1773238"/>
            <a:ext cx="4572000" cy="1017844"/>
          </a:xfrm>
          <a:prstGeom prst="rect">
            <a:avLst/>
          </a:prstGeom>
          <a:noFill/>
          <a:ln w="9525">
            <a:noFill/>
            <a:round/>
            <a:headEnd/>
            <a:tailEnd/>
          </a:ln>
          <a:effectLst/>
        </p:spPr>
        <p:txBody>
          <a:bodyPr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dirty="0">
                <a:solidFill>
                  <a:srgbClr val="000000"/>
                </a:solidFill>
                <a:latin typeface="Verdana" pitchFamily="34" charset="0"/>
                <a:ea typeface="Verdana" pitchFamily="34" charset="0"/>
                <a:cs typeface="Verdana" pitchFamily="34" charset="0"/>
              </a:rPr>
              <a:t>Leur couleur différencie</a:t>
            </a:r>
          </a:p>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dirty="0">
                <a:solidFill>
                  <a:srgbClr val="000000"/>
                </a:solidFill>
                <a:latin typeface="Verdana" pitchFamily="34" charset="0"/>
                <a:ea typeface="Verdana" pitchFamily="34" charset="0"/>
                <a:cs typeface="Verdana" pitchFamily="34" charset="0"/>
              </a:rPr>
              <a:t> la solution détergente (bleu), </a:t>
            </a:r>
          </a:p>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000" b="0" dirty="0">
                <a:solidFill>
                  <a:srgbClr val="000000"/>
                </a:solidFill>
                <a:latin typeface="Verdana" pitchFamily="34" charset="0"/>
                <a:ea typeface="Verdana" pitchFamily="34" charset="0"/>
                <a:cs typeface="Verdana" pitchFamily="34" charset="0"/>
              </a:rPr>
              <a:t>de l'eau de rinçage (rouge)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4" name="Rectangle 3"/>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pic>
        <p:nvPicPr>
          <p:cNvPr id="5" name="Image 11"/>
          <p:cNvPicPr>
            <a:picLocks noChangeAspect="1" noChangeArrowheads="1"/>
          </p:cNvPicPr>
          <p:nvPr/>
        </p:nvPicPr>
        <p:blipFill>
          <a:blip r:embed="rId3" cstate="print"/>
          <a:srcRect l="31805" t="43517" r="30455" b="25223"/>
          <a:stretch>
            <a:fillRect/>
          </a:stretch>
        </p:blipFill>
        <p:spPr bwMode="auto">
          <a:xfrm>
            <a:off x="179513" y="1196752"/>
            <a:ext cx="8964488" cy="5328592"/>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4" name="Rectangle 3"/>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pic>
        <p:nvPicPr>
          <p:cNvPr id="217091" name="Picture 3" descr="http://www.amsn.fr/iso_album/rondflam.jpg"/>
          <p:cNvPicPr>
            <a:picLocks noChangeAspect="1" noChangeArrowheads="1"/>
          </p:cNvPicPr>
          <p:nvPr/>
        </p:nvPicPr>
        <p:blipFill>
          <a:blip r:embed="rId3" cstate="print"/>
          <a:srcRect/>
          <a:stretch>
            <a:fillRect/>
          </a:stretch>
        </p:blipFill>
        <p:spPr bwMode="auto">
          <a:xfrm>
            <a:off x="395536" y="2852936"/>
            <a:ext cx="1428750" cy="1428750"/>
          </a:xfrm>
          <a:prstGeom prst="rect">
            <a:avLst/>
          </a:prstGeom>
          <a:noFill/>
        </p:spPr>
      </p:pic>
      <p:pic>
        <p:nvPicPr>
          <p:cNvPr id="217092" name="Picture 4" descr="http://www.amsn.fr/iso_album/pollut.jpg"/>
          <p:cNvPicPr>
            <a:picLocks noChangeAspect="1" noChangeArrowheads="1"/>
          </p:cNvPicPr>
          <p:nvPr/>
        </p:nvPicPr>
        <p:blipFill>
          <a:blip r:embed="rId4" cstate="print"/>
          <a:srcRect/>
          <a:stretch>
            <a:fillRect/>
          </a:stretch>
        </p:blipFill>
        <p:spPr bwMode="auto">
          <a:xfrm>
            <a:off x="251520" y="4941168"/>
            <a:ext cx="1428750" cy="1428750"/>
          </a:xfrm>
          <a:prstGeom prst="rect">
            <a:avLst/>
          </a:prstGeom>
          <a:noFill/>
        </p:spPr>
      </p:pic>
      <p:pic>
        <p:nvPicPr>
          <p:cNvPr id="217093" name="Picture 5" descr="http://www.amsn.fr/iso_album/flamme.jpg"/>
          <p:cNvPicPr>
            <a:picLocks noChangeAspect="1" noChangeArrowheads="1"/>
          </p:cNvPicPr>
          <p:nvPr/>
        </p:nvPicPr>
        <p:blipFill>
          <a:blip r:embed="rId5" cstate="print"/>
          <a:srcRect/>
          <a:stretch>
            <a:fillRect/>
          </a:stretch>
        </p:blipFill>
        <p:spPr bwMode="auto">
          <a:xfrm>
            <a:off x="0" y="1124744"/>
            <a:ext cx="1428750" cy="1428750"/>
          </a:xfrm>
          <a:prstGeom prst="rect">
            <a:avLst/>
          </a:prstGeom>
          <a:noFill/>
        </p:spPr>
      </p:pic>
      <p:sp>
        <p:nvSpPr>
          <p:cNvPr id="16" name="Rectangle 15"/>
          <p:cNvSpPr/>
          <p:nvPr/>
        </p:nvSpPr>
        <p:spPr>
          <a:xfrm>
            <a:off x="1979712" y="3068960"/>
            <a:ext cx="4572000" cy="1938992"/>
          </a:xfrm>
          <a:prstGeom prst="rect">
            <a:avLst/>
          </a:prstGeom>
        </p:spPr>
        <p:txBody>
          <a:bodyPr>
            <a:spAutoFit/>
          </a:bodyPr>
          <a:lstStyle/>
          <a:p>
            <a:r>
              <a:rPr lang="fr-FR" sz="2000" b="0" dirty="0">
                <a:latin typeface="Verdana" pitchFamily="34" charset="0"/>
                <a:ea typeface="Verdana" pitchFamily="34" charset="0"/>
                <a:cs typeface="Verdana" pitchFamily="34" charset="0"/>
              </a:rPr>
              <a:t>Ces produits peuvent provoquer ou aggraver un incendie ou même provoquer une explosion en présence de produits inflammables. On les appelle produits comburants</a:t>
            </a:r>
          </a:p>
        </p:txBody>
      </p:sp>
      <p:sp>
        <p:nvSpPr>
          <p:cNvPr id="20" name="Rectangle 19"/>
          <p:cNvSpPr/>
          <p:nvPr/>
        </p:nvSpPr>
        <p:spPr>
          <a:xfrm>
            <a:off x="1763688" y="5373216"/>
            <a:ext cx="4572000" cy="1015663"/>
          </a:xfrm>
          <a:prstGeom prst="rect">
            <a:avLst/>
          </a:prstGeom>
        </p:spPr>
        <p:txBody>
          <a:bodyPr>
            <a:spAutoFit/>
          </a:bodyPr>
          <a:lstStyle/>
          <a:p>
            <a:r>
              <a:rPr lang="fr-FR" sz="2000" b="0" dirty="0">
                <a:latin typeface="Verdana" pitchFamily="34" charset="0"/>
                <a:ea typeface="Verdana" pitchFamily="34" charset="0"/>
                <a:cs typeface="Verdana" pitchFamily="34" charset="0"/>
              </a:rPr>
              <a:t>Ces produits provoquent des effets néfastes sur les organismes du milieu aquatique</a:t>
            </a:r>
          </a:p>
        </p:txBody>
      </p:sp>
      <p:sp>
        <p:nvSpPr>
          <p:cNvPr id="22" name="Rectangle 21"/>
          <p:cNvSpPr/>
          <p:nvPr/>
        </p:nvSpPr>
        <p:spPr>
          <a:xfrm>
            <a:off x="2195736" y="1521659"/>
            <a:ext cx="4601901" cy="400110"/>
          </a:xfrm>
          <a:prstGeom prst="rect">
            <a:avLst/>
          </a:prstGeom>
        </p:spPr>
        <p:txBody>
          <a:bodyPr wrap="none">
            <a:spAutoFit/>
          </a:bodyPr>
          <a:lstStyle/>
          <a:p>
            <a:r>
              <a:rPr lang="fr-FR" sz="2000" b="0" dirty="0">
                <a:latin typeface="Verdana" pitchFamily="34" charset="0"/>
                <a:ea typeface="Verdana" pitchFamily="34" charset="0"/>
                <a:cs typeface="Verdana" pitchFamily="34" charset="0"/>
              </a:rPr>
              <a:t>Ces produits peuvent s'enflammer</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4" name="Rectangle 3"/>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pic>
        <p:nvPicPr>
          <p:cNvPr id="217094" name="Picture 6" descr="http://www.amsn.fr/iso_album/explos.jpg"/>
          <p:cNvPicPr>
            <a:picLocks noChangeAspect="1" noChangeArrowheads="1"/>
          </p:cNvPicPr>
          <p:nvPr/>
        </p:nvPicPr>
        <p:blipFill>
          <a:blip r:embed="rId3" cstate="print"/>
          <a:srcRect/>
          <a:stretch>
            <a:fillRect/>
          </a:stretch>
        </p:blipFill>
        <p:spPr bwMode="auto">
          <a:xfrm>
            <a:off x="395536" y="1052736"/>
            <a:ext cx="1428750" cy="1428750"/>
          </a:xfrm>
          <a:prstGeom prst="rect">
            <a:avLst/>
          </a:prstGeom>
          <a:noFill/>
        </p:spPr>
      </p:pic>
      <p:pic>
        <p:nvPicPr>
          <p:cNvPr id="217095" name="Picture 7" descr="http://www.amsn.fr/iso_album/exclam.jpg"/>
          <p:cNvPicPr>
            <a:picLocks noChangeAspect="1" noChangeArrowheads="1"/>
          </p:cNvPicPr>
          <p:nvPr/>
        </p:nvPicPr>
        <p:blipFill>
          <a:blip r:embed="rId4" cstate="print"/>
          <a:srcRect/>
          <a:stretch>
            <a:fillRect/>
          </a:stretch>
        </p:blipFill>
        <p:spPr bwMode="auto">
          <a:xfrm>
            <a:off x="467544" y="2852936"/>
            <a:ext cx="1428750" cy="1428750"/>
          </a:xfrm>
          <a:prstGeom prst="rect">
            <a:avLst/>
          </a:prstGeom>
          <a:noFill/>
        </p:spPr>
      </p:pic>
      <p:pic>
        <p:nvPicPr>
          <p:cNvPr id="217096" name="Picture 8" descr="http://www.amsn.fr/iso_album/bottle.jpg"/>
          <p:cNvPicPr>
            <a:picLocks noChangeAspect="1" noChangeArrowheads="1"/>
          </p:cNvPicPr>
          <p:nvPr/>
        </p:nvPicPr>
        <p:blipFill>
          <a:blip r:embed="rId5" cstate="print"/>
          <a:srcRect/>
          <a:stretch>
            <a:fillRect/>
          </a:stretch>
        </p:blipFill>
        <p:spPr bwMode="auto">
          <a:xfrm>
            <a:off x="611560" y="4725144"/>
            <a:ext cx="1428750" cy="1428750"/>
          </a:xfrm>
          <a:prstGeom prst="rect">
            <a:avLst/>
          </a:prstGeom>
          <a:noFill/>
        </p:spPr>
      </p:pic>
      <p:sp>
        <p:nvSpPr>
          <p:cNvPr id="13" name="Rectangle 12"/>
          <p:cNvSpPr/>
          <p:nvPr/>
        </p:nvSpPr>
        <p:spPr>
          <a:xfrm>
            <a:off x="2051720" y="1412776"/>
            <a:ext cx="4572000" cy="707886"/>
          </a:xfrm>
          <a:prstGeom prst="rect">
            <a:avLst/>
          </a:prstGeom>
        </p:spPr>
        <p:txBody>
          <a:bodyPr>
            <a:spAutoFit/>
          </a:bodyPr>
          <a:lstStyle/>
          <a:p>
            <a:r>
              <a:rPr lang="fr-FR" sz="2000" b="0" dirty="0">
                <a:latin typeface="Verdana" pitchFamily="34" charset="0"/>
                <a:ea typeface="Verdana" pitchFamily="34" charset="0"/>
                <a:cs typeface="Verdana" pitchFamily="34" charset="0"/>
              </a:rPr>
              <a:t>Ces produits peuvent exploser au contact d'une flamme</a:t>
            </a:r>
          </a:p>
        </p:txBody>
      </p:sp>
      <p:sp>
        <p:nvSpPr>
          <p:cNvPr id="14" name="Rectangle 13"/>
          <p:cNvSpPr/>
          <p:nvPr/>
        </p:nvSpPr>
        <p:spPr>
          <a:xfrm>
            <a:off x="2286000" y="2690336"/>
            <a:ext cx="4572000" cy="2246769"/>
          </a:xfrm>
          <a:prstGeom prst="rect">
            <a:avLst/>
          </a:prstGeom>
        </p:spPr>
        <p:txBody>
          <a:bodyPr>
            <a:spAutoFit/>
          </a:bodyPr>
          <a:lstStyle/>
          <a:p>
            <a:r>
              <a:rPr lang="fr-FR" sz="2000" b="0" dirty="0">
                <a:latin typeface="Verdana" pitchFamily="34" charset="0"/>
                <a:ea typeface="Verdana" pitchFamily="34" charset="0"/>
                <a:cs typeface="Verdana" pitchFamily="34" charset="0"/>
              </a:rPr>
              <a:t>Ces produits chimiques ont un ou plusieurs effets :</a:t>
            </a:r>
            <a:br>
              <a:rPr lang="fr-FR" sz="2000" b="0" dirty="0">
                <a:latin typeface="Verdana" pitchFamily="34" charset="0"/>
                <a:ea typeface="Verdana" pitchFamily="34" charset="0"/>
                <a:cs typeface="Verdana" pitchFamily="34" charset="0"/>
              </a:rPr>
            </a:br>
            <a:r>
              <a:rPr lang="fr-FR" sz="2000" b="0" dirty="0">
                <a:latin typeface="Verdana" pitchFamily="34" charset="0"/>
                <a:ea typeface="Verdana" pitchFamily="34" charset="0"/>
                <a:cs typeface="Verdana" pitchFamily="34" charset="0"/>
              </a:rPr>
              <a:t>-empoisonnent</a:t>
            </a:r>
            <a:br>
              <a:rPr lang="fr-FR" sz="2000" b="0" dirty="0">
                <a:latin typeface="Verdana" pitchFamily="34" charset="0"/>
                <a:ea typeface="Verdana" pitchFamily="34" charset="0"/>
                <a:cs typeface="Verdana" pitchFamily="34" charset="0"/>
              </a:rPr>
            </a:br>
            <a:r>
              <a:rPr lang="fr-FR" sz="2000" b="0" dirty="0">
                <a:latin typeface="Verdana" pitchFamily="34" charset="0"/>
                <a:ea typeface="Verdana" pitchFamily="34" charset="0"/>
                <a:cs typeface="Verdana" pitchFamily="34" charset="0"/>
              </a:rPr>
              <a:t>- irritent les yeux, la gorge, le nez ou la peau</a:t>
            </a:r>
            <a:br>
              <a:rPr lang="fr-FR" sz="2000" b="0" dirty="0">
                <a:latin typeface="Verdana" pitchFamily="34" charset="0"/>
                <a:ea typeface="Verdana" pitchFamily="34" charset="0"/>
                <a:cs typeface="Verdana" pitchFamily="34" charset="0"/>
              </a:rPr>
            </a:br>
            <a:r>
              <a:rPr lang="fr-FR" sz="2000" b="0" dirty="0">
                <a:latin typeface="Verdana" pitchFamily="34" charset="0"/>
                <a:ea typeface="Verdana" pitchFamily="34" charset="0"/>
                <a:cs typeface="Verdana" pitchFamily="34" charset="0"/>
              </a:rPr>
              <a:t>- provoquent des allergies cutanées, des vertiges</a:t>
            </a:r>
          </a:p>
        </p:txBody>
      </p:sp>
      <p:sp>
        <p:nvSpPr>
          <p:cNvPr id="18" name="Rectangle 17"/>
          <p:cNvSpPr/>
          <p:nvPr/>
        </p:nvSpPr>
        <p:spPr>
          <a:xfrm>
            <a:off x="2267744" y="5229200"/>
            <a:ext cx="5344733" cy="400110"/>
          </a:xfrm>
          <a:prstGeom prst="rect">
            <a:avLst/>
          </a:prstGeom>
        </p:spPr>
        <p:txBody>
          <a:bodyPr wrap="none">
            <a:spAutoFit/>
          </a:bodyPr>
          <a:lstStyle/>
          <a:p>
            <a:r>
              <a:rPr lang="fr-FR" sz="2000" b="0" dirty="0">
                <a:latin typeface="Verdana" pitchFamily="34" charset="0"/>
                <a:ea typeface="Verdana" pitchFamily="34" charset="0"/>
                <a:cs typeface="Verdana" pitchFamily="34" charset="0"/>
              </a:rPr>
              <a:t>Ces produits sont des gaz sous pression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217488" y="439738"/>
            <a:ext cx="1906587" cy="37623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r>
              <a:rPr lang="fr-FR" sz="1800" dirty="0">
                <a:solidFill>
                  <a:srgbClr val="000099"/>
                </a:solidFill>
                <a:latin typeface="Verdana" pitchFamily="34" charset="0"/>
              </a:rPr>
              <a:t>2. Définitions</a:t>
            </a:r>
          </a:p>
        </p:txBody>
      </p:sp>
      <p:sp>
        <p:nvSpPr>
          <p:cNvPr id="4" name="Rectangle 3"/>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sp>
        <p:nvSpPr>
          <p:cNvPr id="5" name="Rectangle 4"/>
          <p:cNvSpPr/>
          <p:nvPr/>
        </p:nvSpPr>
        <p:spPr>
          <a:xfrm>
            <a:off x="323528" y="1340768"/>
            <a:ext cx="7992888" cy="3693319"/>
          </a:xfrm>
          <a:prstGeom prst="rect">
            <a:avLst/>
          </a:prstGeom>
        </p:spPr>
        <p:txBody>
          <a:bodyPr wrap="square">
            <a:spAutoFit/>
          </a:bodyPr>
          <a:lstStyle/>
          <a:p>
            <a:pPr algn="just"/>
            <a:r>
              <a:rPr lang="fr-FR" sz="1800" b="0" dirty="0">
                <a:latin typeface="Verdana" pitchFamily="34" charset="0"/>
                <a:ea typeface="Verdana" pitchFamily="34" charset="0"/>
                <a:cs typeface="Verdana" pitchFamily="34" charset="0"/>
              </a:rPr>
              <a:t>La démarche obligatoire inclut l’ensemble des normes françaises (« nul n’est sensé ignorer la loi ») concernant les denrées alimentaires. Cette démarche est la même quel que soit l’établissement (industries agroalimentaires, snack, restaurant…)</a:t>
            </a:r>
          </a:p>
          <a:p>
            <a:pPr algn="just"/>
            <a:endParaRPr lang="fr-FR" sz="1800" b="0" dirty="0">
              <a:latin typeface="Verdana" pitchFamily="34" charset="0"/>
              <a:ea typeface="Verdana" pitchFamily="34" charset="0"/>
              <a:cs typeface="Verdana" pitchFamily="34" charset="0"/>
            </a:endParaRPr>
          </a:p>
          <a:p>
            <a:pPr algn="just"/>
            <a:endParaRPr lang="fr-FR" sz="1800" b="0" dirty="0">
              <a:latin typeface="Verdana" pitchFamily="34" charset="0"/>
              <a:ea typeface="Verdana" pitchFamily="34" charset="0"/>
              <a:cs typeface="Verdana" pitchFamily="34" charset="0"/>
            </a:endParaRPr>
          </a:p>
          <a:p>
            <a:pPr algn="just"/>
            <a:endParaRPr lang="fr-FR" sz="1800" b="0" dirty="0">
              <a:latin typeface="Verdana" pitchFamily="34" charset="0"/>
              <a:ea typeface="Verdana" pitchFamily="34" charset="0"/>
              <a:cs typeface="Verdana" pitchFamily="34" charset="0"/>
            </a:endParaRPr>
          </a:p>
          <a:p>
            <a:pPr algn="just"/>
            <a:endParaRPr lang="fr-FR" sz="1800" b="0" dirty="0">
              <a:latin typeface="Verdana" pitchFamily="34" charset="0"/>
              <a:ea typeface="Verdana" pitchFamily="34" charset="0"/>
              <a:cs typeface="Verdana" pitchFamily="34" charset="0"/>
            </a:endParaRPr>
          </a:p>
          <a:p>
            <a:pPr algn="just"/>
            <a:endParaRPr lang="fr-FR" sz="1800" b="0" dirty="0">
              <a:latin typeface="Verdana" pitchFamily="34" charset="0"/>
              <a:ea typeface="Verdana" pitchFamily="34" charset="0"/>
              <a:cs typeface="Verdana" pitchFamily="34" charset="0"/>
            </a:endParaRPr>
          </a:p>
          <a:p>
            <a:pPr algn="just"/>
            <a:r>
              <a:rPr lang="fr-FR" sz="1800" b="0" dirty="0">
                <a:latin typeface="Verdana" pitchFamily="34" charset="0"/>
                <a:ea typeface="Verdana" pitchFamily="34" charset="0"/>
                <a:cs typeface="Verdana" pitchFamily="34" charset="0"/>
              </a:rPr>
              <a:t>La démarche volontaire est source d’accréditation ou de certification. Elle peut être pour les établissements de restauration l’utilisation de produits biologiques (norme AB ou agriculture biologique), de produits labellisés (label rouge par exemple).</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0" y="404664"/>
            <a:ext cx="4716016"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1. Les Bonnes pratiques d’Hygiène</a:t>
            </a:r>
          </a:p>
        </p:txBody>
      </p:sp>
      <p:sp>
        <p:nvSpPr>
          <p:cNvPr id="4" name="Rectangle 3"/>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pic>
        <p:nvPicPr>
          <p:cNvPr id="217089" name="Picture 1" descr="http://www.amsn.fr/iso_album/skull.jpg"/>
          <p:cNvPicPr>
            <a:picLocks noChangeAspect="1" noChangeArrowheads="1"/>
          </p:cNvPicPr>
          <p:nvPr/>
        </p:nvPicPr>
        <p:blipFill>
          <a:blip r:embed="rId3" cstate="print"/>
          <a:srcRect/>
          <a:stretch>
            <a:fillRect/>
          </a:stretch>
        </p:blipFill>
        <p:spPr bwMode="auto">
          <a:xfrm>
            <a:off x="683568" y="5157192"/>
            <a:ext cx="1428750" cy="1428750"/>
          </a:xfrm>
          <a:prstGeom prst="rect">
            <a:avLst/>
          </a:prstGeom>
          <a:noFill/>
        </p:spPr>
      </p:pic>
      <p:pic>
        <p:nvPicPr>
          <p:cNvPr id="217090" name="Picture 2" descr="http://www.amsn.fr/iso_album/silhouet.jpg"/>
          <p:cNvPicPr>
            <a:picLocks noChangeAspect="1" noChangeArrowheads="1"/>
          </p:cNvPicPr>
          <p:nvPr/>
        </p:nvPicPr>
        <p:blipFill>
          <a:blip r:embed="rId4" cstate="print"/>
          <a:srcRect/>
          <a:stretch>
            <a:fillRect/>
          </a:stretch>
        </p:blipFill>
        <p:spPr bwMode="auto">
          <a:xfrm>
            <a:off x="611560" y="3140968"/>
            <a:ext cx="1428750" cy="1428750"/>
          </a:xfrm>
          <a:prstGeom prst="rect">
            <a:avLst/>
          </a:prstGeom>
          <a:noFill/>
        </p:spPr>
      </p:pic>
      <p:pic>
        <p:nvPicPr>
          <p:cNvPr id="217097" name="Picture 9" descr="http://www.amsn.fr/iso_album/acid.jpg"/>
          <p:cNvPicPr>
            <a:picLocks noChangeAspect="1" noChangeArrowheads="1"/>
          </p:cNvPicPr>
          <p:nvPr/>
        </p:nvPicPr>
        <p:blipFill>
          <a:blip r:embed="rId5" cstate="print"/>
          <a:srcRect/>
          <a:stretch>
            <a:fillRect/>
          </a:stretch>
        </p:blipFill>
        <p:spPr bwMode="auto">
          <a:xfrm>
            <a:off x="611560" y="1196752"/>
            <a:ext cx="1428750" cy="1428750"/>
          </a:xfrm>
          <a:prstGeom prst="rect">
            <a:avLst/>
          </a:prstGeom>
          <a:noFill/>
        </p:spPr>
      </p:pic>
      <p:sp>
        <p:nvSpPr>
          <p:cNvPr id="15" name="Rectangle 14"/>
          <p:cNvSpPr/>
          <p:nvPr/>
        </p:nvSpPr>
        <p:spPr>
          <a:xfrm>
            <a:off x="2232248" y="5373216"/>
            <a:ext cx="3707904" cy="1015663"/>
          </a:xfrm>
          <a:prstGeom prst="rect">
            <a:avLst/>
          </a:prstGeom>
        </p:spPr>
        <p:txBody>
          <a:bodyPr wrap="square">
            <a:spAutoFit/>
          </a:bodyPr>
          <a:lstStyle/>
          <a:p>
            <a:r>
              <a:rPr lang="fr-FR" sz="2000" b="0" dirty="0">
                <a:latin typeface="Verdana" pitchFamily="34" charset="0"/>
                <a:ea typeface="Verdana" pitchFamily="34" charset="0"/>
                <a:cs typeface="Verdana" pitchFamily="34" charset="0"/>
              </a:rPr>
              <a:t>Ces produits empoisonnent rapidement, même à faible dose.</a:t>
            </a:r>
          </a:p>
        </p:txBody>
      </p:sp>
      <p:sp>
        <p:nvSpPr>
          <p:cNvPr id="17" name="Rectangle 16"/>
          <p:cNvSpPr/>
          <p:nvPr/>
        </p:nvSpPr>
        <p:spPr>
          <a:xfrm>
            <a:off x="2195736" y="3205425"/>
            <a:ext cx="6799364" cy="1631216"/>
          </a:xfrm>
          <a:prstGeom prst="rect">
            <a:avLst/>
          </a:prstGeom>
        </p:spPr>
        <p:txBody>
          <a:bodyPr wrap="square">
            <a:spAutoFit/>
          </a:bodyPr>
          <a:lstStyle/>
          <a:p>
            <a:r>
              <a:rPr lang="fr-FR" sz="2000" b="0" dirty="0">
                <a:latin typeface="Verdana" pitchFamily="34" charset="0"/>
                <a:ea typeface="Verdana" pitchFamily="34" charset="0"/>
                <a:cs typeface="Verdana" pitchFamily="34" charset="0"/>
              </a:rPr>
              <a:t>Produits cancérogènes, mutagènes (ils peuvent modifier l'ADN des cellules), toxiques pour la reproduction (effets néfastes sur la fonction sexuelle, diminuer la fertilité, provoquer la mort ou la malformation du </a:t>
            </a:r>
            <a:r>
              <a:rPr lang="fr-FR" sz="2000" b="0" dirty="0" err="1">
                <a:latin typeface="Verdana" pitchFamily="34" charset="0"/>
                <a:ea typeface="Verdana" pitchFamily="34" charset="0"/>
                <a:cs typeface="Verdana" pitchFamily="34" charset="0"/>
              </a:rPr>
              <a:t>foetus</a:t>
            </a:r>
            <a:r>
              <a:rPr lang="fr-FR" sz="2000" b="0" dirty="0">
                <a:latin typeface="Verdana" pitchFamily="34" charset="0"/>
                <a:ea typeface="Verdana" pitchFamily="34" charset="0"/>
                <a:cs typeface="Verdana" pitchFamily="34" charset="0"/>
              </a:rPr>
              <a:t>)</a:t>
            </a:r>
          </a:p>
        </p:txBody>
      </p:sp>
      <p:sp>
        <p:nvSpPr>
          <p:cNvPr id="18" name="Rectangle 17"/>
          <p:cNvSpPr/>
          <p:nvPr/>
        </p:nvSpPr>
        <p:spPr>
          <a:xfrm>
            <a:off x="2339752" y="1772816"/>
            <a:ext cx="4370532" cy="400110"/>
          </a:xfrm>
          <a:prstGeom prst="rect">
            <a:avLst/>
          </a:prstGeom>
        </p:spPr>
        <p:txBody>
          <a:bodyPr wrap="square">
            <a:spAutoFit/>
          </a:bodyPr>
          <a:lstStyle/>
          <a:p>
            <a:r>
              <a:rPr lang="fr-FR" sz="2000" b="0" dirty="0">
                <a:latin typeface="Verdana" pitchFamily="34" charset="0"/>
                <a:ea typeface="Verdana" pitchFamily="34" charset="0"/>
                <a:cs typeface="Verdana" pitchFamily="34" charset="0"/>
              </a:rPr>
              <a:t>Ces produits sont corrosifs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Text Box 2"/>
          <p:cNvSpPr txBox="1">
            <a:spLocks noChangeArrowheads="1"/>
          </p:cNvSpPr>
          <p:nvPr/>
        </p:nvSpPr>
        <p:spPr bwMode="auto">
          <a:xfrm>
            <a:off x="358775" y="476672"/>
            <a:ext cx="8785225" cy="6032500"/>
          </a:xfrm>
          <a:prstGeom prst="rect">
            <a:avLst/>
          </a:prstGeom>
          <a:noFill/>
          <a:ln w="9525">
            <a:noFill/>
            <a:round/>
            <a:headEnd/>
            <a:tailEnd/>
          </a:ln>
          <a:effectLst/>
        </p:spPr>
        <p:txBody>
          <a:bodyPr/>
          <a:lstStyle/>
          <a:p>
            <a:pPr>
              <a:spcBef>
                <a:spcPts val="600"/>
              </a:spcBef>
              <a:buClrTx/>
              <a:buFontTx/>
              <a:buNone/>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u="sng" dirty="0">
                <a:solidFill>
                  <a:srgbClr val="D60093"/>
                </a:solidFill>
                <a:latin typeface="Verdana" pitchFamily="34" charset="0"/>
                <a:ea typeface="Verdana" pitchFamily="34" charset="0"/>
                <a:cs typeface="Verdana" pitchFamily="34" charset="0"/>
              </a:rPr>
              <a:t>Fin du nettoyage </a:t>
            </a:r>
          </a:p>
          <a:p>
            <a:pPr>
              <a:spcBef>
                <a:spcPts val="500"/>
              </a:spcBef>
              <a:buClrTx/>
              <a:buFontTx/>
              <a:buNone/>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Après le nettoyage et la désinfection , nettoyage des différents matériels utilisés et maintenance si nécessaire </a:t>
            </a:r>
          </a:p>
          <a:p>
            <a:pPr>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u="sng" dirty="0">
                <a:solidFill>
                  <a:srgbClr val="000000"/>
                </a:solidFill>
                <a:latin typeface="Verdana" pitchFamily="34" charset="0"/>
                <a:ea typeface="Verdana" pitchFamily="34" charset="0"/>
                <a:cs typeface="Verdana" pitchFamily="34" charset="0"/>
              </a:rPr>
              <a:t>Après chaque utilisation :</a:t>
            </a:r>
          </a:p>
          <a:p>
            <a:pPr marL="741363" lvl="1" indent="-284163">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Nettoyer le matériel utilisé (seaux, raclettes ….)</a:t>
            </a:r>
          </a:p>
          <a:p>
            <a:pPr marL="741363" lvl="1" indent="-284163">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Débarrasser les poussières et déchets des lingettes, lavettes ou autres , en les plongeant dans un seau d'eau. </a:t>
            </a:r>
          </a:p>
          <a:p>
            <a:pPr marL="741363" lvl="1" indent="-284163">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Laver les en machine. Les laisser sécher et les entreposer à l'abri de la poussière. </a:t>
            </a:r>
          </a:p>
          <a:p>
            <a:pPr marL="741363" lvl="1" indent="-284163">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Laver les franges en machine, les sécher et entreposer à l'abri de la poussière </a:t>
            </a:r>
          </a:p>
          <a:p>
            <a:pPr marL="741363" lvl="1" indent="-284163">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Retourner les seaux</a:t>
            </a:r>
          </a:p>
          <a:p>
            <a:pPr>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En cas de besoin : resserrer les divers écrous et vis des articulations, fixations de rotules, etc.. </a:t>
            </a:r>
          </a:p>
          <a:p>
            <a:pPr>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A la fin du nettoyage bien refermer et ranger les produits ainsi que le matériel propre dans le local produits entretien.</a:t>
            </a:r>
          </a:p>
          <a:p>
            <a:pPr>
              <a:spcBef>
                <a:spcPts val="500"/>
              </a:spcBef>
              <a:buFont typeface="Times New Roman" pitchFamily="18" charset="0"/>
              <a:buChar char="•"/>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r>
              <a:rPr lang="fr-FR" sz="2000" b="0" dirty="0">
                <a:solidFill>
                  <a:srgbClr val="000000"/>
                </a:solidFill>
                <a:latin typeface="Verdana" pitchFamily="34" charset="0"/>
                <a:ea typeface="Verdana" pitchFamily="34" charset="0"/>
                <a:cs typeface="Verdana" pitchFamily="34" charset="0"/>
              </a:rPr>
              <a:t>Suspendre les balais et raclettes pour permettre un bon séchage</a:t>
            </a:r>
          </a:p>
          <a:p>
            <a:pPr>
              <a:spcBef>
                <a:spcPts val="500"/>
              </a:spcBef>
              <a:buClrTx/>
              <a:buFontTx/>
              <a:buNone/>
              <a:tabLst>
                <a:tab pos="568325" algn="l"/>
                <a:tab pos="1481138" algn="l"/>
                <a:tab pos="2393950" algn="l"/>
                <a:tab pos="3306763" algn="l"/>
                <a:tab pos="4219575" algn="l"/>
                <a:tab pos="5132388" algn="l"/>
                <a:tab pos="6045200" algn="l"/>
                <a:tab pos="6958013" algn="l"/>
                <a:tab pos="7870825" algn="l"/>
                <a:tab pos="8783638" algn="l"/>
                <a:tab pos="9696450" algn="l"/>
                <a:tab pos="10609263" algn="l"/>
              </a:tabLst>
            </a:pPr>
            <a:endParaRPr lang="fr-FR" sz="2000" b="0" dirty="0">
              <a:solidFill>
                <a:srgbClr val="000000"/>
              </a:solidFill>
              <a:latin typeface="Verdana" pitchFamily="34" charset="0"/>
              <a:ea typeface="Verdana" pitchFamily="34" charset="0"/>
              <a:cs typeface="Verdana"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p:cNvPicPr>
            <a:picLocks noChangeAspect="1" noChangeArrowheads="1"/>
          </p:cNvPicPr>
          <p:nvPr/>
        </p:nvPicPr>
        <p:blipFill>
          <a:blip r:embed="rId3" cstate="print"/>
          <a:srcRect/>
          <a:stretch>
            <a:fillRect/>
          </a:stretch>
        </p:blipFill>
        <p:spPr bwMode="auto">
          <a:xfrm>
            <a:off x="468313" y="479425"/>
            <a:ext cx="8424862" cy="605155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Text Box 4"/>
          <p:cNvSpPr txBox="1">
            <a:spLocks noChangeArrowheads="1"/>
          </p:cNvSpPr>
          <p:nvPr/>
        </p:nvSpPr>
        <p:spPr bwMode="auto">
          <a:xfrm>
            <a:off x="1691680" y="764704"/>
            <a:ext cx="6337300" cy="400110"/>
          </a:xfrm>
          <a:prstGeom prst="rect">
            <a:avLst/>
          </a:prstGeom>
          <a:noFill/>
          <a:ln w="9525">
            <a:noFill/>
            <a:miter lim="800000"/>
            <a:headEnd/>
            <a:tailEnd/>
          </a:ln>
          <a:effectLst/>
        </p:spPr>
        <p:txBody>
          <a:bodyPr>
            <a:spAutoFit/>
          </a:bodyPr>
          <a:lstStyle/>
          <a:p>
            <a:pPr fontAlgn="auto">
              <a:spcBef>
                <a:spcPct val="50000"/>
              </a:spcBef>
              <a:spcAft>
                <a:spcPts val="0"/>
              </a:spcAft>
              <a:defRPr/>
            </a:pPr>
            <a:r>
              <a:rPr lang="fr-FR" sz="2000" b="0" dirty="0">
                <a:effectLst>
                  <a:outerShdw blurRad="38100" dist="38100" dir="2700000" algn="tl">
                    <a:srgbClr val="000000"/>
                  </a:outerShdw>
                </a:effectLst>
                <a:latin typeface="Verdana" pitchFamily="34" charset="0"/>
                <a:ea typeface="Verdana" pitchFamily="34" charset="0"/>
                <a:cs typeface="Verdana" pitchFamily="34" charset="0"/>
              </a:rPr>
              <a:t>Principe de la contamination croisée</a:t>
            </a:r>
          </a:p>
        </p:txBody>
      </p:sp>
      <p:sp>
        <p:nvSpPr>
          <p:cNvPr id="49157" name="Text Box 8"/>
          <p:cNvSpPr txBox="1">
            <a:spLocks noChangeArrowheads="1"/>
          </p:cNvSpPr>
          <p:nvPr/>
        </p:nvSpPr>
        <p:spPr bwMode="auto">
          <a:xfrm>
            <a:off x="251520" y="1124744"/>
            <a:ext cx="8640762" cy="707886"/>
          </a:xfrm>
          <a:prstGeom prst="rect">
            <a:avLst/>
          </a:prstGeom>
          <a:noFill/>
          <a:ln w="9525">
            <a:noFill/>
            <a:miter lim="800000"/>
            <a:headEnd/>
            <a:tailEnd/>
          </a:ln>
        </p:spPr>
        <p:txBody>
          <a:bodyPr>
            <a:spAutoFit/>
          </a:bodyPr>
          <a:lstStyle/>
          <a:p>
            <a:pPr>
              <a:spcBef>
                <a:spcPct val="50000"/>
              </a:spcBef>
            </a:pPr>
            <a:r>
              <a:rPr lang="fr-FR" sz="2000" b="0" dirty="0">
                <a:latin typeface="Verdana" pitchFamily="34" charset="0"/>
                <a:ea typeface="Verdana" pitchFamily="34" charset="0"/>
                <a:cs typeface="Verdana" pitchFamily="34" charset="0"/>
              </a:rPr>
              <a:t>« Transfert d’une substance nocive aux aliments par des vecteurs »</a:t>
            </a:r>
          </a:p>
        </p:txBody>
      </p:sp>
      <p:grpSp>
        <p:nvGrpSpPr>
          <p:cNvPr id="2" name="Group 27"/>
          <p:cNvGrpSpPr>
            <a:grpSpLocks/>
          </p:cNvGrpSpPr>
          <p:nvPr/>
        </p:nvGrpSpPr>
        <p:grpSpPr bwMode="auto">
          <a:xfrm>
            <a:off x="107950" y="4149725"/>
            <a:ext cx="1800225" cy="1560513"/>
            <a:chOff x="113" y="3113"/>
            <a:chExt cx="1134" cy="983"/>
          </a:xfrm>
        </p:grpSpPr>
        <p:pic>
          <p:nvPicPr>
            <p:cNvPr id="49175" name="Picture 9" descr="MCj02283520000[1]"/>
            <p:cNvPicPr>
              <a:picLocks noChangeAspect="1" noChangeArrowheads="1"/>
            </p:cNvPicPr>
            <p:nvPr/>
          </p:nvPicPr>
          <p:blipFill>
            <a:blip r:embed="rId3" cstate="print"/>
            <a:srcRect/>
            <a:stretch>
              <a:fillRect/>
            </a:stretch>
          </p:blipFill>
          <p:spPr bwMode="auto">
            <a:xfrm>
              <a:off x="113" y="3113"/>
              <a:ext cx="793" cy="764"/>
            </a:xfrm>
            <a:prstGeom prst="rect">
              <a:avLst/>
            </a:prstGeom>
            <a:noFill/>
            <a:ln w="9525">
              <a:noFill/>
              <a:miter lim="800000"/>
              <a:headEnd/>
              <a:tailEnd/>
            </a:ln>
          </p:spPr>
        </p:pic>
        <p:sp>
          <p:nvSpPr>
            <p:cNvPr id="125963" name="Text Box 11"/>
            <p:cNvSpPr txBox="1">
              <a:spLocks noChangeArrowheads="1"/>
            </p:cNvSpPr>
            <p:nvPr/>
          </p:nvSpPr>
          <p:spPr bwMode="auto">
            <a:xfrm>
              <a:off x="113" y="3884"/>
              <a:ext cx="1134" cy="212"/>
            </a:xfrm>
            <a:prstGeom prst="rect">
              <a:avLst/>
            </a:prstGeom>
            <a:noFill/>
            <a:ln w="9525">
              <a:noFill/>
              <a:miter lim="800000"/>
              <a:headEnd/>
              <a:tailEnd/>
            </a:ln>
            <a:effectLst/>
          </p:spPr>
          <p:txBody>
            <a:bodyPr>
              <a:spAutoFit/>
            </a:bodyPr>
            <a:lstStyle/>
            <a:p>
              <a:pPr fontAlgn="auto">
                <a:spcBef>
                  <a:spcPct val="50000"/>
                </a:spcBef>
                <a:spcAft>
                  <a:spcPts val="0"/>
                </a:spcAft>
                <a:defRPr/>
              </a:pPr>
              <a:r>
                <a:rPr lang="fr-FR" sz="1600" b="1">
                  <a:effectLst>
                    <a:outerShdw blurRad="38100" dist="38100" dir="2700000" algn="tl">
                      <a:srgbClr val="000000"/>
                    </a:outerShdw>
                  </a:effectLst>
                  <a:latin typeface="+mn-lt"/>
                  <a:cs typeface="+mn-cs"/>
                </a:rPr>
                <a:t>contaminant</a:t>
              </a:r>
            </a:p>
          </p:txBody>
        </p:sp>
      </p:grpSp>
      <p:grpSp>
        <p:nvGrpSpPr>
          <p:cNvPr id="3" name="Group 32"/>
          <p:cNvGrpSpPr>
            <a:grpSpLocks/>
          </p:cNvGrpSpPr>
          <p:nvPr/>
        </p:nvGrpSpPr>
        <p:grpSpPr bwMode="auto">
          <a:xfrm>
            <a:off x="1043608" y="1628800"/>
            <a:ext cx="3816350" cy="5324474"/>
            <a:chOff x="612" y="1117"/>
            <a:chExt cx="2404" cy="3354"/>
          </a:xfrm>
        </p:grpSpPr>
        <p:sp>
          <p:nvSpPr>
            <p:cNvPr id="125971" name="Text Box 19"/>
            <p:cNvSpPr txBox="1">
              <a:spLocks noChangeArrowheads="1"/>
            </p:cNvSpPr>
            <p:nvPr/>
          </p:nvSpPr>
          <p:spPr bwMode="auto">
            <a:xfrm>
              <a:off x="1927" y="3944"/>
              <a:ext cx="681" cy="44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ct val="50000"/>
                </a:spcBef>
                <a:spcAft>
                  <a:spcPts val="0"/>
                </a:spcAft>
                <a:defRPr/>
              </a:pPr>
              <a:r>
                <a:rPr lang="fr-FR" sz="2000" b="0">
                  <a:effectLst>
                    <a:outerShdw blurRad="38100" dist="38100" dir="2700000" algn="tl">
                      <a:srgbClr val="000000"/>
                    </a:outerShdw>
                  </a:effectLst>
                  <a:latin typeface="Verdana" pitchFamily="34" charset="0"/>
                  <a:ea typeface="Verdana" pitchFamily="34" charset="0"/>
                  <a:cs typeface="Verdana" pitchFamily="34" charset="0"/>
                </a:rPr>
                <a:t>vecteur</a:t>
              </a:r>
            </a:p>
          </p:txBody>
        </p:sp>
        <p:grpSp>
          <p:nvGrpSpPr>
            <p:cNvPr id="4" name="Group 28"/>
            <p:cNvGrpSpPr>
              <a:grpSpLocks/>
            </p:cNvGrpSpPr>
            <p:nvPr/>
          </p:nvGrpSpPr>
          <p:grpSpPr bwMode="auto">
            <a:xfrm>
              <a:off x="612" y="1117"/>
              <a:ext cx="2404" cy="3354"/>
              <a:chOff x="612" y="1117"/>
              <a:chExt cx="2404" cy="3354"/>
            </a:xfrm>
          </p:grpSpPr>
          <p:sp>
            <p:nvSpPr>
              <p:cNvPr id="49173" name="Text Box 12"/>
              <p:cNvSpPr txBox="1">
                <a:spLocks noChangeArrowheads="1"/>
              </p:cNvSpPr>
              <p:nvPr/>
            </p:nvSpPr>
            <p:spPr bwMode="auto">
              <a:xfrm>
                <a:off x="1610" y="1117"/>
                <a:ext cx="1406" cy="335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algn="ctr">
                  <a:spcBef>
                    <a:spcPct val="50000"/>
                  </a:spcBef>
                </a:pPr>
                <a:r>
                  <a:rPr lang="fr-FR" sz="2000" b="0">
                    <a:latin typeface="Verdana" pitchFamily="34" charset="0"/>
                    <a:ea typeface="Verdana" pitchFamily="34" charset="0"/>
                    <a:cs typeface="Verdana" pitchFamily="34" charset="0"/>
                  </a:rPr>
                  <a:t>Homme</a:t>
                </a:r>
              </a:p>
              <a:p>
                <a:pPr algn="ctr">
                  <a:spcBef>
                    <a:spcPct val="50000"/>
                  </a:spcBef>
                </a:pPr>
                <a:r>
                  <a:rPr lang="fr-FR" sz="2000" b="0">
                    <a:latin typeface="Verdana" pitchFamily="34" charset="0"/>
                    <a:ea typeface="Verdana" pitchFamily="34" charset="0"/>
                    <a:cs typeface="Verdana" pitchFamily="34" charset="0"/>
                  </a:rPr>
                  <a:t>Emballages</a:t>
                </a:r>
              </a:p>
              <a:p>
                <a:pPr algn="ctr">
                  <a:spcBef>
                    <a:spcPct val="50000"/>
                  </a:spcBef>
                </a:pPr>
                <a:r>
                  <a:rPr lang="fr-FR" sz="2000" b="0">
                    <a:latin typeface="Verdana" pitchFamily="34" charset="0"/>
                    <a:ea typeface="Verdana" pitchFamily="34" charset="0"/>
                    <a:cs typeface="Verdana" pitchFamily="34" charset="0"/>
                  </a:rPr>
                  <a:t>Animaux</a:t>
                </a:r>
              </a:p>
              <a:p>
                <a:pPr algn="ctr">
                  <a:spcBef>
                    <a:spcPct val="50000"/>
                  </a:spcBef>
                </a:pPr>
                <a:r>
                  <a:rPr lang="fr-FR" sz="2000" b="0">
                    <a:latin typeface="Verdana" pitchFamily="34" charset="0"/>
                    <a:ea typeface="Verdana" pitchFamily="34" charset="0"/>
                    <a:cs typeface="Verdana" pitchFamily="34" charset="0"/>
                  </a:rPr>
                  <a:t>Insectes</a:t>
                </a:r>
              </a:p>
              <a:p>
                <a:pPr algn="ctr">
                  <a:spcBef>
                    <a:spcPct val="50000"/>
                  </a:spcBef>
                </a:pPr>
                <a:r>
                  <a:rPr lang="fr-FR" sz="2000" b="0">
                    <a:latin typeface="Verdana" pitchFamily="34" charset="0"/>
                    <a:ea typeface="Verdana" pitchFamily="34" charset="0"/>
                    <a:cs typeface="Verdana" pitchFamily="34" charset="0"/>
                  </a:rPr>
                  <a:t>Rongeurs</a:t>
                </a:r>
              </a:p>
              <a:p>
                <a:pPr algn="ctr">
                  <a:spcBef>
                    <a:spcPct val="50000"/>
                  </a:spcBef>
                </a:pPr>
                <a:r>
                  <a:rPr lang="fr-FR" sz="2000" b="0">
                    <a:latin typeface="Verdana" pitchFamily="34" charset="0"/>
                    <a:ea typeface="Verdana" pitchFamily="34" charset="0"/>
                    <a:cs typeface="Verdana" pitchFamily="34" charset="0"/>
                  </a:rPr>
                  <a:t>Déchets</a:t>
                </a:r>
              </a:p>
              <a:p>
                <a:pPr algn="ctr">
                  <a:spcBef>
                    <a:spcPct val="50000"/>
                  </a:spcBef>
                </a:pPr>
                <a:r>
                  <a:rPr lang="fr-FR" sz="2000" b="0">
                    <a:latin typeface="Verdana" pitchFamily="34" charset="0"/>
                    <a:ea typeface="Verdana" pitchFamily="34" charset="0"/>
                    <a:cs typeface="Verdana" pitchFamily="34" charset="0"/>
                  </a:rPr>
                  <a:t>Sol</a:t>
                </a:r>
              </a:p>
              <a:p>
                <a:pPr algn="ctr">
                  <a:spcBef>
                    <a:spcPct val="50000"/>
                  </a:spcBef>
                </a:pPr>
                <a:r>
                  <a:rPr lang="fr-FR" sz="2000" b="0">
                    <a:latin typeface="Verdana" pitchFamily="34" charset="0"/>
                    <a:ea typeface="Verdana" pitchFamily="34" charset="0"/>
                    <a:cs typeface="Verdana" pitchFamily="34" charset="0"/>
                  </a:rPr>
                  <a:t>Air, poussière</a:t>
                </a:r>
              </a:p>
              <a:p>
                <a:pPr algn="ctr">
                  <a:spcBef>
                    <a:spcPct val="50000"/>
                  </a:spcBef>
                </a:pPr>
                <a:r>
                  <a:rPr lang="fr-FR" sz="2000" b="0">
                    <a:latin typeface="Verdana" pitchFamily="34" charset="0"/>
                    <a:ea typeface="Verdana" pitchFamily="34" charset="0"/>
                    <a:cs typeface="Verdana" pitchFamily="34" charset="0"/>
                  </a:rPr>
                  <a:t>Eau</a:t>
                </a:r>
              </a:p>
              <a:p>
                <a:pPr algn="ctr">
                  <a:spcBef>
                    <a:spcPct val="50000"/>
                  </a:spcBef>
                </a:pPr>
                <a:r>
                  <a:rPr lang="fr-FR" sz="2000" b="0">
                    <a:latin typeface="Verdana" pitchFamily="34" charset="0"/>
                    <a:ea typeface="Verdana" pitchFamily="34" charset="0"/>
                    <a:cs typeface="Verdana" pitchFamily="34" charset="0"/>
                  </a:rPr>
                  <a:t>Matières premières</a:t>
                </a:r>
              </a:p>
              <a:p>
                <a:pPr algn="ctr">
                  <a:spcBef>
                    <a:spcPct val="50000"/>
                  </a:spcBef>
                </a:pPr>
                <a:r>
                  <a:rPr lang="fr-FR" sz="2000" b="0">
                    <a:latin typeface="Verdana" pitchFamily="34" charset="0"/>
                    <a:ea typeface="Verdana" pitchFamily="34" charset="0"/>
                    <a:cs typeface="Verdana" pitchFamily="34" charset="0"/>
                  </a:rPr>
                  <a:t>Matériel</a:t>
                </a:r>
              </a:p>
            </p:txBody>
          </p:sp>
          <p:sp>
            <p:nvSpPr>
              <p:cNvPr id="49174" name="Line 21"/>
              <p:cNvSpPr>
                <a:spLocks noChangeShapeType="1"/>
              </p:cNvSpPr>
              <p:nvPr/>
            </p:nvSpPr>
            <p:spPr bwMode="auto">
              <a:xfrm flipV="1">
                <a:off x="612" y="1525"/>
                <a:ext cx="998" cy="1497"/>
              </a:xfrm>
              <a:prstGeom prst="line">
                <a:avLst/>
              </a:prstGeom>
              <a:ln>
                <a:headEnd/>
                <a:tailEnd type="triangle" w="lg" len="lg"/>
              </a:ln>
            </p:spPr>
            <p:style>
              <a:lnRef idx="1">
                <a:schemeClr val="accent4"/>
              </a:lnRef>
              <a:fillRef idx="2">
                <a:schemeClr val="accent4"/>
              </a:fillRef>
              <a:effectRef idx="1">
                <a:schemeClr val="accent4"/>
              </a:effectRef>
              <a:fontRef idx="minor">
                <a:schemeClr val="dk1"/>
              </a:fontRef>
            </p:style>
            <p:txBody>
              <a:bodyPr/>
              <a:lstStyle/>
              <a:p>
                <a:endParaRPr lang="fr-FR" sz="2000" b="0">
                  <a:latin typeface="Verdana" pitchFamily="34" charset="0"/>
                  <a:ea typeface="Verdana" pitchFamily="34" charset="0"/>
                  <a:cs typeface="Verdana" pitchFamily="34" charset="0"/>
                </a:endParaRPr>
              </a:p>
            </p:txBody>
          </p:sp>
        </p:grpSp>
      </p:grpSp>
      <p:grpSp>
        <p:nvGrpSpPr>
          <p:cNvPr id="5" name="Group 30"/>
          <p:cNvGrpSpPr>
            <a:grpSpLocks/>
          </p:cNvGrpSpPr>
          <p:nvPr/>
        </p:nvGrpSpPr>
        <p:grpSpPr bwMode="auto">
          <a:xfrm>
            <a:off x="6572250" y="3571875"/>
            <a:ext cx="2571750" cy="2286000"/>
            <a:chOff x="4286" y="2160"/>
            <a:chExt cx="1769" cy="1409"/>
          </a:xfrm>
        </p:grpSpPr>
        <p:pic>
          <p:nvPicPr>
            <p:cNvPr id="49167" name="Picture 17" descr="MCj02508380000[1]"/>
            <p:cNvPicPr>
              <a:picLocks noChangeAspect="1" noChangeArrowheads="1"/>
            </p:cNvPicPr>
            <p:nvPr/>
          </p:nvPicPr>
          <p:blipFill>
            <a:blip r:embed="rId4" cstate="print"/>
            <a:srcRect/>
            <a:stretch>
              <a:fillRect/>
            </a:stretch>
          </p:blipFill>
          <p:spPr bwMode="auto">
            <a:xfrm>
              <a:off x="5012" y="2568"/>
              <a:ext cx="613" cy="591"/>
            </a:xfrm>
            <a:prstGeom prst="rect">
              <a:avLst/>
            </a:prstGeom>
            <a:noFill/>
            <a:ln w="9525">
              <a:noFill/>
              <a:miter lim="800000"/>
              <a:headEnd/>
              <a:tailEnd/>
            </a:ln>
          </p:spPr>
        </p:pic>
        <p:pic>
          <p:nvPicPr>
            <p:cNvPr id="49168" name="Picture 14" descr="MCj02283520000[1]"/>
            <p:cNvPicPr>
              <a:picLocks noChangeAspect="1" noChangeArrowheads="1"/>
            </p:cNvPicPr>
            <p:nvPr/>
          </p:nvPicPr>
          <p:blipFill>
            <a:blip r:embed="rId3" cstate="print"/>
            <a:srcRect/>
            <a:stretch>
              <a:fillRect/>
            </a:stretch>
          </p:blipFill>
          <p:spPr bwMode="auto">
            <a:xfrm>
              <a:off x="4967" y="2160"/>
              <a:ext cx="793" cy="764"/>
            </a:xfrm>
            <a:prstGeom prst="rect">
              <a:avLst/>
            </a:prstGeom>
            <a:noFill/>
            <a:ln w="9525">
              <a:noFill/>
              <a:miter lim="800000"/>
              <a:headEnd/>
              <a:tailEnd/>
            </a:ln>
          </p:spPr>
        </p:pic>
        <p:sp>
          <p:nvSpPr>
            <p:cNvPr id="125972" name="Text Box 20"/>
            <p:cNvSpPr txBox="1">
              <a:spLocks noChangeArrowheads="1"/>
            </p:cNvSpPr>
            <p:nvPr/>
          </p:nvSpPr>
          <p:spPr bwMode="auto">
            <a:xfrm>
              <a:off x="4922" y="3203"/>
              <a:ext cx="1133" cy="366"/>
            </a:xfrm>
            <a:prstGeom prst="rect">
              <a:avLst/>
            </a:prstGeom>
            <a:noFill/>
            <a:ln w="9525">
              <a:noFill/>
              <a:miter lim="800000"/>
              <a:headEnd/>
              <a:tailEnd/>
            </a:ln>
            <a:effectLst/>
          </p:spPr>
          <p:txBody>
            <a:bodyPr>
              <a:spAutoFit/>
            </a:bodyPr>
            <a:lstStyle/>
            <a:p>
              <a:pPr fontAlgn="auto">
                <a:spcBef>
                  <a:spcPct val="50000"/>
                </a:spcBef>
                <a:spcAft>
                  <a:spcPts val="0"/>
                </a:spcAft>
                <a:defRPr/>
              </a:pPr>
              <a:r>
                <a:rPr lang="fr-FR" sz="1600" b="1" dirty="0">
                  <a:effectLst>
                    <a:outerShdw blurRad="38100" dist="38100" dir="2700000" algn="tl">
                      <a:srgbClr val="000000"/>
                    </a:outerShdw>
                  </a:effectLst>
                  <a:latin typeface="+mn-lt"/>
                  <a:cs typeface="+mn-cs"/>
                </a:rPr>
                <a:t>Aliment contaminé</a:t>
              </a:r>
            </a:p>
          </p:txBody>
        </p:sp>
        <p:sp>
          <p:nvSpPr>
            <p:cNvPr id="49170" name="Line 25"/>
            <p:cNvSpPr>
              <a:spLocks noChangeShapeType="1"/>
            </p:cNvSpPr>
            <p:nvPr/>
          </p:nvSpPr>
          <p:spPr bwMode="auto">
            <a:xfrm>
              <a:off x="4286" y="2750"/>
              <a:ext cx="544" cy="0"/>
            </a:xfrm>
            <a:prstGeom prst="line">
              <a:avLst/>
            </a:prstGeom>
            <a:noFill/>
            <a:ln w="50800">
              <a:solidFill>
                <a:srgbClr val="FF3300"/>
              </a:solidFill>
              <a:prstDash val="dash"/>
              <a:round/>
              <a:headEnd/>
              <a:tailEnd type="triangle" w="lg" len="lg"/>
            </a:ln>
          </p:spPr>
          <p:txBody>
            <a:bodyPr/>
            <a:lstStyle/>
            <a:p>
              <a:endParaRPr lang="fr-FR"/>
            </a:p>
          </p:txBody>
        </p:sp>
      </p:grpSp>
      <p:pic>
        <p:nvPicPr>
          <p:cNvPr id="125965" name="Picture 13" descr="MCj02283520000[1]"/>
          <p:cNvPicPr>
            <a:picLocks noChangeAspect="1" noChangeArrowheads="1"/>
          </p:cNvPicPr>
          <p:nvPr/>
        </p:nvPicPr>
        <p:blipFill>
          <a:blip r:embed="rId3" cstate="print"/>
          <a:srcRect/>
          <a:stretch>
            <a:fillRect/>
          </a:stretch>
        </p:blipFill>
        <p:spPr bwMode="auto">
          <a:xfrm>
            <a:off x="4211638" y="1484313"/>
            <a:ext cx="1258887" cy="1212850"/>
          </a:xfrm>
          <a:prstGeom prst="rect">
            <a:avLst/>
          </a:prstGeom>
          <a:noFill/>
          <a:ln w="9525">
            <a:noFill/>
            <a:miter lim="800000"/>
            <a:headEnd/>
            <a:tailEnd/>
          </a:ln>
        </p:spPr>
      </p:pic>
      <p:grpSp>
        <p:nvGrpSpPr>
          <p:cNvPr id="6" name="Group 31"/>
          <p:cNvGrpSpPr>
            <a:grpSpLocks/>
          </p:cNvGrpSpPr>
          <p:nvPr/>
        </p:nvGrpSpPr>
        <p:grpSpPr bwMode="auto">
          <a:xfrm>
            <a:off x="4572000" y="4005263"/>
            <a:ext cx="2305050" cy="1344612"/>
            <a:chOff x="2880" y="2523"/>
            <a:chExt cx="1452" cy="847"/>
          </a:xfrm>
        </p:grpSpPr>
        <p:sp>
          <p:nvSpPr>
            <p:cNvPr id="125970" name="Text Box 18"/>
            <p:cNvSpPr txBox="1">
              <a:spLocks noChangeArrowheads="1"/>
            </p:cNvSpPr>
            <p:nvPr/>
          </p:nvSpPr>
          <p:spPr bwMode="auto">
            <a:xfrm>
              <a:off x="3198" y="3158"/>
              <a:ext cx="1134" cy="212"/>
            </a:xfrm>
            <a:prstGeom prst="rect">
              <a:avLst/>
            </a:prstGeom>
            <a:noFill/>
            <a:ln w="9525">
              <a:noFill/>
              <a:miter lim="800000"/>
              <a:headEnd/>
              <a:tailEnd/>
            </a:ln>
            <a:effectLst/>
          </p:spPr>
          <p:txBody>
            <a:bodyPr>
              <a:spAutoFit/>
            </a:bodyPr>
            <a:lstStyle/>
            <a:p>
              <a:pPr fontAlgn="auto">
                <a:spcBef>
                  <a:spcPct val="50000"/>
                </a:spcBef>
                <a:spcAft>
                  <a:spcPts val="0"/>
                </a:spcAft>
                <a:defRPr/>
              </a:pPr>
              <a:r>
                <a:rPr lang="fr-FR" sz="1600" b="1">
                  <a:effectLst>
                    <a:outerShdw blurRad="38100" dist="38100" dir="2700000" algn="tl">
                      <a:srgbClr val="000000"/>
                    </a:outerShdw>
                  </a:effectLst>
                  <a:latin typeface="+mn-lt"/>
                  <a:cs typeface="+mn-cs"/>
                </a:rPr>
                <a:t>Aliment sain</a:t>
              </a:r>
            </a:p>
          </p:txBody>
        </p:sp>
        <p:grpSp>
          <p:nvGrpSpPr>
            <p:cNvPr id="7" name="Group 29"/>
            <p:cNvGrpSpPr>
              <a:grpSpLocks/>
            </p:cNvGrpSpPr>
            <p:nvPr/>
          </p:nvGrpSpPr>
          <p:grpSpPr bwMode="auto">
            <a:xfrm>
              <a:off x="2880" y="2523"/>
              <a:ext cx="1225" cy="612"/>
              <a:chOff x="2880" y="2523"/>
              <a:chExt cx="1225" cy="612"/>
            </a:xfrm>
          </p:grpSpPr>
          <p:pic>
            <p:nvPicPr>
              <p:cNvPr id="49165" name="Picture 16" descr="MCj02508380000[1]"/>
              <p:cNvPicPr>
                <a:picLocks noChangeAspect="1" noChangeArrowheads="1"/>
              </p:cNvPicPr>
              <p:nvPr/>
            </p:nvPicPr>
            <p:blipFill>
              <a:blip r:embed="rId4" cstate="print"/>
              <a:srcRect/>
              <a:stretch>
                <a:fillRect/>
              </a:stretch>
            </p:blipFill>
            <p:spPr bwMode="auto">
              <a:xfrm>
                <a:off x="3470" y="2523"/>
                <a:ext cx="635" cy="612"/>
              </a:xfrm>
              <a:prstGeom prst="rect">
                <a:avLst/>
              </a:prstGeom>
              <a:noFill/>
              <a:ln w="9525">
                <a:noFill/>
                <a:miter lim="800000"/>
                <a:headEnd/>
                <a:tailEnd/>
              </a:ln>
            </p:spPr>
          </p:pic>
          <p:sp>
            <p:nvSpPr>
              <p:cNvPr id="49166" name="Line 23"/>
              <p:cNvSpPr>
                <a:spLocks noChangeShapeType="1"/>
              </p:cNvSpPr>
              <p:nvPr/>
            </p:nvSpPr>
            <p:spPr bwMode="auto">
              <a:xfrm>
                <a:off x="2880" y="2750"/>
                <a:ext cx="544" cy="0"/>
              </a:xfrm>
              <a:prstGeom prst="line">
                <a:avLst/>
              </a:prstGeom>
              <a:noFill/>
              <a:ln w="50800">
                <a:solidFill>
                  <a:srgbClr val="FF3300"/>
                </a:solidFill>
                <a:prstDash val="dash"/>
                <a:round/>
                <a:headEnd/>
                <a:tailEnd type="triangle" w="lg" len="lg"/>
              </a:ln>
            </p:spPr>
            <p:txBody>
              <a:bodyPr/>
              <a:lstStyle/>
              <a:p>
                <a:endParaRPr lang="fr-FR"/>
              </a:p>
            </p:txBody>
          </p:sp>
        </p:grpSp>
      </p:grpSp>
      <p:sp>
        <p:nvSpPr>
          <p:cNvPr id="26" name="Text Box 6"/>
          <p:cNvSpPr txBox="1">
            <a:spLocks noChangeArrowheads="1"/>
          </p:cNvSpPr>
          <p:nvPr/>
        </p:nvSpPr>
        <p:spPr bwMode="auto">
          <a:xfrm>
            <a:off x="0" y="404664"/>
            <a:ext cx="6372200"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2. Les Bonnes pratiques de Fabrication</a:t>
            </a:r>
          </a:p>
        </p:txBody>
      </p:sp>
      <p:sp>
        <p:nvSpPr>
          <p:cNvPr id="24" name="Rectangle 23"/>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596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404664"/>
            <a:ext cx="6372200"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2. Les Bonnes pratiques de Fabrication</a:t>
            </a:r>
          </a:p>
        </p:txBody>
      </p:sp>
      <p:sp>
        <p:nvSpPr>
          <p:cNvPr id="3" name="Rectangle 2"/>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
        <p:nvSpPr>
          <p:cNvPr id="4" name="ZoneTexte 3"/>
          <p:cNvSpPr txBox="1"/>
          <p:nvPr/>
        </p:nvSpPr>
        <p:spPr>
          <a:xfrm>
            <a:off x="1403648" y="1340768"/>
            <a:ext cx="6264696" cy="5940088"/>
          </a:xfrm>
          <a:prstGeom prst="rect">
            <a:avLst/>
          </a:prstGeom>
          <a:noFill/>
        </p:spPr>
        <p:txBody>
          <a:bodyPr wrap="square" rtlCol="0">
            <a:spAutoFit/>
          </a:bodyPr>
          <a:lstStyle/>
          <a:p>
            <a:pPr>
              <a:buFont typeface="Arial" pitchFamily="34" charset="0"/>
              <a:buChar char="•"/>
            </a:pPr>
            <a:r>
              <a:rPr lang="fr-FR" sz="2000" b="0" dirty="0">
                <a:latin typeface="Verdana" pitchFamily="34" charset="0"/>
                <a:ea typeface="Verdana" pitchFamily="34" charset="0"/>
                <a:cs typeface="Verdana" pitchFamily="34" charset="0"/>
              </a:rPr>
              <a:t>Pas de cartons, bois dans les frigos et </a:t>
            </a:r>
            <a:r>
              <a:rPr lang="fr-FR" sz="2000" b="0" dirty="0" err="1">
                <a:latin typeface="Verdana" pitchFamily="34" charset="0"/>
                <a:ea typeface="Verdana" pitchFamily="34" charset="0"/>
                <a:cs typeface="Verdana" pitchFamily="34" charset="0"/>
              </a:rPr>
              <a:t>congels</a:t>
            </a:r>
            <a:r>
              <a:rPr lang="fr-FR" sz="2000" b="0" dirty="0">
                <a:latin typeface="Verdana" pitchFamily="34" charset="0"/>
                <a:ea typeface="Verdana" pitchFamily="34" charset="0"/>
                <a:cs typeface="Verdana" pitchFamily="34" charset="0"/>
              </a:rPr>
              <a:t> dits propres donc déballer après réception et garder les étiquettes</a:t>
            </a:r>
          </a:p>
          <a:p>
            <a:pPr>
              <a:buFont typeface="Arial" pitchFamily="34" charset="0"/>
              <a:buChar char="•"/>
            </a:pPr>
            <a:r>
              <a:rPr lang="fr-FR" sz="2000" b="0" dirty="0">
                <a:latin typeface="Verdana" pitchFamily="34" charset="0"/>
                <a:ea typeface="Verdana" pitchFamily="34" charset="0"/>
                <a:cs typeface="Verdana" pitchFamily="34" charset="0"/>
              </a:rPr>
              <a:t>Pas de cartons et de bois dans la cuisine </a:t>
            </a:r>
          </a:p>
          <a:p>
            <a:pPr>
              <a:buFont typeface="Arial" pitchFamily="34" charset="0"/>
              <a:buChar char="•"/>
            </a:pPr>
            <a:r>
              <a:rPr lang="fr-FR" sz="2000" b="0" dirty="0">
                <a:latin typeface="Verdana" pitchFamily="34" charset="0"/>
                <a:ea typeface="Verdana" pitchFamily="34" charset="0"/>
                <a:cs typeface="Verdana" pitchFamily="34" charset="0"/>
              </a:rPr>
              <a:t>Filmer tout produit (et noter la date de déballage, le nom si non reconnu et la DLC)</a:t>
            </a:r>
          </a:p>
          <a:p>
            <a:pPr>
              <a:buFont typeface="Arial" pitchFamily="34" charset="0"/>
              <a:buChar char="•"/>
            </a:pPr>
            <a:r>
              <a:rPr lang="fr-FR" sz="2000" b="0" dirty="0">
                <a:latin typeface="Verdana" pitchFamily="34" charset="0"/>
                <a:ea typeface="Verdana" pitchFamily="34" charset="0"/>
                <a:cs typeface="Verdana" pitchFamily="34" charset="0"/>
              </a:rPr>
              <a:t>Afficher les DLC des produits finis ou semis finis de la cuisine (2 à 3 jours maximum) </a:t>
            </a:r>
          </a:p>
          <a:p>
            <a:pPr>
              <a:buFont typeface="Arial" pitchFamily="34" charset="0"/>
              <a:buChar char="•"/>
            </a:pPr>
            <a:r>
              <a:rPr lang="fr-FR" sz="2000" b="0" dirty="0">
                <a:latin typeface="Verdana" pitchFamily="34" charset="0"/>
                <a:ea typeface="Verdana" pitchFamily="34" charset="0"/>
                <a:cs typeface="Verdana" pitchFamily="34" charset="0"/>
              </a:rPr>
              <a:t>Ne pas congeler</a:t>
            </a:r>
          </a:p>
          <a:p>
            <a:pPr>
              <a:buFont typeface="Arial" pitchFamily="34" charset="0"/>
              <a:buChar char="•"/>
            </a:pPr>
            <a:r>
              <a:rPr lang="fr-FR" sz="2000" b="0" dirty="0">
                <a:latin typeface="Verdana" pitchFamily="34" charset="0"/>
                <a:ea typeface="Verdana" pitchFamily="34" charset="0"/>
                <a:cs typeface="Verdana" pitchFamily="34" charset="0"/>
              </a:rPr>
              <a:t>Nettoyer et désinfecter les frigos et </a:t>
            </a:r>
            <a:r>
              <a:rPr lang="fr-FR" sz="2000" b="0" dirty="0" err="1">
                <a:latin typeface="Verdana" pitchFamily="34" charset="0"/>
                <a:ea typeface="Verdana" pitchFamily="34" charset="0"/>
                <a:cs typeface="Verdana" pitchFamily="34" charset="0"/>
              </a:rPr>
              <a:t>congels</a:t>
            </a:r>
            <a:r>
              <a:rPr lang="fr-FR" sz="2000" b="0" dirty="0">
                <a:latin typeface="Verdana" pitchFamily="34" charset="0"/>
                <a:ea typeface="Verdana" pitchFamily="34" charset="0"/>
                <a:cs typeface="Verdana" pitchFamily="34" charset="0"/>
              </a:rPr>
              <a:t> toutes les semaines</a:t>
            </a:r>
          </a:p>
          <a:p>
            <a:pPr>
              <a:buFont typeface="Arial" pitchFamily="34" charset="0"/>
              <a:buChar char="•"/>
            </a:pPr>
            <a:r>
              <a:rPr lang="fr-FR" sz="2000" b="0" dirty="0">
                <a:latin typeface="Verdana" pitchFamily="34" charset="0"/>
                <a:ea typeface="Verdana" pitchFamily="34" charset="0"/>
                <a:cs typeface="Verdana" pitchFamily="34" charset="0"/>
              </a:rPr>
              <a:t>Ranger selon le premier entré, premier sorti</a:t>
            </a:r>
          </a:p>
          <a:p>
            <a:pPr>
              <a:buFont typeface="Arial" pitchFamily="34" charset="0"/>
              <a:buChar char="•"/>
            </a:pPr>
            <a:r>
              <a:rPr lang="fr-FR" sz="2000" b="0" dirty="0">
                <a:latin typeface="Verdana" pitchFamily="34" charset="0"/>
                <a:ea typeface="Verdana" pitchFamily="34" charset="0"/>
                <a:cs typeface="Verdana" pitchFamily="34" charset="0"/>
              </a:rPr>
              <a:t>Ranger selon les catégories de produits (semi finis, viande, œufs, fromages, fruits et légumes)</a:t>
            </a:r>
          </a:p>
          <a:p>
            <a:pPr>
              <a:buFont typeface="Arial" pitchFamily="34" charset="0"/>
              <a:buChar char="•"/>
            </a:pPr>
            <a:r>
              <a:rPr lang="fr-FR" sz="2000" b="0" dirty="0">
                <a:latin typeface="Verdana" pitchFamily="34" charset="0"/>
                <a:ea typeface="Verdana" pitchFamily="34" charset="0"/>
                <a:cs typeface="Verdana" pitchFamily="34" charset="0"/>
              </a:rPr>
              <a:t>Planifier le travail selon les crus puis les cuits </a:t>
            </a:r>
          </a:p>
          <a:p>
            <a:endParaRPr lang="fr-FR" sz="2000" b="0" dirty="0">
              <a:latin typeface="Verdana" pitchFamily="34" charset="0"/>
              <a:ea typeface="Verdana" pitchFamily="34" charset="0"/>
              <a:cs typeface="Verdana" pitchFamily="34" charset="0"/>
            </a:endParaRPr>
          </a:p>
          <a:p>
            <a:endParaRPr lang="fr-FR" sz="2000" b="0" dirty="0">
              <a:latin typeface="Verdana" pitchFamily="34" charset="0"/>
              <a:ea typeface="Verdana" pitchFamily="34" charset="0"/>
              <a:cs typeface="Verdana" pitchFamily="34" charset="0"/>
            </a:endParaRPr>
          </a:p>
          <a:p>
            <a:endParaRPr lang="fr-FR" sz="2000" b="0" dirty="0">
              <a:latin typeface="Verdana" pitchFamily="34" charset="0"/>
              <a:ea typeface="Verdana" pitchFamily="34" charset="0"/>
              <a:cs typeface="Verdana"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5" name="Text Box 5"/>
          <p:cNvSpPr txBox="1">
            <a:spLocks noChangeArrowheads="1"/>
          </p:cNvSpPr>
          <p:nvPr/>
        </p:nvSpPr>
        <p:spPr bwMode="auto">
          <a:xfrm>
            <a:off x="1331640" y="764704"/>
            <a:ext cx="5327923" cy="457200"/>
          </a:xfrm>
          <a:prstGeom prst="rect">
            <a:avLst/>
          </a:prstGeom>
          <a:noFill/>
          <a:ln w="9525">
            <a:noFill/>
            <a:miter lim="800000"/>
            <a:headEnd/>
            <a:tailEnd/>
          </a:ln>
          <a:effectLst/>
        </p:spPr>
        <p:txBody>
          <a:bodyPr wrap="square">
            <a:spAutoFit/>
          </a:bodyPr>
          <a:lstStyle/>
          <a:p>
            <a:pPr fontAlgn="auto">
              <a:spcBef>
                <a:spcPct val="50000"/>
              </a:spcBef>
              <a:spcAft>
                <a:spcPts val="0"/>
              </a:spcAft>
              <a:defRPr/>
            </a:pPr>
            <a:r>
              <a:rPr lang="fr-FR" sz="2400" dirty="0">
                <a:effectLst>
                  <a:outerShdw blurRad="38100" dist="38100" dir="2700000" algn="tl">
                    <a:srgbClr val="000000"/>
                  </a:outerShdw>
                </a:effectLst>
                <a:latin typeface="Tahoma" pitchFamily="34" charset="0"/>
                <a:cs typeface="Arial" charset="0"/>
              </a:rPr>
              <a:t>Principe de marche en avant</a:t>
            </a:r>
          </a:p>
        </p:txBody>
      </p:sp>
      <p:grpSp>
        <p:nvGrpSpPr>
          <p:cNvPr id="2" name="Group 33"/>
          <p:cNvGrpSpPr>
            <a:grpSpLocks/>
          </p:cNvGrpSpPr>
          <p:nvPr/>
        </p:nvGrpSpPr>
        <p:grpSpPr bwMode="auto">
          <a:xfrm>
            <a:off x="684213" y="1341438"/>
            <a:ext cx="7883525" cy="1728787"/>
            <a:chOff x="431" y="845"/>
            <a:chExt cx="4966" cy="1089"/>
          </a:xfrm>
          <a:solidFill>
            <a:srgbClr val="CCFFFF"/>
          </a:solidFill>
        </p:grpSpPr>
        <p:sp>
          <p:nvSpPr>
            <p:cNvPr id="50193" name="Rectangle 9"/>
            <p:cNvSpPr>
              <a:spLocks noChangeArrowheads="1"/>
            </p:cNvSpPr>
            <p:nvPr/>
          </p:nvSpPr>
          <p:spPr bwMode="auto">
            <a:xfrm>
              <a:off x="794" y="845"/>
              <a:ext cx="2812" cy="1089"/>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endParaRPr lang="fr-FR">
                <a:latin typeface="Calibri" pitchFamily="34" charset="0"/>
              </a:endParaRPr>
            </a:p>
          </p:txBody>
        </p:sp>
        <p:sp>
          <p:nvSpPr>
            <p:cNvPr id="50194" name="Line 12"/>
            <p:cNvSpPr>
              <a:spLocks noChangeShapeType="1"/>
            </p:cNvSpPr>
            <p:nvPr/>
          </p:nvSpPr>
          <p:spPr bwMode="auto">
            <a:xfrm>
              <a:off x="477" y="1434"/>
              <a:ext cx="771"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95" name="Line 13"/>
            <p:cNvSpPr>
              <a:spLocks noChangeShapeType="1"/>
            </p:cNvSpPr>
            <p:nvPr/>
          </p:nvSpPr>
          <p:spPr bwMode="auto">
            <a:xfrm flipV="1">
              <a:off x="1248" y="1117"/>
              <a:ext cx="0" cy="317"/>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96" name="Line 14"/>
            <p:cNvSpPr>
              <a:spLocks noChangeShapeType="1"/>
            </p:cNvSpPr>
            <p:nvPr/>
          </p:nvSpPr>
          <p:spPr bwMode="auto">
            <a:xfrm>
              <a:off x="1248" y="1117"/>
              <a:ext cx="1043"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97" name="Line 15"/>
            <p:cNvSpPr>
              <a:spLocks noChangeShapeType="1"/>
            </p:cNvSpPr>
            <p:nvPr/>
          </p:nvSpPr>
          <p:spPr bwMode="auto">
            <a:xfrm>
              <a:off x="2291" y="1117"/>
              <a:ext cx="0" cy="589"/>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98" name="Line 16"/>
            <p:cNvSpPr>
              <a:spLocks noChangeShapeType="1"/>
            </p:cNvSpPr>
            <p:nvPr/>
          </p:nvSpPr>
          <p:spPr bwMode="auto">
            <a:xfrm flipH="1">
              <a:off x="1747" y="1706"/>
              <a:ext cx="544"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99" name="Line 17"/>
            <p:cNvSpPr>
              <a:spLocks noChangeShapeType="1"/>
            </p:cNvSpPr>
            <p:nvPr/>
          </p:nvSpPr>
          <p:spPr bwMode="auto">
            <a:xfrm flipH="1" flipV="1">
              <a:off x="1475" y="1389"/>
              <a:ext cx="272" cy="317"/>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200" name="Line 18"/>
            <p:cNvSpPr>
              <a:spLocks noChangeShapeType="1"/>
            </p:cNvSpPr>
            <p:nvPr/>
          </p:nvSpPr>
          <p:spPr bwMode="auto">
            <a:xfrm>
              <a:off x="1520" y="1434"/>
              <a:ext cx="1134"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201" name="Line 19"/>
            <p:cNvSpPr>
              <a:spLocks noChangeShapeType="1"/>
            </p:cNvSpPr>
            <p:nvPr/>
          </p:nvSpPr>
          <p:spPr bwMode="auto">
            <a:xfrm flipV="1">
              <a:off x="2654" y="1071"/>
              <a:ext cx="317" cy="363"/>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202" name="Line 20"/>
            <p:cNvSpPr>
              <a:spLocks noChangeShapeType="1"/>
            </p:cNvSpPr>
            <p:nvPr/>
          </p:nvSpPr>
          <p:spPr bwMode="auto">
            <a:xfrm>
              <a:off x="2971" y="1071"/>
              <a:ext cx="499" cy="59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203" name="Line 21"/>
            <p:cNvSpPr>
              <a:spLocks noChangeShapeType="1"/>
            </p:cNvSpPr>
            <p:nvPr/>
          </p:nvSpPr>
          <p:spPr bwMode="auto">
            <a:xfrm flipH="1">
              <a:off x="431" y="1661"/>
              <a:ext cx="3039"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117790" name="AutoShape 30"/>
            <p:cNvSpPr>
              <a:spLocks noChangeArrowheads="1"/>
            </p:cNvSpPr>
            <p:nvPr/>
          </p:nvSpPr>
          <p:spPr bwMode="auto">
            <a:xfrm>
              <a:off x="3969" y="890"/>
              <a:ext cx="1428" cy="953"/>
            </a:xfrm>
            <a:prstGeom prst="irregularSeal1">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fr-FR" b="1">
                  <a:effectLst>
                    <a:outerShdw blurRad="38100" dist="38100" dir="2700000" algn="tl">
                      <a:srgbClr val="000000"/>
                    </a:outerShdw>
                  </a:effectLst>
                  <a:latin typeface="+mn-lt"/>
                  <a:cs typeface="+mn-cs"/>
                </a:rPr>
                <a:t>Mauvais</a:t>
              </a:r>
            </a:p>
          </p:txBody>
        </p:sp>
      </p:grpSp>
      <p:grpSp>
        <p:nvGrpSpPr>
          <p:cNvPr id="3" name="Group 34"/>
          <p:cNvGrpSpPr>
            <a:grpSpLocks/>
          </p:cNvGrpSpPr>
          <p:nvPr/>
        </p:nvGrpSpPr>
        <p:grpSpPr bwMode="auto">
          <a:xfrm>
            <a:off x="828675" y="3716338"/>
            <a:ext cx="7954963" cy="1801812"/>
            <a:chOff x="522" y="2341"/>
            <a:chExt cx="5011" cy="1135"/>
          </a:xfrm>
        </p:grpSpPr>
        <p:sp>
          <p:nvSpPr>
            <p:cNvPr id="50183" name="Rectangle 10"/>
            <p:cNvSpPr>
              <a:spLocks noChangeArrowheads="1"/>
            </p:cNvSpPr>
            <p:nvPr/>
          </p:nvSpPr>
          <p:spPr bwMode="auto">
            <a:xfrm>
              <a:off x="794" y="2341"/>
              <a:ext cx="2812" cy="1089"/>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endParaRPr lang="fr-FR">
                <a:latin typeface="Calibri" pitchFamily="34" charset="0"/>
              </a:endParaRPr>
            </a:p>
          </p:txBody>
        </p:sp>
        <p:sp>
          <p:nvSpPr>
            <p:cNvPr id="50184" name="Line 22"/>
            <p:cNvSpPr>
              <a:spLocks noChangeShapeType="1"/>
            </p:cNvSpPr>
            <p:nvPr/>
          </p:nvSpPr>
          <p:spPr bwMode="auto">
            <a:xfrm>
              <a:off x="522" y="3113"/>
              <a:ext cx="816"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85" name="Line 23"/>
            <p:cNvSpPr>
              <a:spLocks noChangeShapeType="1"/>
            </p:cNvSpPr>
            <p:nvPr/>
          </p:nvSpPr>
          <p:spPr bwMode="auto">
            <a:xfrm flipV="1">
              <a:off x="1338" y="2659"/>
              <a:ext cx="0" cy="454"/>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86" name="Line 24"/>
            <p:cNvSpPr>
              <a:spLocks noChangeShapeType="1"/>
            </p:cNvSpPr>
            <p:nvPr/>
          </p:nvSpPr>
          <p:spPr bwMode="auto">
            <a:xfrm>
              <a:off x="1338" y="2659"/>
              <a:ext cx="726"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87" name="Line 25"/>
            <p:cNvSpPr>
              <a:spLocks noChangeShapeType="1"/>
            </p:cNvSpPr>
            <p:nvPr/>
          </p:nvSpPr>
          <p:spPr bwMode="auto">
            <a:xfrm>
              <a:off x="2064" y="2659"/>
              <a:ext cx="318" cy="272"/>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88" name="Line 26"/>
            <p:cNvSpPr>
              <a:spLocks noChangeShapeType="1"/>
            </p:cNvSpPr>
            <p:nvPr/>
          </p:nvSpPr>
          <p:spPr bwMode="auto">
            <a:xfrm>
              <a:off x="2382" y="2931"/>
              <a:ext cx="90" cy="227"/>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89" name="Line 27"/>
            <p:cNvSpPr>
              <a:spLocks noChangeShapeType="1"/>
            </p:cNvSpPr>
            <p:nvPr/>
          </p:nvSpPr>
          <p:spPr bwMode="auto">
            <a:xfrm>
              <a:off x="2472" y="3158"/>
              <a:ext cx="726"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90" name="Line 28"/>
            <p:cNvSpPr>
              <a:spLocks noChangeShapeType="1"/>
            </p:cNvSpPr>
            <p:nvPr/>
          </p:nvSpPr>
          <p:spPr bwMode="auto">
            <a:xfrm flipV="1">
              <a:off x="3198" y="2432"/>
              <a:ext cx="0" cy="726"/>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50191" name="Line 29"/>
            <p:cNvSpPr>
              <a:spLocks noChangeShapeType="1"/>
            </p:cNvSpPr>
            <p:nvPr/>
          </p:nvSpPr>
          <p:spPr bwMode="auto">
            <a:xfrm>
              <a:off x="3198" y="2432"/>
              <a:ext cx="817"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endParaRPr lang="fr-FR"/>
            </a:p>
          </p:txBody>
        </p:sp>
        <p:sp>
          <p:nvSpPr>
            <p:cNvPr id="117791" name="AutoShape 31"/>
            <p:cNvSpPr>
              <a:spLocks noChangeArrowheads="1"/>
            </p:cNvSpPr>
            <p:nvPr/>
          </p:nvSpPr>
          <p:spPr bwMode="auto">
            <a:xfrm>
              <a:off x="4105" y="2523"/>
              <a:ext cx="1428" cy="953"/>
            </a:xfrm>
            <a:prstGeom prst="irregularSeal1">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fr-FR" b="1">
                  <a:effectLst>
                    <a:outerShdw blurRad="38100" dist="38100" dir="2700000" algn="tl">
                      <a:srgbClr val="000000"/>
                    </a:outerShdw>
                  </a:effectLst>
                  <a:latin typeface="+mn-lt"/>
                  <a:cs typeface="+mn-cs"/>
                </a:rPr>
                <a:t>Bon</a:t>
              </a:r>
            </a:p>
          </p:txBody>
        </p:sp>
      </p:grpSp>
      <p:sp>
        <p:nvSpPr>
          <p:cNvPr id="29" name="Text Box 6"/>
          <p:cNvSpPr txBox="1">
            <a:spLocks noChangeArrowheads="1"/>
          </p:cNvSpPr>
          <p:nvPr/>
        </p:nvSpPr>
        <p:spPr bwMode="auto">
          <a:xfrm>
            <a:off x="0" y="404664"/>
            <a:ext cx="6372200"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2. Les Bonnes pratiques de Fabrication</a:t>
            </a:r>
          </a:p>
        </p:txBody>
      </p:sp>
      <p:sp>
        <p:nvSpPr>
          <p:cNvPr id="28" name="Rectangle 27"/>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
        <p:nvSpPr>
          <p:cNvPr id="31" name="ZoneTexte 30"/>
          <p:cNvSpPr txBox="1"/>
          <p:nvPr/>
        </p:nvSpPr>
        <p:spPr>
          <a:xfrm>
            <a:off x="899592" y="5949280"/>
            <a:ext cx="5904656" cy="646331"/>
          </a:xfrm>
          <a:prstGeom prst="rect">
            <a:avLst/>
          </a:prstGeom>
          <a:noFill/>
        </p:spPr>
        <p:txBody>
          <a:bodyPr wrap="square" rtlCol="0">
            <a:spAutoFit/>
          </a:bodyPr>
          <a:lstStyle/>
          <a:p>
            <a:r>
              <a:rPr lang="fr-FR" sz="1800" b="0" dirty="0">
                <a:latin typeface="Verdana" pitchFamily="34" charset="0"/>
                <a:ea typeface="Verdana" pitchFamily="34" charset="0"/>
                <a:cs typeface="Verdana" pitchFamily="34" charset="0"/>
              </a:rPr>
              <a:t>EXISTENCE D UNE MARCHE EN AVANT PHYSIQUE OU TEMPORELLE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5" name="Text Box 5"/>
          <p:cNvSpPr txBox="1">
            <a:spLocks noChangeArrowheads="1"/>
          </p:cNvSpPr>
          <p:nvPr/>
        </p:nvSpPr>
        <p:spPr bwMode="auto">
          <a:xfrm>
            <a:off x="1331640" y="764704"/>
            <a:ext cx="5327923" cy="830997"/>
          </a:xfrm>
          <a:prstGeom prst="rect">
            <a:avLst/>
          </a:prstGeom>
          <a:noFill/>
          <a:ln w="9525">
            <a:noFill/>
            <a:miter lim="800000"/>
            <a:headEnd/>
            <a:tailEnd/>
          </a:ln>
          <a:effectLst/>
        </p:spPr>
        <p:txBody>
          <a:bodyPr wrap="square">
            <a:spAutoFit/>
          </a:bodyPr>
          <a:lstStyle/>
          <a:p>
            <a:pPr fontAlgn="auto">
              <a:spcBef>
                <a:spcPct val="50000"/>
              </a:spcBef>
              <a:spcAft>
                <a:spcPts val="0"/>
              </a:spcAft>
              <a:defRPr/>
            </a:pPr>
            <a:r>
              <a:rPr lang="fr-FR" sz="2400" dirty="0">
                <a:effectLst>
                  <a:outerShdw blurRad="38100" dist="38100" dir="2700000" algn="tl">
                    <a:srgbClr val="000000"/>
                  </a:outerShdw>
                </a:effectLst>
                <a:latin typeface="Tahoma" pitchFamily="34" charset="0"/>
                <a:cs typeface="Arial" charset="0"/>
              </a:rPr>
              <a:t>Principe de marche en avant : cas pratique de la réception </a:t>
            </a:r>
          </a:p>
        </p:txBody>
      </p:sp>
      <p:sp>
        <p:nvSpPr>
          <p:cNvPr id="29" name="Text Box 6"/>
          <p:cNvSpPr txBox="1">
            <a:spLocks noChangeArrowheads="1"/>
          </p:cNvSpPr>
          <p:nvPr/>
        </p:nvSpPr>
        <p:spPr bwMode="auto">
          <a:xfrm>
            <a:off x="0" y="404664"/>
            <a:ext cx="6372200"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2. Les Bonnes pratiques de Fabrication</a:t>
            </a:r>
          </a:p>
        </p:txBody>
      </p:sp>
      <p:sp>
        <p:nvSpPr>
          <p:cNvPr id="28" name="Rectangle 27"/>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2"/>
          <p:cNvSpPr>
            <a:spLocks noChangeArrowheads="1"/>
          </p:cNvSpPr>
          <p:nvPr/>
        </p:nvSpPr>
        <p:spPr bwMode="auto">
          <a:xfrm>
            <a:off x="685800" y="1371600"/>
            <a:ext cx="5181600" cy="609600"/>
          </a:xfrm>
          <a:prstGeom prst="rect">
            <a:avLst/>
          </a:prstGeom>
          <a:noFill/>
          <a:ln w="9525">
            <a:noFill/>
            <a:miter lim="800000"/>
            <a:headEnd/>
            <a:tailEnd/>
          </a:ln>
        </p:spPr>
        <p:txBody>
          <a:bodyPr anchor="b"/>
          <a:lstStyle/>
          <a:p>
            <a:pPr algn="ctr"/>
            <a:r>
              <a:rPr lang="fr-FR" sz="2000" b="0" dirty="0">
                <a:latin typeface="Verdana" pitchFamily="34" charset="0"/>
                <a:ea typeface="Verdana" pitchFamily="34" charset="0"/>
                <a:cs typeface="Verdana" pitchFamily="34" charset="0"/>
              </a:rPr>
              <a:t>LA TRAÇABILITE</a:t>
            </a:r>
          </a:p>
        </p:txBody>
      </p:sp>
      <p:sp>
        <p:nvSpPr>
          <p:cNvPr id="6149" name="Rectangle 3"/>
          <p:cNvSpPr>
            <a:spLocks noChangeArrowheads="1"/>
          </p:cNvSpPr>
          <p:nvPr/>
        </p:nvSpPr>
        <p:spPr bwMode="auto">
          <a:xfrm>
            <a:off x="609600" y="2924944"/>
            <a:ext cx="7634808" cy="2180456"/>
          </a:xfrm>
          <a:prstGeom prst="rect">
            <a:avLst/>
          </a:prstGeom>
          <a:noFill/>
          <a:ln w="9525">
            <a:noFill/>
            <a:miter lim="800000"/>
            <a:headEnd/>
            <a:tailEnd/>
          </a:ln>
        </p:spPr>
        <p:txBody>
          <a:bodyPr/>
          <a:lstStyle/>
          <a:p>
            <a:pPr marL="342900" indent="-342900" algn="ctr">
              <a:lnSpc>
                <a:spcPct val="90000"/>
              </a:lnSpc>
              <a:spcBef>
                <a:spcPct val="20000"/>
              </a:spcBef>
            </a:pPr>
            <a:r>
              <a:rPr lang="fr-FR" sz="2000" b="0" dirty="0">
                <a:latin typeface="Verdana" pitchFamily="34" charset="0"/>
                <a:ea typeface="Verdana" pitchFamily="34" charset="0"/>
                <a:cs typeface="Verdana" pitchFamily="34" charset="0"/>
              </a:rPr>
              <a:t>  </a:t>
            </a:r>
          </a:p>
          <a:p>
            <a:pPr marL="342900" indent="-342900" algn="just">
              <a:lnSpc>
                <a:spcPct val="90000"/>
              </a:lnSpc>
              <a:spcBef>
                <a:spcPct val="20000"/>
              </a:spcBef>
            </a:pPr>
            <a:r>
              <a:rPr lang="fr-FR" sz="2000" b="0" dirty="0">
                <a:latin typeface="Verdana" pitchFamily="34" charset="0"/>
                <a:ea typeface="Verdana" pitchFamily="34" charset="0"/>
                <a:cs typeface="Verdana" pitchFamily="34" charset="0"/>
              </a:rPr>
              <a:t> « Aptitude à retrouver l’historique, l’utilisation, ou la localisation d’un article ou d’une activité au moyen d’une identification enregistrée. »</a:t>
            </a:r>
          </a:p>
        </p:txBody>
      </p:sp>
      <p:graphicFrame>
        <p:nvGraphicFramePr>
          <p:cNvPr id="6146" name="Object 4"/>
          <p:cNvGraphicFramePr>
            <a:graphicFrameLocks noChangeAspect="1"/>
          </p:cNvGraphicFramePr>
          <p:nvPr/>
        </p:nvGraphicFramePr>
        <p:xfrm>
          <a:off x="6443663" y="1484313"/>
          <a:ext cx="1657350" cy="1482725"/>
        </p:xfrm>
        <a:graphic>
          <a:graphicData uri="http://schemas.openxmlformats.org/presentationml/2006/ole">
            <mc:AlternateContent xmlns:mc="http://schemas.openxmlformats.org/markup-compatibility/2006">
              <mc:Choice xmlns:v="urn:schemas-microsoft-com:vml" Requires="v">
                <p:oleObj spid="_x0000_s151557" name="Image Photo Editor" r:id="rId3" imgW="1428949" imgH="1428949" progId="">
                  <p:embed/>
                </p:oleObj>
              </mc:Choice>
              <mc:Fallback>
                <p:oleObj name="Image Photo Editor" r:id="rId3" imgW="1428949" imgH="1428949" progId="">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663" y="1484313"/>
                        <a:ext cx="1657350"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ext Box 6"/>
          <p:cNvSpPr txBox="1">
            <a:spLocks noChangeArrowheads="1"/>
          </p:cNvSpPr>
          <p:nvPr/>
        </p:nvSpPr>
        <p:spPr bwMode="auto">
          <a:xfrm>
            <a:off x="0" y="404664"/>
            <a:ext cx="6372200"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2. Les Bonnes pratiques de Fabrication</a:t>
            </a:r>
          </a:p>
        </p:txBody>
      </p:sp>
      <p:sp>
        <p:nvSpPr>
          <p:cNvPr id="6" name="Rectangle 5"/>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9" name="Rectangle 3"/>
          <p:cNvSpPr>
            <a:spLocks noChangeArrowheads="1"/>
          </p:cNvSpPr>
          <p:nvPr/>
        </p:nvSpPr>
        <p:spPr bwMode="auto">
          <a:xfrm>
            <a:off x="323528" y="1124744"/>
            <a:ext cx="7634808" cy="2180456"/>
          </a:xfrm>
          <a:prstGeom prst="rect">
            <a:avLst/>
          </a:prstGeom>
          <a:noFill/>
          <a:ln w="9525">
            <a:noFill/>
            <a:miter lim="800000"/>
            <a:headEnd/>
            <a:tailEnd/>
          </a:ln>
        </p:spPr>
        <p:txBody>
          <a:bodyPr/>
          <a:lstStyle/>
          <a:p>
            <a:pPr marL="342900" indent="-342900" algn="ctr">
              <a:lnSpc>
                <a:spcPct val="90000"/>
              </a:lnSpc>
              <a:spcBef>
                <a:spcPct val="20000"/>
              </a:spcBef>
            </a:pPr>
            <a:r>
              <a:rPr lang="fr-FR" sz="2000" b="0" dirty="0">
                <a:latin typeface="Verdana" pitchFamily="34" charset="0"/>
                <a:ea typeface="Verdana" pitchFamily="34" charset="0"/>
                <a:cs typeface="Verdana" pitchFamily="34" charset="0"/>
              </a:rPr>
              <a:t>  </a:t>
            </a:r>
          </a:p>
          <a:p>
            <a:r>
              <a:rPr lang="fr-FR" sz="2000" b="0" dirty="0">
                <a:latin typeface="Verdana" pitchFamily="34" charset="0"/>
                <a:ea typeface="Verdana" pitchFamily="34" charset="0"/>
                <a:cs typeface="Verdana" pitchFamily="34" charset="0"/>
              </a:rPr>
              <a:t> Pour la traçabilité, vous pouvez utiliser un système d’enveloppes, un système d’agenda afin de lier : </a:t>
            </a:r>
          </a:p>
          <a:p>
            <a:r>
              <a:rPr lang="fr-FR" sz="2000" b="0" dirty="0">
                <a:latin typeface="Verdana" pitchFamily="34" charset="0"/>
                <a:ea typeface="Verdana" pitchFamily="34" charset="0"/>
                <a:cs typeface="Verdana" pitchFamily="34" charset="0"/>
              </a:rPr>
              <a:t>Les menus / cartes</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Les produits utilisés pour les menus /cartes</a:t>
            </a:r>
          </a:p>
          <a:p>
            <a:endParaRPr lang="fr-FR" sz="2000" b="0" dirty="0">
              <a:latin typeface="Verdana" pitchFamily="34" charset="0"/>
              <a:ea typeface="Verdana" pitchFamily="34" charset="0"/>
              <a:cs typeface="Verdana" pitchFamily="34" charset="0"/>
            </a:endParaRPr>
          </a:p>
          <a:p>
            <a:r>
              <a:rPr lang="fr-FR" sz="2000" b="0" dirty="0">
                <a:latin typeface="Verdana" pitchFamily="34" charset="0"/>
                <a:ea typeface="Verdana" pitchFamily="34" charset="0"/>
                <a:cs typeface="Verdana" pitchFamily="34" charset="0"/>
              </a:rPr>
              <a:t>Un affichage est obligatoire pour le consommateur concernant la traçabilité des viandes bovines</a:t>
            </a:r>
          </a:p>
          <a:p>
            <a:pPr marL="342900" indent="-342900" algn="just">
              <a:lnSpc>
                <a:spcPct val="90000"/>
              </a:lnSpc>
              <a:spcBef>
                <a:spcPct val="20000"/>
              </a:spcBef>
            </a:pPr>
            <a:endParaRPr lang="fr-FR" sz="2000" b="0" dirty="0">
              <a:latin typeface="Verdana" pitchFamily="34" charset="0"/>
              <a:ea typeface="Verdana" pitchFamily="34" charset="0"/>
              <a:cs typeface="Verdana" pitchFamily="34" charset="0"/>
            </a:endParaRPr>
          </a:p>
        </p:txBody>
      </p:sp>
      <p:graphicFrame>
        <p:nvGraphicFramePr>
          <p:cNvPr id="6146" name="Object 4"/>
          <p:cNvGraphicFramePr>
            <a:graphicFrameLocks noChangeAspect="1"/>
          </p:cNvGraphicFramePr>
          <p:nvPr/>
        </p:nvGraphicFramePr>
        <p:xfrm>
          <a:off x="3347864" y="4581128"/>
          <a:ext cx="1657350" cy="1482725"/>
        </p:xfrm>
        <a:graphic>
          <a:graphicData uri="http://schemas.openxmlformats.org/presentationml/2006/ole">
            <mc:AlternateContent xmlns:mc="http://schemas.openxmlformats.org/markup-compatibility/2006">
              <mc:Choice xmlns:v="urn:schemas-microsoft-com:vml" Requires="v">
                <p:oleObj spid="_x0000_s418818" name="Image Photo Editor" r:id="rId3" imgW="1428949" imgH="1428949" progId="">
                  <p:embed/>
                </p:oleObj>
              </mc:Choice>
              <mc:Fallback>
                <p:oleObj name="Image Photo Editor" r:id="rId3" imgW="1428949" imgH="1428949" progId="">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4581128"/>
                        <a:ext cx="1657350"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ext Box 6"/>
          <p:cNvSpPr txBox="1">
            <a:spLocks noChangeArrowheads="1"/>
          </p:cNvSpPr>
          <p:nvPr/>
        </p:nvSpPr>
        <p:spPr bwMode="auto">
          <a:xfrm>
            <a:off x="0" y="404664"/>
            <a:ext cx="6372200" cy="36933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1800" dirty="0">
                <a:solidFill>
                  <a:srgbClr val="FF0000"/>
                </a:solidFill>
                <a:latin typeface="Verdana" pitchFamily="34" charset="0"/>
              </a:rPr>
              <a:t>2. Les Bonnes pratiques de Fabrication</a:t>
            </a:r>
          </a:p>
        </p:txBody>
      </p:sp>
      <p:sp>
        <p:nvSpPr>
          <p:cNvPr id="6" name="Rectangle 5"/>
          <p:cNvSpPr/>
          <p:nvPr/>
        </p:nvSpPr>
        <p:spPr>
          <a:xfrm>
            <a:off x="467544" y="0"/>
            <a:ext cx="8568952" cy="307777"/>
          </a:xfrm>
          <a:prstGeom prst="rect">
            <a:avLst/>
          </a:prstGeom>
        </p:spPr>
        <p:txBody>
          <a:bodyPr wrap="square">
            <a:spAutoFit/>
          </a:bodyPr>
          <a:lstStyle/>
          <a:p>
            <a:r>
              <a:rPr lang="fr-FR" sz="1400" dirty="0">
                <a:solidFill>
                  <a:srgbClr val="FF0000"/>
                </a:solidFill>
                <a:latin typeface="Verdana" pitchFamily="34" charset="0"/>
              </a:rPr>
              <a:t>Partie 3 : Les Bonnes Pratiques  d’Hygiène  et Les Bonnes Pratiques  de fabrication</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Text Box 6"/>
          <p:cNvSpPr txBox="1">
            <a:spLocks noChangeArrowheads="1"/>
          </p:cNvSpPr>
          <p:nvPr/>
        </p:nvSpPr>
        <p:spPr bwMode="auto">
          <a:xfrm>
            <a:off x="217488" y="439738"/>
            <a:ext cx="1546225" cy="376237"/>
          </a:xfrm>
          <a:prstGeom prst="rect">
            <a:avLst/>
          </a:prstGeom>
          <a:noFill/>
          <a:ln w="9525">
            <a:solidFill>
              <a:schemeClr val="tx1"/>
            </a:solidFill>
            <a:miter lim="800000"/>
            <a:headEnd/>
            <a:tailEnd/>
          </a:ln>
          <a:effectLst/>
        </p:spPr>
        <p:txBody>
          <a:bodyPr>
            <a:spAutoFit/>
          </a:bodyPr>
          <a:lstStyle/>
          <a:p>
            <a:r>
              <a:rPr lang="fr-FR" sz="1800">
                <a:solidFill>
                  <a:srgbClr val="000099"/>
                </a:solidFill>
                <a:latin typeface="Verdana" pitchFamily="34" charset="0"/>
              </a:rPr>
              <a:t>Sommaire</a:t>
            </a:r>
          </a:p>
        </p:txBody>
      </p:sp>
      <p:sp>
        <p:nvSpPr>
          <p:cNvPr id="81927" name="Line 7"/>
          <p:cNvSpPr>
            <a:spLocks noChangeShapeType="1"/>
          </p:cNvSpPr>
          <p:nvPr/>
        </p:nvSpPr>
        <p:spPr bwMode="auto">
          <a:xfrm>
            <a:off x="1763713" y="625475"/>
            <a:ext cx="5472112" cy="0"/>
          </a:xfrm>
          <a:prstGeom prst="line">
            <a:avLst/>
          </a:prstGeom>
          <a:noFill/>
          <a:ln w="9525">
            <a:solidFill>
              <a:schemeClr val="tx1"/>
            </a:solidFill>
            <a:round/>
            <a:headEnd/>
            <a:tailEnd/>
          </a:ln>
          <a:effectLst/>
        </p:spPr>
        <p:txBody>
          <a:bodyPr/>
          <a:lstStyle/>
          <a:p>
            <a:endParaRPr lang="fr-FR"/>
          </a:p>
        </p:txBody>
      </p:sp>
      <p:sp>
        <p:nvSpPr>
          <p:cNvPr id="7" name="Rectangle 14"/>
          <p:cNvSpPr>
            <a:spLocks noChangeArrowheads="1"/>
          </p:cNvSpPr>
          <p:nvPr/>
        </p:nvSpPr>
        <p:spPr bwMode="auto">
          <a:xfrm>
            <a:off x="1403648" y="1052736"/>
            <a:ext cx="5759450" cy="2308324"/>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endParaRPr lang="fr-FR" sz="1800" dirty="0">
              <a:solidFill>
                <a:srgbClr val="0033CC"/>
              </a:solidFill>
              <a:latin typeface="Verdana" pitchFamily="34" charset="0"/>
            </a:endParaRPr>
          </a:p>
          <a:p>
            <a:r>
              <a:rPr lang="fr-FR" sz="1800" dirty="0">
                <a:solidFill>
                  <a:schemeClr val="accent1">
                    <a:lumMod val="75000"/>
                  </a:schemeClr>
                </a:solidFill>
                <a:latin typeface="Verdana" pitchFamily="34" charset="0"/>
              </a:rPr>
              <a:t>Partie 4 : HACCP</a:t>
            </a:r>
          </a:p>
          <a:p>
            <a:pPr marL="1714500" lvl="3" indent="-342900">
              <a:buAutoNum type="arabicPeriod"/>
            </a:pPr>
            <a:r>
              <a:rPr lang="fr-FR" sz="1800" dirty="0">
                <a:solidFill>
                  <a:schemeClr val="accent1">
                    <a:lumMod val="75000"/>
                  </a:schemeClr>
                </a:solidFill>
                <a:latin typeface="Verdana" pitchFamily="34" charset="0"/>
              </a:rPr>
              <a:t>Les définitions</a:t>
            </a:r>
          </a:p>
          <a:p>
            <a:pPr marL="1714500" lvl="3" indent="-342900">
              <a:buAutoNum type="arabicPeriod"/>
            </a:pPr>
            <a:r>
              <a:rPr lang="fr-FR" sz="1800" dirty="0">
                <a:solidFill>
                  <a:schemeClr val="accent1">
                    <a:lumMod val="75000"/>
                  </a:schemeClr>
                </a:solidFill>
                <a:latin typeface="Verdana" pitchFamily="34" charset="0"/>
              </a:rPr>
              <a:t>La démarche </a:t>
            </a:r>
          </a:p>
          <a:p>
            <a:pPr marL="1714500" lvl="3" indent="-342900">
              <a:buAutoNum type="arabicPeriod"/>
            </a:pPr>
            <a:r>
              <a:rPr lang="fr-FR" sz="1800" dirty="0">
                <a:solidFill>
                  <a:schemeClr val="accent1">
                    <a:lumMod val="75000"/>
                  </a:schemeClr>
                </a:solidFill>
                <a:latin typeface="Verdana" pitchFamily="34" charset="0"/>
              </a:rPr>
              <a:t>Les 7 principes </a:t>
            </a:r>
          </a:p>
          <a:p>
            <a:pPr marL="1714500" lvl="3" indent="-342900">
              <a:buAutoNum type="arabicPeriod"/>
            </a:pPr>
            <a:r>
              <a:rPr lang="fr-FR" sz="1800" dirty="0">
                <a:solidFill>
                  <a:schemeClr val="accent1">
                    <a:lumMod val="75000"/>
                  </a:schemeClr>
                </a:solidFill>
                <a:latin typeface="Verdana" pitchFamily="34" charset="0"/>
              </a:rPr>
              <a:t>conclusion</a:t>
            </a:r>
          </a:p>
          <a:p>
            <a:pPr marL="1714500" lvl="3" indent="-342900">
              <a:buAutoNum type="arabicPeriod"/>
            </a:pPr>
            <a:endParaRPr lang="fr-FR" sz="1800" dirty="0">
              <a:solidFill>
                <a:srgbClr val="0033CC"/>
              </a:solidFill>
              <a:latin typeface="Verdana" pitchFamily="34" charset="0"/>
            </a:endParaRPr>
          </a:p>
          <a:p>
            <a:endParaRPr lang="fr-FR" sz="1800" dirty="0">
              <a:solidFill>
                <a:srgbClr val="0033CC"/>
              </a:solidFill>
              <a:latin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217488" y="439738"/>
            <a:ext cx="1906587" cy="37623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r>
              <a:rPr lang="fr-FR" sz="1800" dirty="0">
                <a:solidFill>
                  <a:srgbClr val="000099"/>
                </a:solidFill>
                <a:latin typeface="Verdana" pitchFamily="34" charset="0"/>
              </a:rPr>
              <a:t>2. Définitions</a:t>
            </a:r>
          </a:p>
        </p:txBody>
      </p:sp>
      <p:sp>
        <p:nvSpPr>
          <p:cNvPr id="4" name="Rectangle 3"/>
          <p:cNvSpPr>
            <a:spLocks noChangeArrowheads="1"/>
          </p:cNvSpPr>
          <p:nvPr/>
        </p:nvSpPr>
        <p:spPr bwMode="auto">
          <a:xfrm>
            <a:off x="1475656" y="0"/>
            <a:ext cx="5759450" cy="369332"/>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fr-FR" sz="1800" dirty="0">
                <a:solidFill>
                  <a:srgbClr val="0033CC"/>
                </a:solidFill>
                <a:latin typeface="Verdana" pitchFamily="34" charset="0"/>
              </a:rPr>
              <a:t>Partie 1 : Présentation de la démarche</a:t>
            </a:r>
          </a:p>
        </p:txBody>
      </p:sp>
      <p:pic>
        <p:nvPicPr>
          <p:cNvPr id="5" name="Picture 3"/>
          <p:cNvPicPr>
            <a:picLocks noChangeAspect="1" noChangeArrowheads="1"/>
          </p:cNvPicPr>
          <p:nvPr/>
        </p:nvPicPr>
        <p:blipFill>
          <a:blip r:embed="rId3" cstate="print"/>
          <a:srcRect l="37692" t="28580" r="38367" b="48306"/>
          <a:stretch>
            <a:fillRect/>
          </a:stretch>
        </p:blipFill>
        <p:spPr bwMode="auto">
          <a:xfrm>
            <a:off x="1835695" y="1628800"/>
            <a:ext cx="6443687" cy="3888432"/>
          </a:xfrm>
          <a:prstGeom prst="rect">
            <a:avLst/>
          </a:prstGeom>
          <a:noFill/>
          <a:ln w="9525">
            <a:noFill/>
            <a:miter lim="800000"/>
            <a:headEnd/>
            <a:tailEnd/>
          </a:ln>
        </p:spPr>
      </p:pic>
      <p:sp>
        <p:nvSpPr>
          <p:cNvPr id="6" name="ZoneTexte 5"/>
          <p:cNvSpPr txBox="1"/>
          <p:nvPr/>
        </p:nvSpPr>
        <p:spPr>
          <a:xfrm>
            <a:off x="755576" y="1702551"/>
            <a:ext cx="504055" cy="3539430"/>
          </a:xfrm>
          <a:prstGeom prst="rect">
            <a:avLst/>
          </a:prstGeom>
          <a:noFill/>
        </p:spPr>
        <p:txBody>
          <a:bodyPr vert="horz" wrap="square" rtlCol="0" anchor="ctr" anchorCtr="0">
            <a:spAutoFit/>
          </a:bodyPr>
          <a:lstStyle/>
          <a:p>
            <a:r>
              <a:rPr lang="fr-FR" sz="3200" dirty="0">
                <a:solidFill>
                  <a:srgbClr val="FF0000"/>
                </a:solidFill>
              </a:rPr>
              <a:t>Q</a:t>
            </a:r>
          </a:p>
          <a:p>
            <a:r>
              <a:rPr lang="fr-FR" sz="3200" dirty="0">
                <a:solidFill>
                  <a:srgbClr val="FF0000"/>
                </a:solidFill>
              </a:rPr>
              <a:t>U</a:t>
            </a:r>
          </a:p>
          <a:p>
            <a:r>
              <a:rPr lang="fr-FR" sz="3200" dirty="0">
                <a:solidFill>
                  <a:srgbClr val="FF0000"/>
                </a:solidFill>
              </a:rPr>
              <a:t>A</a:t>
            </a:r>
          </a:p>
          <a:p>
            <a:r>
              <a:rPr lang="fr-FR" sz="3200" dirty="0">
                <a:solidFill>
                  <a:srgbClr val="FF0000"/>
                </a:solidFill>
              </a:rPr>
              <a:t>L</a:t>
            </a:r>
          </a:p>
          <a:p>
            <a:r>
              <a:rPr lang="fr-FR" sz="3200" dirty="0">
                <a:solidFill>
                  <a:srgbClr val="FF0000"/>
                </a:solidFill>
              </a:rPr>
              <a:t>I</a:t>
            </a:r>
          </a:p>
          <a:p>
            <a:r>
              <a:rPr lang="fr-FR" sz="3200" dirty="0">
                <a:solidFill>
                  <a:srgbClr val="FF0000"/>
                </a:solidFill>
              </a:rPr>
              <a:t>T</a:t>
            </a:r>
          </a:p>
          <a:p>
            <a:r>
              <a:rPr lang="fr-FR" sz="3200" dirty="0">
                <a:solidFill>
                  <a:srgbClr val="FF0000"/>
                </a:solidFill>
              </a:rPr>
              <a:t>E</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ChangeArrowheads="1"/>
          </p:cNvSpPr>
          <p:nvPr/>
        </p:nvSpPr>
        <p:spPr bwMode="auto">
          <a:xfrm>
            <a:off x="571500" y="1000125"/>
            <a:ext cx="7820025" cy="6591300"/>
          </a:xfrm>
          <a:prstGeom prst="bevel">
            <a:avLst>
              <a:gd name="adj" fmla="val 12500"/>
            </a:avLst>
          </a:prstGeom>
          <a:noFill/>
          <a:ln w="9525">
            <a:noFill/>
            <a:miter lim="800000"/>
            <a:headEnd/>
            <a:tailEnd/>
          </a:ln>
        </p:spPr>
        <p:txBody>
          <a:bodyPr lIns="0" tIns="0" rIns="18000" bIns="0">
            <a:spAutoFit/>
          </a:bodyPr>
          <a:lstStyle/>
          <a:p>
            <a:pPr algn="ctr"/>
            <a:r>
              <a:rPr lang="fr-FR" sz="3600" b="0" dirty="0" err="1">
                <a:latin typeface="Verdana" pitchFamily="34" charset="0"/>
                <a:ea typeface="Verdana" pitchFamily="34" charset="0"/>
                <a:cs typeface="Verdana" pitchFamily="34" charset="0"/>
              </a:rPr>
              <a:t>Hazard</a:t>
            </a:r>
            <a:r>
              <a:rPr lang="fr-FR" sz="3600" b="0" dirty="0">
                <a:latin typeface="Verdana" pitchFamily="34" charset="0"/>
                <a:ea typeface="Verdana" pitchFamily="34" charset="0"/>
                <a:cs typeface="Verdana" pitchFamily="34" charset="0"/>
              </a:rPr>
              <a:t> </a:t>
            </a:r>
            <a:r>
              <a:rPr lang="fr-FR" sz="3600" b="0" dirty="0" err="1">
                <a:latin typeface="Verdana" pitchFamily="34" charset="0"/>
                <a:ea typeface="Verdana" pitchFamily="34" charset="0"/>
                <a:cs typeface="Verdana" pitchFamily="34" charset="0"/>
              </a:rPr>
              <a:t>Analysis</a:t>
            </a:r>
            <a:r>
              <a:rPr lang="fr-FR" sz="3600" b="0" dirty="0">
                <a:latin typeface="Verdana" pitchFamily="34" charset="0"/>
                <a:ea typeface="Verdana" pitchFamily="34" charset="0"/>
                <a:cs typeface="Verdana" pitchFamily="34" charset="0"/>
              </a:rPr>
              <a:t> </a:t>
            </a:r>
            <a:r>
              <a:rPr lang="fr-FR" sz="3600" b="0" dirty="0" err="1">
                <a:latin typeface="Verdana" pitchFamily="34" charset="0"/>
                <a:ea typeface="Verdana" pitchFamily="34" charset="0"/>
                <a:cs typeface="Verdana" pitchFamily="34" charset="0"/>
              </a:rPr>
              <a:t>Critical</a:t>
            </a:r>
            <a:r>
              <a:rPr lang="fr-FR" sz="3600" b="0" dirty="0">
                <a:latin typeface="Verdana" pitchFamily="34" charset="0"/>
                <a:ea typeface="Verdana" pitchFamily="34" charset="0"/>
                <a:cs typeface="Verdana" pitchFamily="34" charset="0"/>
              </a:rPr>
              <a:t> Control Point </a:t>
            </a:r>
          </a:p>
          <a:p>
            <a:pPr algn="ctr"/>
            <a:endParaRPr lang="fr-FR" sz="3600" b="0" dirty="0">
              <a:latin typeface="Verdana" pitchFamily="34" charset="0"/>
              <a:ea typeface="Verdana" pitchFamily="34" charset="0"/>
              <a:cs typeface="Verdana" pitchFamily="34" charset="0"/>
            </a:endParaRPr>
          </a:p>
          <a:p>
            <a:pPr algn="ctr"/>
            <a:endParaRPr lang="fr-FR" sz="3600" b="0" dirty="0">
              <a:latin typeface="Verdana" pitchFamily="34" charset="0"/>
              <a:ea typeface="Verdana" pitchFamily="34" charset="0"/>
              <a:cs typeface="Verdana" pitchFamily="34" charset="0"/>
            </a:endParaRPr>
          </a:p>
          <a:p>
            <a:pPr algn="ctr"/>
            <a:endParaRPr lang="fr-FR" sz="3600" b="0" dirty="0">
              <a:latin typeface="Verdana" pitchFamily="34" charset="0"/>
              <a:ea typeface="Verdana" pitchFamily="34" charset="0"/>
              <a:cs typeface="Verdana" pitchFamily="34" charset="0"/>
            </a:endParaRPr>
          </a:p>
          <a:p>
            <a:pPr algn="ctr"/>
            <a:endParaRPr lang="fr-FR" sz="3600" b="0" dirty="0">
              <a:latin typeface="Verdana" pitchFamily="34" charset="0"/>
              <a:ea typeface="Verdana" pitchFamily="34" charset="0"/>
              <a:cs typeface="Verdana" pitchFamily="34" charset="0"/>
            </a:endParaRPr>
          </a:p>
          <a:p>
            <a:pPr algn="ctr"/>
            <a:r>
              <a:rPr lang="fr-FR" sz="3600" b="0" dirty="0">
                <a:latin typeface="Verdana" pitchFamily="34" charset="0"/>
                <a:ea typeface="Verdana" pitchFamily="34" charset="0"/>
                <a:cs typeface="Verdana" pitchFamily="34" charset="0"/>
              </a:rPr>
              <a:t>Analyse des dangers et des points critiques pour leurs maîtrises</a:t>
            </a:r>
            <a:endParaRPr lang="en-US" sz="3600" b="0" dirty="0">
              <a:latin typeface="Verdana" pitchFamily="34" charset="0"/>
              <a:ea typeface="Verdana" pitchFamily="34" charset="0"/>
              <a:cs typeface="Verdana" pitchFamily="34" charset="0"/>
            </a:endParaRPr>
          </a:p>
        </p:txBody>
      </p:sp>
      <p:graphicFrame>
        <p:nvGraphicFramePr>
          <p:cNvPr id="6148" name="Object 4"/>
          <p:cNvGraphicFramePr>
            <a:graphicFrameLocks noChangeAspect="1"/>
          </p:cNvGraphicFramePr>
          <p:nvPr/>
        </p:nvGraphicFramePr>
        <p:xfrm>
          <a:off x="3505200" y="3200400"/>
          <a:ext cx="3086100" cy="2047875"/>
        </p:xfrm>
        <a:graphic>
          <a:graphicData uri="http://schemas.openxmlformats.org/presentationml/2006/ole">
            <mc:AlternateContent xmlns:mc="http://schemas.openxmlformats.org/markup-compatibility/2006">
              <mc:Choice xmlns:v="urn:schemas-microsoft-com:vml" Requires="v">
                <p:oleObj spid="_x0000_s109573" name="Image Bitmap" r:id="rId3" imgW="3086531" imgH="2048161" progId="PBrush">
                  <p:embed/>
                </p:oleObj>
              </mc:Choice>
              <mc:Fallback>
                <p:oleObj name="Image Bitmap" r:id="rId3" imgW="3086531" imgH="2048161" progId="PBrush">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3200400"/>
                        <a:ext cx="308610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4"/>
          <p:cNvSpPr/>
          <p:nvPr/>
        </p:nvSpPr>
        <p:spPr>
          <a:xfrm>
            <a:off x="3275856"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strips(upLeft)">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 calcmode="lin" valueType="num">
                                      <p:cBhvr>
                                        <p:cTn id="12" dur="500" fill="hold"/>
                                        <p:tgtEl>
                                          <p:spTgt spid="6148"/>
                                        </p:tgtEl>
                                        <p:attrNameLst>
                                          <p:attrName>ppt_w</p:attrName>
                                        </p:attrNameLst>
                                      </p:cBhvr>
                                      <p:tavLst>
                                        <p:tav tm="0">
                                          <p:val>
                                            <p:fltVal val="0"/>
                                          </p:val>
                                        </p:tav>
                                        <p:tav tm="100000">
                                          <p:val>
                                            <p:strVal val="#ppt_w"/>
                                          </p:val>
                                        </p:tav>
                                      </p:tavLst>
                                    </p:anim>
                                    <p:anim calcmode="lin" valueType="num">
                                      <p:cBhvr>
                                        <p:cTn id="13" dur="500" fill="hold"/>
                                        <p:tgtEl>
                                          <p:spTgt spid="61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1295400" y="2209800"/>
            <a:ext cx="7010400" cy="3785652"/>
          </a:xfrm>
          <a:prstGeom prst="rect">
            <a:avLst/>
          </a:prstGeom>
          <a:noFill/>
          <a:ln w="9525">
            <a:noFill/>
            <a:miter lim="800000"/>
            <a:headEnd/>
            <a:tailEnd/>
          </a:ln>
        </p:spPr>
        <p:txBody>
          <a:bodyPr>
            <a:spAutoFit/>
          </a:bodyPr>
          <a:lstStyle/>
          <a:p>
            <a:r>
              <a:rPr lang="fr-FR" sz="2000" b="0" dirty="0">
                <a:solidFill>
                  <a:schemeClr val="accent1">
                    <a:lumMod val="75000"/>
                  </a:schemeClr>
                </a:solidFill>
                <a:latin typeface="Verdana" pitchFamily="34" charset="0"/>
                <a:ea typeface="Verdana" pitchFamily="34" charset="0"/>
                <a:cs typeface="Verdana" pitchFamily="34" charset="0"/>
              </a:rPr>
              <a:t>Danger : </a:t>
            </a:r>
            <a:r>
              <a:rPr lang="fr-FR" sz="2000" b="0" dirty="0">
                <a:latin typeface="Verdana" pitchFamily="34" charset="0"/>
                <a:ea typeface="Verdana" pitchFamily="34" charset="0"/>
                <a:cs typeface="Verdana" pitchFamily="34" charset="0"/>
              </a:rPr>
              <a:t>tout facteur biologique (micro-organismes, toxines) chimique (lubrifiant, additifs, . . .) ou physique (corps étrangers, insectes, cheveux, . . .) pouvant entraîner un risque inacceptable pour la santé et la sécurité du consommateur ou la qualité du produit. </a:t>
            </a:r>
          </a:p>
          <a:p>
            <a:r>
              <a:rPr lang="fr-FR" sz="2000" b="0" dirty="0">
                <a:latin typeface="Verdana" pitchFamily="34" charset="0"/>
                <a:ea typeface="Verdana" pitchFamily="34" charset="0"/>
                <a:cs typeface="Verdana" pitchFamily="34" charset="0"/>
              </a:rPr>
              <a:t>	</a:t>
            </a:r>
          </a:p>
          <a:p>
            <a:r>
              <a:rPr lang="fr-FR" sz="2000" b="0" dirty="0">
                <a:solidFill>
                  <a:schemeClr val="accent1">
                    <a:lumMod val="75000"/>
                  </a:schemeClr>
                </a:solidFill>
                <a:latin typeface="Verdana" pitchFamily="34" charset="0"/>
                <a:ea typeface="Verdana" pitchFamily="34" charset="0"/>
                <a:cs typeface="Verdana" pitchFamily="34" charset="0"/>
              </a:rPr>
              <a:t>Point critique (CCP) : </a:t>
            </a:r>
            <a:r>
              <a:rPr lang="fr-FR" sz="2000" b="0" dirty="0">
                <a:latin typeface="Verdana" pitchFamily="34" charset="0"/>
                <a:ea typeface="Verdana" pitchFamily="34" charset="0"/>
                <a:cs typeface="Verdana" pitchFamily="34" charset="0"/>
              </a:rPr>
              <a:t>tout point, lieu, personnel, opération ou protocole pour lequel la perte de la maîtrise peut entraîner un risque inacceptable pour la qualité du produit. 	</a:t>
            </a:r>
          </a:p>
          <a:p>
            <a:endParaRPr lang="fr-FR" sz="2000" b="0" dirty="0">
              <a:latin typeface="Verdana" pitchFamily="34" charset="0"/>
              <a:ea typeface="Verdana" pitchFamily="34" charset="0"/>
              <a:cs typeface="Verdana" pitchFamily="34" charset="0"/>
            </a:endParaRPr>
          </a:p>
        </p:txBody>
      </p:sp>
      <p:sp>
        <p:nvSpPr>
          <p:cNvPr id="4"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1. Les définitions</a:t>
            </a:r>
          </a:p>
        </p:txBody>
      </p:sp>
      <p:sp>
        <p:nvSpPr>
          <p:cNvPr id="5" name="Rectangle 4"/>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243">
                                            <p:txEl>
                                              <p:charRg st="451" end="45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259632" y="1412776"/>
            <a:ext cx="7086600" cy="4093428"/>
          </a:xfrm>
          <a:prstGeom prst="rect">
            <a:avLst/>
          </a:prstGeom>
          <a:noFill/>
          <a:ln w="9525">
            <a:noFill/>
            <a:miter lim="800000"/>
            <a:headEnd/>
            <a:tailEnd/>
          </a:ln>
        </p:spPr>
        <p:txBody>
          <a:bodyPr>
            <a:spAutoFit/>
          </a:bodyPr>
          <a:lstStyle/>
          <a:p>
            <a:r>
              <a:rPr lang="fr-FR" sz="2000" b="0" dirty="0">
                <a:solidFill>
                  <a:schemeClr val="accent1">
                    <a:lumMod val="75000"/>
                  </a:schemeClr>
                </a:solidFill>
                <a:latin typeface="Verdana" pitchFamily="34" charset="0"/>
                <a:ea typeface="Verdana" pitchFamily="34" charset="0"/>
                <a:cs typeface="Verdana" pitchFamily="34" charset="0"/>
              </a:rPr>
              <a:t>Mesure préventive : </a:t>
            </a:r>
            <a:r>
              <a:rPr lang="fr-FR" sz="2000" b="0" dirty="0">
                <a:latin typeface="Verdana" pitchFamily="34" charset="0"/>
                <a:ea typeface="Verdana" pitchFamily="34" charset="0"/>
                <a:cs typeface="Verdana" pitchFamily="34" charset="0"/>
              </a:rPr>
              <a:t>ensemble de techniques, méthodes ou actions qui doivent permettre d'éliminer le danger ou le risque à un niveau acceptable, avant que le danger soit présent. 	</a:t>
            </a:r>
          </a:p>
          <a:p>
            <a:endParaRPr lang="fr-FR" sz="2000" b="0" dirty="0">
              <a:latin typeface="Verdana" pitchFamily="34" charset="0"/>
              <a:ea typeface="Verdana" pitchFamily="34" charset="0"/>
              <a:cs typeface="Verdana" pitchFamily="34" charset="0"/>
            </a:endParaRPr>
          </a:p>
          <a:p>
            <a:r>
              <a:rPr lang="fr-FR" sz="2000" b="0" dirty="0">
                <a:solidFill>
                  <a:schemeClr val="accent1">
                    <a:lumMod val="75000"/>
                  </a:schemeClr>
                </a:solidFill>
                <a:latin typeface="Verdana" pitchFamily="34" charset="0"/>
                <a:ea typeface="Verdana" pitchFamily="34" charset="0"/>
                <a:cs typeface="Verdana" pitchFamily="34" charset="0"/>
              </a:rPr>
              <a:t>Mesure corrective : </a:t>
            </a:r>
            <a:r>
              <a:rPr lang="fr-FR" sz="2000" b="0" dirty="0">
                <a:latin typeface="Verdana" pitchFamily="34" charset="0"/>
                <a:ea typeface="Verdana" pitchFamily="34" charset="0"/>
                <a:cs typeface="Verdana" pitchFamily="34" charset="0"/>
              </a:rPr>
              <a:t>ensemble de techniques, méthodes ou actions qui doivent permettre d'éliminer le danger ou le risque à un niveau acceptable, une fois l’apparition du danger.</a:t>
            </a:r>
          </a:p>
          <a:p>
            <a:r>
              <a:rPr lang="fr-FR" sz="2000" b="0" dirty="0">
                <a:latin typeface="Verdana" pitchFamily="34" charset="0"/>
                <a:ea typeface="Verdana" pitchFamily="34" charset="0"/>
                <a:cs typeface="Verdana" pitchFamily="34" charset="0"/>
              </a:rPr>
              <a:t>	</a:t>
            </a:r>
          </a:p>
          <a:p>
            <a:r>
              <a:rPr lang="fr-FR" sz="2000" b="0" dirty="0">
                <a:solidFill>
                  <a:schemeClr val="accent1">
                    <a:lumMod val="75000"/>
                  </a:schemeClr>
                </a:solidFill>
                <a:latin typeface="Verdana" pitchFamily="34" charset="0"/>
                <a:ea typeface="Verdana" pitchFamily="34" charset="0"/>
                <a:cs typeface="Verdana" pitchFamily="34" charset="0"/>
              </a:rPr>
              <a:t>Plan HACCP : </a:t>
            </a:r>
            <a:r>
              <a:rPr lang="fr-FR" sz="2000" b="0" dirty="0">
                <a:latin typeface="Verdana" pitchFamily="34" charset="0"/>
                <a:ea typeface="Verdana" pitchFamily="34" charset="0"/>
                <a:cs typeface="Verdana" pitchFamily="34" charset="0"/>
              </a:rPr>
              <a:t>document de synthèse qui décrit les procédures formalisées à suivre en accord avec les principes généraux du système HACCP.</a:t>
            </a:r>
            <a:endParaRPr lang="en-US" sz="2000" b="0" dirty="0">
              <a:latin typeface="Verdana" pitchFamily="34" charset="0"/>
              <a:ea typeface="Verdana" pitchFamily="34" charset="0"/>
              <a:cs typeface="Verdana" pitchFamily="34" charset="0"/>
            </a:endParaRPr>
          </a:p>
        </p:txBody>
      </p:sp>
      <p:sp>
        <p:nvSpPr>
          <p:cNvPr id="4"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1. Les définitions</a:t>
            </a:r>
          </a:p>
        </p:txBody>
      </p:sp>
      <p:sp>
        <p:nvSpPr>
          <p:cNvPr id="5" name="Rectangle 4"/>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2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2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26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126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1026"/>
          <p:cNvSpPr txBox="1">
            <a:spLocks noChangeArrowheads="1"/>
          </p:cNvSpPr>
          <p:nvPr/>
        </p:nvSpPr>
        <p:spPr bwMode="auto">
          <a:xfrm>
            <a:off x="2895600" y="2590800"/>
            <a:ext cx="5791200" cy="3140075"/>
          </a:xfrm>
          <a:prstGeom prst="rect">
            <a:avLst/>
          </a:prstGeom>
          <a:noFill/>
          <a:ln w="9525">
            <a:noFill/>
            <a:miter lim="800000"/>
            <a:headEnd/>
            <a:tailEnd/>
          </a:ln>
        </p:spPr>
        <p:txBody>
          <a:bodyPr>
            <a:spAutoFit/>
          </a:bodyPr>
          <a:lstStyle/>
          <a:p>
            <a:pPr>
              <a:buFont typeface="Wingdings" pitchFamily="2" charset="2"/>
              <a:buChar char="F"/>
            </a:pPr>
            <a:r>
              <a:rPr lang="fr-FR" sz="2000" b="0" dirty="0">
                <a:solidFill>
                  <a:srgbClr val="000000"/>
                </a:solidFill>
                <a:latin typeface="Verdana" pitchFamily="34" charset="0"/>
                <a:ea typeface="Verdana" pitchFamily="34" charset="0"/>
                <a:cs typeface="Verdana" pitchFamily="34" charset="0"/>
              </a:rPr>
              <a:t>Identifier et analyser les dangers (microbiologique, chimique et physique) associés aux différents stades du processus de production </a:t>
            </a:r>
          </a:p>
          <a:p>
            <a:pPr>
              <a:buFont typeface="Wingdings" pitchFamily="2" charset="2"/>
              <a:buChar char="F"/>
            </a:pPr>
            <a:endParaRPr lang="fr-FR" sz="2000" b="0" dirty="0">
              <a:solidFill>
                <a:srgbClr val="000000"/>
              </a:solidFill>
              <a:latin typeface="Verdana" pitchFamily="34" charset="0"/>
              <a:ea typeface="Verdana" pitchFamily="34" charset="0"/>
              <a:cs typeface="Verdana" pitchFamily="34" charset="0"/>
            </a:endParaRPr>
          </a:p>
          <a:p>
            <a:pPr>
              <a:buFont typeface="Wingdings" pitchFamily="2" charset="2"/>
              <a:buChar char="F"/>
            </a:pPr>
            <a:r>
              <a:rPr lang="fr-FR" sz="2000" b="0" dirty="0">
                <a:solidFill>
                  <a:srgbClr val="000000"/>
                </a:solidFill>
                <a:latin typeface="Verdana" pitchFamily="34" charset="0"/>
                <a:ea typeface="Verdana" pitchFamily="34" charset="0"/>
                <a:cs typeface="Verdana" pitchFamily="34" charset="0"/>
              </a:rPr>
              <a:t>Définir les moyens nécessaires à leur maîtrise.	</a:t>
            </a:r>
          </a:p>
          <a:p>
            <a:pPr>
              <a:buFont typeface="Wingdings" pitchFamily="2" charset="2"/>
              <a:buChar char="F"/>
            </a:pPr>
            <a:endParaRPr lang="fr-FR" sz="2000" b="0" dirty="0">
              <a:latin typeface="Verdana" pitchFamily="34" charset="0"/>
              <a:ea typeface="Verdana" pitchFamily="34" charset="0"/>
              <a:cs typeface="Verdana" pitchFamily="34" charset="0"/>
            </a:endParaRPr>
          </a:p>
          <a:p>
            <a:pPr>
              <a:buFont typeface="Wingdings" pitchFamily="2" charset="2"/>
              <a:buChar char="F"/>
            </a:pPr>
            <a:r>
              <a:rPr lang="fr-FR" sz="2000" b="0" dirty="0">
                <a:solidFill>
                  <a:srgbClr val="000000"/>
                </a:solidFill>
                <a:latin typeface="Verdana" pitchFamily="34" charset="0"/>
                <a:ea typeface="Verdana" pitchFamily="34" charset="0"/>
                <a:cs typeface="Verdana" pitchFamily="34" charset="0"/>
              </a:rPr>
              <a:t>De s'assurer que ces moyens sont mis en œuvre de façon efficace. </a:t>
            </a:r>
            <a:endParaRPr lang="en-US" b="0" dirty="0">
              <a:latin typeface="Verdana" pitchFamily="34" charset="0"/>
              <a:ea typeface="Verdana" pitchFamily="34" charset="0"/>
              <a:cs typeface="Verdana" pitchFamily="34" charset="0"/>
            </a:endParaRPr>
          </a:p>
        </p:txBody>
      </p:sp>
      <p:graphicFrame>
        <p:nvGraphicFramePr>
          <p:cNvPr id="19459" name="Object 1027"/>
          <p:cNvGraphicFramePr>
            <a:graphicFrameLocks noChangeAspect="1"/>
          </p:cNvGraphicFramePr>
          <p:nvPr/>
        </p:nvGraphicFramePr>
        <p:xfrm>
          <a:off x="1143000" y="3124200"/>
          <a:ext cx="1592263" cy="2438400"/>
        </p:xfrm>
        <a:graphic>
          <a:graphicData uri="http://schemas.openxmlformats.org/presentationml/2006/ole">
            <mc:AlternateContent xmlns:mc="http://schemas.openxmlformats.org/markup-compatibility/2006">
              <mc:Choice xmlns:v="urn:schemas-microsoft-com:vml" Requires="v">
                <p:oleObj spid="_x0000_s110597" name="Document" r:id="rId3" imgW="972312" imgH="1181100" progId="Word.Document.8">
                  <p:embed/>
                </p:oleObj>
              </mc:Choice>
              <mc:Fallback>
                <p:oleObj name="Document" r:id="rId3" imgW="972312" imgH="1181100" progId="Word.Document.8">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124200"/>
                        <a:ext cx="1592263" cy="2438400"/>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2. La démarche</a:t>
            </a:r>
          </a:p>
        </p:txBody>
      </p:sp>
      <p:sp>
        <p:nvSpPr>
          <p:cNvPr id="6" name="Rectangle 5"/>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0-#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1" presetClass="entr" presetSubtype="0" fill="hold" grpId="0" nodeType="afterEffect">
                                  <p:stCondLst>
                                    <p:cond delay="2000"/>
                                  </p:stCondLst>
                                  <p:childTnLst>
                                    <p:set>
                                      <p:cBhvr>
                                        <p:cTn id="11" dur="1" fill="hold">
                                          <p:stCondLst>
                                            <p:cond delay="499"/>
                                          </p:stCondLst>
                                        </p:cTn>
                                        <p:tgtEl>
                                          <p:spTgt spid="19458">
                                            <p:txEl>
                                              <p:pRg st="0" end="0"/>
                                            </p:txEl>
                                          </p:spTgt>
                                        </p:tgtEl>
                                        <p:attrNameLst>
                                          <p:attrName>style.visibility</p:attrName>
                                        </p:attrNameLst>
                                      </p:cBhvr>
                                      <p:to>
                                        <p:strVal val="visible"/>
                                      </p:to>
                                    </p:set>
                                  </p:childTnLst>
                                </p:cTn>
                              </p:par>
                            </p:childTnLst>
                          </p:cTn>
                        </p:par>
                        <p:par>
                          <p:cTn id="12" fill="hold">
                            <p:stCondLst>
                              <p:cond delay="5000"/>
                            </p:stCondLst>
                            <p:childTnLst>
                              <p:par>
                                <p:cTn id="13" presetID="1" presetClass="entr" presetSubtype="0" fill="hold" grpId="0" nodeType="afterEffect">
                                  <p:stCondLst>
                                    <p:cond delay="2000"/>
                                  </p:stCondLst>
                                  <p:childTnLst>
                                    <p:set>
                                      <p:cBhvr>
                                        <p:cTn id="14" dur="1" fill="hold">
                                          <p:stCondLst>
                                            <p:cond delay="499"/>
                                          </p:stCondLst>
                                        </p:cTn>
                                        <p:tgtEl>
                                          <p:spTgt spid="19458">
                                            <p:txEl>
                                              <p:pRg st="2" end="2"/>
                                            </p:txEl>
                                          </p:spTgt>
                                        </p:tgtEl>
                                        <p:attrNameLst>
                                          <p:attrName>style.visibility</p:attrName>
                                        </p:attrNameLst>
                                      </p:cBhvr>
                                      <p:to>
                                        <p:strVal val="visible"/>
                                      </p:to>
                                    </p:set>
                                  </p:childTnLst>
                                </p:cTn>
                              </p:par>
                            </p:childTnLst>
                          </p:cTn>
                        </p:par>
                        <p:par>
                          <p:cTn id="15" fill="hold">
                            <p:stCondLst>
                              <p:cond delay="7500"/>
                            </p:stCondLst>
                            <p:childTnLst>
                              <p:par>
                                <p:cTn id="16" presetID="1" presetClass="entr" presetSubtype="0" fill="hold" grpId="0" nodeType="afterEffect">
                                  <p:stCondLst>
                                    <p:cond delay="2000"/>
                                  </p:stCondLst>
                                  <p:childTnLst>
                                    <p:set>
                                      <p:cBhvr>
                                        <p:cTn id="17" dur="1" fill="hold">
                                          <p:stCondLst>
                                            <p:cond delay="499"/>
                                          </p:stCondLst>
                                        </p:cTn>
                                        <p:tgtEl>
                                          <p:spTgt spid="194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autoUpdateAnimBg="0" advAuto="200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1187450" y="2028825"/>
            <a:ext cx="7488238" cy="1631216"/>
          </a:xfrm>
          <a:prstGeom prst="rect">
            <a:avLst/>
          </a:prstGeom>
          <a:noFill/>
          <a:ln w="9525">
            <a:noFill/>
            <a:miter lim="800000"/>
            <a:headEnd/>
            <a:tailEnd/>
          </a:ln>
        </p:spPr>
        <p:txBody>
          <a:bodyPr>
            <a:spAutoFit/>
          </a:bodyPr>
          <a:lstStyle/>
          <a:p>
            <a:pPr algn="ctr"/>
            <a:r>
              <a:rPr lang="fr-FR" sz="2000" b="0" u="sng" dirty="0">
                <a:latin typeface="Verdana" pitchFamily="34" charset="0"/>
                <a:ea typeface="Verdana" pitchFamily="34" charset="0"/>
                <a:cs typeface="Verdana" pitchFamily="34" charset="0"/>
              </a:rPr>
              <a:t>Principe 1</a:t>
            </a:r>
          </a:p>
          <a:p>
            <a:pPr algn="ctr"/>
            <a:endParaRPr lang="fr-FR" sz="2000" b="0" u="sng"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Faire une analyse des dangers en identifiant et en évaluant les risques  associés aux stades du produit 	</a:t>
            </a:r>
            <a:endParaRPr lang="en-US" sz="2000" b="0" dirty="0">
              <a:latin typeface="Verdana" pitchFamily="34" charset="0"/>
              <a:ea typeface="Verdana" pitchFamily="34" charset="0"/>
              <a:cs typeface="Verdana" pitchFamily="34" charset="0"/>
            </a:endParaRPr>
          </a:p>
        </p:txBody>
      </p:sp>
      <p:pic>
        <p:nvPicPr>
          <p:cNvPr id="12292" name="Picture 4" descr="Page33"/>
          <p:cNvPicPr>
            <a:picLocks noChangeAspect="1" noChangeArrowheads="1"/>
          </p:cNvPicPr>
          <p:nvPr/>
        </p:nvPicPr>
        <p:blipFill>
          <a:blip r:embed="rId3" cstate="print"/>
          <a:srcRect/>
          <a:stretch>
            <a:fillRect/>
          </a:stretch>
        </p:blipFill>
        <p:spPr bwMode="auto">
          <a:xfrm>
            <a:off x="3844925" y="3716338"/>
            <a:ext cx="1452563" cy="2852737"/>
          </a:xfrm>
          <a:prstGeom prst="rect">
            <a:avLst/>
          </a:prstGeom>
          <a:noFill/>
          <a:ln w="9525">
            <a:noFill/>
            <a:miter lim="800000"/>
            <a:headEnd/>
            <a:tailEnd/>
          </a:ln>
        </p:spPr>
      </p:pic>
      <p:sp>
        <p:nvSpPr>
          <p:cNvPr id="5"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3. Les 7 principes</a:t>
            </a:r>
          </a:p>
        </p:txBody>
      </p:sp>
      <p:sp>
        <p:nvSpPr>
          <p:cNvPr id="6" name="Rectangle 5"/>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0-#ppt_w/2"/>
                                          </p:val>
                                        </p:tav>
                                        <p:tav tm="100000">
                                          <p:val>
                                            <p:strVal val="#ppt_x"/>
                                          </p:val>
                                        </p:tav>
                                      </p:tavLst>
                                    </p:anim>
                                    <p:anim calcmode="lin" valueType="num">
                                      <p:cBhvr additive="base">
                                        <p:cTn id="8"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12292"/>
                                        </p:tgtEl>
                                        <p:attrNameLst>
                                          <p:attrName>style.visibility</p:attrName>
                                        </p:attrNameLst>
                                      </p:cBhvr>
                                      <p:to>
                                        <p:strVal val="visible"/>
                                      </p:to>
                                    </p:set>
                                    <p:animEffect transition="in" filter="fade">
                                      <p:cBhvr>
                                        <p:cTn id="13" dur="800" decel="100000"/>
                                        <p:tgtEl>
                                          <p:spTgt spid="12292"/>
                                        </p:tgtEl>
                                      </p:cBhvr>
                                    </p:animEffect>
                                    <p:anim calcmode="lin" valueType="num">
                                      <p:cBhvr>
                                        <p:cTn id="14" dur="800" decel="100000" fill="hold"/>
                                        <p:tgtEl>
                                          <p:spTgt spid="12292"/>
                                        </p:tgtEl>
                                        <p:attrNameLst>
                                          <p:attrName>style.rotation</p:attrName>
                                        </p:attrNameLst>
                                      </p:cBhvr>
                                      <p:tavLst>
                                        <p:tav tm="0">
                                          <p:val>
                                            <p:fltVal val="-90"/>
                                          </p:val>
                                        </p:tav>
                                        <p:tav tm="100000">
                                          <p:val>
                                            <p:fltVal val="0"/>
                                          </p:val>
                                        </p:tav>
                                      </p:tavLst>
                                    </p:anim>
                                    <p:anim calcmode="lin" valueType="num">
                                      <p:cBhvr>
                                        <p:cTn id="15" dur="800" decel="100000" fill="hold"/>
                                        <p:tgtEl>
                                          <p:spTgt spid="12292"/>
                                        </p:tgtEl>
                                        <p:attrNameLst>
                                          <p:attrName>ppt_x</p:attrName>
                                        </p:attrNameLst>
                                      </p:cBhvr>
                                      <p:tavLst>
                                        <p:tav tm="0">
                                          <p:val>
                                            <p:strVal val="#ppt_x+0.4"/>
                                          </p:val>
                                        </p:tav>
                                        <p:tav tm="100000">
                                          <p:val>
                                            <p:strVal val="#ppt_x-0.05"/>
                                          </p:val>
                                        </p:tav>
                                      </p:tavLst>
                                    </p:anim>
                                    <p:anim calcmode="lin" valueType="num">
                                      <p:cBhvr>
                                        <p:cTn id="16" dur="800" decel="100000" fill="hold"/>
                                        <p:tgtEl>
                                          <p:spTgt spid="12292"/>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2292"/>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229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181100" y="2895600"/>
            <a:ext cx="6781800" cy="1477328"/>
          </a:xfrm>
          <a:prstGeom prst="rect">
            <a:avLst/>
          </a:prstGeom>
          <a:noFill/>
          <a:ln w="9525">
            <a:noFill/>
            <a:miter lim="800000"/>
            <a:headEnd/>
            <a:tailEnd/>
          </a:ln>
        </p:spPr>
        <p:txBody>
          <a:bodyPr>
            <a:spAutoFit/>
          </a:bodyPr>
          <a:lstStyle/>
          <a:p>
            <a:pPr algn="ctr"/>
            <a:r>
              <a:rPr lang="fr-FR" sz="2000" b="0" u="sng" dirty="0">
                <a:latin typeface="Verdana" pitchFamily="34" charset="0"/>
                <a:ea typeface="Verdana" pitchFamily="34" charset="0"/>
                <a:cs typeface="Verdana" pitchFamily="34" charset="0"/>
              </a:rPr>
              <a:t>Principe 2</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Déterminer les points critiques </a:t>
            </a:r>
            <a:endParaRPr lang="en-US" sz="2000" b="0" dirty="0">
              <a:latin typeface="Verdana" pitchFamily="34" charset="0"/>
              <a:ea typeface="Verdana" pitchFamily="34" charset="0"/>
              <a:cs typeface="Verdana" pitchFamily="34" charset="0"/>
            </a:endParaRPr>
          </a:p>
          <a:p>
            <a:pPr>
              <a:spcBef>
                <a:spcPct val="50000"/>
              </a:spcBef>
            </a:pPr>
            <a:endParaRPr lang="en-US" sz="2000" b="0" dirty="0">
              <a:latin typeface="Verdana" pitchFamily="34" charset="0"/>
              <a:ea typeface="Verdana" pitchFamily="34" charset="0"/>
              <a:cs typeface="Verdana" pitchFamily="34" charset="0"/>
            </a:endParaRPr>
          </a:p>
        </p:txBody>
      </p:sp>
      <p:sp>
        <p:nvSpPr>
          <p:cNvPr id="4"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3. Les 7 principes</a:t>
            </a:r>
          </a:p>
        </p:txBody>
      </p:sp>
      <p:sp>
        <p:nvSpPr>
          <p:cNvPr id="5" name="Rectangle 4"/>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0-#ppt_w/2"/>
                                          </p:val>
                                        </p:tav>
                                        <p:tav tm="100000">
                                          <p:val>
                                            <p:strVal val="#ppt_x"/>
                                          </p:val>
                                        </p:tav>
                                      </p:tavLst>
                                    </p:anim>
                                    <p:anim calcmode="lin" valueType="num">
                                      <p:cBhvr additive="base">
                                        <p:cTn id="8" dur="500" fill="hold"/>
                                        <p:tgtEl>
                                          <p:spTgt spid="133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4"/>
          <p:cNvSpPr txBox="1">
            <a:spLocks noChangeArrowheads="1"/>
          </p:cNvSpPr>
          <p:nvPr/>
        </p:nvSpPr>
        <p:spPr bwMode="auto">
          <a:xfrm>
            <a:off x="1066800" y="457200"/>
            <a:ext cx="7772400" cy="457200"/>
          </a:xfrm>
          <a:prstGeom prst="rect">
            <a:avLst/>
          </a:prstGeom>
          <a:noFill/>
          <a:ln w="9525">
            <a:noFill/>
            <a:miter lim="800000"/>
            <a:headEnd/>
            <a:tailEnd/>
          </a:ln>
        </p:spPr>
        <p:txBody>
          <a:bodyPr>
            <a:spAutoFit/>
          </a:bodyPr>
          <a:lstStyle/>
          <a:p>
            <a:pPr>
              <a:spcBef>
                <a:spcPct val="50000"/>
              </a:spcBef>
            </a:pPr>
            <a:endParaRPr lang="fr-FR">
              <a:latin typeface="Calibri" pitchFamily="34" charset="0"/>
            </a:endParaRPr>
          </a:p>
        </p:txBody>
      </p:sp>
      <p:pic>
        <p:nvPicPr>
          <p:cNvPr id="58371" name="Picture 5" descr="arbre_de_decision_haccp"/>
          <p:cNvPicPr>
            <a:picLocks noChangeAspect="1" noChangeArrowheads="1"/>
          </p:cNvPicPr>
          <p:nvPr/>
        </p:nvPicPr>
        <p:blipFill>
          <a:blip r:embed="rId3" cstate="print"/>
          <a:srcRect/>
          <a:stretch>
            <a:fillRect/>
          </a:stretch>
        </p:blipFill>
        <p:spPr bwMode="auto">
          <a:xfrm>
            <a:off x="1955800" y="0"/>
            <a:ext cx="5232400" cy="6858000"/>
          </a:xfrm>
          <a:prstGeom prst="rect">
            <a:avLst/>
          </a:prstGeom>
          <a:noFill/>
          <a:ln w="9525">
            <a:noFill/>
            <a:miter lim="800000"/>
            <a:headEnd/>
            <a:tailEnd/>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1475656" y="1700808"/>
            <a:ext cx="5976664" cy="2246769"/>
          </a:xfrm>
          <a:prstGeom prst="rect">
            <a:avLst/>
          </a:prstGeom>
          <a:noFill/>
          <a:ln w="9525">
            <a:noFill/>
            <a:miter lim="800000"/>
            <a:headEnd/>
            <a:tailEnd/>
          </a:ln>
        </p:spPr>
        <p:txBody>
          <a:bodyPr wrap="square">
            <a:spAutoFit/>
          </a:bodyPr>
          <a:lstStyle/>
          <a:p>
            <a:pPr algn="ctr"/>
            <a:r>
              <a:rPr lang="fr-FR" sz="2000" b="0" u="sng" dirty="0">
                <a:latin typeface="Verdana" pitchFamily="34" charset="0"/>
                <a:ea typeface="Verdana" pitchFamily="34" charset="0"/>
                <a:cs typeface="Verdana" pitchFamily="34" charset="0"/>
              </a:rPr>
              <a:t>Principe 3</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Etablir la (les) limite(s) critique(s) à </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respecter pour s'assurer que le CCP</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est maîtrisé 	</a:t>
            </a:r>
            <a:endParaRPr lang="en-US" sz="2000" b="0" dirty="0">
              <a:latin typeface="Verdana" pitchFamily="34" charset="0"/>
              <a:ea typeface="Verdana" pitchFamily="34" charset="0"/>
              <a:cs typeface="Verdana" pitchFamily="34" charset="0"/>
            </a:endParaRPr>
          </a:p>
        </p:txBody>
      </p:sp>
      <p:sp>
        <p:nvSpPr>
          <p:cNvPr id="4"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3. Les 7 principes</a:t>
            </a:r>
          </a:p>
        </p:txBody>
      </p:sp>
      <p:sp>
        <p:nvSpPr>
          <p:cNvPr id="5" name="Rectangle 4"/>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0-#ppt_w/2"/>
                                          </p:val>
                                        </p:tav>
                                        <p:tav tm="100000">
                                          <p:val>
                                            <p:strVal val="#ppt_x"/>
                                          </p:val>
                                        </p:tav>
                                      </p:tavLst>
                                    </p:anim>
                                    <p:anim calcmode="lin" valueType="num">
                                      <p:cBhvr additive="base">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684213" y="2028825"/>
            <a:ext cx="7775575" cy="2246769"/>
          </a:xfrm>
          <a:prstGeom prst="rect">
            <a:avLst/>
          </a:prstGeom>
          <a:noFill/>
          <a:ln w="9525">
            <a:noFill/>
            <a:miter lim="800000"/>
            <a:headEnd/>
            <a:tailEnd/>
          </a:ln>
        </p:spPr>
        <p:txBody>
          <a:bodyPr>
            <a:spAutoFit/>
          </a:bodyPr>
          <a:lstStyle/>
          <a:p>
            <a:pPr algn="ctr"/>
            <a:r>
              <a:rPr lang="fr-FR" sz="2000" b="0" u="sng" dirty="0">
                <a:latin typeface="Verdana" pitchFamily="34" charset="0"/>
                <a:ea typeface="Verdana" pitchFamily="34" charset="0"/>
                <a:cs typeface="Verdana" pitchFamily="34" charset="0"/>
              </a:rPr>
              <a:t>Principe 4</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Etablir un système de surveillance permettant de s'assurer</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 de la maîtrise des CCP par des observations </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programmées, des tests </a:t>
            </a:r>
            <a:endParaRPr lang="en-US" sz="2000" b="0" dirty="0">
              <a:latin typeface="Verdana" pitchFamily="34" charset="0"/>
              <a:ea typeface="Verdana" pitchFamily="34" charset="0"/>
              <a:cs typeface="Verdana" pitchFamily="34" charset="0"/>
            </a:endParaRPr>
          </a:p>
        </p:txBody>
      </p:sp>
      <p:pic>
        <p:nvPicPr>
          <p:cNvPr id="15364" name="Picture 4" descr="Image21"/>
          <p:cNvPicPr>
            <a:picLocks noChangeAspect="1" noChangeArrowheads="1"/>
          </p:cNvPicPr>
          <p:nvPr/>
        </p:nvPicPr>
        <p:blipFill>
          <a:blip r:embed="rId3" cstate="print"/>
          <a:srcRect/>
          <a:stretch>
            <a:fillRect/>
          </a:stretch>
        </p:blipFill>
        <p:spPr bwMode="auto">
          <a:xfrm>
            <a:off x="3276600" y="4640263"/>
            <a:ext cx="2374900" cy="2063750"/>
          </a:xfrm>
          <a:prstGeom prst="rect">
            <a:avLst/>
          </a:prstGeom>
          <a:noFill/>
          <a:ln w="9525">
            <a:noFill/>
            <a:miter lim="800000"/>
            <a:headEnd/>
            <a:tailEnd/>
          </a:ln>
        </p:spPr>
      </p:pic>
      <p:sp>
        <p:nvSpPr>
          <p:cNvPr id="5"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3. Les 7 principes</a:t>
            </a:r>
          </a:p>
        </p:txBody>
      </p:sp>
      <p:sp>
        <p:nvSpPr>
          <p:cNvPr id="6" name="Rectangle 5"/>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0-#ppt_w/2"/>
                                          </p:val>
                                        </p:tav>
                                        <p:tav tm="100000">
                                          <p:val>
                                            <p:strVal val="#ppt_x"/>
                                          </p:val>
                                        </p:tav>
                                      </p:tavLst>
                                    </p:anim>
                                    <p:anim calcmode="lin" valueType="num">
                                      <p:cBhvr additive="base">
                                        <p:cTn id="8" dur="500" fill="hold"/>
                                        <p:tgtEl>
                                          <p:spTgt spid="153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15364"/>
                                        </p:tgtEl>
                                        <p:attrNameLst>
                                          <p:attrName>style.visibility</p:attrName>
                                        </p:attrNameLst>
                                      </p:cBhvr>
                                      <p:to>
                                        <p:strVal val="visible"/>
                                      </p:to>
                                    </p:set>
                                    <p:animEffect transition="in" filter="fade">
                                      <p:cBhvr>
                                        <p:cTn id="13" dur="800" decel="100000"/>
                                        <p:tgtEl>
                                          <p:spTgt spid="15364"/>
                                        </p:tgtEl>
                                      </p:cBhvr>
                                    </p:animEffect>
                                    <p:anim calcmode="lin" valueType="num">
                                      <p:cBhvr>
                                        <p:cTn id="14" dur="800" decel="100000" fill="hold"/>
                                        <p:tgtEl>
                                          <p:spTgt spid="15364"/>
                                        </p:tgtEl>
                                        <p:attrNameLst>
                                          <p:attrName>style.rotation</p:attrName>
                                        </p:attrNameLst>
                                      </p:cBhvr>
                                      <p:tavLst>
                                        <p:tav tm="0">
                                          <p:val>
                                            <p:fltVal val="-90"/>
                                          </p:val>
                                        </p:tav>
                                        <p:tav tm="100000">
                                          <p:val>
                                            <p:fltVal val="0"/>
                                          </p:val>
                                        </p:tav>
                                      </p:tavLst>
                                    </p:anim>
                                    <p:anim calcmode="lin" valueType="num">
                                      <p:cBhvr>
                                        <p:cTn id="15" dur="800" decel="100000" fill="hold"/>
                                        <p:tgtEl>
                                          <p:spTgt spid="15364"/>
                                        </p:tgtEl>
                                        <p:attrNameLst>
                                          <p:attrName>ppt_x</p:attrName>
                                        </p:attrNameLst>
                                      </p:cBhvr>
                                      <p:tavLst>
                                        <p:tav tm="0">
                                          <p:val>
                                            <p:strVal val="#ppt_x+0.4"/>
                                          </p:val>
                                        </p:tav>
                                        <p:tav tm="100000">
                                          <p:val>
                                            <p:strVal val="#ppt_x-0.05"/>
                                          </p:val>
                                        </p:tav>
                                      </p:tavLst>
                                    </p:anim>
                                    <p:anim calcmode="lin" valueType="num">
                                      <p:cBhvr>
                                        <p:cTn id="16" dur="800" decel="100000" fill="hold"/>
                                        <p:tgtEl>
                                          <p:spTgt spid="1536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536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536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943100" y="2971800"/>
            <a:ext cx="5257800" cy="2554545"/>
          </a:xfrm>
          <a:prstGeom prst="rect">
            <a:avLst/>
          </a:prstGeom>
          <a:noFill/>
          <a:ln w="9525">
            <a:noFill/>
            <a:miter lim="800000"/>
            <a:headEnd/>
            <a:tailEnd/>
          </a:ln>
        </p:spPr>
        <p:txBody>
          <a:bodyPr>
            <a:spAutoFit/>
          </a:bodyPr>
          <a:lstStyle/>
          <a:p>
            <a:pPr algn="ctr"/>
            <a:r>
              <a:rPr lang="fr-FR" sz="2000" b="0" u="sng" dirty="0">
                <a:latin typeface="Verdana" pitchFamily="34" charset="0"/>
                <a:ea typeface="Verdana" pitchFamily="34" charset="0"/>
                <a:cs typeface="Verdana" pitchFamily="34" charset="0"/>
              </a:rPr>
              <a:t>Principe 5</a:t>
            </a:r>
            <a:endParaRPr lang="fr-FR" sz="2000" b="0" dirty="0">
              <a:latin typeface="Verdana" pitchFamily="34" charset="0"/>
              <a:ea typeface="Verdana" pitchFamily="34" charset="0"/>
              <a:cs typeface="Verdana" pitchFamily="34" charset="0"/>
            </a:endParaRP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Etablir des actions correctives et préventives à mettre </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en œuvre lorsque la surveillance révèle </a:t>
            </a:r>
          </a:p>
          <a:p>
            <a:pPr algn="ctr"/>
            <a:endParaRPr lang="fr-FR" sz="2000" b="0" dirty="0">
              <a:latin typeface="Verdana" pitchFamily="34" charset="0"/>
              <a:ea typeface="Verdana" pitchFamily="34" charset="0"/>
              <a:cs typeface="Verdana" pitchFamily="34" charset="0"/>
            </a:endParaRPr>
          </a:p>
          <a:p>
            <a:pPr algn="ctr"/>
            <a:r>
              <a:rPr lang="fr-FR" sz="2000" b="0" dirty="0">
                <a:latin typeface="Verdana" pitchFamily="34" charset="0"/>
                <a:ea typeface="Verdana" pitchFamily="34" charset="0"/>
                <a:cs typeface="Verdana" pitchFamily="34" charset="0"/>
              </a:rPr>
              <a:t>                  une déviation 		</a:t>
            </a:r>
            <a:endParaRPr lang="en-US" sz="2000" b="0" dirty="0">
              <a:latin typeface="Verdana" pitchFamily="34" charset="0"/>
              <a:ea typeface="Verdana" pitchFamily="34" charset="0"/>
              <a:cs typeface="Verdana" pitchFamily="34" charset="0"/>
            </a:endParaRPr>
          </a:p>
        </p:txBody>
      </p:sp>
      <p:sp>
        <p:nvSpPr>
          <p:cNvPr id="4" name="Text Box 6"/>
          <p:cNvSpPr txBox="1">
            <a:spLocks noChangeArrowheads="1"/>
          </p:cNvSpPr>
          <p:nvPr/>
        </p:nvSpPr>
        <p:spPr bwMode="auto">
          <a:xfrm>
            <a:off x="217488" y="439738"/>
            <a:ext cx="2770336" cy="36933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r>
              <a:rPr lang="fr-FR" sz="1800" dirty="0">
                <a:solidFill>
                  <a:schemeClr val="accent1">
                    <a:lumMod val="75000"/>
                  </a:schemeClr>
                </a:solidFill>
                <a:latin typeface="Verdana" pitchFamily="34" charset="0"/>
              </a:rPr>
              <a:t>3. Les 7 principes</a:t>
            </a:r>
          </a:p>
        </p:txBody>
      </p:sp>
      <p:sp>
        <p:nvSpPr>
          <p:cNvPr id="5" name="Rectangle 4"/>
          <p:cNvSpPr/>
          <p:nvPr/>
        </p:nvSpPr>
        <p:spPr>
          <a:xfrm>
            <a:off x="3131840" y="0"/>
            <a:ext cx="2095445" cy="338554"/>
          </a:xfrm>
          <a:prstGeom prst="rect">
            <a:avLst/>
          </a:prstGeom>
        </p:spPr>
        <p:txBody>
          <a:bodyPr wrap="none">
            <a:spAutoFit/>
          </a:bodyPr>
          <a:lstStyle/>
          <a:p>
            <a:r>
              <a:rPr lang="fr-FR" sz="1600" dirty="0">
                <a:solidFill>
                  <a:schemeClr val="accent1">
                    <a:lumMod val="75000"/>
                  </a:schemeClr>
                </a:solidFill>
                <a:latin typeface="Verdana" pitchFamily="34" charset="0"/>
              </a:rPr>
              <a:t>Partie 4 : HACCP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0-#ppt_w/2"/>
                                          </p:val>
                                        </p:tav>
                                        <p:tav tm="100000">
                                          <p:val>
                                            <p:strVal val="#ppt_x"/>
                                          </p:val>
                                        </p:tav>
                                      </p:tavLst>
                                    </p:anim>
                                    <p:anim calcmode="lin" valueType="num">
                                      <p:cBhvr additive="base">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Lst>
  </p:timing>
</p:sld>
</file>

<file path=ppt/theme/theme1.xml><?xml version="1.0" encoding="utf-8"?>
<a:theme xmlns:a="http://schemas.openxmlformats.org/drawingml/2006/main" name="Modèle par défaut">
  <a:themeElements>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500" b="1" i="0" u="none" strike="noStrike" cap="none" normalizeH="0" baseline="0" smtClean="0">
            <a:ln>
              <a:noFill/>
            </a:ln>
            <a:solidFill>
              <a:schemeClr val="tx1"/>
            </a:solidFill>
            <a:effectLst>
              <a:outerShdw blurRad="38100" dist="38100" dir="2700000" algn="tl">
                <a:srgbClr val="000000">
                  <a:alpha val="43137"/>
                </a:srgbClr>
              </a:outerShdw>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500" b="1" i="0" u="none" strike="noStrike" cap="none" normalizeH="0" baseline="0" smtClean="0">
            <a:ln>
              <a:noFill/>
            </a:ln>
            <a:solidFill>
              <a:schemeClr val="tx1"/>
            </a:solidFill>
            <a:effectLst>
              <a:outerShdw blurRad="38100" dist="38100" dir="2700000" algn="tl">
                <a:srgbClr val="000000">
                  <a:alpha val="43137"/>
                </a:srgbClr>
              </a:outerShdw>
            </a:effectLst>
            <a:latin typeface="Comic Sans MS" pitchFamily="66" charset="0"/>
          </a:defRPr>
        </a:defPPr>
      </a:lstStyle>
    </a:lnDef>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10785</TotalTime>
  <Words>6305</Words>
  <Application>Microsoft Office PowerPoint</Application>
  <PresentationFormat>Affichage à l'écran (4:3)</PresentationFormat>
  <Paragraphs>1029</Paragraphs>
  <Slides>105</Slides>
  <Notes>105</Notes>
  <HiddenSlides>0</HiddenSlides>
  <MMClips>0</MMClips>
  <ScaleCrop>false</ScaleCrop>
  <HeadingPairs>
    <vt:vector size="8" baseType="variant">
      <vt:variant>
        <vt:lpstr>Polices utilisées</vt:lpstr>
      </vt:variant>
      <vt:variant>
        <vt:i4>14</vt:i4>
      </vt:variant>
      <vt:variant>
        <vt:lpstr>Thème</vt:lpstr>
      </vt:variant>
      <vt:variant>
        <vt:i4>1</vt:i4>
      </vt:variant>
      <vt:variant>
        <vt:lpstr>Serveurs OLE incorporés</vt:lpstr>
      </vt:variant>
      <vt:variant>
        <vt:i4>7</vt:i4>
      </vt:variant>
      <vt:variant>
        <vt:lpstr>Titres des diapositives</vt:lpstr>
      </vt:variant>
      <vt:variant>
        <vt:i4>105</vt:i4>
      </vt:variant>
    </vt:vector>
  </HeadingPairs>
  <TitlesOfParts>
    <vt:vector size="127" baseType="lpstr">
      <vt:lpstr>Arial</vt:lpstr>
      <vt:lpstr>Bookman Old Style</vt:lpstr>
      <vt:lpstr>Calibri</vt:lpstr>
      <vt:lpstr>Century Gothic</vt:lpstr>
      <vt:lpstr>Comic Sans MS</vt:lpstr>
      <vt:lpstr>Impact</vt:lpstr>
      <vt:lpstr>Lucida Sans Unicode</vt:lpstr>
      <vt:lpstr>Monotype Sorts</vt:lpstr>
      <vt:lpstr>StempelGaramond Roman</vt:lpstr>
      <vt:lpstr>Tahoma</vt:lpstr>
      <vt:lpstr>Times New Roman</vt:lpstr>
      <vt:lpstr>Tms Rmn</vt:lpstr>
      <vt:lpstr>Verdana</vt:lpstr>
      <vt:lpstr>Wingdings</vt:lpstr>
      <vt:lpstr>Modèle par défaut</vt:lpstr>
      <vt:lpstr>Image Photo Editor</vt:lpstr>
      <vt:lpstr>Image Bitmap</vt:lpstr>
      <vt:lpstr>Microsoft Word Picture</vt:lpstr>
      <vt:lpstr>Document image</vt:lpstr>
      <vt:lpstr>Clip</vt:lpstr>
      <vt:lpstr>Photo Editor Photo</vt:lpstr>
      <vt:lpstr>Document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ARCHITECTURE    DES    TEXTES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vt:lpstr>
      <vt:lpstr> </vt:lpstr>
      <vt:lpstr>Présentation PowerPoint</vt:lpstr>
      <vt:lpstr>Les T.I.A.C</vt:lpstr>
      <vt:lpstr>Présentation PowerPoint</vt:lpstr>
      <vt:lpstr>LES 5 CAUSES PRINCIPALES DES TOXI-INFECTIONS ALIMENTAIRES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Qualité Online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 de formation - ISO 9001 Version 2008</dc:title>
  <dc:creator>Qualité Online</dc:creator>
  <cp:lastModifiedBy>CECILE CARRARA</cp:lastModifiedBy>
  <cp:revision>793</cp:revision>
  <dcterms:created xsi:type="dcterms:W3CDTF">2003-02-27T09:40:03Z</dcterms:created>
  <dcterms:modified xsi:type="dcterms:W3CDTF">2023-01-26T18:19:46Z</dcterms:modified>
</cp:coreProperties>
</file>